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
  </p:notesMasterIdLst>
  <p:handoutMasterIdLst>
    <p:handoutMasterId r:id="rId17"/>
  </p:handoutMasterIdLst>
  <p:sldIdLst>
    <p:sldId id="280" r:id="rId3"/>
    <p:sldId id="402" r:id="rId4"/>
    <p:sldId id="388" r:id="rId5"/>
    <p:sldId id="389" r:id="rId6"/>
    <p:sldId id="390" r:id="rId7"/>
    <p:sldId id="391" r:id="rId8"/>
    <p:sldId id="392" r:id="rId9"/>
    <p:sldId id="400" r:id="rId10"/>
    <p:sldId id="393" r:id="rId11"/>
    <p:sldId id="396" r:id="rId12"/>
    <p:sldId id="395" r:id="rId13"/>
    <p:sldId id="398" r:id="rId14"/>
    <p:sldId id="318"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3936" autoAdjust="0"/>
    <p:restoredTop sz="94614"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C5AA5980-0584-4278-BD39-8EF08C348845}"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1D5512C9-2B70-4F1D-AD0C-E13BF2C9F871}" type="slidenum">
              <a:rPr lang="en-US"/>
              <a:pPr/>
              <a:t>‹#›</a:t>
            </a:fld>
            <a:endParaRPr lang="en-US"/>
          </a:p>
        </p:txBody>
      </p:sp>
    </p:spTree>
    <p:extLst>
      <p:ext uri="{BB962C8B-B14F-4D97-AF65-F5344CB8AC3E}">
        <p14:creationId xmlns:p14="http://schemas.microsoft.com/office/powerpoint/2010/main" val="1009554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439C840-9E01-449F-B050-BD6F085F8DA5}" type="slidenum">
              <a:rPr lang="en-US"/>
              <a:pPr/>
              <a:t>‹#›</a:t>
            </a:fld>
            <a:endParaRPr lang="en-US"/>
          </a:p>
        </p:txBody>
      </p:sp>
    </p:spTree>
    <p:extLst>
      <p:ext uri="{BB962C8B-B14F-4D97-AF65-F5344CB8AC3E}">
        <p14:creationId xmlns:p14="http://schemas.microsoft.com/office/powerpoint/2010/main" val="3441370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59FFBCA4-5D9F-4357-83D0-CBE2274589FF}" type="slidenum">
              <a:rPr lang="en-US"/>
              <a:pPr/>
              <a:t>‹#›</a:t>
            </a:fld>
            <a:endParaRPr lang="en-US"/>
          </a:p>
        </p:txBody>
      </p:sp>
    </p:spTree>
    <p:extLst>
      <p:ext uri="{BB962C8B-B14F-4D97-AF65-F5344CB8AC3E}">
        <p14:creationId xmlns:p14="http://schemas.microsoft.com/office/powerpoint/2010/main" val="69082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976D9CD4-6938-4564-A442-1E4D4B67DAE3}" type="slidenum">
              <a:rPr lang="en-US"/>
              <a:pPr/>
              <a:t>‹#›</a:t>
            </a:fld>
            <a:endParaRPr lang="en-US"/>
          </a:p>
        </p:txBody>
      </p:sp>
    </p:spTree>
    <p:extLst>
      <p:ext uri="{BB962C8B-B14F-4D97-AF65-F5344CB8AC3E}">
        <p14:creationId xmlns:p14="http://schemas.microsoft.com/office/powerpoint/2010/main" val="356677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21A38886-30FC-44AC-BBFD-4E8A97F97FF9}" type="slidenum">
              <a:rPr lang="en-US"/>
              <a:pPr/>
              <a:t>‹#›</a:t>
            </a:fld>
            <a:endParaRPr lang="en-US"/>
          </a:p>
        </p:txBody>
      </p:sp>
    </p:spTree>
    <p:extLst>
      <p:ext uri="{BB962C8B-B14F-4D97-AF65-F5344CB8AC3E}">
        <p14:creationId xmlns:p14="http://schemas.microsoft.com/office/powerpoint/2010/main" val="162111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F7A3F8BC-A191-487D-B4A3-BAA7DE19157B}"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03DEF2D0-22C1-42EC-B027-2CCE6253BF6B}" type="slidenum">
              <a:rPr lang="en-US"/>
              <a:pPr/>
              <a:t>‹#›</a:t>
            </a:fld>
            <a:endParaRPr lang="en-US"/>
          </a:p>
        </p:txBody>
      </p:sp>
    </p:spTree>
    <p:extLst>
      <p:ext uri="{BB962C8B-B14F-4D97-AF65-F5344CB8AC3E}">
        <p14:creationId xmlns:p14="http://schemas.microsoft.com/office/powerpoint/2010/main" val="4124918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7C197051-3C6D-4506-9D53-C3A3304FE041}"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EC372768-2E67-41A1-85A3-9DCAD10C835C}" type="slidenum">
              <a:rPr lang="en-US"/>
              <a:pPr/>
              <a:t>‹#›</a:t>
            </a:fld>
            <a:endParaRPr lang="en-US"/>
          </a:p>
        </p:txBody>
      </p:sp>
    </p:spTree>
    <p:extLst>
      <p:ext uri="{BB962C8B-B14F-4D97-AF65-F5344CB8AC3E}">
        <p14:creationId xmlns:p14="http://schemas.microsoft.com/office/powerpoint/2010/main" val="807037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3B1B8D0-FCA1-46AE-8DF7-6A6068D88348}"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EB60E915-7156-481A-98CF-F5E7BE09BAFE}" type="slidenum">
              <a:rPr lang="en-US"/>
              <a:pPr/>
              <a:t>‹#›</a:t>
            </a:fld>
            <a:endParaRPr lang="en-US"/>
          </a:p>
        </p:txBody>
      </p:sp>
    </p:spTree>
    <p:extLst>
      <p:ext uri="{BB962C8B-B14F-4D97-AF65-F5344CB8AC3E}">
        <p14:creationId xmlns:p14="http://schemas.microsoft.com/office/powerpoint/2010/main" val="2352434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D79211C-AE9F-4AEB-8770-569D36B1C6B3}"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F1956602-DB12-4DEC-81BF-32ECBEB99EBC}" type="slidenum">
              <a:rPr lang="en-US"/>
              <a:pPr/>
              <a:t>‹#›</a:t>
            </a:fld>
            <a:endParaRPr lang="en-US"/>
          </a:p>
        </p:txBody>
      </p:sp>
    </p:spTree>
    <p:extLst>
      <p:ext uri="{BB962C8B-B14F-4D97-AF65-F5344CB8AC3E}">
        <p14:creationId xmlns:p14="http://schemas.microsoft.com/office/powerpoint/2010/main" val="1199836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25E0D4A3-840B-4A4C-96BD-7FD5782483E4}"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2D88400-2099-4BE2-8928-C6A6AC9EC2CF}" type="slidenum">
              <a:rPr lang="en-US"/>
              <a:pPr/>
              <a:t>‹#›</a:t>
            </a:fld>
            <a:endParaRPr lang="en-US"/>
          </a:p>
        </p:txBody>
      </p:sp>
    </p:spTree>
    <p:extLst>
      <p:ext uri="{BB962C8B-B14F-4D97-AF65-F5344CB8AC3E}">
        <p14:creationId xmlns:p14="http://schemas.microsoft.com/office/powerpoint/2010/main" val="391080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3B90E3D-DC03-47BF-9906-B3690128586A}"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53262D7-8001-4B91-9C46-D11B3DA1C3D9}" type="slidenum">
              <a:rPr lang="en-US"/>
              <a:pPr/>
              <a:t>‹#›</a:t>
            </a:fld>
            <a:endParaRPr lang="en-US"/>
          </a:p>
        </p:txBody>
      </p:sp>
    </p:spTree>
    <p:extLst>
      <p:ext uri="{BB962C8B-B14F-4D97-AF65-F5344CB8AC3E}">
        <p14:creationId xmlns:p14="http://schemas.microsoft.com/office/powerpoint/2010/main" val="10223530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AF132A-8375-4CCF-B6FB-AC4F3ED43AFC}"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4E828D3-3B59-4A6F-A72D-FE2899E2B0B6}" type="slidenum">
              <a:rPr lang="en-US"/>
              <a:pPr/>
              <a:t>‹#›</a:t>
            </a:fld>
            <a:endParaRPr lang="en-US"/>
          </a:p>
        </p:txBody>
      </p:sp>
    </p:spTree>
    <p:extLst>
      <p:ext uri="{BB962C8B-B14F-4D97-AF65-F5344CB8AC3E}">
        <p14:creationId xmlns:p14="http://schemas.microsoft.com/office/powerpoint/2010/main" val="5062300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4AE523-CBAE-4B80-9533-635A9714A978}"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EE9180E-9ACD-45FD-BB8B-32816288ACD6}" type="slidenum">
              <a:rPr lang="en-US"/>
              <a:pPr/>
              <a:t>‹#›</a:t>
            </a:fld>
            <a:endParaRPr lang="en-US"/>
          </a:p>
        </p:txBody>
      </p:sp>
    </p:spTree>
    <p:extLst>
      <p:ext uri="{BB962C8B-B14F-4D97-AF65-F5344CB8AC3E}">
        <p14:creationId xmlns:p14="http://schemas.microsoft.com/office/powerpoint/2010/main" val="208233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1CF7B607-AD95-4F41-AB3C-685DE88FFD7E}" type="slidenum">
              <a:rPr lang="en-US"/>
              <a:pPr/>
              <a:t>‹#›</a:t>
            </a:fld>
            <a:endParaRPr lang="en-US"/>
          </a:p>
        </p:txBody>
      </p:sp>
    </p:spTree>
    <p:extLst>
      <p:ext uri="{BB962C8B-B14F-4D97-AF65-F5344CB8AC3E}">
        <p14:creationId xmlns:p14="http://schemas.microsoft.com/office/powerpoint/2010/main" val="4117705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36174B4C-E6FB-4D34-AD85-57423AA271D9}"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0F60125D-3B2F-43C2-BA46-06E4D978DF11}" type="slidenum">
              <a:rPr lang="en-US"/>
              <a:pPr/>
              <a:t>‹#›</a:t>
            </a:fld>
            <a:endParaRPr lang="en-US"/>
          </a:p>
        </p:txBody>
      </p:sp>
    </p:spTree>
    <p:extLst>
      <p:ext uri="{BB962C8B-B14F-4D97-AF65-F5344CB8AC3E}">
        <p14:creationId xmlns:p14="http://schemas.microsoft.com/office/powerpoint/2010/main" val="1731895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56CB00-EE10-4615-B20C-35E03791C484}"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1FA5E76-F786-4C8F-983F-E5A1C58233F2}" type="slidenum">
              <a:rPr lang="en-US"/>
              <a:pPr/>
              <a:t>‹#›</a:t>
            </a:fld>
            <a:endParaRPr lang="en-US"/>
          </a:p>
        </p:txBody>
      </p:sp>
    </p:spTree>
    <p:extLst>
      <p:ext uri="{BB962C8B-B14F-4D97-AF65-F5344CB8AC3E}">
        <p14:creationId xmlns:p14="http://schemas.microsoft.com/office/powerpoint/2010/main" val="1388221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D2AB7D-B599-4F82-A10C-68078E07A195}"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D41F801-CB2F-4396-9841-8E22671E6EFD}" type="slidenum">
              <a:rPr lang="en-US"/>
              <a:pPr/>
              <a:t>‹#›</a:t>
            </a:fld>
            <a:endParaRPr lang="en-US"/>
          </a:p>
        </p:txBody>
      </p:sp>
    </p:spTree>
    <p:extLst>
      <p:ext uri="{BB962C8B-B14F-4D97-AF65-F5344CB8AC3E}">
        <p14:creationId xmlns:p14="http://schemas.microsoft.com/office/powerpoint/2010/main" val="153535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FF61383-78C7-43C5-8C43-3059271C3490}" type="slidenum">
              <a:rPr lang="en-US"/>
              <a:pPr/>
              <a:t>‹#›</a:t>
            </a:fld>
            <a:endParaRPr lang="en-US"/>
          </a:p>
        </p:txBody>
      </p:sp>
    </p:spTree>
    <p:extLst>
      <p:ext uri="{BB962C8B-B14F-4D97-AF65-F5344CB8AC3E}">
        <p14:creationId xmlns:p14="http://schemas.microsoft.com/office/powerpoint/2010/main" val="190998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0D00619-F2DD-4B38-B23F-E155D05437C1}" type="slidenum">
              <a:rPr lang="en-US"/>
              <a:pPr/>
              <a:t>‹#›</a:t>
            </a:fld>
            <a:endParaRPr lang="en-US"/>
          </a:p>
        </p:txBody>
      </p:sp>
    </p:spTree>
    <p:extLst>
      <p:ext uri="{BB962C8B-B14F-4D97-AF65-F5344CB8AC3E}">
        <p14:creationId xmlns:p14="http://schemas.microsoft.com/office/powerpoint/2010/main" val="3267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37F3F81F-098E-4A25-835A-062DDBEE20DC}" type="slidenum">
              <a:rPr lang="en-US"/>
              <a:pPr/>
              <a:t>‹#›</a:t>
            </a:fld>
            <a:endParaRPr lang="en-US"/>
          </a:p>
        </p:txBody>
      </p:sp>
    </p:spTree>
    <p:extLst>
      <p:ext uri="{BB962C8B-B14F-4D97-AF65-F5344CB8AC3E}">
        <p14:creationId xmlns:p14="http://schemas.microsoft.com/office/powerpoint/2010/main" val="243964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0EC6A369-4471-40CD-8256-4EB4A5741B8E}" type="slidenum">
              <a:rPr lang="en-US"/>
              <a:pPr/>
              <a:t>‹#›</a:t>
            </a:fld>
            <a:endParaRPr lang="en-US"/>
          </a:p>
        </p:txBody>
      </p:sp>
    </p:spTree>
    <p:extLst>
      <p:ext uri="{BB962C8B-B14F-4D97-AF65-F5344CB8AC3E}">
        <p14:creationId xmlns:p14="http://schemas.microsoft.com/office/powerpoint/2010/main" val="364323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0BEC53B-B5B7-4741-A024-6BABE83DEBE8}" type="slidenum">
              <a:rPr lang="en-US"/>
              <a:pPr/>
              <a:t>‹#›</a:t>
            </a:fld>
            <a:endParaRPr lang="en-US"/>
          </a:p>
        </p:txBody>
      </p:sp>
    </p:spTree>
    <p:extLst>
      <p:ext uri="{BB962C8B-B14F-4D97-AF65-F5344CB8AC3E}">
        <p14:creationId xmlns:p14="http://schemas.microsoft.com/office/powerpoint/2010/main" val="148084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145E2531-C01D-4B2C-83F9-09FFA720E8E8}" type="slidenum">
              <a:rPr lang="en-US"/>
              <a:pPr/>
              <a:t>‹#›</a:t>
            </a:fld>
            <a:endParaRPr lang="en-US"/>
          </a:p>
        </p:txBody>
      </p:sp>
    </p:spTree>
    <p:extLst>
      <p:ext uri="{BB962C8B-B14F-4D97-AF65-F5344CB8AC3E}">
        <p14:creationId xmlns:p14="http://schemas.microsoft.com/office/powerpoint/2010/main" val="2612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85A843D-512B-443D-B658-C8523CA5F308}" type="slidenum">
              <a:rPr lang="en-US"/>
              <a:pPr/>
              <a:t>‹#›</a:t>
            </a:fld>
            <a:endParaRPr lang="en-US"/>
          </a:p>
        </p:txBody>
      </p:sp>
    </p:spTree>
    <p:extLst>
      <p:ext uri="{BB962C8B-B14F-4D97-AF65-F5344CB8AC3E}">
        <p14:creationId xmlns:p14="http://schemas.microsoft.com/office/powerpoint/2010/main" val="1311882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20CF6FA1-9EC2-45AA-80AC-D78AF24176C1}"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AB38324-90DC-4200-B5DF-A707459262C0}"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A9254E55-EA67-4525-9333-50BE69D349C8}"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D89E6579-53D6-4C0E-B5BB-EE108F6AFFBB}"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6" r:id="rId2"/>
    <p:sldLayoutId id="2147483695" r:id="rId3"/>
    <p:sldLayoutId id="2147483687" r:id="rId4"/>
    <p:sldLayoutId id="2147483688" r:id="rId5"/>
    <p:sldLayoutId id="2147483689" r:id="rId6"/>
    <p:sldLayoutId id="2147483690" r:id="rId7"/>
    <p:sldLayoutId id="2147483691" r:id="rId8"/>
    <p:sldLayoutId id="2147483696" r:id="rId9"/>
    <p:sldLayoutId id="2147483692" r:id="rId10"/>
    <p:sldLayoutId id="214748369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60165EF-981A-45AD-A209-567750C44479}"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Sources and Methods</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533400"/>
            <a:ext cx="8458200" cy="792163"/>
          </a:xfrm>
        </p:spPr>
        <p:txBody>
          <a:bodyPr/>
          <a:lstStyle/>
          <a:p>
            <a:pPr eaLnBrk="1" hangingPunct="1">
              <a:defRPr/>
            </a:pPr>
            <a:r>
              <a:rPr lang="en-US" dirty="0" smtClean="0"/>
              <a:t>The Four Methods the Field Test Used</a:t>
            </a:r>
          </a:p>
        </p:txBody>
      </p:sp>
      <p:sp>
        <p:nvSpPr>
          <p:cNvPr id="5123" name="Rectangle 3"/>
          <p:cNvSpPr>
            <a:spLocks noGrp="1" noChangeArrowheads="1"/>
          </p:cNvSpPr>
          <p:nvPr>
            <p:ph sz="half" idx="1"/>
          </p:nvPr>
        </p:nvSpPr>
        <p:spPr>
          <a:xfrm>
            <a:off x="457200" y="1600200"/>
            <a:ext cx="4000500" cy="4648200"/>
          </a:xfrm>
        </p:spPr>
        <p:txBody>
          <a:bodyPr/>
          <a:lstStyle/>
          <a:p>
            <a:pPr marL="0" indent="0" eaLnBrk="1" hangingPunct="1">
              <a:buFont typeface="Tahoma" panose="020B0604030504040204" pitchFamily="34" charset="0"/>
              <a:buNone/>
              <a:defRPr/>
            </a:pPr>
            <a:r>
              <a:rPr lang="en-US" dirty="0" smtClean="0"/>
              <a:t>Some options:</a:t>
            </a:r>
          </a:p>
          <a:p>
            <a:pPr eaLnBrk="1" hangingPunct="1">
              <a:buClrTx/>
              <a:defRPr/>
            </a:pPr>
            <a:r>
              <a:rPr lang="en-US" dirty="0" smtClean="0">
                <a:solidFill>
                  <a:srgbClr val="CC3300"/>
                </a:solidFill>
              </a:rPr>
              <a:t>Case record review</a:t>
            </a:r>
          </a:p>
          <a:p>
            <a:pPr eaLnBrk="1" hangingPunct="1">
              <a:buClrTx/>
              <a:defRPr/>
            </a:pPr>
            <a:r>
              <a:rPr lang="en-US" dirty="0" smtClean="0">
                <a:solidFill>
                  <a:srgbClr val="CC3300"/>
                </a:solidFill>
              </a:rPr>
              <a:t>Document review</a:t>
            </a:r>
          </a:p>
          <a:p>
            <a:pPr eaLnBrk="1" hangingPunct="1">
              <a:buClrTx/>
              <a:defRPr/>
            </a:pPr>
            <a:r>
              <a:rPr lang="en-US" dirty="0" smtClean="0">
                <a:solidFill>
                  <a:srgbClr val="CC3300"/>
                </a:solidFill>
              </a:rPr>
              <a:t>Data file review</a:t>
            </a:r>
          </a:p>
          <a:p>
            <a:pPr eaLnBrk="1" hangingPunct="1">
              <a:buClrTx/>
              <a:defRPr/>
            </a:pPr>
            <a:r>
              <a:rPr lang="en-US" dirty="0" smtClean="0"/>
              <a:t>Questionnaire</a:t>
            </a:r>
          </a:p>
          <a:p>
            <a:pPr eaLnBrk="1" hangingPunct="1">
              <a:buClrTx/>
              <a:defRPr/>
            </a:pPr>
            <a:r>
              <a:rPr lang="en-US" dirty="0" smtClean="0">
                <a:solidFill>
                  <a:srgbClr val="CC3300"/>
                </a:solidFill>
              </a:rPr>
              <a:t>Interview (telephone)</a:t>
            </a:r>
            <a:endParaRPr lang="en-US" dirty="0">
              <a:solidFill>
                <a:srgbClr val="CC3300"/>
              </a:solidFill>
            </a:endParaRPr>
          </a:p>
          <a:p>
            <a:pPr marL="0" indent="0" eaLnBrk="1" hangingPunct="1">
              <a:buFont typeface="Tahoma" panose="020B0604030504040204" pitchFamily="34" charset="0"/>
              <a:buNone/>
              <a:defRPr/>
            </a:pPr>
            <a:endParaRPr lang="en-US" dirty="0" smtClean="0"/>
          </a:p>
        </p:txBody>
      </p:sp>
      <p:sp>
        <p:nvSpPr>
          <p:cNvPr id="15364" name="Content Placeholder 1"/>
          <p:cNvSpPr>
            <a:spLocks noGrp="1"/>
          </p:cNvSpPr>
          <p:nvPr>
            <p:ph sz="half" idx="2"/>
          </p:nvPr>
        </p:nvSpPr>
        <p:spPr>
          <a:xfrm>
            <a:off x="4343400" y="2057400"/>
            <a:ext cx="3733800" cy="4648200"/>
          </a:xfrm>
        </p:spPr>
        <p:txBody>
          <a:bodyPr/>
          <a:lstStyle/>
          <a:p>
            <a:pPr eaLnBrk="1" hangingPunct="1"/>
            <a:r>
              <a:rPr lang="en-US" smtClean="0"/>
              <a:t>Focus groups (NOT!)</a:t>
            </a:r>
          </a:p>
          <a:p>
            <a:pPr eaLnBrk="1" hangingPunct="1"/>
            <a:r>
              <a:rPr lang="en-US" smtClean="0"/>
              <a:t>Observation</a:t>
            </a:r>
          </a:p>
          <a:p>
            <a:pPr eaLnBrk="1" hangingPunct="1"/>
            <a:r>
              <a:rPr lang="en-US" smtClean="0"/>
              <a:t>Testing</a:t>
            </a:r>
          </a:p>
          <a:p>
            <a:pPr eaLnBrk="1" hangingPunct="1"/>
            <a:r>
              <a:rPr lang="en-US" smtClean="0"/>
              <a:t>Mechanical measurement</a:t>
            </a:r>
          </a:p>
          <a:p>
            <a:pPr eaLnBrk="1" hangingPunct="1"/>
            <a:endParaRPr lang="en-US" smtClean="0"/>
          </a:p>
          <a:p>
            <a:pPr eaLnBrk="1" hangingPunct="1"/>
            <a:endParaRPr lang="en-US" sz="2400" smtClean="0"/>
          </a:p>
        </p:txBody>
      </p:sp>
      <p:pic>
        <p:nvPicPr>
          <p:cNvPr id="15365" name="Picture 2" descr="Man looking through magnifying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057400"/>
            <a:ext cx="172561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381000" y="1752600"/>
            <a:ext cx="7696200" cy="792163"/>
          </a:xfrm>
        </p:spPr>
        <p:txBody>
          <a:bodyPr/>
          <a:lstStyle/>
          <a:p>
            <a:pPr algn="ctr" eaLnBrk="1" hangingPunct="1">
              <a:defRPr/>
            </a:pPr>
            <a:r>
              <a:rPr lang="en-US" dirty="0" smtClean="0"/>
              <a:t>Your Turn</a:t>
            </a:r>
            <a:br>
              <a:rPr lang="en-US" dirty="0" smtClean="0"/>
            </a:br>
            <a:endParaRPr lang="en-US" dirty="0" smtClean="0"/>
          </a:p>
        </p:txBody>
      </p:sp>
      <p:sp>
        <p:nvSpPr>
          <p:cNvPr id="16387" name="Subtitle 4"/>
          <p:cNvSpPr>
            <a:spLocks noGrp="1"/>
          </p:cNvSpPr>
          <p:nvPr>
            <p:ph idx="1"/>
          </p:nvPr>
        </p:nvSpPr>
        <p:spPr>
          <a:xfrm>
            <a:off x="457200" y="2819400"/>
            <a:ext cx="8153400" cy="2743200"/>
          </a:xfrm>
        </p:spPr>
        <p:txBody>
          <a:bodyPr/>
          <a:lstStyle/>
          <a:p>
            <a:pPr eaLnBrk="1" hangingPunct="1"/>
            <a:r>
              <a:rPr lang="en-US" smtClean="0"/>
              <a:t>Decide the best source and method for each of your 4 indicators, and write them on your Outcomes Management Worksheet.  Try to think “outside the box” and generate some creative options for yourself.</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17411"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18435"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79"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3"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52400"/>
            <a:ext cx="2005013"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5 </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5863" y="170338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6" name="TextBox 45"/>
          <p:cNvSpPr txBox="1"/>
          <p:nvPr/>
        </p:nvSpPr>
        <p:spPr>
          <a:xfrm>
            <a:off x="4022725" y="1117600"/>
            <a:ext cx="11588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01"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pic>
        <p:nvPicPr>
          <p:cNvPr id="7203"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7038"/>
            <a:ext cx="7696200" cy="792162"/>
          </a:xfrm>
        </p:spPr>
        <p:txBody>
          <a:bodyPr/>
          <a:lstStyle/>
          <a:p>
            <a:pPr eaLnBrk="1" hangingPunct="1">
              <a:defRPr/>
            </a:pPr>
            <a:r>
              <a:rPr lang="en-US" dirty="0"/>
              <a:t>Sources of Outcome Information: </a:t>
            </a:r>
            <a:br>
              <a:rPr lang="en-US" dirty="0"/>
            </a:br>
            <a:r>
              <a:rPr lang="en-US" i="1" dirty="0"/>
              <a:t>Where</a:t>
            </a:r>
            <a:r>
              <a:rPr lang="en-US" dirty="0"/>
              <a:t> Is the Information </a:t>
            </a:r>
            <a:r>
              <a:rPr lang="en-US" dirty="0" smtClean="0"/>
              <a:t>You’ll </a:t>
            </a:r>
            <a:r>
              <a:rPr lang="en-US" dirty="0"/>
              <a:t>Need?</a:t>
            </a:r>
            <a:br>
              <a:rPr lang="en-US" dirty="0"/>
            </a:br>
            <a:endParaRPr lang="en-US" dirty="0"/>
          </a:p>
        </p:txBody>
      </p:sp>
      <p:sp>
        <p:nvSpPr>
          <p:cNvPr id="3" name="Content Placeholder 2"/>
          <p:cNvSpPr>
            <a:spLocks noGrp="1"/>
          </p:cNvSpPr>
          <p:nvPr>
            <p:ph idx="1"/>
          </p:nvPr>
        </p:nvSpPr>
        <p:spPr>
          <a:xfrm>
            <a:off x="533400" y="1219200"/>
            <a:ext cx="8153400" cy="4648200"/>
          </a:xfrm>
        </p:spPr>
        <p:txBody>
          <a:bodyPr/>
          <a:lstStyle/>
          <a:p>
            <a:pPr eaLnBrk="1" hangingPunct="1">
              <a:defRPr/>
            </a:pPr>
            <a:r>
              <a:rPr lang="en-US" sz="2400" dirty="0">
                <a:solidFill>
                  <a:srgbClr val="000000"/>
                </a:solidFill>
              </a:rPr>
              <a:t>Existing Information</a:t>
            </a:r>
          </a:p>
          <a:p>
            <a:pPr lvl="1" eaLnBrk="1" hangingPunct="1">
              <a:buSzPts val="2400"/>
              <a:buFont typeface="Arial" charset="0"/>
              <a:buChar char="•"/>
              <a:defRPr/>
            </a:pPr>
            <a:r>
              <a:rPr lang="en-US" dirty="0">
                <a:solidFill>
                  <a:srgbClr val="000000"/>
                </a:solidFill>
              </a:rPr>
              <a:t>  Written case/client records </a:t>
            </a:r>
            <a:r>
              <a:rPr lang="en-US" dirty="0" smtClean="0">
                <a:solidFill>
                  <a:srgbClr val="000000"/>
                </a:solidFill>
              </a:rPr>
              <a:t>(</a:t>
            </a:r>
            <a:r>
              <a:rPr lang="en-US" dirty="0">
                <a:solidFill>
                  <a:srgbClr val="000000"/>
                </a:solidFill>
              </a:rPr>
              <a:t>folders)</a:t>
            </a:r>
          </a:p>
          <a:p>
            <a:pPr lvl="1" eaLnBrk="1" hangingPunct="1">
              <a:buSzPts val="2400"/>
              <a:buFont typeface="Arial" charset="0"/>
              <a:buChar char="•"/>
              <a:defRPr/>
            </a:pPr>
            <a:r>
              <a:rPr lang="en-US" dirty="0">
                <a:solidFill>
                  <a:srgbClr val="000000"/>
                </a:solidFill>
              </a:rPr>
              <a:t>  Documents of various types </a:t>
            </a:r>
            <a:r>
              <a:rPr lang="en-US" dirty="0" smtClean="0">
                <a:solidFill>
                  <a:srgbClr val="000000"/>
                </a:solidFill>
              </a:rPr>
              <a:t>(</a:t>
            </a:r>
            <a:r>
              <a:rPr lang="en-US" dirty="0">
                <a:solidFill>
                  <a:srgbClr val="000000"/>
                </a:solidFill>
              </a:rPr>
              <a:t>reports)</a:t>
            </a:r>
          </a:p>
          <a:p>
            <a:pPr lvl="1" eaLnBrk="1" hangingPunct="1">
              <a:buSzPts val="2400"/>
              <a:buFont typeface="Arial" charset="0"/>
              <a:buChar char="•"/>
              <a:defRPr/>
            </a:pPr>
            <a:r>
              <a:rPr lang="en-US" dirty="0">
                <a:solidFill>
                  <a:srgbClr val="000000"/>
                </a:solidFill>
              </a:rPr>
              <a:t>  Data files </a:t>
            </a:r>
            <a:r>
              <a:rPr lang="en-US" dirty="0" smtClean="0">
                <a:solidFill>
                  <a:srgbClr val="000000"/>
                </a:solidFill>
              </a:rPr>
              <a:t>(</a:t>
            </a:r>
            <a:r>
              <a:rPr lang="en-US" dirty="0">
                <a:solidFill>
                  <a:srgbClr val="000000"/>
                </a:solidFill>
              </a:rPr>
              <a:t>paper, electronic)</a:t>
            </a:r>
          </a:p>
          <a:p>
            <a:pPr marL="0" indent="0" eaLnBrk="1" hangingPunct="1">
              <a:buFont typeface="Tahoma" panose="020B0604030504040204" pitchFamily="34" charset="0"/>
              <a:buNone/>
              <a:defRPr/>
            </a:pPr>
            <a:endParaRPr lang="en-US" sz="800" dirty="0">
              <a:solidFill>
                <a:srgbClr val="000000"/>
              </a:solidFill>
            </a:endParaRPr>
          </a:p>
          <a:p>
            <a:pPr eaLnBrk="1" hangingPunct="1">
              <a:defRPr/>
            </a:pPr>
            <a:r>
              <a:rPr lang="en-US" sz="2400" dirty="0">
                <a:solidFill>
                  <a:srgbClr val="000000"/>
                </a:solidFill>
              </a:rPr>
              <a:t>Individuals</a:t>
            </a:r>
          </a:p>
          <a:p>
            <a:pPr lvl="1" eaLnBrk="1" hangingPunct="1">
              <a:buSzPts val="2400"/>
              <a:buFont typeface="Arial" charset="0"/>
              <a:buChar char="•"/>
              <a:defRPr/>
            </a:pPr>
            <a:r>
              <a:rPr lang="en-US" dirty="0">
                <a:solidFill>
                  <a:srgbClr val="000000"/>
                </a:solidFill>
              </a:rPr>
              <a:t>  Program participants </a:t>
            </a:r>
            <a:r>
              <a:rPr lang="en-US" dirty="0" smtClean="0">
                <a:solidFill>
                  <a:srgbClr val="000000"/>
                </a:solidFill>
              </a:rPr>
              <a:t>(clients</a:t>
            </a:r>
            <a:r>
              <a:rPr lang="en-US" dirty="0">
                <a:solidFill>
                  <a:srgbClr val="000000"/>
                </a:solidFill>
              </a:rPr>
              <a:t>)</a:t>
            </a:r>
          </a:p>
          <a:p>
            <a:pPr lvl="1" eaLnBrk="1" hangingPunct="1">
              <a:buSzPts val="2400"/>
              <a:buFont typeface="Arial" charset="0"/>
              <a:buChar char="•"/>
              <a:defRPr/>
            </a:pPr>
            <a:r>
              <a:rPr lang="en-US" dirty="0">
                <a:solidFill>
                  <a:srgbClr val="000000"/>
                </a:solidFill>
              </a:rPr>
              <a:t>  Others who know participants </a:t>
            </a:r>
            <a:r>
              <a:rPr lang="en-US" dirty="0" smtClean="0">
                <a:solidFill>
                  <a:srgbClr val="000000"/>
                </a:solidFill>
              </a:rPr>
              <a:t>(</a:t>
            </a:r>
            <a:r>
              <a:rPr lang="en-US" dirty="0">
                <a:solidFill>
                  <a:srgbClr val="000000"/>
                </a:solidFill>
              </a:rPr>
              <a:t>family)</a:t>
            </a:r>
          </a:p>
          <a:p>
            <a:pPr lvl="1" eaLnBrk="1" hangingPunct="1">
              <a:buSzPts val="2400"/>
              <a:buFont typeface="Arial" charset="0"/>
              <a:buChar char="•"/>
              <a:defRPr/>
            </a:pPr>
            <a:r>
              <a:rPr lang="en-US" dirty="0">
                <a:solidFill>
                  <a:srgbClr val="000000"/>
                </a:solidFill>
              </a:rPr>
              <a:t>  Other individuals/general public</a:t>
            </a:r>
          </a:p>
          <a:p>
            <a:pPr marL="0" indent="0" eaLnBrk="1" hangingPunct="1">
              <a:buFont typeface="Tahoma" panose="020B0604030504040204" pitchFamily="34" charset="0"/>
              <a:buNone/>
              <a:defRPr/>
            </a:pPr>
            <a:endParaRPr lang="en-US" sz="800" dirty="0">
              <a:solidFill>
                <a:srgbClr val="000000"/>
              </a:solidFill>
            </a:endParaRPr>
          </a:p>
          <a:p>
            <a:pPr eaLnBrk="1" hangingPunct="1">
              <a:defRPr/>
            </a:pPr>
            <a:r>
              <a:rPr lang="en-US" sz="2400" dirty="0">
                <a:solidFill>
                  <a:srgbClr val="000000"/>
                </a:solidFill>
              </a:rPr>
              <a:t>Physical/environmental conditions</a:t>
            </a:r>
          </a:p>
          <a:p>
            <a:pPr lvl="1" eaLnBrk="1" hangingPunct="1">
              <a:buSzPts val="2400"/>
              <a:buFont typeface="Arial" charset="0"/>
              <a:buChar char="•"/>
              <a:defRPr/>
            </a:pPr>
            <a:r>
              <a:rPr lang="en-US" dirty="0">
                <a:solidFill>
                  <a:srgbClr val="000000"/>
                </a:solidFill>
              </a:rPr>
              <a:t>  Physical environment </a:t>
            </a:r>
            <a:r>
              <a:rPr lang="en-US" dirty="0" smtClean="0">
                <a:solidFill>
                  <a:srgbClr val="000000"/>
                </a:solidFill>
              </a:rPr>
              <a:t>(</a:t>
            </a:r>
            <a:r>
              <a:rPr lang="en-US" dirty="0">
                <a:solidFill>
                  <a:srgbClr val="000000"/>
                </a:solidFill>
              </a:rPr>
              <a:t>streets)</a:t>
            </a:r>
            <a:endParaRPr lang="en-US" dirty="0"/>
          </a:p>
          <a:p>
            <a:pPr eaLnBrk="1" hangingPunct="1">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r>
              <a:rPr lang="en-US" dirty="0" smtClean="0"/>
              <a:t>Pros and Cons of Each Source</a:t>
            </a:r>
          </a:p>
        </p:txBody>
      </p:sp>
      <p:sp>
        <p:nvSpPr>
          <p:cNvPr id="9219" name="Content Placeholder 2"/>
          <p:cNvSpPr>
            <a:spLocks noGrp="1"/>
          </p:cNvSpPr>
          <p:nvPr>
            <p:ph idx="1"/>
          </p:nvPr>
        </p:nvSpPr>
        <p:spPr/>
        <p:txBody>
          <a:bodyPr/>
          <a:lstStyle/>
          <a:p>
            <a:pPr eaLnBrk="1" hangingPunct="1"/>
            <a:r>
              <a:rPr lang="en-US" smtClean="0"/>
              <a:t>Every source has pros and cons</a:t>
            </a:r>
          </a:p>
          <a:p>
            <a:pPr eaLnBrk="1" hangingPunct="1"/>
            <a:r>
              <a:rPr lang="en-US" u="sng" smtClean="0"/>
              <a:t>Files</a:t>
            </a:r>
            <a:r>
              <a:rPr lang="en-US" smtClean="0"/>
              <a:t> are easy to access – but do they contain the exact information you need?</a:t>
            </a:r>
          </a:p>
          <a:p>
            <a:pPr eaLnBrk="1" hangingPunct="1"/>
            <a:r>
              <a:rPr lang="en-US" u="sng" smtClean="0"/>
              <a:t>Participants</a:t>
            </a:r>
            <a:r>
              <a:rPr lang="en-US" smtClean="0"/>
              <a:t> knew what happened – but do they remember things accurately?</a:t>
            </a:r>
          </a:p>
          <a:p>
            <a:pPr eaLnBrk="1" hangingPunct="1"/>
            <a:r>
              <a:rPr lang="en-US" smtClean="0"/>
              <a:t>Different sources have different pros and cons</a:t>
            </a:r>
          </a:p>
          <a:p>
            <a:pPr eaLnBrk="1" hangingPunct="1"/>
            <a:r>
              <a:rPr lang="en-US" smtClean="0"/>
              <a:t>Key = Brainstorm </a:t>
            </a:r>
            <a:r>
              <a:rPr lang="en-US" i="1" smtClean="0"/>
              <a:t>more than one  </a:t>
            </a:r>
            <a:r>
              <a:rPr lang="en-US" smtClean="0"/>
              <a:t>source, then choose the </a:t>
            </a:r>
            <a:r>
              <a:rPr lang="en-US" i="1" smtClean="0"/>
              <a:t>best  </a:t>
            </a:r>
            <a:r>
              <a:rPr lang="en-US" smtClean="0"/>
              <a:t>source for your unique situation</a:t>
            </a:r>
          </a:p>
          <a:p>
            <a:pPr eaLnBrk="1" hangingPunct="1">
              <a:buFont typeface="Tahoma" panose="020B0604030504040204" pitchFamily="34" charset="0"/>
              <a:buNone/>
            </a:pPr>
            <a:endParaRPr lang="en-US" smtClean="0"/>
          </a:p>
          <a:p>
            <a:pPr eaLnBrk="1" hangingPunct="1">
              <a:buFont typeface="Tahoma" panose="020B0604030504040204" pitchFamily="34" charset="0"/>
              <a:buNone/>
            </a:pPr>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52400" y="533400"/>
            <a:ext cx="8458200" cy="792163"/>
          </a:xfrm>
        </p:spPr>
        <p:txBody>
          <a:bodyPr/>
          <a:lstStyle/>
          <a:p>
            <a:pPr eaLnBrk="1" hangingPunct="1">
              <a:defRPr/>
            </a:pPr>
            <a:r>
              <a:rPr lang="en-US" sz="3000" dirty="0" smtClean="0"/>
              <a:t>Methods to Gather Outcome Information: </a:t>
            </a:r>
            <a:r>
              <a:rPr lang="en-US" sz="3000" i="1" dirty="0" smtClean="0"/>
              <a:t>How</a:t>
            </a:r>
            <a:r>
              <a:rPr lang="en-US" sz="3000" dirty="0" smtClean="0"/>
              <a:t>  Can You Get the Information You’ll Need?</a:t>
            </a:r>
          </a:p>
        </p:txBody>
      </p:sp>
      <p:sp>
        <p:nvSpPr>
          <p:cNvPr id="5123" name="Rectangle 3"/>
          <p:cNvSpPr>
            <a:spLocks noGrp="1" noChangeArrowheads="1"/>
          </p:cNvSpPr>
          <p:nvPr>
            <p:ph sz="half" idx="1"/>
          </p:nvPr>
        </p:nvSpPr>
        <p:spPr>
          <a:xfrm>
            <a:off x="457200" y="2057400"/>
            <a:ext cx="4000500" cy="3886200"/>
          </a:xfrm>
        </p:spPr>
        <p:txBody>
          <a:bodyPr/>
          <a:lstStyle/>
          <a:p>
            <a:pPr marL="0" indent="0" eaLnBrk="1" hangingPunct="1">
              <a:buFont typeface="Tahoma" panose="020B0604030504040204" pitchFamily="34" charset="0"/>
              <a:buNone/>
              <a:defRPr/>
            </a:pPr>
            <a:r>
              <a:rPr lang="en-US" dirty="0" smtClean="0"/>
              <a:t>Some options:</a:t>
            </a:r>
          </a:p>
          <a:p>
            <a:pPr eaLnBrk="1" hangingPunct="1">
              <a:defRPr/>
            </a:pPr>
            <a:r>
              <a:rPr lang="en-US" dirty="0" smtClean="0"/>
              <a:t>Case record review</a:t>
            </a:r>
          </a:p>
          <a:p>
            <a:pPr eaLnBrk="1" hangingPunct="1">
              <a:defRPr/>
            </a:pPr>
            <a:r>
              <a:rPr lang="en-US" dirty="0" smtClean="0"/>
              <a:t>Document review</a:t>
            </a:r>
          </a:p>
          <a:p>
            <a:pPr eaLnBrk="1" hangingPunct="1">
              <a:defRPr/>
            </a:pPr>
            <a:r>
              <a:rPr lang="en-US" dirty="0" smtClean="0"/>
              <a:t>Data file review</a:t>
            </a:r>
          </a:p>
          <a:p>
            <a:pPr eaLnBrk="1" hangingPunct="1">
              <a:defRPr/>
            </a:pPr>
            <a:r>
              <a:rPr lang="en-US" dirty="0" smtClean="0"/>
              <a:t>Questionnaire</a:t>
            </a:r>
          </a:p>
          <a:p>
            <a:pPr eaLnBrk="1" hangingPunct="1">
              <a:defRPr/>
            </a:pPr>
            <a:r>
              <a:rPr lang="en-US" dirty="0"/>
              <a:t>Interview</a:t>
            </a:r>
          </a:p>
          <a:p>
            <a:pPr marL="0" indent="0" eaLnBrk="1" hangingPunct="1">
              <a:buFont typeface="Tahoma" panose="020B0604030504040204" pitchFamily="34" charset="0"/>
              <a:buNone/>
              <a:defRPr/>
            </a:pPr>
            <a:endParaRPr lang="en-US" dirty="0" smtClean="0"/>
          </a:p>
        </p:txBody>
      </p:sp>
      <p:sp>
        <p:nvSpPr>
          <p:cNvPr id="10244" name="Content Placeholder 1"/>
          <p:cNvSpPr>
            <a:spLocks noGrp="1"/>
          </p:cNvSpPr>
          <p:nvPr>
            <p:ph sz="half" idx="2"/>
          </p:nvPr>
        </p:nvSpPr>
        <p:spPr>
          <a:xfrm>
            <a:off x="4191000" y="2514600"/>
            <a:ext cx="3733800" cy="3429000"/>
          </a:xfrm>
        </p:spPr>
        <p:txBody>
          <a:bodyPr/>
          <a:lstStyle/>
          <a:p>
            <a:pPr eaLnBrk="1" hangingPunct="1"/>
            <a:r>
              <a:rPr lang="en-US" smtClean="0"/>
              <a:t>Focus groups (NOT!)</a:t>
            </a:r>
          </a:p>
          <a:p>
            <a:pPr eaLnBrk="1" hangingPunct="1"/>
            <a:r>
              <a:rPr lang="en-US" smtClean="0"/>
              <a:t>Observation</a:t>
            </a:r>
          </a:p>
          <a:p>
            <a:pPr eaLnBrk="1" hangingPunct="1"/>
            <a:r>
              <a:rPr lang="en-US" smtClean="0"/>
              <a:t>Testing</a:t>
            </a:r>
          </a:p>
          <a:p>
            <a:pPr eaLnBrk="1" hangingPunct="1"/>
            <a:r>
              <a:rPr lang="en-US" smtClean="0"/>
              <a:t>Mechanical measurement</a:t>
            </a:r>
          </a:p>
          <a:p>
            <a:pPr eaLnBrk="1" hangingPunct="1"/>
            <a:endParaRPr lang="en-US" smtClean="0"/>
          </a:p>
          <a:p>
            <a:pPr eaLnBrk="1" hangingPunct="1"/>
            <a:endParaRPr lang="en-US" sz="2400" smtClean="0"/>
          </a:p>
        </p:txBody>
      </p:sp>
      <p:pic>
        <p:nvPicPr>
          <p:cNvPr id="10245" name="Picture 2" descr="Man looking through magnifying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2057400"/>
            <a:ext cx="1725613"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defRPr/>
            </a:pPr>
            <a:r>
              <a:rPr lang="en-US" smtClean="0"/>
              <a:t>Pros and Cons of Each Method</a:t>
            </a:r>
          </a:p>
        </p:txBody>
      </p:sp>
      <p:sp>
        <p:nvSpPr>
          <p:cNvPr id="11267" name="Content Placeholder 2"/>
          <p:cNvSpPr>
            <a:spLocks noGrp="1"/>
          </p:cNvSpPr>
          <p:nvPr>
            <p:ph idx="1"/>
          </p:nvPr>
        </p:nvSpPr>
        <p:spPr/>
        <p:txBody>
          <a:bodyPr/>
          <a:lstStyle/>
          <a:p>
            <a:pPr eaLnBrk="1" hangingPunct="1"/>
            <a:r>
              <a:rPr lang="en-US" smtClean="0"/>
              <a:t>Every method has pros and cons</a:t>
            </a:r>
          </a:p>
          <a:p>
            <a:pPr eaLnBrk="1" hangingPunct="1"/>
            <a:r>
              <a:rPr lang="en-US" u="sng" smtClean="0"/>
              <a:t>Questionnaires</a:t>
            </a:r>
            <a:r>
              <a:rPr lang="en-US" smtClean="0"/>
              <a:t> are cheap to distribute – but will consumers fill them out and return them?</a:t>
            </a:r>
          </a:p>
          <a:p>
            <a:pPr eaLnBrk="1" hangingPunct="1"/>
            <a:r>
              <a:rPr lang="en-US" u="sng" smtClean="0"/>
              <a:t>Interviews</a:t>
            </a:r>
            <a:r>
              <a:rPr lang="en-US" smtClean="0"/>
              <a:t> make it easier to make contact – but will consumers agree to talk?</a:t>
            </a:r>
          </a:p>
          <a:p>
            <a:pPr eaLnBrk="1" hangingPunct="1"/>
            <a:r>
              <a:rPr lang="en-US" smtClean="0"/>
              <a:t>Different methods have different pros and cons</a:t>
            </a:r>
          </a:p>
          <a:p>
            <a:pPr eaLnBrk="1" hangingPunct="1"/>
            <a:r>
              <a:rPr lang="en-US" smtClean="0"/>
              <a:t>Same key = Brainstorm </a:t>
            </a:r>
            <a:r>
              <a:rPr lang="en-US" i="1" smtClean="0"/>
              <a:t>more than one</a:t>
            </a:r>
            <a:r>
              <a:rPr lang="en-US" smtClean="0"/>
              <a:t> method, then choose the </a:t>
            </a:r>
            <a:r>
              <a:rPr lang="en-US" i="1" smtClean="0"/>
              <a:t>best  </a:t>
            </a:r>
            <a:r>
              <a:rPr lang="en-US" smtClean="0"/>
              <a:t>method for your unique situation</a:t>
            </a:r>
          </a:p>
          <a:p>
            <a:pPr eaLnBrk="1" hangingPunct="1"/>
            <a:endParaRPr lang="en-US" smtClean="0"/>
          </a:p>
          <a:p>
            <a:pPr eaLnBrk="1" hangingPunct="1">
              <a:buFont typeface="Tahoma" panose="020B0604030504040204" pitchFamily="34" charset="0"/>
              <a:buNone/>
            </a:pPr>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81000"/>
            <a:ext cx="8229600" cy="561975"/>
          </a:xfrm>
        </p:spPr>
        <p:txBody>
          <a:bodyPr/>
          <a:lstStyle/>
          <a:p>
            <a:pPr eaLnBrk="1" hangingPunct="1">
              <a:defRPr/>
            </a:pPr>
            <a:r>
              <a:rPr lang="en-US" dirty="0" smtClean="0"/>
              <a:t>Example of a Source and Method</a:t>
            </a:r>
          </a:p>
        </p:txBody>
      </p:sp>
      <p:sp>
        <p:nvSpPr>
          <p:cNvPr id="7171" name="Rectangle 3"/>
          <p:cNvSpPr>
            <a:spLocks noGrp="1" noChangeArrowheads="1"/>
          </p:cNvSpPr>
          <p:nvPr>
            <p:ph type="body" idx="1"/>
          </p:nvPr>
        </p:nvSpPr>
        <p:spPr>
          <a:xfrm>
            <a:off x="603250" y="1143000"/>
            <a:ext cx="8534400" cy="4648200"/>
          </a:xfrm>
        </p:spPr>
        <p:txBody>
          <a:bodyPr/>
          <a:lstStyle/>
          <a:p>
            <a:pPr eaLnBrk="1" hangingPunct="1">
              <a:buFont typeface="Wingdings" pitchFamily="2" charset="2"/>
              <a:buNone/>
              <a:defRPr/>
            </a:pPr>
            <a:r>
              <a:rPr lang="en-US" sz="2400" b="1" i="1" dirty="0" smtClean="0"/>
              <a:t>Outcome:</a:t>
            </a:r>
            <a:r>
              <a:rPr lang="en-US" sz="2400" i="1" dirty="0" smtClean="0">
                <a:effectLst>
                  <a:outerShdw blurRad="38100" dist="38100" dir="2700000" algn="tl">
                    <a:srgbClr val="000000">
                      <a:alpha val="43137"/>
                    </a:srgbClr>
                  </a:outerShdw>
                </a:effectLst>
              </a:rPr>
              <a:t>  </a:t>
            </a:r>
            <a:r>
              <a:rPr lang="en-US" sz="2400" dirty="0" smtClean="0"/>
              <a:t>Teens are knowledgeable of prenatal nutrition and health guidelines</a:t>
            </a:r>
          </a:p>
          <a:p>
            <a:pPr eaLnBrk="1" hangingPunct="1">
              <a:buFont typeface="Wingdings" pitchFamily="2" charset="2"/>
              <a:buNone/>
              <a:defRPr/>
            </a:pPr>
            <a:endParaRPr lang="en-US" sz="800" dirty="0" smtClean="0"/>
          </a:p>
          <a:p>
            <a:pPr eaLnBrk="1" hangingPunct="1">
              <a:buFont typeface="Wingdings" pitchFamily="2" charset="2"/>
              <a:buNone/>
              <a:defRPr/>
            </a:pPr>
            <a:r>
              <a:rPr lang="en-US" sz="2400" b="1" i="1" dirty="0" smtClean="0"/>
              <a:t>Indicator:</a:t>
            </a:r>
            <a:r>
              <a:rPr lang="en-US" sz="2400" dirty="0" smtClean="0"/>
              <a:t>  # and % of teens who are able to identify 5 different food items that are good for themselves and their baby</a:t>
            </a:r>
          </a:p>
          <a:p>
            <a:pPr eaLnBrk="1" hangingPunct="1">
              <a:buFont typeface="Wingdings" pitchFamily="2" charset="2"/>
              <a:buNone/>
              <a:defRPr/>
            </a:pPr>
            <a:endParaRPr lang="en-US" sz="800" dirty="0" smtClean="0"/>
          </a:p>
          <a:p>
            <a:pPr eaLnBrk="1" hangingPunct="1">
              <a:buFont typeface="Wingdings" pitchFamily="2" charset="2"/>
              <a:buNone/>
              <a:defRPr/>
            </a:pPr>
            <a:r>
              <a:rPr lang="en-US" sz="2400" b="1" i="1" dirty="0" smtClean="0"/>
              <a:t>Source and Method:</a:t>
            </a:r>
            <a:r>
              <a:rPr lang="en-US" sz="2400" b="1" dirty="0" smtClean="0"/>
              <a:t>  </a:t>
            </a:r>
            <a:r>
              <a:rPr lang="en-US" sz="2400" dirty="0" smtClean="0"/>
              <a:t>After the second week of the program, we asked each teen (our </a:t>
            </a:r>
            <a:r>
              <a:rPr lang="en-US" sz="2400" u="sng" dirty="0" smtClean="0"/>
              <a:t>source</a:t>
            </a:r>
            <a:r>
              <a:rPr lang="en-US" sz="2400" dirty="0" smtClean="0"/>
              <a:t>) to write down (our </a:t>
            </a:r>
            <a:r>
              <a:rPr lang="en-US" sz="2400" u="sng" dirty="0" smtClean="0"/>
              <a:t>method</a:t>
            </a:r>
            <a:r>
              <a:rPr lang="en-US" sz="2400" dirty="0" smtClean="0"/>
              <a:t>) as many “good foods” as she could remember from the training.  We counted how many participants wrote down 5 or more good foods.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 calcmode="lin" valueType="num">
                                      <p:cBhvr additive="base">
                                        <p:cTn id="7"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anim calcmode="lin" valueType="num">
                                      <p:cBhvr additive="base">
                                        <p:cTn id="1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1219200" y="990600"/>
            <a:ext cx="6629400" cy="6858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Sources and Methods</a:t>
            </a:r>
            <a:endParaRPr lang="en-US" sz="2400" dirty="0" smtClean="0">
              <a:solidFill>
                <a:srgbClr val="C00000"/>
              </a:solidFill>
            </a:endParaRPr>
          </a:p>
        </p:txBody>
      </p:sp>
      <p:sp>
        <p:nvSpPr>
          <p:cNvPr id="13319"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B54051-1F7D-4AAB-947B-150DC35896D1}" type="slidenum">
              <a:rPr lang="en-US">
                <a:solidFill>
                  <a:schemeClr val="bg1"/>
                </a:solidFill>
              </a:rPr>
              <a:pPr eaLnBrk="1" hangingPunct="1"/>
              <a:t>8</a:t>
            </a:fld>
            <a:endParaRPr lang="en-US">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7200" y="1219200"/>
            <a:ext cx="8610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dirty="0">
                <a:solidFill>
                  <a:srgbClr val="000000"/>
                </a:solidFill>
                <a:latin typeface="+mn-lt"/>
              </a:rPr>
              <a:t>Existing Information</a:t>
            </a:r>
            <a:endParaRPr lang="en-US" sz="2800" dirty="0">
              <a:solidFill>
                <a:schemeClr val="accent2"/>
              </a:solidFill>
              <a:latin typeface="+mn-lt"/>
            </a:endParaRPr>
          </a:p>
          <a:p>
            <a:pPr lvl="1" eaLnBrk="1" hangingPunct="1">
              <a:buSzPts val="2400"/>
              <a:buFont typeface="Arial" charset="0"/>
              <a:buChar char="•"/>
              <a:defRPr/>
            </a:pPr>
            <a:r>
              <a:rPr lang="en-US" sz="2800" dirty="0">
                <a:solidFill>
                  <a:srgbClr val="CC3300"/>
                </a:solidFill>
                <a:latin typeface="+mn-lt"/>
              </a:rPr>
              <a:t>  Written case/client records  (folders)</a:t>
            </a:r>
          </a:p>
          <a:p>
            <a:pPr lvl="1" eaLnBrk="1" hangingPunct="1">
              <a:buSzPts val="2400"/>
              <a:buFont typeface="Arial" charset="0"/>
              <a:buChar char="•"/>
              <a:defRPr/>
            </a:pPr>
            <a:r>
              <a:rPr lang="en-US" sz="2800" dirty="0">
                <a:solidFill>
                  <a:srgbClr val="CC3300"/>
                </a:solidFill>
                <a:latin typeface="+mn-lt"/>
              </a:rPr>
              <a:t>  Documents of various types  (reports)</a:t>
            </a:r>
          </a:p>
          <a:p>
            <a:pPr lvl="1" eaLnBrk="1" hangingPunct="1">
              <a:buSzPts val="2400"/>
              <a:buFont typeface="Arial" charset="0"/>
              <a:buChar char="•"/>
              <a:defRPr/>
            </a:pPr>
            <a:r>
              <a:rPr lang="en-US" sz="2800" dirty="0">
                <a:solidFill>
                  <a:srgbClr val="CC3300"/>
                </a:solidFill>
                <a:latin typeface="+mn-lt"/>
              </a:rPr>
              <a:t>  Data files  (paper, electronic)</a:t>
            </a:r>
          </a:p>
          <a:p>
            <a:pPr eaLnBrk="1" hangingPunct="1">
              <a:defRPr/>
            </a:pPr>
            <a:endParaRPr lang="en-US" sz="800" dirty="0">
              <a:latin typeface="+mn-lt"/>
            </a:endParaRPr>
          </a:p>
          <a:p>
            <a:pPr eaLnBrk="1" hangingPunct="1">
              <a:defRPr/>
            </a:pPr>
            <a:r>
              <a:rPr lang="en-US" sz="2800" dirty="0">
                <a:latin typeface="+mn-lt"/>
              </a:rPr>
              <a:t>Individuals</a:t>
            </a:r>
          </a:p>
          <a:p>
            <a:pPr lvl="1" eaLnBrk="1" hangingPunct="1">
              <a:buSzPts val="2400"/>
              <a:buFont typeface="Arial" charset="0"/>
              <a:buChar char="•"/>
              <a:defRPr/>
            </a:pPr>
            <a:r>
              <a:rPr lang="en-US" sz="2800" dirty="0">
                <a:solidFill>
                  <a:srgbClr val="CC3300"/>
                </a:solidFill>
                <a:latin typeface="+mn-lt"/>
              </a:rPr>
              <a:t>  Program participants  (consumers, I&amp;R callers)</a:t>
            </a:r>
          </a:p>
          <a:p>
            <a:pPr lvl="1" eaLnBrk="1" hangingPunct="1">
              <a:buSzPts val="2400"/>
              <a:buFont typeface="Arial" charset="0"/>
              <a:buChar char="•"/>
              <a:defRPr/>
            </a:pPr>
            <a:r>
              <a:rPr lang="en-US" sz="2800" dirty="0">
                <a:solidFill>
                  <a:srgbClr val="CC3300"/>
                </a:solidFill>
                <a:latin typeface="+mn-lt"/>
              </a:rPr>
              <a:t>  Others who know participants  (family)</a:t>
            </a:r>
          </a:p>
          <a:p>
            <a:pPr lvl="1" eaLnBrk="1" hangingPunct="1">
              <a:buSzPts val="2400"/>
              <a:buFont typeface="Arial" charset="0"/>
              <a:buChar char="•"/>
              <a:defRPr/>
            </a:pPr>
            <a:r>
              <a:rPr lang="en-US" sz="2800" dirty="0">
                <a:latin typeface="+mn-lt"/>
              </a:rPr>
              <a:t>  Other individuals/general public</a:t>
            </a:r>
          </a:p>
          <a:p>
            <a:pPr eaLnBrk="1" hangingPunct="1">
              <a:defRPr/>
            </a:pPr>
            <a:endParaRPr lang="en-US" sz="800" dirty="0">
              <a:latin typeface="+mn-lt"/>
            </a:endParaRPr>
          </a:p>
          <a:p>
            <a:pPr eaLnBrk="1" hangingPunct="1">
              <a:defRPr/>
            </a:pPr>
            <a:r>
              <a:rPr lang="en-US" sz="2800" dirty="0">
                <a:latin typeface="+mn-lt"/>
              </a:rPr>
              <a:t>Physical/environmental conditions</a:t>
            </a:r>
          </a:p>
          <a:p>
            <a:pPr lvl="1" eaLnBrk="1" hangingPunct="1">
              <a:buSzPts val="2400"/>
              <a:buFont typeface="Arial" charset="0"/>
              <a:buChar char="•"/>
              <a:defRPr/>
            </a:pPr>
            <a:r>
              <a:rPr lang="en-US" sz="2800" dirty="0">
                <a:latin typeface="+mn-lt"/>
              </a:rPr>
              <a:t>  Physical environment  (streets)</a:t>
            </a:r>
          </a:p>
        </p:txBody>
      </p:sp>
      <p:sp>
        <p:nvSpPr>
          <p:cNvPr id="14339" name="TextBox 2"/>
          <p:cNvSpPr txBox="1">
            <a:spLocks noChangeArrowheads="1"/>
          </p:cNvSpPr>
          <p:nvPr/>
        </p:nvSpPr>
        <p:spPr bwMode="auto">
          <a:xfrm>
            <a:off x="762000" y="3048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3600">
              <a:latin typeface="Calibri" panose="020F0502020204030204" pitchFamily="34" charset="0"/>
            </a:endParaRPr>
          </a:p>
        </p:txBody>
      </p:sp>
      <p:sp>
        <p:nvSpPr>
          <p:cNvPr id="2" name="Title 1"/>
          <p:cNvSpPr>
            <a:spLocks noGrp="1"/>
          </p:cNvSpPr>
          <p:nvPr>
            <p:ph type="title"/>
          </p:nvPr>
        </p:nvSpPr>
        <p:spPr>
          <a:xfrm>
            <a:off x="228600" y="304800"/>
            <a:ext cx="8229600" cy="792163"/>
          </a:xfrm>
        </p:spPr>
        <p:txBody>
          <a:bodyPr/>
          <a:lstStyle/>
          <a:p>
            <a:pPr eaLnBrk="1" hangingPunct="1">
              <a:defRPr/>
            </a:pPr>
            <a:r>
              <a:rPr lang="en-US" dirty="0" smtClean="0">
                <a:latin typeface="+mn-lt"/>
              </a:rPr>
              <a:t>The Five Sources the Field Test Used</a:t>
            </a:r>
            <a:endParaRPr lang="en-US"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983</TotalTime>
  <Words>545</Words>
  <Application>Microsoft Office PowerPoint</Application>
  <PresentationFormat>On-screen Show (4:3)</PresentationFormat>
  <Paragraphs>108</Paragraphs>
  <Slides>13</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Arial Rounded MT Bold</vt:lpstr>
      <vt:lpstr>Tahoma</vt:lpstr>
      <vt:lpstr>Trebuchet MS</vt:lpstr>
      <vt:lpstr>Georgia</vt:lpstr>
      <vt:lpstr>Arial Narrow</vt:lpstr>
      <vt:lpstr>Wingdings</vt:lpstr>
      <vt:lpstr>Calibri</vt:lpstr>
      <vt:lpstr>Default Design</vt:lpstr>
      <vt:lpstr>Slipstream</vt:lpstr>
      <vt:lpstr>PowerPoint Presentation</vt:lpstr>
      <vt:lpstr>The Yellow Brick Road – Step 5 </vt:lpstr>
      <vt:lpstr>Sources of Outcome Information:  Where Is the Information You’ll Need? </vt:lpstr>
      <vt:lpstr>Pros and Cons of Each Source</vt:lpstr>
      <vt:lpstr>Methods to Gather Outcome Information: How  Can You Get the Information You’ll Need?</vt:lpstr>
      <vt:lpstr>Pros and Cons of Each Method</vt:lpstr>
      <vt:lpstr>Example of a Source and Method</vt:lpstr>
      <vt:lpstr>NCIL Outcome Measures Project</vt:lpstr>
      <vt:lpstr>The Five Sources the Field Test Used</vt:lpstr>
      <vt:lpstr>The Four Methods the Field Test Used</vt:lpstr>
      <vt:lpstr>Your Turn </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87</cp:revision>
  <cp:lastPrinted>2011-08-17T12:36:36Z</cp:lastPrinted>
  <dcterms:created xsi:type="dcterms:W3CDTF">2011-01-05T14:17:40Z</dcterms:created>
  <dcterms:modified xsi:type="dcterms:W3CDTF">2014-02-07T17:34:16Z</dcterms:modified>
</cp:coreProperties>
</file>