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0" r:id="rId2"/>
    <p:sldId id="566" r:id="rId3"/>
    <p:sldId id="466" r:id="rId4"/>
    <p:sldId id="467" r:id="rId5"/>
    <p:sldId id="46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CC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476" autoAdjust="0"/>
    <p:restoredTop sz="94640" autoAdjust="0"/>
  </p:normalViewPr>
  <p:slideViewPr>
    <p:cSldViewPr>
      <p:cViewPr varScale="1">
        <p:scale>
          <a:sx n="132" d="100"/>
          <a:sy n="132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11724"/>
    </p:cViewPr>
  </p:sorterViewPr>
  <p:notesViewPr>
    <p:cSldViewPr>
      <p:cViewPr varScale="1">
        <p:scale>
          <a:sx n="49" d="100"/>
          <a:sy n="49" d="100"/>
        </p:scale>
        <p:origin x="218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3E6568-D653-4B50-A7DE-42B198757D95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889795-308A-4145-A447-E1ADDDED3CD0}" type="slidenum">
              <a:rPr lang="en-US" sz="1400" smtClean="0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7800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E77D9F-7F95-4728-B6EF-22AC0E70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7D9F-7F95-4728-B6EF-22AC0E70A7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5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7D9F-7F95-4728-B6EF-22AC0E70A7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9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7D9F-7F95-4728-B6EF-22AC0E70A7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44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7D9F-7F95-4728-B6EF-22AC0E70A7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9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7D9F-7F95-4728-B6EF-22AC0E70A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8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/>
          <a:lstStyle>
            <a:lvl1pPr>
              <a:defRPr sz="2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29200"/>
          </a:xfrm>
        </p:spPr>
        <p:txBody>
          <a:bodyPr/>
          <a:lstStyle>
            <a:lvl1pPr>
              <a:buClr>
                <a:schemeClr val="tx1"/>
              </a:buClr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2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0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7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924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199"/>
            <a:ext cx="8686800" cy="491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 rot="10800000" flipH="1" flipV="1">
            <a:off x="7848600" y="6409943"/>
            <a:ext cx="1066800" cy="52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0D777517-D118-49AF-82B7-874C6E4E8FD1}" type="slidenum">
              <a:rPr lang="en-US" sz="1800" b="1"/>
              <a:pPr algn="r"/>
              <a:t>‹#›</a:t>
            </a:fld>
            <a:endParaRPr lang="en-US" sz="1800" b="1" dirty="0"/>
          </a:p>
        </p:txBody>
      </p:sp>
      <p:pic>
        <p:nvPicPr>
          <p:cNvPr id="8" name="Picture 7" descr="IL-NET logo and IL-NET, a project of ILRU-Independent Living Research Utilization.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33744"/>
            <a:ext cx="2833816" cy="524256"/>
          </a:xfrm>
          <a:prstGeom prst="rect">
            <a:avLst/>
          </a:prstGeom>
        </p:spPr>
      </p:pic>
      <p:pic>
        <p:nvPicPr>
          <p:cNvPr id="7" name="Picture 7" descr="ilru logo-ilru in lower case red block letters with dark blue eyebrow swoosh above 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53400" y="0"/>
            <a:ext cx="9906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•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•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•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•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228600" y="3352800"/>
            <a:ext cx="8686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endParaRPr lang="en-US" sz="24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June 2, 2015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Baltimore, MD</a:t>
            </a:r>
            <a:endParaRPr lang="en-US" sz="2800" b="1" dirty="0" smtClean="0">
              <a:solidFill>
                <a:srgbClr val="333399"/>
              </a:solidFill>
              <a:latin typeface="Arial Rounded MT Bold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endParaRPr lang="en-US" b="1" dirty="0" smtClean="0">
              <a:solidFill>
                <a:srgbClr val="333399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IL-NET Logo in blue block letters, with CIL-NET SILC-NET underneath in smaller red letter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46" y="392024"/>
            <a:ext cx="1581754" cy="86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2179638"/>
            <a:ext cx="8915400" cy="1325562"/>
          </a:xfrm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Empowering Persons </a:t>
            </a:r>
            <a:r>
              <a:rPr lang="en-US" sz="2400" dirty="0"/>
              <a:t>with </a:t>
            </a:r>
            <a:r>
              <a:rPr lang="en-US" sz="2400" dirty="0" smtClean="0"/>
              <a:t>Psychiatric </a:t>
            </a:r>
            <a:r>
              <a:rPr lang="en-US" sz="2400" dirty="0"/>
              <a:t>D</a:t>
            </a:r>
            <a:r>
              <a:rPr lang="en-US" sz="2400" dirty="0" smtClean="0"/>
              <a:t>isabilities: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Role </a:t>
            </a:r>
            <a:r>
              <a:rPr lang="en-US" sz="2400" dirty="0"/>
              <a:t>of the </a:t>
            </a:r>
            <a:r>
              <a:rPr lang="en-US" sz="2400" dirty="0" smtClean="0"/>
              <a:t>Peer Model </a:t>
            </a:r>
            <a:r>
              <a:rPr lang="en-US" sz="2400" dirty="0"/>
              <a:t>of CILs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400" i="1" dirty="0" smtClean="0"/>
              <a:t>Participant </a:t>
            </a:r>
            <a:r>
              <a:rPr lang="en-US" sz="2400" i="1" dirty="0"/>
              <a:t>Introductions </a:t>
            </a:r>
            <a:br>
              <a:rPr lang="en-US" sz="2400" i="1" dirty="0"/>
            </a:br>
            <a:r>
              <a:rPr lang="en-US" sz="2400" i="1" dirty="0" smtClean="0"/>
              <a:t>How is Your CIL Serving People with Psychiatric Disabilities Now?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228600" y="3082972"/>
            <a:ext cx="8686800" cy="331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endParaRPr lang="en-US" b="1" dirty="0" smtClean="0">
              <a:solidFill>
                <a:srgbClr val="333399"/>
              </a:solidFill>
              <a:latin typeface="Arial Rounded MT Bold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endParaRPr lang="en-US" sz="800" dirty="0" smtClean="0">
              <a:solidFill>
                <a:srgbClr val="333399"/>
              </a:solidFill>
              <a:latin typeface="Arial Rounded MT Bold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r>
              <a:rPr lang="en-US" sz="2400" dirty="0" smtClean="0">
                <a:solidFill>
                  <a:srgbClr val="333399"/>
                </a:solidFill>
                <a:latin typeface="Arial Rounded MT Bold" pitchFamily="34" charset="0"/>
              </a:rPr>
              <a:t>Sarah Launderville</a:t>
            </a:r>
            <a:br>
              <a:rPr lang="en-US" sz="2400" dirty="0" smtClean="0">
                <a:solidFill>
                  <a:srgbClr val="333399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rgbClr val="333399"/>
                </a:solidFill>
                <a:latin typeface="Arial Rounded MT Bold" pitchFamily="34" charset="0"/>
              </a:rPr>
              <a:t>Mike Bachhuber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Tahoma" pitchFamily="34" charset="0"/>
              <a:buNone/>
            </a:pPr>
            <a:r>
              <a:rPr lang="en-US" sz="2400" dirty="0" smtClean="0">
                <a:solidFill>
                  <a:schemeClr val="accent2"/>
                </a:solidFill>
                <a:latin typeface="Arial Rounded MT Bold" pitchFamily="34" charset="0"/>
              </a:rPr>
              <a:t> </a:t>
            </a:r>
          </a:p>
        </p:txBody>
      </p:sp>
      <p:pic>
        <p:nvPicPr>
          <p:cNvPr id="1026" name="Picture 2" descr="IL-NET Logo in blue block letters, with CIL-NET SILC-NET underneath in smaller red letter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46" y="392024"/>
            <a:ext cx="1581754" cy="86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1874838"/>
            <a:ext cx="8915400" cy="792162"/>
          </a:xfrm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/>
              <a:t>Empowering </a:t>
            </a:r>
            <a:r>
              <a:rPr lang="en-US" sz="2400" dirty="0" smtClean="0"/>
              <a:t>Persons </a:t>
            </a:r>
            <a:r>
              <a:rPr lang="en-US" sz="2400" dirty="0"/>
              <a:t>with </a:t>
            </a:r>
            <a:r>
              <a:rPr lang="en-US" sz="2400" dirty="0" smtClean="0"/>
              <a:t>Psychiatric </a:t>
            </a:r>
            <a:r>
              <a:rPr lang="en-US" sz="2400" dirty="0"/>
              <a:t>D</a:t>
            </a:r>
            <a:r>
              <a:rPr lang="en-US" sz="2400" dirty="0" smtClean="0"/>
              <a:t>isabilities: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Role </a:t>
            </a:r>
            <a:r>
              <a:rPr lang="en-US" sz="2400" dirty="0"/>
              <a:t>of the </a:t>
            </a:r>
            <a:r>
              <a:rPr lang="en-US" sz="2400" dirty="0" smtClean="0"/>
              <a:t>Peer Model </a:t>
            </a:r>
            <a:r>
              <a:rPr lang="en-US" sz="2400" dirty="0"/>
              <a:t>of CILs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Timelines</a:t>
            </a:r>
            <a:r>
              <a:rPr lang="en-US" sz="2400" i="1" dirty="0"/>
              <a:t/>
            </a:r>
            <a:br>
              <a:rPr lang="en-US" sz="2400" i="1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86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and Recovery Movements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534400" cy="5334000"/>
          </a:xfrm>
        </p:spPr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–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Recovery Movement (Thanks to Pat Risser)</a:t>
            </a:r>
          </a:p>
          <a:p>
            <a:pPr lvl="1"/>
            <a:r>
              <a:rPr lang="en-US" dirty="0" smtClean="0"/>
              <a:t>Society at large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IL Movement (Thanks to Gina McDonald &amp; Mike Oxford)</a:t>
            </a:r>
          </a:p>
          <a:p>
            <a:endParaRPr lang="en-US" dirty="0" smtClean="0"/>
          </a:p>
        </p:txBody>
      </p:sp>
      <p:graphicFrame>
        <p:nvGraphicFramePr>
          <p:cNvPr id="4" name="Table 3" descr="Timelines Table covering 19th Century-Early 20th Century divided as follows: 1850s-60s Civil War; 1870s-80s-Rise of Institutions; Reconstruction.&#10;1890s-1900s Jim Crow-NAACP founded.&#10;1910s-20s Clifford Beers founds Mental Hygiene Association; World War I; &quot;Roaring 20s&quot;&#10;1930s-40s Insulin Shock - ECT-Psychosurgery; Depression; World War II; Everest &amp; Jennings W/C.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42029"/>
              </p:ext>
            </p:extLst>
          </p:nvPr>
        </p:nvGraphicFramePr>
        <p:xfrm>
          <a:off x="304800" y="2438401"/>
          <a:ext cx="8305800" cy="314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871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Rise of Institutions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Clifford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Beers founds Mental Hygiene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Association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Insulin Shock – ECT - Psychosurgery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9165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Civil War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Reconstruction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Jim Crow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NAACP founded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World War I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“Roaring 20s”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Depression World War II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64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600" b="0" dirty="0" smtClean="0">
                          <a:effectLst/>
                          <a:latin typeface="Arial Black" panose="020B0A04020102020204" pitchFamily="34" charset="0"/>
                        </a:rPr>
                        <a:t>1850s</a:t>
                      </a:r>
                      <a:r>
                        <a:rPr lang="en-US" sz="1600" b="0" baseline="0" dirty="0" smtClean="0">
                          <a:effectLst/>
                          <a:latin typeface="Arial Black" panose="020B0A04020102020204" pitchFamily="34" charset="0"/>
                        </a:rPr>
                        <a:t> – 60s</a:t>
                      </a:r>
                      <a:endParaRPr lang="en-US" sz="1600" b="0" dirty="0"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1870s -80s</a:t>
                      </a:r>
                      <a:r>
                        <a:rPr lang="en-US" sz="1600" b="0" kern="1200" dirty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1890s – 1900s</a:t>
                      </a:r>
                      <a:endParaRPr lang="en-US" sz="1600" b="0" kern="1200" dirty="0">
                        <a:solidFill>
                          <a:schemeClr val="l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1910s – 20s</a:t>
                      </a:r>
                      <a:endParaRPr lang="en-US" sz="1600" b="0" kern="1200" dirty="0">
                        <a:solidFill>
                          <a:schemeClr val="l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1930s – 40s</a:t>
                      </a:r>
                      <a:endParaRPr lang="en-US" sz="1600" b="0" kern="1200" dirty="0">
                        <a:solidFill>
                          <a:schemeClr val="l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71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Rise of Institutions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Everest &amp; Jennings W/C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and Recovery </a:t>
            </a:r>
            <a:r>
              <a:rPr lang="en-US" dirty="0" smtClean="0"/>
              <a:t>Movements</a:t>
            </a:r>
            <a:r>
              <a:rPr lang="en-US" sz="2400" dirty="0" smtClean="0"/>
              <a:t>, cont’d.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9906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ahoma" pitchFamily="34" charset="0"/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ahoma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ahoma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ahoma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ahoma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•"/>
              <a:defRPr sz="20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•"/>
              <a:defRPr sz="20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•"/>
              <a:defRPr sz="20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•"/>
              <a:defRPr sz="2000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en-US" kern="0" dirty="0" smtClean="0"/>
              <a:t>Mid 20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 Century</a:t>
            </a:r>
          </a:p>
          <a:p>
            <a:pPr lvl="1"/>
            <a:r>
              <a:rPr lang="en-US" kern="0" dirty="0" smtClean="0"/>
              <a:t>Recovery Movement (Thanks to Pat Risser)</a:t>
            </a:r>
          </a:p>
          <a:p>
            <a:pPr lvl="1"/>
            <a:r>
              <a:rPr lang="en-US" kern="0" dirty="0" smtClean="0"/>
              <a:t>Society at large</a:t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endParaRPr lang="en-US" kern="0" dirty="0" smtClean="0"/>
          </a:p>
          <a:p>
            <a:pPr lvl="1"/>
            <a:r>
              <a:rPr lang="en-US" kern="0" dirty="0" smtClean="0"/>
              <a:t>IL Movement (Thanks to Gina McDonald &amp; Mike Oxford)</a:t>
            </a:r>
          </a:p>
          <a:p>
            <a:endParaRPr lang="en-US" kern="0" dirty="0" smtClean="0"/>
          </a:p>
        </p:txBody>
      </p:sp>
      <p:graphicFrame>
        <p:nvGraphicFramePr>
          <p:cNvPr id="3" name="Table 2" descr="Timelines Table covering mid 20th Century divided as follows: 1950s First Generation of Psych Drugs; Montgomery Bus Boycott; AA Founded (Self-Help)&#10;1960s Deinstitutionalization Comm. MH Centers Insane Liberation Front; Marches, Sit-ins lead to Civil Rights Acts; &quot;Consumerism&quot; Ed Roberts goes to UC; Arch. Barriers Act.&#10;1970s Growing network of consumer/survivor groups. Judy writes On Our Own; Courts Establish Rights; Vietnam War hits peak and ends; Wolfensberger First ILC Founded; 504 &amp; Regs Fight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43885"/>
              </p:ext>
            </p:extLst>
          </p:nvPr>
        </p:nvGraphicFramePr>
        <p:xfrm>
          <a:off x="685800" y="2438399"/>
          <a:ext cx="7848600" cy="304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2743200"/>
                <a:gridCol w="2819400"/>
              </a:tblGrid>
              <a:tr h="1016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First Generation of Psych Drugs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Deinstitutionalization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Comm. MH Centers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Insane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Liberation Front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Growing network of consumer/survivor groups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Judi writes 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On Our Own</a:t>
                      </a:r>
                      <a:r>
                        <a:rPr lang="en-US" sz="140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40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i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Courts Establish</a:t>
                      </a: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Rights</a:t>
                      </a:r>
                      <a:endParaRPr lang="en-US" sz="1400" i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Montgomery Bus Boycott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Marches, Sit-ins lead to Civil Rights Acts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Vietnam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War hits peak and ends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1950s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1960s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1970s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AA Founded (Self-Help)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“Consumerism”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Ed Roberts goes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 to UC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Arch. Barriers Act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Wolfensberger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First ILC founded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504 &amp;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Regs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 Fight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8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and Recovery </a:t>
            </a:r>
            <a:r>
              <a:rPr lang="en-US" dirty="0" smtClean="0"/>
              <a:t>Movements</a:t>
            </a:r>
            <a:r>
              <a:rPr lang="en-US" sz="2400" dirty="0" smtClean="0"/>
              <a:t>, cont’d. 2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534400" cy="5334000"/>
          </a:xfrm>
        </p:spPr>
        <p:txBody>
          <a:bodyPr/>
          <a:lstStyle/>
          <a:p>
            <a:r>
              <a:rPr lang="en-US" dirty="0" smtClean="0"/>
              <a:t>Late 20</a:t>
            </a:r>
            <a:r>
              <a:rPr lang="en-US" baseline="30000" dirty="0" smtClean="0"/>
              <a:t>th</a:t>
            </a:r>
            <a:r>
              <a:rPr lang="en-US" dirty="0" smtClean="0"/>
              <a:t> Century to Present</a:t>
            </a:r>
          </a:p>
          <a:p>
            <a:pPr lvl="1"/>
            <a:r>
              <a:rPr lang="en-US" dirty="0"/>
              <a:t>Recovery Movement (Thanks to Pat Risser)</a:t>
            </a:r>
          </a:p>
          <a:p>
            <a:pPr lvl="1"/>
            <a:r>
              <a:rPr lang="en-US" dirty="0"/>
              <a:t>Society at </a:t>
            </a:r>
            <a:r>
              <a:rPr lang="en-US" dirty="0" smtClean="0"/>
              <a:t>large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/>
              <a:t>IL Movement (Thanks to Gina McDonald &amp; Mike Oxford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" name="Table 1" descr="Timelines Table covering late 20th Century-Present divided as follows: 1980s Alternatives Conference PAIMI; Regan Era-Fair Housing Amendments; ILCs funded; NCIL founded.&#10;1990s Seclusion/Restraint Regulations;Clinton Era; ADA Enacted.&#10;2000s NCD-From Privileges to Rights; New Freedom Commission; Bush Era; ARRA-Growth.&#10;2010s Growth of Peer Support; EBP Kit; Obama Era; WIOA-Independent Living Administration.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21168"/>
              </p:ext>
            </p:extLst>
          </p:nvPr>
        </p:nvGraphicFramePr>
        <p:xfrm>
          <a:off x="533400" y="2438399"/>
          <a:ext cx="8153400" cy="312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99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Alternatives Conference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PAIMI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Seclusion/Restraint Regulations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NCD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– 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From Privileges to Rights</a:t>
                      </a: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New Freedom Commission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Growth of Peer Support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EBP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Kit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847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Reagan Era –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Fair Housing Amendments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Clinton Era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Bush Era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Obama Era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7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1980s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1990s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2000s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2010s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47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ILCs funded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NCIL founded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ADA Enacted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ARRA – Growth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WIOA –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Indep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Times New Roman"/>
                        </a:rPr>
                        <a:t> Living Admin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4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06_MH-ILtimeliin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201506_MH-ILtimeliines</Template>
  <TotalTime>275</TotalTime>
  <Words>201</Words>
  <Application>Microsoft Office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Rounded MT Bold</vt:lpstr>
      <vt:lpstr>Tahoma</vt:lpstr>
      <vt:lpstr>Times New Roman</vt:lpstr>
      <vt:lpstr>201506_MH-ILtimeliines</vt:lpstr>
      <vt:lpstr> Empowering Persons with Psychiatric Disabilities:  The Role of the Peer Model of CILs  Participant Introductions  How is Your CIL Serving People with Psychiatric Disabilities Now?   </vt:lpstr>
      <vt:lpstr>Empowering Persons with Psychiatric Disabilities:  The Role of the Peer Model of CILs  Timelines </vt:lpstr>
      <vt:lpstr>IL and Recovery Movements</vt:lpstr>
      <vt:lpstr>IL and Recovery Movements, cont’d.</vt:lpstr>
      <vt:lpstr>IL and Recovery Movements, cont’d.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Persons with Psychiatric Disabilities:  The Role of the Peer Model of CILs  Timelines</dc:title>
  <dc:creator>Darrell Lynn Jones</dc:creator>
  <cp:lastModifiedBy>Heinsohn, Dawn</cp:lastModifiedBy>
  <cp:revision>21</cp:revision>
  <cp:lastPrinted>2015-04-20T14:05:15Z</cp:lastPrinted>
  <dcterms:created xsi:type="dcterms:W3CDTF">2015-04-20T13:35:27Z</dcterms:created>
  <dcterms:modified xsi:type="dcterms:W3CDTF">2015-12-08T19:22:17Z</dcterms:modified>
</cp:coreProperties>
</file>