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11"/>
  </p:notesMasterIdLst>
  <p:handoutMasterIdLst>
    <p:handoutMasterId r:id="rId12"/>
  </p:handoutMasterIdLst>
  <p:sldIdLst>
    <p:sldId id="285" r:id="rId2"/>
    <p:sldId id="287" r:id="rId3"/>
    <p:sldId id="266" r:id="rId4"/>
    <p:sldId id="288" r:id="rId5"/>
    <p:sldId id="290" r:id="rId6"/>
    <p:sldId id="289" r:id="rId7"/>
    <p:sldId id="292" r:id="rId8"/>
    <p:sldId id="273" r:id="rId9"/>
    <p:sldId id="286" r:id="rId10"/>
  </p:sldIdLst>
  <p:sldSz cx="9144000" cy="6858000" type="screen4x3"/>
  <p:notesSz cx="7112000" cy="939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476" autoAdjust="0"/>
    <p:restoredTop sz="94628" autoAdjust="0"/>
  </p:normalViewPr>
  <p:slideViewPr>
    <p:cSldViewPr snapToGrid="0" snapToObjects="1">
      <p:cViewPr>
        <p:scale>
          <a:sx n="110" d="100"/>
          <a:sy n="110" d="100"/>
        </p:scale>
        <p:origin x="-171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9" d="100"/>
          <a:sy n="49" d="100"/>
        </p:scale>
        <p:origin x="1392"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dirty="0"/>
          </a:p>
        </p:txBody>
      </p:sp>
      <p:sp>
        <p:nvSpPr>
          <p:cNvPr id="3" name="Date Placeholder 2"/>
          <p:cNvSpPr>
            <a:spLocks noGrp="1"/>
          </p:cNvSpPr>
          <p:nvPr>
            <p:ph type="dt" sz="quarter" idx="1"/>
          </p:nvPr>
        </p:nvSpPr>
        <p:spPr>
          <a:xfrm>
            <a:off x="4028487" y="0"/>
            <a:ext cx="3081867" cy="469900"/>
          </a:xfrm>
          <a:prstGeom prst="rect">
            <a:avLst/>
          </a:prstGeom>
        </p:spPr>
        <p:txBody>
          <a:bodyPr vert="horz" lIns="94339" tIns="47169" rIns="94339" bIns="47169" rtlCol="0"/>
          <a:lstStyle>
            <a:lvl1pPr algn="r">
              <a:defRPr sz="1200"/>
            </a:lvl1pPr>
          </a:lstStyle>
          <a:p>
            <a:fld id="{2A34C4EC-241A-0045-B7D4-B94F80D082CD}" type="datetimeFigureOut">
              <a:rPr lang="en-US" smtClean="0"/>
              <a:pPr/>
              <a:t>12/18/2015</a:t>
            </a:fld>
            <a:endParaRPr lang="en-US" dirty="0"/>
          </a:p>
        </p:txBody>
      </p:sp>
      <p:sp>
        <p:nvSpPr>
          <p:cNvPr id="4" name="Footer Placeholder 3"/>
          <p:cNvSpPr>
            <a:spLocks noGrp="1"/>
          </p:cNvSpPr>
          <p:nvPr>
            <p:ph type="ftr" sz="quarter" idx="2"/>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8487" y="8926469"/>
            <a:ext cx="3081867" cy="469900"/>
          </a:xfrm>
          <a:prstGeom prst="rect">
            <a:avLst/>
          </a:prstGeom>
        </p:spPr>
        <p:txBody>
          <a:bodyPr vert="horz" lIns="94339" tIns="47169" rIns="94339" bIns="47169" rtlCol="0" anchor="b"/>
          <a:lstStyle>
            <a:lvl1pPr algn="r">
              <a:defRPr sz="1200"/>
            </a:lvl1pPr>
          </a:lstStyle>
          <a:p>
            <a:fld id="{3CD1FA15-C541-4F46-A065-A5ECE0FC79BC}" type="slidenum">
              <a:rPr lang="en-US" smtClean="0"/>
              <a:pPr/>
              <a:t>‹#›</a:t>
            </a:fld>
            <a:endParaRPr lang="en-US" dirty="0"/>
          </a:p>
        </p:txBody>
      </p:sp>
    </p:spTree>
    <p:extLst>
      <p:ext uri="{BB962C8B-B14F-4D97-AF65-F5344CB8AC3E}">
        <p14:creationId xmlns:p14="http://schemas.microsoft.com/office/powerpoint/2010/main" val="3695252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dirty="0"/>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E94BF44E-FACA-1945-8298-B0A0EFB5F518}" type="datetimeFigureOut">
              <a:rPr lang="en-US" smtClean="0"/>
              <a:pPr/>
              <a:t>12/18/2015</a:t>
            </a:fld>
            <a:endParaRPr lang="en-US" dirty="0"/>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dirty="0"/>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10C0AA55-451D-9446-BDC9-ED1A65A99ECF}" type="slidenum">
              <a:rPr lang="en-US" smtClean="0"/>
              <a:pPr/>
              <a:t>‹#›</a:t>
            </a:fld>
            <a:endParaRPr lang="en-US" dirty="0"/>
          </a:p>
        </p:txBody>
      </p:sp>
    </p:spTree>
    <p:extLst>
      <p:ext uri="{BB962C8B-B14F-4D97-AF65-F5344CB8AC3E}">
        <p14:creationId xmlns:p14="http://schemas.microsoft.com/office/powerpoint/2010/main" val="704174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14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5D8C3-CBCD-4F96-B6C0-C3CCBF1E0CE5}" type="slidenum">
              <a:rPr lang="en-US" smtClean="0"/>
              <a:t>8</a:t>
            </a:fld>
            <a:endParaRPr lang="en-US"/>
          </a:p>
        </p:txBody>
      </p:sp>
    </p:spTree>
    <p:extLst>
      <p:ext uri="{BB962C8B-B14F-4D97-AF65-F5344CB8AC3E}">
        <p14:creationId xmlns:p14="http://schemas.microsoft.com/office/powerpoint/2010/main" val="185934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344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06A8E-8456-4BB9-AF61-EBE26B1F2017}" type="datetime1">
              <a:rPr lang="en-US" smtClean="0"/>
              <a:t>12/18/2015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300401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4A2E0-ADE3-4783-9DF0-C45E69701115}" type="datetime1">
              <a:rPr lang="en-US" smtClean="0"/>
              <a:t>12/18/2015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131039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0FE37-33CD-473C-B44F-D5927161EA1D}" type="datetime1">
              <a:rPr lang="en-US" smtClean="0"/>
              <a:t>12/18/2015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314119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2"/>
          <p:cNvSpPr>
            <a:spLocks noGrp="1"/>
          </p:cNvSpPr>
          <p:nvPr>
            <p:ph type="pic" idx="10"/>
          </p:nvPr>
        </p:nvSpPr>
        <p:spPr>
          <a:xfrm>
            <a:off x="457200" y="4546388"/>
            <a:ext cx="269748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p:cNvSpPr>
            <a:spLocks noGrp="1"/>
          </p:cNvSpPr>
          <p:nvPr>
            <p:ph type="pic" idx="11"/>
          </p:nvPr>
        </p:nvSpPr>
        <p:spPr>
          <a:xfrm>
            <a:off x="3221845" y="4546388"/>
            <a:ext cx="269748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Picture Placeholder 2"/>
          <p:cNvSpPr>
            <a:spLocks noGrp="1"/>
          </p:cNvSpPr>
          <p:nvPr>
            <p:ph type="pic" idx="12"/>
          </p:nvPr>
        </p:nvSpPr>
        <p:spPr>
          <a:xfrm>
            <a:off x="5989320" y="4546388"/>
            <a:ext cx="269748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9331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17331-9EC3-442B-B2D6-9EA58224E6D8}" type="datetime1">
              <a:rPr lang="en-US" smtClean="0"/>
              <a:t>12/18/2015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370131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52C08-03C8-48FF-99D2-F64798ECEF8C}" type="datetime1">
              <a:rPr lang="en-US" smtClean="0"/>
              <a:t>12/18/2015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54895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FECAD-25B6-4571-93DF-DA09A6F8D9BF}" type="datetime1">
              <a:rPr lang="en-US" smtClean="0"/>
              <a:t>12/18/2015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288586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669FC-379D-4E9D-A883-6E5DE8E9169C}" type="datetime1">
              <a:rPr lang="en-US" smtClean="0"/>
              <a:t>12/18/2015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100203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675B9-5DB3-476D-9B17-C70EA104168A}" type="datetime1">
              <a:rPr lang="en-US" smtClean="0"/>
              <a:t>12/18/2015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143530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BAFEC-03DF-454B-8FD7-4A37609A9E45}" type="datetime1">
              <a:rPr lang="en-US" smtClean="0"/>
              <a:t>12/18/2015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231976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1932D-0CC6-4749-8897-399406E18352}" type="datetime1">
              <a:rPr lang="en-US" smtClean="0"/>
              <a:t>12/18/2015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366967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D3D43-EB6A-4A8B-A27E-3FF1235BBBE6}" type="datetime1">
              <a:rPr lang="en-US" smtClean="0"/>
              <a:t>12/18/2015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8D8FE0-4592-9A49-88BD-87A19177EFBA}" type="slidenum">
              <a:rPr lang="en-US" smtClean="0"/>
              <a:pPr/>
              <a:t>‹#›</a:t>
            </a:fld>
            <a:endParaRPr lang="en-US" dirty="0"/>
          </a:p>
        </p:txBody>
      </p:sp>
    </p:spTree>
    <p:extLst>
      <p:ext uri="{BB962C8B-B14F-4D97-AF65-F5344CB8AC3E}">
        <p14:creationId xmlns:p14="http://schemas.microsoft.com/office/powerpoint/2010/main" val="113893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E2F9D-BDD0-4B89-896C-D1132AC33B8A}" type="datetime1">
              <a:rPr lang="en-US" smtClean="0"/>
              <a:t>12/18/2015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B643A-BFDB-4D64-A1DF-9EB97572FED4}" type="slidenum">
              <a:rPr lang="en-US" smtClean="0"/>
              <a:t>‹#›</a:t>
            </a:fld>
            <a:endParaRPr lang="en-US"/>
          </a:p>
        </p:txBody>
      </p:sp>
    </p:spTree>
    <p:extLst>
      <p:ext uri="{BB962C8B-B14F-4D97-AF65-F5344CB8AC3E}">
        <p14:creationId xmlns:p14="http://schemas.microsoft.com/office/powerpoint/2010/main" val="31671922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vicki.gottlich@acl.hhs.gov"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jennifer.klocinski@acl.hhs.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793" y="85942"/>
            <a:ext cx="8855064" cy="367396"/>
          </a:xfrm>
        </p:spPr>
        <p:txBody>
          <a:bodyPr>
            <a:noAutofit/>
          </a:bodyPr>
          <a:lstStyle/>
          <a:p>
            <a:pPr algn="ctr"/>
            <a:r>
              <a:rPr lang="en-US" sz="1600" dirty="0" smtClean="0"/>
              <a:t>Independent Living Research Utilization</a:t>
            </a:r>
            <a:endParaRPr lang="en-US" sz="1600" dirty="0"/>
          </a:p>
        </p:txBody>
      </p:sp>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93" y="859730"/>
            <a:ext cx="7352413" cy="5486876"/>
          </a:xfrm>
          <a:prstGeom prst="rect">
            <a:avLst/>
          </a:prstGeom>
        </p:spPr>
      </p:pic>
      <p:sp>
        <p:nvSpPr>
          <p:cNvPr id="3" name="Slide Number Placeholder 2"/>
          <p:cNvSpPr>
            <a:spLocks noGrp="1"/>
          </p:cNvSpPr>
          <p:nvPr>
            <p:ph type="sldNum" sz="quarter" idx="10"/>
          </p:nvPr>
        </p:nvSpPr>
        <p:spPr>
          <a:xfrm>
            <a:off x="6865257" y="6394639"/>
            <a:ext cx="2133600" cy="365125"/>
          </a:xfrm>
        </p:spPr>
        <p:txBody>
          <a:bodyPr/>
          <a:lstStyle/>
          <a:p>
            <a:pPr algn="r">
              <a:defRPr/>
            </a:pPr>
            <a:fld id="{F2DF5F09-D78D-44DB-A338-E90D23C46220}" type="slidenum">
              <a:rPr lang="en-US" smtClean="0"/>
              <a:pPr algn="r">
                <a:defRPr/>
              </a:pPr>
              <a:t>1</a:t>
            </a:fld>
            <a:endParaRPr lang="en-US" dirty="0"/>
          </a:p>
        </p:txBody>
      </p:sp>
    </p:spTree>
    <p:extLst>
      <p:ext uri="{BB962C8B-B14F-4D97-AF65-F5344CB8AC3E}">
        <p14:creationId xmlns:p14="http://schemas.microsoft.com/office/powerpoint/2010/main" val="236848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oA-129 ACL General PPT(sw)1.1.jpg" title="Sli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72253"/>
          </a:xfrm>
          <a:prstGeom prst="rect">
            <a:avLst/>
          </a:prstGeom>
        </p:spPr>
      </p:pic>
      <p:sp>
        <p:nvSpPr>
          <p:cNvPr id="2" name="Title 1"/>
          <p:cNvSpPr>
            <a:spLocks noGrp="1"/>
          </p:cNvSpPr>
          <p:nvPr>
            <p:ph type="title"/>
          </p:nvPr>
        </p:nvSpPr>
        <p:spPr>
          <a:xfrm>
            <a:off x="457200" y="953907"/>
            <a:ext cx="8229600" cy="622345"/>
          </a:xfrm>
        </p:spPr>
        <p:txBody>
          <a:bodyPr>
            <a:normAutofit/>
          </a:bodyPr>
          <a:lstStyle/>
          <a:p>
            <a:r>
              <a:rPr lang="en-US" sz="3200" b="1" dirty="0">
                <a:solidFill>
                  <a:srgbClr val="00529B"/>
                </a:solidFill>
              </a:rPr>
              <a:t>SILC STANDARDS AND </a:t>
            </a:r>
            <a:r>
              <a:rPr lang="en-US" sz="3200" b="1" dirty="0" smtClean="0">
                <a:solidFill>
                  <a:srgbClr val="00529B"/>
                </a:solidFill>
              </a:rPr>
              <a:t>INDICATORS</a:t>
            </a:r>
            <a:endParaRPr lang="en-US" sz="3200" dirty="0"/>
          </a:p>
        </p:txBody>
      </p:sp>
      <p:sp>
        <p:nvSpPr>
          <p:cNvPr id="3" name="Content Placeholder 2"/>
          <p:cNvSpPr>
            <a:spLocks noGrp="1"/>
          </p:cNvSpPr>
          <p:nvPr>
            <p:ph idx="1"/>
          </p:nvPr>
        </p:nvSpPr>
        <p:spPr>
          <a:xfrm>
            <a:off x="0" y="1608922"/>
            <a:ext cx="9083039" cy="4525963"/>
          </a:xfrm>
        </p:spPr>
        <p:txBody>
          <a:bodyPr>
            <a:normAutofit/>
          </a:bodyPr>
          <a:lstStyle/>
          <a:p>
            <a:pPr marL="0" indent="0" algn="ctr">
              <a:buNone/>
            </a:pPr>
            <a:r>
              <a:rPr lang="en-US" sz="2400" b="1" dirty="0"/>
              <a:t>SILC Congress</a:t>
            </a:r>
          </a:p>
          <a:p>
            <a:pPr marL="0" indent="0" algn="ctr">
              <a:buNone/>
            </a:pPr>
            <a:r>
              <a:rPr lang="en-US" sz="2400" b="1" dirty="0"/>
              <a:t>January 17, 2016</a:t>
            </a:r>
          </a:p>
          <a:p>
            <a:pPr marL="0" indent="0" algn="ctr">
              <a:buNone/>
            </a:pPr>
            <a:endParaRPr lang="en-US" sz="1050" b="1" dirty="0"/>
          </a:p>
          <a:p>
            <a:pPr marL="0" indent="0" algn="ctr">
              <a:buNone/>
            </a:pPr>
            <a:r>
              <a:rPr lang="en-US" sz="2000" b="1" dirty="0"/>
              <a:t>Vicki Gottlich, Esq.</a:t>
            </a:r>
          </a:p>
          <a:p>
            <a:pPr marL="0" indent="0" algn="ctr">
              <a:buNone/>
            </a:pPr>
            <a:r>
              <a:rPr lang="en-US" sz="2000" b="1" dirty="0"/>
              <a:t>Jennifer Klocinski, MA</a:t>
            </a:r>
          </a:p>
          <a:p>
            <a:pPr marL="0" indent="0" algn="ctr">
              <a:buNone/>
            </a:pPr>
            <a:endParaRPr lang="en-US" sz="500" b="1" dirty="0"/>
          </a:p>
          <a:p>
            <a:pPr marL="0" indent="0" algn="ctr">
              <a:buNone/>
            </a:pPr>
            <a:r>
              <a:rPr lang="en-US" sz="2000" b="1" dirty="0"/>
              <a:t>Administration for Community Living</a:t>
            </a:r>
          </a:p>
          <a:p>
            <a:pPr marL="0" indent="0" algn="ctr">
              <a:buNone/>
            </a:pPr>
            <a:r>
              <a:rPr lang="en-US" sz="2000" b="1" dirty="0"/>
              <a:t>Department of Health and Human Services</a:t>
            </a:r>
            <a:endParaRPr lang="en-US" sz="1400" dirty="0"/>
          </a:p>
          <a:p>
            <a:pPr marL="0" indent="0" algn="ctr">
              <a:buNone/>
            </a:pPr>
            <a:endParaRPr lang="en-US" sz="2000" dirty="0"/>
          </a:p>
        </p:txBody>
      </p:sp>
      <p:sp>
        <p:nvSpPr>
          <p:cNvPr id="4" name="Slide Number Placeholder 3"/>
          <p:cNvSpPr>
            <a:spLocks noGrp="1"/>
          </p:cNvSpPr>
          <p:nvPr>
            <p:ph type="sldNum" sz="quarter" idx="12"/>
          </p:nvPr>
        </p:nvSpPr>
        <p:spPr/>
        <p:txBody>
          <a:bodyPr/>
          <a:lstStyle/>
          <a:p>
            <a:fld id="{5C8D8FE0-4592-9A49-88BD-87A19177EFBA}" type="slidenum">
              <a:rPr lang="en-US" smtClean="0"/>
              <a:pPr/>
              <a:t>2</a:t>
            </a:fld>
            <a:endParaRPr lang="en-US" dirty="0"/>
          </a:p>
        </p:txBody>
      </p:sp>
    </p:spTree>
    <p:extLst>
      <p:ext uri="{BB962C8B-B14F-4D97-AF65-F5344CB8AC3E}">
        <p14:creationId xmlns:p14="http://schemas.microsoft.com/office/powerpoint/2010/main" val="1142538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oA-129 ACL General PPT(sw)1.12.jpg" title="Sli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988"/>
            <a:ext cx="9144000" cy="7006045"/>
          </a:xfrm>
          <a:prstGeom prst="rect">
            <a:avLst/>
          </a:prstGeom>
        </p:spPr>
      </p:pic>
      <p:sp>
        <p:nvSpPr>
          <p:cNvPr id="3" name="Title 2" hidden="1"/>
          <p:cNvSpPr>
            <a:spLocks noGrp="1"/>
          </p:cNvSpPr>
          <p:nvPr>
            <p:ph type="title"/>
          </p:nvPr>
        </p:nvSpPr>
        <p:spPr/>
        <p:txBody>
          <a:bodyPr/>
          <a:lstStyle/>
          <a:p>
            <a:r>
              <a:rPr lang="en-US" smtClean="0"/>
              <a:t>Title 2 Goes Here</a:t>
            </a:r>
            <a:endParaRPr lang="en-US" dirty="0"/>
          </a:p>
        </p:txBody>
      </p:sp>
      <p:sp>
        <p:nvSpPr>
          <p:cNvPr id="7" name="Content Placeholder 6"/>
          <p:cNvSpPr>
            <a:spLocks noGrp="1"/>
          </p:cNvSpPr>
          <p:nvPr>
            <p:ph idx="1"/>
          </p:nvPr>
        </p:nvSpPr>
        <p:spPr/>
        <p:txBody>
          <a:bodyPr>
            <a:normAutofit/>
          </a:bodyPr>
          <a:lstStyle/>
          <a:p>
            <a:pPr marL="285750" indent="-285750"/>
            <a:r>
              <a:rPr lang="en-US" sz="2800" dirty="0"/>
              <a:t>What does ACL mean by Standards and Indicators</a:t>
            </a:r>
          </a:p>
          <a:p>
            <a:pPr marL="285750" indent="-285750"/>
            <a:r>
              <a:rPr lang="en-US" sz="2800" dirty="0" smtClean="0"/>
              <a:t>Review </a:t>
            </a:r>
            <a:r>
              <a:rPr lang="en-US" sz="2800" dirty="0"/>
              <a:t>of ACL draft</a:t>
            </a:r>
          </a:p>
          <a:p>
            <a:pPr marL="285750" indent="-285750"/>
            <a:r>
              <a:rPr lang="en-US" sz="2800" dirty="0" smtClean="0"/>
              <a:t>Questions </a:t>
            </a:r>
            <a:r>
              <a:rPr lang="en-US" sz="2800" dirty="0"/>
              <a:t>for you and questions from you</a:t>
            </a:r>
          </a:p>
          <a:p>
            <a:pPr marL="285750" indent="-285750"/>
            <a:r>
              <a:rPr lang="en-US" sz="2800" dirty="0" smtClean="0"/>
              <a:t>Process </a:t>
            </a:r>
            <a:r>
              <a:rPr lang="en-US" sz="2800" dirty="0"/>
              <a:t>going forward  </a:t>
            </a:r>
          </a:p>
          <a:p>
            <a:pPr marL="0" indent="0">
              <a:buNone/>
            </a:pPr>
            <a:endParaRPr lang="en-US" sz="4000" dirty="0"/>
          </a:p>
        </p:txBody>
      </p:sp>
      <p:sp>
        <p:nvSpPr>
          <p:cNvPr id="5" name="Slide Number Placeholder 4"/>
          <p:cNvSpPr>
            <a:spLocks noGrp="1"/>
          </p:cNvSpPr>
          <p:nvPr>
            <p:ph type="sldNum" sz="quarter" idx="12"/>
          </p:nvPr>
        </p:nvSpPr>
        <p:spPr/>
        <p:txBody>
          <a:bodyPr/>
          <a:lstStyle/>
          <a:p>
            <a:fld id="{5C8D8FE0-4592-9A49-88BD-87A19177EFBA}" type="slidenum">
              <a:rPr lang="en-US" smtClean="0"/>
              <a:pPr/>
              <a:t>3</a:t>
            </a:fld>
            <a:endParaRPr lang="en-US" dirty="0"/>
          </a:p>
        </p:txBody>
      </p:sp>
      <p:sp>
        <p:nvSpPr>
          <p:cNvPr id="4" name="Rectangle 3"/>
          <p:cNvSpPr/>
          <p:nvPr/>
        </p:nvSpPr>
        <p:spPr>
          <a:xfrm>
            <a:off x="1334655" y="996521"/>
            <a:ext cx="6285345" cy="523220"/>
          </a:xfrm>
          <a:prstGeom prst="rect">
            <a:avLst/>
          </a:prstGeom>
        </p:spPr>
        <p:txBody>
          <a:bodyPr wrap="square">
            <a:spAutoFit/>
          </a:bodyPr>
          <a:lstStyle/>
          <a:p>
            <a:pPr algn="ctr"/>
            <a:r>
              <a:rPr lang="en-US" sz="2800" b="1" dirty="0" smtClean="0"/>
              <a:t>Overview of Session</a:t>
            </a:r>
            <a:endParaRPr lang="en-US" dirty="0"/>
          </a:p>
        </p:txBody>
      </p:sp>
    </p:spTree>
    <p:extLst>
      <p:ext uri="{BB962C8B-B14F-4D97-AF65-F5344CB8AC3E}">
        <p14:creationId xmlns:p14="http://schemas.microsoft.com/office/powerpoint/2010/main" val="2240197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oA-129 ACL General PPT(sw)1.12.jpg" title="Sli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984102"/>
            <a:ext cx="8229600" cy="653933"/>
          </a:xfrm>
        </p:spPr>
        <p:txBody>
          <a:bodyPr>
            <a:normAutofit/>
          </a:bodyPr>
          <a:lstStyle/>
          <a:p>
            <a:r>
              <a:rPr lang="en-US" sz="2800" b="1" dirty="0" smtClean="0"/>
              <a:t>Meaning of Standards and Indicators</a:t>
            </a:r>
            <a:endParaRPr lang="en-US" sz="2800" b="1" dirty="0"/>
          </a:p>
        </p:txBody>
      </p:sp>
      <p:sp>
        <p:nvSpPr>
          <p:cNvPr id="3" name="Content Placeholder 2"/>
          <p:cNvSpPr>
            <a:spLocks noGrp="1"/>
          </p:cNvSpPr>
          <p:nvPr>
            <p:ph idx="1"/>
          </p:nvPr>
        </p:nvSpPr>
        <p:spPr>
          <a:xfrm>
            <a:off x="236483" y="1615966"/>
            <a:ext cx="8907517" cy="4525963"/>
          </a:xfrm>
        </p:spPr>
        <p:txBody>
          <a:bodyPr>
            <a:noAutofit/>
          </a:bodyPr>
          <a:lstStyle/>
          <a:p>
            <a:pPr marL="285750" indent="-285750"/>
            <a:r>
              <a:rPr lang="en-US" sz="2600" dirty="0"/>
              <a:t>Language in the law does not reflect common definitions of a standard or an indicator.  </a:t>
            </a:r>
          </a:p>
          <a:p>
            <a:pPr lvl="1">
              <a:buFont typeface="Arial" panose="020B0604020202020204" pitchFamily="34" charset="0"/>
              <a:buChar char="•"/>
            </a:pPr>
            <a:r>
              <a:rPr lang="en-US" sz="2600" dirty="0"/>
              <a:t>Statutory language only says “indicators of minimum compliance”</a:t>
            </a:r>
          </a:p>
          <a:p>
            <a:pPr marL="285750" indent="-285750"/>
            <a:r>
              <a:rPr lang="en-US" sz="2600" dirty="0"/>
              <a:t>Language in the law does not reflect performance management concepts.</a:t>
            </a:r>
          </a:p>
          <a:p>
            <a:pPr marL="285750" indent="-285750"/>
            <a:r>
              <a:rPr lang="en-US" sz="2600" dirty="0"/>
              <a:t>ACL’s approach used concepts that mirror language associated with standards for CILs which reflect roles and responsibilities.</a:t>
            </a:r>
          </a:p>
          <a:p>
            <a:pPr marL="285750" indent="-285750"/>
            <a:r>
              <a:rPr lang="en-US" sz="2600" dirty="0"/>
              <a:t>ACL’s approach to indicators was to operationalize the standards in such a way that through a reporting process or site visit compliance could be objectively determined.</a:t>
            </a:r>
          </a:p>
          <a:p>
            <a:endParaRPr lang="en-US" sz="2600" dirty="0"/>
          </a:p>
        </p:txBody>
      </p:sp>
      <p:sp>
        <p:nvSpPr>
          <p:cNvPr id="4" name="Slide Number Placeholder 3"/>
          <p:cNvSpPr>
            <a:spLocks noGrp="1"/>
          </p:cNvSpPr>
          <p:nvPr>
            <p:ph type="sldNum" sz="quarter" idx="12"/>
          </p:nvPr>
        </p:nvSpPr>
        <p:spPr/>
        <p:txBody>
          <a:bodyPr/>
          <a:lstStyle/>
          <a:p>
            <a:fld id="{5C8D8FE0-4592-9A49-88BD-87A19177EFBA}" type="slidenum">
              <a:rPr lang="en-US" smtClean="0"/>
              <a:pPr/>
              <a:t>4</a:t>
            </a:fld>
            <a:endParaRPr lang="en-US" dirty="0"/>
          </a:p>
        </p:txBody>
      </p:sp>
    </p:spTree>
    <p:extLst>
      <p:ext uri="{BB962C8B-B14F-4D97-AF65-F5344CB8AC3E}">
        <p14:creationId xmlns:p14="http://schemas.microsoft.com/office/powerpoint/2010/main" val="2460095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oA-129 ACL General PPT(sw)1.12.jpg" title="Sli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961706"/>
            <a:ext cx="8229600" cy="771252"/>
          </a:xfrm>
        </p:spPr>
        <p:txBody>
          <a:bodyPr>
            <a:normAutofit/>
          </a:bodyPr>
          <a:lstStyle/>
          <a:p>
            <a:r>
              <a:rPr lang="en-US" sz="2800" b="1" dirty="0" smtClean="0"/>
              <a:t>ACL Recommended Standards</a:t>
            </a:r>
            <a:endParaRPr lang="en-US" sz="2800" b="1" dirty="0"/>
          </a:p>
        </p:txBody>
      </p:sp>
      <p:sp>
        <p:nvSpPr>
          <p:cNvPr id="3" name="Content Placeholder 2"/>
          <p:cNvSpPr>
            <a:spLocks noGrp="1"/>
          </p:cNvSpPr>
          <p:nvPr>
            <p:ph idx="1"/>
          </p:nvPr>
        </p:nvSpPr>
        <p:spPr>
          <a:xfrm>
            <a:off x="457199" y="1647498"/>
            <a:ext cx="8513379" cy="4525963"/>
          </a:xfrm>
        </p:spPr>
        <p:txBody>
          <a:bodyPr>
            <a:normAutofit/>
          </a:bodyPr>
          <a:lstStyle/>
          <a:p>
            <a:pPr marL="285750" indent="-285750"/>
            <a:r>
              <a:rPr lang="en-US" sz="2600" dirty="0"/>
              <a:t>SILC membership and IL philosophy </a:t>
            </a:r>
          </a:p>
          <a:p>
            <a:pPr marL="285750" indent="-285750"/>
            <a:r>
              <a:rPr lang="en-US" sz="2600" dirty="0"/>
              <a:t>The Council fulfills all the duties in Section 705(c)(1) regarding the State Plan for Independent Living</a:t>
            </a:r>
          </a:p>
          <a:p>
            <a:pPr marL="285750" indent="-285750"/>
            <a:r>
              <a:rPr lang="en-US" sz="2600" dirty="0"/>
              <a:t>Documenting coordination activities, in the SPIL and otherwise</a:t>
            </a:r>
          </a:p>
          <a:p>
            <a:pPr marL="285750" indent="-285750"/>
            <a:r>
              <a:rPr lang="en-US" sz="2600" dirty="0"/>
              <a:t>The SILC conducts hearings and forums necessary to carry out its duties</a:t>
            </a:r>
          </a:p>
          <a:p>
            <a:pPr marL="285750" indent="-285750"/>
            <a:r>
              <a:rPr lang="en-US" sz="2600" dirty="0"/>
              <a:t>The Council shall have a resource plan sufficient to carry out the functions of the SILC</a:t>
            </a:r>
          </a:p>
          <a:p>
            <a:endParaRPr lang="en-US" sz="2600" dirty="0"/>
          </a:p>
        </p:txBody>
      </p:sp>
      <p:sp>
        <p:nvSpPr>
          <p:cNvPr id="4" name="Slide Number Placeholder 3"/>
          <p:cNvSpPr>
            <a:spLocks noGrp="1"/>
          </p:cNvSpPr>
          <p:nvPr>
            <p:ph type="sldNum" sz="quarter" idx="12"/>
          </p:nvPr>
        </p:nvSpPr>
        <p:spPr/>
        <p:txBody>
          <a:bodyPr/>
          <a:lstStyle/>
          <a:p>
            <a:fld id="{5C8D8FE0-4592-9A49-88BD-87A19177EFBA}" type="slidenum">
              <a:rPr lang="en-US" smtClean="0"/>
              <a:pPr/>
              <a:t>5</a:t>
            </a:fld>
            <a:endParaRPr lang="en-US" dirty="0"/>
          </a:p>
        </p:txBody>
      </p:sp>
    </p:spTree>
    <p:extLst>
      <p:ext uri="{BB962C8B-B14F-4D97-AF65-F5344CB8AC3E}">
        <p14:creationId xmlns:p14="http://schemas.microsoft.com/office/powerpoint/2010/main" val="3314665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oA-129 ACL General PPT(sw)1.12.jpg" title="Sli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923898"/>
          </a:xfrm>
          <a:prstGeom prst="rect">
            <a:avLst/>
          </a:prstGeom>
        </p:spPr>
      </p:pic>
      <p:sp>
        <p:nvSpPr>
          <p:cNvPr id="5" name="Title 4"/>
          <p:cNvSpPr>
            <a:spLocks noGrp="1"/>
          </p:cNvSpPr>
          <p:nvPr>
            <p:ph type="title"/>
          </p:nvPr>
        </p:nvSpPr>
        <p:spPr>
          <a:xfrm>
            <a:off x="1" y="1040530"/>
            <a:ext cx="9144000" cy="597831"/>
          </a:xfrm>
        </p:spPr>
        <p:txBody>
          <a:bodyPr>
            <a:noAutofit/>
          </a:bodyPr>
          <a:lstStyle/>
          <a:p>
            <a:r>
              <a:rPr lang="en-US" sz="2700" b="1" dirty="0" smtClean="0"/>
              <a:t>Discussion of Standards </a:t>
            </a:r>
            <a:r>
              <a:rPr lang="en-US" sz="2700" b="1" dirty="0"/>
              <a:t>and Indicators and Questions for </a:t>
            </a:r>
            <a:r>
              <a:rPr lang="en-US" sz="2700" b="1" dirty="0" smtClean="0"/>
              <a:t>You</a:t>
            </a:r>
            <a:endParaRPr lang="en-US" sz="2700" b="1" dirty="0"/>
          </a:p>
        </p:txBody>
      </p:sp>
      <p:sp>
        <p:nvSpPr>
          <p:cNvPr id="6" name="Content Placeholder 5"/>
          <p:cNvSpPr>
            <a:spLocks noGrp="1"/>
          </p:cNvSpPr>
          <p:nvPr>
            <p:ph idx="1"/>
          </p:nvPr>
        </p:nvSpPr>
        <p:spPr>
          <a:xfrm>
            <a:off x="173421" y="1600200"/>
            <a:ext cx="8970579" cy="4756150"/>
          </a:xfrm>
        </p:spPr>
        <p:txBody>
          <a:bodyPr>
            <a:noAutofit/>
          </a:bodyPr>
          <a:lstStyle/>
          <a:p>
            <a:r>
              <a:rPr lang="en-US" sz="2600" dirty="0"/>
              <a:t>How do you see the standards and indicators being used?</a:t>
            </a:r>
          </a:p>
          <a:p>
            <a:r>
              <a:rPr lang="en-US" sz="2600" dirty="0"/>
              <a:t>Indicator  1.1 – How have you worked in the past with the appointing authority regarding recommendations for SILC membership?</a:t>
            </a:r>
          </a:p>
          <a:p>
            <a:r>
              <a:rPr lang="en-US" sz="2600" dirty="0"/>
              <a:t>Indicator 2.1 – Do you want more specification about the number of days in advance notice must be provided about meetings?</a:t>
            </a:r>
          </a:p>
          <a:p>
            <a:r>
              <a:rPr lang="en-US" sz="2600" dirty="0"/>
              <a:t>Indicators 4.2 and 4.3 – These were proposed as guidance.  Do you agree that they be indicators?</a:t>
            </a:r>
          </a:p>
          <a:p>
            <a:r>
              <a:rPr lang="en-US" sz="2600" dirty="0"/>
              <a:t>Indicator 5.3 – What references do you use for accounting principles?  HR practices? Would it be helpful to be specific?</a:t>
            </a:r>
          </a:p>
          <a:p>
            <a:pPr marL="0" indent="0">
              <a:buNone/>
            </a:pPr>
            <a:endParaRPr lang="en-US" sz="2600" dirty="0"/>
          </a:p>
          <a:p>
            <a:endParaRPr lang="en-US" sz="2600" dirty="0"/>
          </a:p>
        </p:txBody>
      </p:sp>
      <p:sp>
        <p:nvSpPr>
          <p:cNvPr id="4" name="Slide Number Placeholder 3"/>
          <p:cNvSpPr>
            <a:spLocks noGrp="1"/>
          </p:cNvSpPr>
          <p:nvPr>
            <p:ph type="sldNum" sz="quarter" idx="12"/>
          </p:nvPr>
        </p:nvSpPr>
        <p:spPr/>
        <p:txBody>
          <a:bodyPr/>
          <a:lstStyle/>
          <a:p>
            <a:fld id="{5C8D8FE0-4592-9A49-88BD-87A19177EFBA}" type="slidenum">
              <a:rPr lang="en-US" smtClean="0"/>
              <a:pPr/>
              <a:t>6</a:t>
            </a:fld>
            <a:endParaRPr lang="en-US" dirty="0"/>
          </a:p>
        </p:txBody>
      </p:sp>
    </p:spTree>
    <p:extLst>
      <p:ext uri="{BB962C8B-B14F-4D97-AF65-F5344CB8AC3E}">
        <p14:creationId xmlns:p14="http://schemas.microsoft.com/office/powerpoint/2010/main" val="913497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oA-129 ACL General PPT(sw)1.12.jpg" title="Sli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923898"/>
          </a:xfrm>
          <a:prstGeom prst="rect">
            <a:avLst/>
          </a:prstGeom>
        </p:spPr>
      </p:pic>
      <p:sp>
        <p:nvSpPr>
          <p:cNvPr id="2" name="Title 1"/>
          <p:cNvSpPr>
            <a:spLocks noGrp="1"/>
          </p:cNvSpPr>
          <p:nvPr>
            <p:ph type="title"/>
          </p:nvPr>
        </p:nvSpPr>
        <p:spPr>
          <a:xfrm>
            <a:off x="457200" y="1432145"/>
            <a:ext cx="8229600" cy="1143000"/>
          </a:xfrm>
        </p:spPr>
        <p:txBody>
          <a:bodyPr>
            <a:normAutofit fontScale="90000"/>
          </a:bodyPr>
          <a:lstStyle/>
          <a:p>
            <a:r>
              <a:rPr lang="en-US" b="1" dirty="0"/>
              <a:t>Your Turn to Raise </a:t>
            </a:r>
            <a:br>
              <a:rPr lang="en-US" b="1" dirty="0"/>
            </a:br>
            <a:r>
              <a:rPr lang="en-US" b="1" dirty="0"/>
              <a:t>Questions and Suggestions</a:t>
            </a:r>
            <a:endParaRPr lang="en-US" dirty="0"/>
          </a:p>
        </p:txBody>
      </p:sp>
      <p:sp>
        <p:nvSpPr>
          <p:cNvPr id="4" name="Slide Number Placeholder 3"/>
          <p:cNvSpPr>
            <a:spLocks noGrp="1"/>
          </p:cNvSpPr>
          <p:nvPr>
            <p:ph type="sldNum" sz="quarter" idx="12"/>
          </p:nvPr>
        </p:nvSpPr>
        <p:spPr/>
        <p:txBody>
          <a:bodyPr/>
          <a:lstStyle/>
          <a:p>
            <a:fld id="{5C8D8FE0-4592-9A49-88BD-87A19177EFBA}" type="slidenum">
              <a:rPr lang="en-US" smtClean="0"/>
              <a:pPr/>
              <a:t>7</a:t>
            </a:fld>
            <a:endParaRPr lang="en-US" dirty="0"/>
          </a:p>
        </p:txBody>
      </p:sp>
    </p:spTree>
    <p:extLst>
      <p:ext uri="{BB962C8B-B14F-4D97-AF65-F5344CB8AC3E}">
        <p14:creationId xmlns:p14="http://schemas.microsoft.com/office/powerpoint/2010/main" val="1478606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432"/>
            <a:ext cx="8229600" cy="1143000"/>
          </a:xfrm>
        </p:spPr>
        <p:txBody>
          <a:bodyPr>
            <a:normAutofit fontScale="90000"/>
          </a:bodyPr>
          <a:lstStyle/>
          <a:p>
            <a:r>
              <a:rPr lang="en-US" sz="2800" dirty="0" smtClean="0"/>
              <a:t>Vicki Gottlich</a:t>
            </a:r>
            <a:br>
              <a:rPr lang="en-US" sz="2800" dirty="0" smtClean="0"/>
            </a:br>
            <a:r>
              <a:rPr lang="en-US" sz="2800" dirty="0" smtClean="0">
                <a:hlinkClick r:id="rId3"/>
              </a:rPr>
              <a:t>vicki.gottlich@acl.hhs.gov</a:t>
            </a:r>
            <a:r>
              <a:rPr lang="en-US" sz="2800" dirty="0" smtClean="0"/>
              <a:t/>
            </a:r>
            <a:br>
              <a:rPr lang="en-US" sz="2800" dirty="0" smtClean="0"/>
            </a:br>
            <a:r>
              <a:rPr lang="en-US" sz="2800" dirty="0"/>
              <a:t/>
            </a:r>
            <a:br>
              <a:rPr lang="en-US" sz="2800" dirty="0"/>
            </a:br>
            <a:r>
              <a:rPr lang="en-US" sz="2800" dirty="0" smtClean="0"/>
              <a:t>Jennifer Klocinski</a:t>
            </a:r>
            <a:br>
              <a:rPr lang="en-US" sz="2800" dirty="0" smtClean="0"/>
            </a:br>
            <a:r>
              <a:rPr lang="en-US" sz="2800" dirty="0" smtClean="0">
                <a:hlinkClick r:id="rId4"/>
              </a:rPr>
              <a:t>jennifer.klocinski@acl.hhs.gov</a:t>
            </a:r>
            <a:r>
              <a:rPr lang="en-US" sz="2800" dirty="0" smtClean="0"/>
              <a:t/>
            </a:r>
            <a:br>
              <a:rPr lang="en-US" sz="2800" dirty="0" smtClean="0"/>
            </a:br>
            <a:endParaRPr lang="en-US" sz="2800" dirty="0"/>
          </a:p>
        </p:txBody>
      </p:sp>
      <p:pic>
        <p:nvPicPr>
          <p:cNvPr id="10" name="Picture Placeholder 6" descr="Senior Asian American man embracing his grandkids."/>
          <p:cNvPicPr>
            <a:picLocks noChangeAspect="1"/>
          </p:cNvPicPr>
          <p:nvPr/>
        </p:nvPicPr>
        <p:blipFill>
          <a:blip r:embed="rId5">
            <a:extLst>
              <a:ext uri="{28A0092B-C50C-407E-A947-70E740481C1C}">
                <a14:useLocalDpi xmlns:a14="http://schemas.microsoft.com/office/drawing/2010/main" val="0"/>
              </a:ext>
            </a:extLst>
          </a:blip>
          <a:srcRect l="15688" r="15688"/>
          <a:stretch>
            <a:fillRect/>
          </a:stretch>
        </p:blipFill>
        <p:spPr>
          <a:xfrm>
            <a:off x="457200" y="4546388"/>
            <a:ext cx="2697480" cy="2025258"/>
          </a:xfrm>
          <a:prstGeom prst="rect">
            <a:avLst/>
          </a:prstGeom>
        </p:spPr>
      </p:pic>
      <p:pic>
        <p:nvPicPr>
          <p:cNvPr id="11" name="Picture Placeholder 7" descr="Special needs boy playing with his father."/>
          <p:cNvPicPr>
            <a:picLocks noChangeAspect="1"/>
          </p:cNvPicPr>
          <p:nvPr/>
        </p:nvPicPr>
        <p:blipFill>
          <a:blip r:embed="rId6">
            <a:extLst>
              <a:ext uri="{28A0092B-C50C-407E-A947-70E740481C1C}">
                <a14:useLocalDpi xmlns:a14="http://schemas.microsoft.com/office/drawing/2010/main" val="0"/>
              </a:ext>
            </a:extLst>
          </a:blip>
          <a:srcRect l="15688" r="15688"/>
          <a:stretch>
            <a:fillRect/>
          </a:stretch>
        </p:blipFill>
        <p:spPr>
          <a:xfrm>
            <a:off x="3221845" y="4546388"/>
            <a:ext cx="2697480" cy="2025258"/>
          </a:xfrm>
          <a:prstGeom prst="rect">
            <a:avLst/>
          </a:prstGeom>
        </p:spPr>
      </p:pic>
      <p:pic>
        <p:nvPicPr>
          <p:cNvPr id="12" name="Picture Placeholder 8" descr="African American Woman in a wheelchair posing with her caretaker."/>
          <p:cNvPicPr>
            <a:picLocks noChangeAspect="1"/>
          </p:cNvPicPr>
          <p:nvPr/>
        </p:nvPicPr>
        <p:blipFill>
          <a:blip r:embed="rId7">
            <a:extLst>
              <a:ext uri="{28A0092B-C50C-407E-A947-70E740481C1C}">
                <a14:useLocalDpi xmlns:a14="http://schemas.microsoft.com/office/drawing/2010/main" val="0"/>
              </a:ext>
            </a:extLst>
          </a:blip>
          <a:srcRect l="15556" r="15556"/>
          <a:stretch>
            <a:fillRect/>
          </a:stretch>
        </p:blipFill>
        <p:spPr>
          <a:xfrm>
            <a:off x="5989320" y="4563811"/>
            <a:ext cx="2697480" cy="2025258"/>
          </a:xfrm>
          <a:prstGeom prst="rect">
            <a:avLst/>
          </a:prstGeom>
        </p:spPr>
      </p:pic>
      <p:sp>
        <p:nvSpPr>
          <p:cNvPr id="5" name="Slide Number Placeholder 4"/>
          <p:cNvSpPr>
            <a:spLocks noGrp="1"/>
          </p:cNvSpPr>
          <p:nvPr>
            <p:ph type="sldNum" sz="quarter" idx="12"/>
          </p:nvPr>
        </p:nvSpPr>
        <p:spPr>
          <a:xfrm>
            <a:off x="6553200" y="6539239"/>
            <a:ext cx="2133600" cy="365125"/>
          </a:xfrm>
        </p:spPr>
        <p:txBody>
          <a:bodyPr/>
          <a:lstStyle/>
          <a:p>
            <a:fld id="{5C8D8FE0-4592-9A49-88BD-87A19177EFBA}" type="slidenum">
              <a:rPr lang="en-US" smtClean="0"/>
              <a:pPr/>
              <a:t>8</a:t>
            </a:fld>
            <a:endParaRPr lang="en-US" dirty="0"/>
          </a:p>
        </p:txBody>
      </p:sp>
    </p:spTree>
    <p:extLst>
      <p:ext uri="{BB962C8B-B14F-4D97-AF65-F5344CB8AC3E}">
        <p14:creationId xmlns:p14="http://schemas.microsoft.com/office/powerpoint/2010/main" val="1667432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a:xfrm>
            <a:off x="457200" y="309474"/>
            <a:ext cx="8229600" cy="59272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2800" b="1" dirty="0" smtClean="0">
                <a:effectLst/>
              </a:rPr>
              <a:t>SILC-NET </a:t>
            </a:r>
            <a:r>
              <a:rPr lang="en-US" sz="2800" b="1" dirty="0">
                <a:effectLst/>
              </a:rPr>
              <a:t>Attribution</a:t>
            </a:r>
          </a:p>
        </p:txBody>
      </p:sp>
      <p:sp>
        <p:nvSpPr>
          <p:cNvPr id="124933" name="Rectangle 3"/>
          <p:cNvSpPr>
            <a:spLocks noGrp="1" noChangeArrowheads="1"/>
          </p:cNvSpPr>
          <p:nvPr>
            <p:ph type="body" idx="1"/>
          </p:nvPr>
        </p:nvSpPr>
        <p:spPr>
          <a:xfrm>
            <a:off x="152400" y="1143000"/>
            <a:ext cx="8842166" cy="5181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None/>
            </a:pPr>
            <a:r>
              <a:rPr lang="en-US" sz="2000" dirty="0"/>
              <a:t>	</a:t>
            </a:r>
            <a:r>
              <a:rPr lang="en-US" sz="2400" dirty="0"/>
              <a:t>Support for development of this training was provided by the Department of Health and Human Services, Administration for Community Living</a:t>
            </a:r>
            <a:r>
              <a:rPr lang="en-US" sz="2400" dirty="0" smtClean="0"/>
              <a:t> </a:t>
            </a:r>
            <a:r>
              <a:rPr lang="en-US" sz="2400" dirty="0"/>
              <a:t>under grant </a:t>
            </a:r>
            <a:r>
              <a:rPr lang="en-US" sz="2400" dirty="0" smtClean="0"/>
              <a:t>numbers 90TT0001-01-00 and 90IT0001-01-00. </a:t>
            </a:r>
            <a:r>
              <a:rPr lang="en-US" sz="2400" dirty="0"/>
              <a:t>No official endorsement of the </a:t>
            </a:r>
            <a:r>
              <a:rPr lang="en-US" sz="2400" dirty="0" smtClean="0"/>
              <a:t>Department of Health and Human Services should </a:t>
            </a:r>
            <a:r>
              <a:rPr lang="en-US" sz="2400" dirty="0"/>
              <a:t>be inferred. Permission is granted for duplication of any portion of this PowerPoint presentation, providing that the following credit is given to the project: </a:t>
            </a:r>
            <a:r>
              <a:rPr lang="en-US" sz="2400" b="1" dirty="0"/>
              <a:t>Developed as part of the </a:t>
            </a:r>
            <a:r>
              <a:rPr lang="en-US" sz="2400" b="1" dirty="0" smtClean="0"/>
              <a:t>SILC-NET</a:t>
            </a:r>
            <a:r>
              <a:rPr lang="en-US" sz="2400" b="1" dirty="0"/>
              <a:t>, a project of the </a:t>
            </a:r>
            <a:r>
              <a:rPr lang="en-US" sz="2400" b="1" dirty="0" smtClean="0"/>
              <a:t>IL-NET</a:t>
            </a:r>
            <a:r>
              <a:rPr lang="en-US" sz="2400" b="1" dirty="0"/>
              <a:t>, an ILRU/NCIL/APRIL National Training and Technical Assistance Program.</a:t>
            </a:r>
            <a:endParaRPr lang="en-US" sz="2400" dirty="0"/>
          </a:p>
          <a:p>
            <a:pPr>
              <a:buFont typeface="Tahoma" pitchFamily="34" charset="0"/>
              <a:buNone/>
            </a:pPr>
            <a:endParaRPr lang="en-US" sz="2000" dirty="0"/>
          </a:p>
        </p:txBody>
      </p:sp>
      <p:sp>
        <p:nvSpPr>
          <p:cNvPr id="2" name="Slide Number Placeholder 1"/>
          <p:cNvSpPr>
            <a:spLocks noGrp="1"/>
          </p:cNvSpPr>
          <p:nvPr>
            <p:ph type="sldNum" sz="quarter" idx="10"/>
          </p:nvPr>
        </p:nvSpPr>
        <p:spPr>
          <a:xfrm>
            <a:off x="6611977" y="6434181"/>
            <a:ext cx="2133600" cy="365125"/>
          </a:xfrm>
        </p:spPr>
        <p:txBody>
          <a:bodyPr/>
          <a:lstStyle/>
          <a:p>
            <a:pPr algn="r">
              <a:defRPr/>
            </a:pPr>
            <a:fld id="{F2DF5F09-D78D-44DB-A338-E90D23C46220}" type="slidenum">
              <a:rPr lang="en-US" smtClean="0"/>
              <a:pPr algn="r">
                <a:defRPr/>
              </a:pPr>
              <a:t>9</a:t>
            </a:fld>
            <a:endParaRPr lang="en-US" dirty="0"/>
          </a:p>
        </p:txBody>
      </p:sp>
      <p:sp>
        <p:nvSpPr>
          <p:cNvPr id="5" name="Rectangle 4"/>
          <p:cNvSpPr>
            <a:spLocks noChangeArrowheads="1"/>
          </p:cNvSpPr>
          <p:nvPr/>
        </p:nvSpPr>
        <p:spPr bwMode="auto">
          <a:xfrm>
            <a:off x="2510252" y="6600234"/>
            <a:ext cx="4572000" cy="214312"/>
          </a:xfrm>
          <a:prstGeom prst="rect">
            <a:avLst/>
          </a:prstGeom>
          <a:noFill/>
          <a:ln>
            <a:noFill/>
          </a:ln>
          <a:extLst/>
        </p:spPr>
        <p:txBody>
          <a:bodyPr>
            <a:spAutoFit/>
          </a:bodyPr>
          <a:lstStyle/>
          <a:p>
            <a:pPr>
              <a:defRPr/>
            </a:pPr>
            <a:r>
              <a:rPr lang="en-US" sz="800" b="1" dirty="0" smtClean="0">
                <a:latin typeface="Arial" pitchFamily="34" charset="0"/>
                <a:cs typeface="+mn-cs"/>
              </a:rPr>
              <a:t>SILC-NET</a:t>
            </a:r>
            <a:r>
              <a:rPr lang="en-US" sz="800" b="1" dirty="0">
                <a:latin typeface="Arial" pitchFamily="34" charset="0"/>
                <a:cs typeface="+mn-cs"/>
              </a:rPr>
              <a:t>, a project of ILRU – Independent Living Research Utilization</a:t>
            </a:r>
          </a:p>
        </p:txBody>
      </p:sp>
      <p:pic>
        <p:nvPicPr>
          <p:cNvPr id="6" name="Picture 5" descr="ILRU logo - ilru red block letters with blue &quot;eyebrow&quot; over it"/>
          <p:cNvPicPr>
            <a:picLocks noChangeAspect="1"/>
          </p:cNvPicPr>
          <p:nvPr/>
        </p:nvPicPr>
        <p:blipFill>
          <a:blip r:embed="rId3" cstate="print"/>
          <a:stretch>
            <a:fillRect/>
          </a:stretch>
        </p:blipFill>
        <p:spPr>
          <a:xfrm>
            <a:off x="8229600" y="76200"/>
            <a:ext cx="838200" cy="401320"/>
          </a:xfrm>
          <a:prstGeom prst="rect">
            <a:avLst/>
          </a:prstGeom>
        </p:spPr>
      </p:pic>
    </p:spTree>
    <p:extLst>
      <p:ext uri="{BB962C8B-B14F-4D97-AF65-F5344CB8AC3E}">
        <p14:creationId xmlns:p14="http://schemas.microsoft.com/office/powerpoint/2010/main" val="2026837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2291</TotalTime>
  <Words>299</Words>
  <Application>Microsoft Office PowerPoint</Application>
  <PresentationFormat>On-screen Show (4:3)</PresentationFormat>
  <Paragraphs>49</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Independent Living Research Utilization</vt:lpstr>
      <vt:lpstr>SILC STANDARDS AND INDICATORS</vt:lpstr>
      <vt:lpstr>Title 2 Goes Here</vt:lpstr>
      <vt:lpstr>Meaning of Standards and Indicators</vt:lpstr>
      <vt:lpstr>ACL Recommended Standards</vt:lpstr>
      <vt:lpstr>Discussion of Standards and Indicators and Questions for You</vt:lpstr>
      <vt:lpstr>Your Turn to Raise  Questions and Suggestions</vt:lpstr>
      <vt:lpstr>Vicki Gottlich vicki.gottlich@acl.hhs.gov  Jennifer Klocinski jennifer.klocinski@acl.hhs.gov </vt:lpstr>
      <vt:lpstr>SILC-NET Attribution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Susanna Watkin</dc:creator>
  <cp:lastModifiedBy>eleanor</cp:lastModifiedBy>
  <cp:revision>94</cp:revision>
  <cp:lastPrinted>2012-11-26T15:21:32Z</cp:lastPrinted>
  <dcterms:created xsi:type="dcterms:W3CDTF">2012-11-14T15:18:02Z</dcterms:created>
  <dcterms:modified xsi:type="dcterms:W3CDTF">2015-12-18T19:00:07Z</dcterms:modified>
</cp:coreProperties>
</file>