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789" r:id="rId2"/>
    <p:sldId id="280" r:id="rId3"/>
    <p:sldId id="817" r:id="rId4"/>
    <p:sldId id="854" r:id="rId5"/>
    <p:sldId id="833" r:id="rId6"/>
    <p:sldId id="844" r:id="rId7"/>
    <p:sldId id="845" r:id="rId8"/>
    <p:sldId id="846" r:id="rId9"/>
    <p:sldId id="851" r:id="rId10"/>
    <p:sldId id="829" r:id="rId11"/>
    <p:sldId id="852" r:id="rId12"/>
    <p:sldId id="853" r:id="rId13"/>
    <p:sldId id="818" r:id="rId14"/>
    <p:sldId id="856" r:id="rId15"/>
    <p:sldId id="857" r:id="rId16"/>
    <p:sldId id="858" r:id="rId17"/>
    <p:sldId id="861" r:id="rId18"/>
    <p:sldId id="859" r:id="rId19"/>
    <p:sldId id="860" r:id="rId20"/>
    <p:sldId id="862" r:id="rId21"/>
    <p:sldId id="863" r:id="rId22"/>
    <p:sldId id="318" r:id="rId2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795" autoAdjust="0"/>
    <p:restoredTop sz="95232" autoAdjust="0"/>
  </p:normalViewPr>
  <p:slideViewPr>
    <p:cSldViewPr>
      <p:cViewPr varScale="1">
        <p:scale>
          <a:sx n="86" d="100"/>
          <a:sy n="86" d="100"/>
        </p:scale>
        <p:origin x="1819" y="72"/>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66" d="100"/>
          <a:sy n="66" d="100"/>
        </p:scale>
        <p:origin x="3106"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9/15/2017</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15731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19</a:t>
            </a:fld>
            <a:endParaRPr lang="en-US" dirty="0"/>
          </a:p>
        </p:txBody>
      </p:sp>
    </p:spTree>
    <p:extLst>
      <p:ext uri="{BB962C8B-B14F-4D97-AF65-F5344CB8AC3E}">
        <p14:creationId xmlns:p14="http://schemas.microsoft.com/office/powerpoint/2010/main" val="2105832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2</a:t>
            </a:fld>
            <a:endParaRPr lang="en-US" dirty="0"/>
          </a:p>
        </p:txBody>
      </p:sp>
    </p:spTree>
    <p:extLst>
      <p:ext uri="{BB962C8B-B14F-4D97-AF65-F5344CB8AC3E}">
        <p14:creationId xmlns:p14="http://schemas.microsoft.com/office/powerpoint/2010/main" val="536319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3</a:t>
            </a:fld>
            <a:endParaRPr lang="en-US" dirty="0"/>
          </a:p>
        </p:txBody>
      </p:sp>
    </p:spTree>
    <p:extLst>
      <p:ext uri="{BB962C8B-B14F-4D97-AF65-F5344CB8AC3E}">
        <p14:creationId xmlns:p14="http://schemas.microsoft.com/office/powerpoint/2010/main" val="1424902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72C85DA-A647-4E10-A536-6062E9453501}" type="slidenum">
              <a:rPr lang="en-US" smtClean="0"/>
              <a:pPr>
                <a:defRPr/>
              </a:pPr>
              <a:t>10</a:t>
            </a:fld>
            <a:endParaRPr lang="en-US"/>
          </a:p>
        </p:txBody>
      </p:sp>
    </p:spTree>
    <p:extLst>
      <p:ext uri="{BB962C8B-B14F-4D97-AF65-F5344CB8AC3E}">
        <p14:creationId xmlns:p14="http://schemas.microsoft.com/office/powerpoint/2010/main" val="1520691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13</a:t>
            </a:fld>
            <a:endParaRPr lang="en-US" dirty="0"/>
          </a:p>
        </p:txBody>
      </p:sp>
    </p:spTree>
    <p:extLst>
      <p:ext uri="{BB962C8B-B14F-4D97-AF65-F5344CB8AC3E}">
        <p14:creationId xmlns:p14="http://schemas.microsoft.com/office/powerpoint/2010/main" val="317719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14</a:t>
            </a:fld>
            <a:endParaRPr lang="en-US" dirty="0"/>
          </a:p>
        </p:txBody>
      </p:sp>
    </p:spTree>
    <p:extLst>
      <p:ext uri="{BB962C8B-B14F-4D97-AF65-F5344CB8AC3E}">
        <p14:creationId xmlns:p14="http://schemas.microsoft.com/office/powerpoint/2010/main" val="521980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15</a:t>
            </a:fld>
            <a:endParaRPr lang="en-US" dirty="0"/>
          </a:p>
        </p:txBody>
      </p:sp>
    </p:spTree>
    <p:extLst>
      <p:ext uri="{BB962C8B-B14F-4D97-AF65-F5344CB8AC3E}">
        <p14:creationId xmlns:p14="http://schemas.microsoft.com/office/powerpoint/2010/main" val="3765606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16</a:t>
            </a:fld>
            <a:endParaRPr lang="en-US" dirty="0"/>
          </a:p>
        </p:txBody>
      </p:sp>
    </p:spTree>
    <p:extLst>
      <p:ext uri="{BB962C8B-B14F-4D97-AF65-F5344CB8AC3E}">
        <p14:creationId xmlns:p14="http://schemas.microsoft.com/office/powerpoint/2010/main" val="1654237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E77D9F-7F95-4728-B6EF-22AC0E70A73D}" type="slidenum">
              <a:rPr lang="en-US" smtClean="0"/>
              <a:pPr/>
              <a:t>18</a:t>
            </a:fld>
            <a:endParaRPr lang="en-US" dirty="0"/>
          </a:p>
        </p:txBody>
      </p:sp>
    </p:spTree>
    <p:extLst>
      <p:ext uri="{BB962C8B-B14F-4D97-AF65-F5344CB8AC3E}">
        <p14:creationId xmlns:p14="http://schemas.microsoft.com/office/powerpoint/2010/main" val="2164321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792162"/>
          </a:xfrm>
        </p:spPr>
        <p:txBody>
          <a:bodyPr/>
          <a:lstStyle>
            <a:lvl1pPr>
              <a:defRPr>
                <a:effectLst/>
              </a:defRPr>
            </a:lvl1pPr>
          </a:lstStyle>
          <a:p>
            <a:r>
              <a:rPr lang="en-US" dirty="0"/>
              <a:t>Click to edit Master title style</a:t>
            </a:r>
          </a:p>
        </p:txBody>
      </p:sp>
      <p:sp>
        <p:nvSpPr>
          <p:cNvPr id="3" name="Content Placeholder 2"/>
          <p:cNvSpPr>
            <a:spLocks noGrp="1"/>
          </p:cNvSpPr>
          <p:nvPr>
            <p:ph idx="1"/>
          </p:nvPr>
        </p:nvSpPr>
        <p:spPr>
          <a:xfrm>
            <a:off x="228600" y="1066800"/>
            <a:ext cx="8686800" cy="5029200"/>
          </a:xfrm>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93" y="859730"/>
            <a:ext cx="7352413" cy="5486876"/>
          </a:xfrm>
          <a:prstGeom prst="rect">
            <a:avLst/>
          </a:prstGeom>
        </p:spPr>
      </p:pic>
      <p:sp>
        <p:nvSpPr>
          <p:cNvPr id="7" name="Title 6"/>
          <p:cNvSpPr>
            <a:spLocks noGrp="1"/>
          </p:cNvSpPr>
          <p:nvPr>
            <p:ph type="title"/>
          </p:nvPr>
        </p:nvSpPr>
        <p:spPr>
          <a:xfrm>
            <a:off x="143793" y="85942"/>
            <a:ext cx="8855064" cy="367396"/>
          </a:xfrm>
        </p:spPr>
        <p:txBody>
          <a:bodyPr>
            <a:noAutofit/>
          </a:bodyPr>
          <a:lstStyle/>
          <a:p>
            <a:pPr algn="ctr"/>
            <a:r>
              <a:rPr lang="en-US" sz="1600" dirty="0"/>
              <a:t>Independent Living Research Utilization</a:t>
            </a:r>
          </a:p>
        </p:txBody>
      </p:sp>
      <p:sp>
        <p:nvSpPr>
          <p:cNvPr id="2" name="Slide Number Placeholder 1"/>
          <p:cNvSpPr>
            <a:spLocks noGrp="1"/>
          </p:cNvSpPr>
          <p:nvPr>
            <p:ph type="sldNum" sz="quarter" idx="4294967295"/>
          </p:nvPr>
        </p:nvSpPr>
        <p:spPr>
          <a:xfrm>
            <a:off x="6553200" y="6384925"/>
            <a:ext cx="2362200" cy="244475"/>
          </a:xfrm>
          <a:prstGeom prst="rect">
            <a:avLst/>
          </a:prstGeom>
        </p:spPr>
        <p:txBody>
          <a:bodyPr/>
          <a:lstStyle/>
          <a:p>
            <a:pPr>
              <a:defRPr/>
            </a:pPr>
            <a:fld id="{675CA6A9-017F-426E-8871-B2385D38B30A}" type="slidenum">
              <a:rPr lang="en-US" smtClean="0"/>
              <a:pPr>
                <a:defRPr/>
              </a:pPr>
              <a:t>1</a:t>
            </a:fld>
            <a:endParaRPr lang="en-US"/>
          </a:p>
        </p:txBody>
      </p:sp>
    </p:spTree>
    <p:extLst>
      <p:ext uri="{BB962C8B-B14F-4D97-AF65-F5344CB8AC3E}">
        <p14:creationId xmlns:p14="http://schemas.microsoft.com/office/powerpoint/2010/main" val="2717146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96200" cy="990600"/>
          </a:xfrm>
        </p:spPr>
        <p:txBody>
          <a:bodyPr>
            <a:noAutofit/>
          </a:bodyPr>
          <a:lstStyle/>
          <a:p>
            <a:pPr algn="l"/>
            <a:r>
              <a:rPr lang="en-US" sz="2400" b="1" dirty="0">
                <a:solidFill>
                  <a:srgbClr val="333399"/>
                </a:solidFill>
              </a:rPr>
              <a:t>Your grant(s) and Program Performance Report (formerly 704 Report) address Annual Program and Planning Objectives</a:t>
            </a:r>
          </a:p>
        </p:txBody>
      </p:sp>
      <p:sp>
        <p:nvSpPr>
          <p:cNvPr id="3" name="Content Placeholder 2"/>
          <p:cNvSpPr>
            <a:spLocks noGrp="1"/>
          </p:cNvSpPr>
          <p:nvPr>
            <p:ph idx="1"/>
          </p:nvPr>
        </p:nvSpPr>
        <p:spPr>
          <a:xfrm>
            <a:off x="304800" y="1219200"/>
            <a:ext cx="8534400" cy="4953000"/>
          </a:xfrm>
        </p:spPr>
        <p:txBody>
          <a:bodyPr/>
          <a:lstStyle/>
          <a:p>
            <a:r>
              <a:rPr lang="en-US" dirty="0"/>
              <a:t>Achievements – goals, objectives and progress</a:t>
            </a:r>
          </a:p>
          <a:p>
            <a:r>
              <a:rPr lang="en-US" dirty="0"/>
              <a:t>Challenges – problems and attempted resolutions</a:t>
            </a:r>
          </a:p>
          <a:p>
            <a:r>
              <a:rPr lang="en-US" dirty="0"/>
              <a:t>Comparison with Prior Report</a:t>
            </a:r>
          </a:p>
          <a:p>
            <a:r>
              <a:rPr lang="en-US" dirty="0"/>
              <a:t>Work plan for the next year</a:t>
            </a:r>
          </a:p>
          <a:p>
            <a:r>
              <a:rPr lang="en-US" dirty="0"/>
              <a:t>How the work plan goals, objectives and action plans are consistent with the current SPIL.</a:t>
            </a:r>
          </a:p>
          <a:p>
            <a:pPr marL="0" indent="0">
              <a:buNone/>
            </a:pPr>
            <a:r>
              <a:rPr lang="en-US" b="1" dirty="0"/>
              <a:t>How will the report reflect transition services?  Are you keeping track of the three components of transition – moving from an institution, preventing institutionalization, and youth transition?</a:t>
            </a:r>
          </a:p>
        </p:txBody>
      </p:sp>
    </p:spTree>
    <p:extLst>
      <p:ext uri="{BB962C8B-B14F-4D97-AF65-F5344CB8AC3E}">
        <p14:creationId xmlns:p14="http://schemas.microsoft.com/office/powerpoint/2010/main" val="3170149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drill down in those regulations...</a:t>
            </a:r>
          </a:p>
        </p:txBody>
      </p:sp>
      <p:sp>
        <p:nvSpPr>
          <p:cNvPr id="3" name="Content Placeholder 2"/>
          <p:cNvSpPr>
            <a:spLocks noGrp="1"/>
          </p:cNvSpPr>
          <p:nvPr>
            <p:ph idx="1"/>
          </p:nvPr>
        </p:nvSpPr>
        <p:spPr/>
        <p:txBody>
          <a:bodyPr/>
          <a:lstStyle/>
          <a:p>
            <a:pPr marL="0" indent="0">
              <a:buNone/>
            </a:pPr>
            <a:r>
              <a:rPr lang="en-US" b="1" dirty="0"/>
              <a:t>INSTITUTIONAL TRANSITION</a:t>
            </a:r>
          </a:p>
          <a:p>
            <a:pPr marL="0" indent="0">
              <a:buNone/>
            </a:pPr>
            <a:r>
              <a:rPr lang="en-US" b="1" dirty="0"/>
              <a:t>“Facilitate</a:t>
            </a:r>
            <a:r>
              <a:rPr lang="en-US" dirty="0"/>
              <a:t> the transition of individuals with significant disabilities from </a:t>
            </a:r>
            <a:r>
              <a:rPr lang="en-US" b="1" dirty="0"/>
              <a:t>nursing homes and other institutions to home and community-based residences, with the requisite supports and services.</a:t>
            </a:r>
            <a:r>
              <a:rPr lang="en-US" dirty="0"/>
              <a:t> </a:t>
            </a:r>
          </a:p>
          <a:p>
            <a:pPr marL="0" indent="0">
              <a:buNone/>
            </a:pPr>
            <a:endParaRPr lang="en-US" sz="1400" dirty="0"/>
          </a:p>
          <a:p>
            <a:pPr marL="0" indent="0">
              <a:buNone/>
            </a:pPr>
            <a:r>
              <a:rPr lang="en-US" dirty="0"/>
              <a:t>“This process may include providing services and supports that a consumer identifies are needed to move from an institutional setting to community based setting, including systems advocacy required for the individual to move to a home of his or her choosing;….”</a:t>
            </a:r>
          </a:p>
          <a:p>
            <a:pPr marL="0" indent="0">
              <a:buNone/>
            </a:pPr>
            <a:endParaRPr lang="en-US" dirty="0"/>
          </a:p>
        </p:txBody>
      </p:sp>
    </p:spTree>
    <p:extLst>
      <p:ext uri="{BB962C8B-B14F-4D97-AF65-F5344CB8AC3E}">
        <p14:creationId xmlns:p14="http://schemas.microsoft.com/office/powerpoint/2010/main" val="2086788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drill down, </a:t>
            </a:r>
            <a:r>
              <a:rPr lang="en-US" sz="2800" dirty="0"/>
              <a:t>cont’d.</a:t>
            </a:r>
            <a:r>
              <a:rPr lang="en-US" dirty="0"/>
              <a:t> </a:t>
            </a:r>
          </a:p>
        </p:txBody>
      </p:sp>
      <p:sp>
        <p:nvSpPr>
          <p:cNvPr id="3" name="Content Placeholder 2"/>
          <p:cNvSpPr>
            <a:spLocks noGrp="1"/>
          </p:cNvSpPr>
          <p:nvPr>
            <p:ph idx="1"/>
          </p:nvPr>
        </p:nvSpPr>
        <p:spPr/>
        <p:txBody>
          <a:bodyPr/>
          <a:lstStyle/>
          <a:p>
            <a:pPr marL="0" indent="0">
              <a:buNone/>
            </a:pPr>
            <a:r>
              <a:rPr lang="en-US" b="1" dirty="0"/>
              <a:t>INSTITUTIONAL DIVERSION</a:t>
            </a:r>
          </a:p>
          <a:p>
            <a:pPr marL="0" indent="0">
              <a:buNone/>
            </a:pPr>
            <a:r>
              <a:rPr lang="en-US" dirty="0"/>
              <a:t>“Provide assistance to individuals with significant disabilities </a:t>
            </a:r>
            <a:r>
              <a:rPr lang="en-US" b="1" dirty="0"/>
              <a:t>who are at risk of entering institutions so that the individuals may remain in the community</a:t>
            </a:r>
            <a:r>
              <a:rPr lang="en-US" dirty="0"/>
              <a:t>. </a:t>
            </a:r>
          </a:p>
          <a:p>
            <a:pPr marL="0" indent="0">
              <a:buNone/>
            </a:pPr>
            <a:endParaRPr lang="en-US" sz="1600" dirty="0"/>
          </a:p>
          <a:p>
            <a:pPr marL="0" indent="0">
              <a:buNone/>
            </a:pPr>
            <a:r>
              <a:rPr lang="en-US"/>
              <a:t>“A </a:t>
            </a:r>
            <a:r>
              <a:rPr lang="en-US" dirty="0"/>
              <a:t>determination of who is at risk of entering an institution should include </a:t>
            </a:r>
            <a:r>
              <a:rPr lang="en-US" b="1" dirty="0"/>
              <a:t>self-identification by the individual</a:t>
            </a:r>
            <a:r>
              <a:rPr lang="en-US" dirty="0"/>
              <a:t> as part of the intake or goal-setting </a:t>
            </a:r>
            <a:r>
              <a:rPr lang="en-US"/>
              <a:t>process.” </a:t>
            </a:r>
            <a:r>
              <a:rPr lang="en-US" dirty="0"/>
              <a:t>(</a:t>
            </a:r>
            <a:r>
              <a:rPr lang="en-US" b="1" dirty="0"/>
              <a:t>ASK </a:t>
            </a:r>
            <a:r>
              <a:rPr lang="en-US" dirty="0"/>
              <a:t>the individual if they are at risk of </a:t>
            </a:r>
            <a:r>
              <a:rPr lang="en-US"/>
              <a:t>institutionalization.)</a:t>
            </a:r>
            <a:endParaRPr lang="en-US" u="sng" dirty="0"/>
          </a:p>
          <a:p>
            <a:pPr marL="0" indent="0">
              <a:buNone/>
            </a:pPr>
            <a:r>
              <a:rPr lang="en-US" u="sng" dirty="0"/>
              <a:t>We</a:t>
            </a:r>
            <a:r>
              <a:rPr lang="en-US" dirty="0"/>
              <a:t> have been calling this “diversion” because it simplifies communication and is commonly understood.</a:t>
            </a:r>
          </a:p>
          <a:p>
            <a:pPr marL="0" indent="0">
              <a:buNone/>
            </a:pPr>
            <a:endParaRPr lang="en-US" sz="1400" dirty="0"/>
          </a:p>
          <a:p>
            <a:endParaRPr lang="en-US" dirty="0"/>
          </a:p>
        </p:txBody>
      </p:sp>
    </p:spTree>
    <p:extLst>
      <p:ext uri="{BB962C8B-B14F-4D97-AF65-F5344CB8AC3E}">
        <p14:creationId xmlns:p14="http://schemas.microsoft.com/office/powerpoint/2010/main" val="519305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2255838"/>
            <a:ext cx="8686800" cy="792162"/>
          </a:xfrm>
        </p:spPr>
        <p:txBody>
          <a:bodyPr/>
          <a:lstStyle/>
          <a:p>
            <a:pPr algn="ctr"/>
            <a:r>
              <a:rPr lang="en-US" i="1" dirty="0"/>
              <a:t>Diversion as an Outcome as </a:t>
            </a:r>
            <a:br>
              <a:rPr lang="en-US" i="1" dirty="0"/>
            </a:br>
            <a:r>
              <a:rPr lang="en-US" i="1" dirty="0"/>
              <a:t>Opposed to a Service</a:t>
            </a:r>
            <a:br>
              <a:rPr lang="en-US" dirty="0"/>
            </a:br>
            <a:br>
              <a:rPr lang="en-US" dirty="0"/>
            </a:br>
            <a:r>
              <a:rPr lang="en-US" dirty="0"/>
              <a:t>Darrel Christenson</a:t>
            </a:r>
          </a:p>
        </p:txBody>
      </p:sp>
    </p:spTree>
    <p:extLst>
      <p:ext uri="{BB962C8B-B14F-4D97-AF65-F5344CB8AC3E}">
        <p14:creationId xmlns:p14="http://schemas.microsoft.com/office/powerpoint/2010/main" val="2207782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Diversion – Dictionary Definition</a:t>
            </a:r>
          </a:p>
        </p:txBody>
      </p:sp>
      <p:sp>
        <p:nvSpPr>
          <p:cNvPr id="3" name="Content Placeholder 2"/>
          <p:cNvSpPr>
            <a:spLocks noGrp="1"/>
          </p:cNvSpPr>
          <p:nvPr>
            <p:ph idx="1"/>
          </p:nvPr>
        </p:nvSpPr>
        <p:spPr>
          <a:xfrm>
            <a:off x="381000" y="1066800"/>
            <a:ext cx="8305800" cy="5029200"/>
          </a:xfrm>
        </p:spPr>
        <p:txBody>
          <a:bodyPr/>
          <a:lstStyle/>
          <a:p>
            <a:r>
              <a:rPr lang="en-US" dirty="0"/>
              <a:t>“Diversion”</a:t>
            </a:r>
          </a:p>
          <a:p>
            <a:pPr lvl="1"/>
            <a:r>
              <a:rPr lang="en-US" dirty="0"/>
              <a:t>An instance of turning something aside from its course, rerouting</a:t>
            </a:r>
          </a:p>
          <a:p>
            <a:pPr lvl="1"/>
            <a:r>
              <a:rPr lang="en-US" dirty="0"/>
              <a:t>Deflection</a:t>
            </a:r>
          </a:p>
          <a:p>
            <a:pPr lvl="1"/>
            <a:r>
              <a:rPr lang="en-US" dirty="0"/>
              <a:t>Deviation</a:t>
            </a:r>
          </a:p>
          <a:p>
            <a:pPr lvl="1"/>
            <a:r>
              <a:rPr lang="en-US" dirty="0"/>
              <a:t>Divergence</a:t>
            </a:r>
          </a:p>
        </p:txBody>
      </p:sp>
    </p:spTree>
    <p:extLst>
      <p:ext uri="{BB962C8B-B14F-4D97-AF65-F5344CB8AC3E}">
        <p14:creationId xmlns:p14="http://schemas.microsoft.com/office/powerpoint/2010/main" val="2185900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33399"/>
                </a:solidFill>
              </a:rPr>
              <a:t>Services vs. Outcomes</a:t>
            </a:r>
            <a:endParaRPr lang="en-US" dirty="0"/>
          </a:p>
        </p:txBody>
      </p:sp>
      <p:sp>
        <p:nvSpPr>
          <p:cNvPr id="3" name="Content Placeholder 2"/>
          <p:cNvSpPr>
            <a:spLocks noGrp="1"/>
          </p:cNvSpPr>
          <p:nvPr>
            <p:ph idx="1"/>
          </p:nvPr>
        </p:nvSpPr>
        <p:spPr>
          <a:xfrm>
            <a:off x="381000" y="1066800"/>
            <a:ext cx="8305800" cy="5029200"/>
          </a:xfrm>
        </p:spPr>
        <p:txBody>
          <a:bodyPr/>
          <a:lstStyle/>
          <a:p>
            <a:pPr marL="0" lvl="0" indent="0">
              <a:buNone/>
            </a:pPr>
            <a:r>
              <a:rPr lang="en-US" dirty="0">
                <a:solidFill>
                  <a:srgbClr val="000000"/>
                </a:solidFill>
              </a:rPr>
              <a:t>Many of us in IL see institutional transition and youth transition as measureable services. An individual moves from one place/space to another.</a:t>
            </a:r>
          </a:p>
          <a:p>
            <a:pPr marL="0" lvl="0" indent="0">
              <a:buNone/>
            </a:pPr>
            <a:endParaRPr lang="en-US" dirty="0">
              <a:solidFill>
                <a:srgbClr val="000000"/>
              </a:solidFill>
            </a:endParaRPr>
          </a:p>
          <a:p>
            <a:pPr marL="0" lvl="0" indent="0">
              <a:buNone/>
            </a:pPr>
            <a:r>
              <a:rPr lang="en-US" dirty="0">
                <a:solidFill>
                  <a:srgbClr val="000000"/>
                </a:solidFill>
              </a:rPr>
              <a:t>Whereas, diversion is not so tangible. It is more precisely an outcome of other services.</a:t>
            </a:r>
          </a:p>
          <a:p>
            <a:pPr marL="0" lvl="0" indent="0">
              <a:buNone/>
            </a:pPr>
            <a:endParaRPr lang="en-US" dirty="0">
              <a:solidFill>
                <a:srgbClr val="000000"/>
              </a:solidFill>
            </a:endParaRPr>
          </a:p>
        </p:txBody>
      </p:sp>
    </p:spTree>
    <p:extLst>
      <p:ext uri="{BB962C8B-B14F-4D97-AF65-F5344CB8AC3E}">
        <p14:creationId xmlns:p14="http://schemas.microsoft.com/office/powerpoint/2010/main" val="1471290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33399"/>
                </a:solidFill>
              </a:rPr>
              <a:t>Keeping People in the Community</a:t>
            </a:r>
            <a:endParaRPr lang="en-US" dirty="0"/>
          </a:p>
        </p:txBody>
      </p:sp>
      <p:sp>
        <p:nvSpPr>
          <p:cNvPr id="3" name="Content Placeholder 2"/>
          <p:cNvSpPr>
            <a:spLocks noGrp="1"/>
          </p:cNvSpPr>
          <p:nvPr>
            <p:ph idx="1"/>
          </p:nvPr>
        </p:nvSpPr>
        <p:spPr>
          <a:xfrm>
            <a:off x="381000" y="1066800"/>
            <a:ext cx="8382000" cy="5029200"/>
          </a:xfrm>
        </p:spPr>
        <p:txBody>
          <a:bodyPr/>
          <a:lstStyle/>
          <a:p>
            <a:pPr lvl="0"/>
            <a:r>
              <a:rPr lang="en-US" dirty="0">
                <a:solidFill>
                  <a:srgbClr val="000000"/>
                </a:solidFill>
              </a:rPr>
              <a:t>Avoiding institutionalization has always been a goal of the IL movement: </a:t>
            </a:r>
          </a:p>
          <a:p>
            <a:pPr marL="0" lvl="0" indent="0">
              <a:buNone/>
            </a:pPr>
            <a:r>
              <a:rPr lang="en-US" dirty="0"/>
              <a:t>	The purpose of this chapter is to promote a 	philosophy of independent living, including a 	philosophy of consumer control, peer support, 	self-help, self-determination, equal access, and 	individual and system advocacy, in order to 	maximize the leadership, empowerment, 	independence, and productivity of individuals 	with disabilities, and the integration and full 	inclusion of individuals with disabilities into the 	mainstream of American society…. </a:t>
            </a:r>
            <a:r>
              <a:rPr lang="en-US" sz="1800" dirty="0"/>
              <a:t>(Title VII, §701)</a:t>
            </a:r>
            <a:r>
              <a:rPr lang="en-US" sz="1800" dirty="0">
                <a:solidFill>
                  <a:srgbClr val="000000"/>
                </a:solidFill>
              </a:rPr>
              <a:t> </a:t>
            </a:r>
          </a:p>
        </p:txBody>
      </p:sp>
    </p:spTree>
    <p:extLst>
      <p:ext uri="{BB962C8B-B14F-4D97-AF65-F5344CB8AC3E}">
        <p14:creationId xmlns:p14="http://schemas.microsoft.com/office/powerpoint/2010/main" val="1377527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153400" cy="792162"/>
          </a:xfrm>
        </p:spPr>
        <p:txBody>
          <a:bodyPr/>
          <a:lstStyle/>
          <a:p>
            <a:r>
              <a:rPr lang="en-US" dirty="0"/>
              <a:t>Keeping People in the Community, </a:t>
            </a:r>
            <a:r>
              <a:rPr lang="en-US" sz="2400" dirty="0"/>
              <a:t>cont’d.</a:t>
            </a:r>
          </a:p>
        </p:txBody>
      </p:sp>
      <p:sp>
        <p:nvSpPr>
          <p:cNvPr id="3" name="Content Placeholder 2"/>
          <p:cNvSpPr>
            <a:spLocks noGrp="1"/>
          </p:cNvSpPr>
          <p:nvPr>
            <p:ph idx="1"/>
          </p:nvPr>
        </p:nvSpPr>
        <p:spPr>
          <a:xfrm>
            <a:off x="304800" y="1066800"/>
            <a:ext cx="8458200" cy="5029200"/>
          </a:xfrm>
        </p:spPr>
        <p:txBody>
          <a:bodyPr/>
          <a:lstStyle/>
          <a:p>
            <a:pPr lvl="0"/>
            <a:r>
              <a:rPr lang="en-US" dirty="0">
                <a:solidFill>
                  <a:srgbClr val="000000"/>
                </a:solidFill>
              </a:rPr>
              <a:t>Now that goal is more explicitly stated in law as part of the definition of a CIL.</a:t>
            </a:r>
          </a:p>
          <a:p>
            <a:pPr lvl="0"/>
            <a:r>
              <a:rPr lang="en-US" dirty="0">
                <a:solidFill>
                  <a:srgbClr val="000000"/>
                </a:solidFill>
              </a:rPr>
              <a:t>Most people with significant disabilities prefer to live in their own home, as part of the community.</a:t>
            </a:r>
          </a:p>
          <a:p>
            <a:pPr lvl="0"/>
            <a:r>
              <a:rPr lang="en-US" dirty="0">
                <a:solidFill>
                  <a:srgbClr val="000000"/>
                </a:solidFill>
              </a:rPr>
              <a:t>Keeping people home in the community is generally cheaper &amp; certainly easier than going in and out of an institution.</a:t>
            </a:r>
          </a:p>
        </p:txBody>
      </p:sp>
    </p:spTree>
    <p:extLst>
      <p:ext uri="{BB962C8B-B14F-4D97-AF65-F5344CB8AC3E}">
        <p14:creationId xmlns:p14="http://schemas.microsoft.com/office/powerpoint/2010/main" val="7741575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33399"/>
                </a:solidFill>
              </a:rPr>
              <a:t>You are already Achieving These Outcomes!</a:t>
            </a:r>
            <a:endParaRPr lang="en-US" dirty="0"/>
          </a:p>
        </p:txBody>
      </p:sp>
      <p:sp>
        <p:nvSpPr>
          <p:cNvPr id="3" name="Content Placeholder 2"/>
          <p:cNvSpPr>
            <a:spLocks noGrp="1"/>
          </p:cNvSpPr>
          <p:nvPr>
            <p:ph idx="1"/>
          </p:nvPr>
        </p:nvSpPr>
        <p:spPr>
          <a:xfrm>
            <a:off x="381000" y="1295400"/>
            <a:ext cx="8458200" cy="4800600"/>
          </a:xfrm>
        </p:spPr>
        <p:txBody>
          <a:bodyPr/>
          <a:lstStyle/>
          <a:p>
            <a:r>
              <a:rPr lang="en-US" dirty="0">
                <a:solidFill>
                  <a:srgbClr val="000000"/>
                </a:solidFill>
              </a:rPr>
              <a:t>Many of your consumers are already achieving diversion outcomes by participating in your CIL’s I&amp;R, Peer Support, IL Skills training, individual and systems advocacy, etc.</a:t>
            </a:r>
          </a:p>
        </p:txBody>
      </p:sp>
    </p:spTree>
    <p:extLst>
      <p:ext uri="{BB962C8B-B14F-4D97-AF65-F5344CB8AC3E}">
        <p14:creationId xmlns:p14="http://schemas.microsoft.com/office/powerpoint/2010/main" val="3165865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33399"/>
                </a:solidFill>
              </a:rPr>
              <a:t>Diversion is the End Result</a:t>
            </a:r>
            <a:endParaRPr lang="en-US" dirty="0"/>
          </a:p>
        </p:txBody>
      </p:sp>
      <p:sp>
        <p:nvSpPr>
          <p:cNvPr id="3" name="Content Placeholder 2"/>
          <p:cNvSpPr>
            <a:spLocks noGrp="1"/>
          </p:cNvSpPr>
          <p:nvPr>
            <p:ph idx="1"/>
          </p:nvPr>
        </p:nvSpPr>
        <p:spPr>
          <a:xfrm>
            <a:off x="381000" y="1066800"/>
            <a:ext cx="8382000" cy="5029200"/>
          </a:xfrm>
        </p:spPr>
        <p:txBody>
          <a:bodyPr/>
          <a:lstStyle/>
          <a:p>
            <a:pPr lvl="0"/>
            <a:r>
              <a:rPr lang="en-US" dirty="0">
                <a:solidFill>
                  <a:srgbClr val="000000"/>
                </a:solidFill>
              </a:rPr>
              <a:t>Diversion is the outcome of providing a wide range of services to consumers living in the community.</a:t>
            </a:r>
          </a:p>
        </p:txBody>
      </p:sp>
    </p:spTree>
    <p:extLst>
      <p:ext uri="{BB962C8B-B14F-4D97-AF65-F5344CB8AC3E}">
        <p14:creationId xmlns:p14="http://schemas.microsoft.com/office/powerpoint/2010/main" val="3077570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657600"/>
            <a:ext cx="9144000" cy="1470025"/>
          </a:xfrm>
        </p:spPr>
        <p:txBody>
          <a:bodyPr/>
          <a:lstStyle/>
          <a:p>
            <a:pPr algn="ctr"/>
            <a:r>
              <a:rPr lang="en-US" sz="2400" dirty="0">
                <a:effectLst/>
              </a:rPr>
              <a:t>Community Integration:</a:t>
            </a:r>
            <a:br>
              <a:rPr lang="en-US" sz="2400" dirty="0">
                <a:effectLst/>
              </a:rPr>
            </a:br>
            <a:r>
              <a:rPr lang="en-US" sz="2400" dirty="0">
                <a:effectLst/>
              </a:rPr>
              <a:t> A Holistic Approach to the New Core Services for </a:t>
            </a:r>
            <a:br>
              <a:rPr lang="en-US" sz="2400" dirty="0">
                <a:effectLst/>
              </a:rPr>
            </a:br>
            <a:r>
              <a:rPr lang="en-US" sz="2400" dirty="0">
                <a:effectLst/>
              </a:rPr>
              <a:t>Transition &amp; Diversion</a:t>
            </a:r>
            <a:br>
              <a:rPr lang="en-US" sz="2400" dirty="0">
                <a:effectLst/>
              </a:rPr>
            </a:br>
            <a:br>
              <a:rPr lang="en-US" sz="2400" i="1" dirty="0">
                <a:effectLst/>
              </a:rPr>
            </a:br>
            <a:r>
              <a:rPr lang="en-US" sz="2400" i="1" dirty="0">
                <a:effectLst/>
              </a:rPr>
              <a:t>Necessary Elements of Transition and Diversion</a:t>
            </a:r>
            <a:br>
              <a:rPr lang="en-US" sz="2400" i="1" dirty="0">
                <a:effectLst/>
              </a:rPr>
            </a:br>
            <a:br>
              <a:rPr lang="en-US" sz="2400" i="1" dirty="0">
                <a:effectLst/>
              </a:rPr>
            </a:br>
            <a:r>
              <a:rPr lang="en-US" sz="2000" dirty="0">
                <a:solidFill>
                  <a:srgbClr val="333399"/>
                </a:solidFill>
                <a:effectLst/>
                <a:latin typeface="Arial Rounded MT Bold" pitchFamily="34" charset="0"/>
              </a:rPr>
              <a:t>August 22, 2017</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Atlanta, GA</a:t>
            </a:r>
            <a:br>
              <a:rPr lang="en-US" sz="2000" dirty="0">
                <a:solidFill>
                  <a:srgbClr val="333399"/>
                </a:solidFill>
                <a:effectLst/>
                <a:latin typeface="Arial Rounded MT Bold" pitchFamily="34" charset="0"/>
              </a:rPr>
            </a:b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Presenters:</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Darrel Christenson</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Paula McElwee</a:t>
            </a:r>
            <a:br>
              <a:rPr lang="en-US" sz="2000" dirty="0">
                <a:solidFill>
                  <a:srgbClr val="333399"/>
                </a:solidFill>
                <a:effectLst/>
                <a:latin typeface="Arial Rounded MT Bold" pitchFamily="34" charset="0"/>
              </a:rPr>
            </a:br>
            <a:br>
              <a:rPr lang="en-US" sz="2000" dirty="0">
                <a:solidFill>
                  <a:srgbClr val="333399"/>
                </a:solidFill>
                <a:effectLst/>
                <a:latin typeface="Arial Rounded MT Bold" pitchFamily="34" charset="0"/>
              </a:rPr>
            </a:br>
            <a:br>
              <a:rPr lang="en-US" sz="2000" dirty="0">
                <a:solidFill>
                  <a:srgbClr val="333399"/>
                </a:solidFill>
                <a:effectLst/>
                <a:latin typeface="Arial Rounded MT Bold" pitchFamily="34" charset="0"/>
              </a:rPr>
            </a:br>
            <a:br>
              <a:rPr lang="en-US" sz="1800" dirty="0">
                <a:solidFill>
                  <a:srgbClr val="333399"/>
                </a:solidFill>
                <a:effectLst/>
                <a:latin typeface="Arial Rounded MT Bold" pitchFamily="34" charset="0"/>
              </a:rPr>
            </a:br>
            <a:br>
              <a:rPr lang="en-US" sz="1800" i="1" dirty="0">
                <a:solidFill>
                  <a:srgbClr val="333399"/>
                </a:solidFill>
                <a:effectLst/>
                <a:latin typeface="Arial Rounded MT Bold" pitchFamily="34" charset="0"/>
              </a:rPr>
            </a:br>
            <a:endParaRPr lang="en-US" sz="2000" dirty="0">
              <a:effectLst/>
            </a:endParaRPr>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Actually Being Diverted from Institutionalization?</a:t>
            </a:r>
          </a:p>
        </p:txBody>
      </p:sp>
      <p:sp>
        <p:nvSpPr>
          <p:cNvPr id="3" name="Content Placeholder 2"/>
          <p:cNvSpPr>
            <a:spLocks noGrp="1"/>
          </p:cNvSpPr>
          <p:nvPr>
            <p:ph idx="1"/>
          </p:nvPr>
        </p:nvSpPr>
        <p:spPr>
          <a:xfrm>
            <a:off x="381000" y="1219200"/>
            <a:ext cx="8382000" cy="4876800"/>
          </a:xfrm>
        </p:spPr>
        <p:txBody>
          <a:bodyPr/>
          <a:lstStyle/>
          <a:p>
            <a:pPr marL="0" indent="0">
              <a:buNone/>
            </a:pPr>
            <a:r>
              <a:rPr lang="en-US" dirty="0"/>
              <a:t>What still needs further definition and clarification is who is actually “at risk” of institutionalization and how might a CIL go about assisting someone to self identify as stated in the regulation:</a:t>
            </a:r>
          </a:p>
          <a:p>
            <a:pPr lvl="1"/>
            <a:r>
              <a:rPr lang="en-US" dirty="0"/>
              <a:t>“A determination of who is at risk of entering an institution should include self-identification by the individual as part of the intake or goal-setting process.”</a:t>
            </a:r>
          </a:p>
          <a:p>
            <a:pPr marL="0" indent="0">
              <a:buNone/>
            </a:pPr>
            <a:endParaRPr lang="en-US" dirty="0"/>
          </a:p>
        </p:txBody>
      </p:sp>
    </p:spTree>
    <p:extLst>
      <p:ext uri="{BB962C8B-B14F-4D97-AF65-F5344CB8AC3E}">
        <p14:creationId xmlns:p14="http://schemas.microsoft.com/office/powerpoint/2010/main" val="407394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Think</a:t>
            </a:r>
          </a:p>
        </p:txBody>
      </p:sp>
      <p:sp>
        <p:nvSpPr>
          <p:cNvPr id="3" name="Content Placeholder 2"/>
          <p:cNvSpPr>
            <a:spLocks noGrp="1"/>
          </p:cNvSpPr>
          <p:nvPr>
            <p:ph idx="1"/>
          </p:nvPr>
        </p:nvSpPr>
        <p:spPr>
          <a:xfrm>
            <a:off x="381000" y="1066800"/>
            <a:ext cx="8382000" cy="5029200"/>
          </a:xfrm>
        </p:spPr>
        <p:txBody>
          <a:bodyPr/>
          <a:lstStyle/>
          <a:p>
            <a:r>
              <a:rPr lang="en-US" dirty="0"/>
              <a:t>We will be exploring this question and much more over the next couple of days, beginning with a group discussion now.</a:t>
            </a:r>
          </a:p>
          <a:p>
            <a:pPr marL="0" indent="0">
              <a:buNone/>
            </a:pPr>
            <a:r>
              <a:rPr lang="en-US" dirty="0"/>
              <a:t>We are eager to hear your ideas!</a:t>
            </a:r>
          </a:p>
          <a:p>
            <a:pPr marL="0" indent="0">
              <a:buNone/>
            </a:pPr>
            <a:endParaRPr lang="en-US" dirty="0"/>
          </a:p>
        </p:txBody>
      </p:sp>
    </p:spTree>
    <p:extLst>
      <p:ext uri="{BB962C8B-B14F-4D97-AF65-F5344CB8AC3E}">
        <p14:creationId xmlns:p14="http://schemas.microsoft.com/office/powerpoint/2010/main" val="30140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a:effectLst/>
              </a:rPr>
              <a:t>CIL-NET 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a:t>Support for development of this technical assistance information was provided by the Department of Health and Human Services, Administration for Community Living under grant number 90TT0001.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2255838"/>
            <a:ext cx="8686800" cy="792162"/>
          </a:xfrm>
        </p:spPr>
        <p:txBody>
          <a:bodyPr/>
          <a:lstStyle/>
          <a:p>
            <a:pPr algn="ctr"/>
            <a:r>
              <a:rPr lang="en-US" i="1" dirty="0"/>
              <a:t>What the Law and Final Regulations Say</a:t>
            </a:r>
            <a:br>
              <a:rPr lang="en-US" dirty="0"/>
            </a:br>
            <a:br>
              <a:rPr lang="en-US" dirty="0"/>
            </a:br>
            <a:r>
              <a:rPr lang="en-US" dirty="0"/>
              <a:t>Paula McElwee</a:t>
            </a:r>
          </a:p>
        </p:txBody>
      </p:sp>
    </p:spTree>
    <p:extLst>
      <p:ext uri="{BB962C8B-B14F-4D97-AF65-F5344CB8AC3E}">
        <p14:creationId xmlns:p14="http://schemas.microsoft.com/office/powerpoint/2010/main" val="1451360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the order of authority?</a:t>
            </a:r>
          </a:p>
        </p:txBody>
      </p:sp>
      <p:pic>
        <p:nvPicPr>
          <p:cNvPr id="6" name="Content Placeholder 5" descr="Pyramid, starting at top &quot;The Act&quot;, &quot;Code of Federal Regs 45 CFR 1329&quot;, &quot;ILA and/or DSE Guidance&quot;, Uniform Admin. Requirements 45 CFR 75,&quot;, ending on bottom with &quot;Specific Policies and procedures.&quot;  Words &quot;State Law&quot; on  both sides at the top enclosed by a circle with &quot;The Act&quot;."/>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64336" y="1152144"/>
            <a:ext cx="6815328" cy="4858512"/>
          </a:xfrm>
        </p:spPr>
      </p:pic>
    </p:spTree>
    <p:extLst>
      <p:ext uri="{BB962C8B-B14F-4D97-AF65-F5344CB8AC3E}">
        <p14:creationId xmlns:p14="http://schemas.microsoft.com/office/powerpoint/2010/main" val="1371316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the Rehabilitation Act say?</a:t>
            </a:r>
          </a:p>
        </p:txBody>
      </p:sp>
      <p:sp>
        <p:nvSpPr>
          <p:cNvPr id="3" name="Content Placeholder 2"/>
          <p:cNvSpPr>
            <a:spLocks noGrp="1"/>
          </p:cNvSpPr>
          <p:nvPr>
            <p:ph idx="1"/>
          </p:nvPr>
        </p:nvSpPr>
        <p:spPr>
          <a:xfrm>
            <a:off x="381000" y="1066800"/>
            <a:ext cx="8382000" cy="5029200"/>
          </a:xfrm>
        </p:spPr>
        <p:txBody>
          <a:bodyPr/>
          <a:lstStyle/>
          <a:p>
            <a:r>
              <a:rPr lang="en-US" dirty="0"/>
              <a:t>The language in the actual federal statute, as passed by Congress and signed into law in 2014, contains language that the regulations cannot change; only Congress can make those changes.</a:t>
            </a:r>
          </a:p>
          <a:p>
            <a:r>
              <a:rPr lang="en-US" dirty="0"/>
              <a:t>Where the regulations speak, typically they clarify the Rehab Act; they can be changed through a process of draft/public comment/finalization as long as the changes are consistent with the Act. </a:t>
            </a:r>
          </a:p>
          <a:p>
            <a:r>
              <a:rPr lang="en-US" dirty="0"/>
              <a:t>When neither addresses an area of interest or concern, we can request clarification (FAQ) or guidance from ACL/ILA. </a:t>
            </a:r>
          </a:p>
        </p:txBody>
      </p:sp>
    </p:spTree>
    <p:extLst>
      <p:ext uri="{BB962C8B-B14F-4D97-AF65-F5344CB8AC3E}">
        <p14:creationId xmlns:p14="http://schemas.microsoft.com/office/powerpoint/2010/main" val="4000831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Core Services*</a:t>
            </a:r>
          </a:p>
        </p:txBody>
      </p:sp>
      <p:sp>
        <p:nvSpPr>
          <p:cNvPr id="3" name="Content Placeholder 2"/>
          <p:cNvSpPr>
            <a:spLocks noGrp="1"/>
          </p:cNvSpPr>
          <p:nvPr>
            <p:ph idx="1"/>
          </p:nvPr>
        </p:nvSpPr>
        <p:spPr>
          <a:xfrm>
            <a:off x="228600" y="838200"/>
            <a:ext cx="8686800" cy="5257800"/>
          </a:xfrm>
        </p:spPr>
        <p:txBody>
          <a:bodyPr/>
          <a:lstStyle/>
          <a:p>
            <a:pPr marL="0" indent="0">
              <a:buNone/>
            </a:pPr>
            <a:r>
              <a:rPr lang="en-US" dirty="0"/>
              <a:t>Independent living core services mean, for purposes of services that are supported under the Independent Living Services (ILS) or Center for Independent Living (CIL) programs—</a:t>
            </a:r>
          </a:p>
          <a:p>
            <a:pPr marL="0" indent="0">
              <a:buNone/>
            </a:pPr>
            <a:r>
              <a:rPr lang="en-US" dirty="0"/>
              <a:t>(A) Information and referral services;</a:t>
            </a:r>
          </a:p>
          <a:p>
            <a:pPr marL="0" indent="0">
              <a:buNone/>
            </a:pPr>
            <a:r>
              <a:rPr lang="en-US" dirty="0"/>
              <a:t>(B) Independent Living skills training;</a:t>
            </a:r>
          </a:p>
          <a:p>
            <a:pPr marL="0" indent="0">
              <a:buNone/>
            </a:pPr>
            <a:r>
              <a:rPr lang="en-US" dirty="0"/>
              <a:t>(C) Peer counseling, including cross-disability peer counseling;</a:t>
            </a:r>
          </a:p>
          <a:p>
            <a:pPr marL="0" indent="0">
              <a:buNone/>
            </a:pPr>
            <a:r>
              <a:rPr lang="en-US" dirty="0"/>
              <a:t>(D) Individual and systems advocacy;</a:t>
            </a:r>
          </a:p>
          <a:p>
            <a:pPr marL="0" indent="0">
              <a:buNone/>
            </a:pPr>
            <a:endParaRPr lang="en-US" dirty="0"/>
          </a:p>
          <a:p>
            <a:pPr marL="0" indent="0">
              <a:buNone/>
            </a:pPr>
            <a:r>
              <a:rPr lang="en-US" sz="1800" dirty="0"/>
              <a:t>*§1329.4</a:t>
            </a:r>
          </a:p>
        </p:txBody>
      </p:sp>
    </p:spTree>
    <p:extLst>
      <p:ext uri="{BB962C8B-B14F-4D97-AF65-F5344CB8AC3E}">
        <p14:creationId xmlns:p14="http://schemas.microsoft.com/office/powerpoint/2010/main" val="3373178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Core Services, </a:t>
            </a:r>
            <a:r>
              <a:rPr lang="en-US" sz="2800" dirty="0"/>
              <a:t>cont’d.</a:t>
            </a:r>
          </a:p>
        </p:txBody>
      </p:sp>
      <p:sp>
        <p:nvSpPr>
          <p:cNvPr id="3" name="Content Placeholder 2"/>
          <p:cNvSpPr>
            <a:spLocks noGrp="1"/>
          </p:cNvSpPr>
          <p:nvPr>
            <p:ph idx="1"/>
          </p:nvPr>
        </p:nvSpPr>
        <p:spPr>
          <a:xfrm>
            <a:off x="228600" y="1219200"/>
            <a:ext cx="8686800" cy="4876800"/>
          </a:xfrm>
        </p:spPr>
        <p:txBody>
          <a:bodyPr/>
          <a:lstStyle/>
          <a:p>
            <a:pPr marL="0" indent="0">
              <a:buNone/>
            </a:pPr>
            <a:r>
              <a:rPr lang="en-US" dirty="0"/>
              <a:t>(E) Services that:</a:t>
            </a:r>
          </a:p>
          <a:p>
            <a:pPr marL="0" indent="0">
              <a:buNone/>
            </a:pPr>
            <a:r>
              <a:rPr lang="en-US" dirty="0"/>
              <a:t>(</a:t>
            </a:r>
            <a:r>
              <a:rPr lang="en-US" dirty="0" err="1"/>
              <a:t>i</a:t>
            </a:r>
            <a:r>
              <a:rPr lang="en-US" dirty="0"/>
              <a:t>) Facilitate the transition of individuals with significant disabilities from nursing homes and other institutions to home and community-based residences, with the requisite supports and services. This process may include providing services and supports that a consumer identifies are needed to move that person from an institutional setting to community based setting, including systems advocacy required for the individual to move to a home of his or her choosing;</a:t>
            </a:r>
          </a:p>
        </p:txBody>
      </p:sp>
    </p:spTree>
    <p:extLst>
      <p:ext uri="{BB962C8B-B14F-4D97-AF65-F5344CB8AC3E}">
        <p14:creationId xmlns:p14="http://schemas.microsoft.com/office/powerpoint/2010/main" val="2621877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Core Services, </a:t>
            </a:r>
            <a:r>
              <a:rPr lang="en-US" sz="2800" dirty="0"/>
              <a:t>cont’d. 2</a:t>
            </a:r>
          </a:p>
        </p:txBody>
      </p:sp>
      <p:sp>
        <p:nvSpPr>
          <p:cNvPr id="3" name="Content Placeholder 2"/>
          <p:cNvSpPr>
            <a:spLocks noGrp="1"/>
          </p:cNvSpPr>
          <p:nvPr>
            <p:ph idx="1"/>
          </p:nvPr>
        </p:nvSpPr>
        <p:spPr/>
        <p:txBody>
          <a:bodyPr/>
          <a:lstStyle/>
          <a:p>
            <a:pPr marL="0" indent="0">
              <a:buNone/>
            </a:pPr>
            <a:r>
              <a:rPr lang="en-US" dirty="0"/>
              <a:t>(ii) Provide assistance to individuals with significant disabilities who are at risk of entering institutions so that the individuals may remain in the community. A determination of who is at risk of entering an institution should include self-identification by the individual as part of the intake or goal-setting process; and</a:t>
            </a:r>
          </a:p>
          <a:p>
            <a:pPr marL="0" indent="0">
              <a:buNone/>
            </a:pPr>
            <a:r>
              <a:rPr lang="en-US" dirty="0"/>
              <a:t>(iii) Facilitate the transition of youth who are individuals with significant disabilities, who were eligible for individualized education programs under section 614(d) of the Individuals with Disabilities Education Act (20 U.S.C. 1414(d)), and who have completed their secondary education or otherwise left school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94477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0838"/>
            <a:ext cx="8305800" cy="792162"/>
          </a:xfrm>
        </p:spPr>
        <p:txBody>
          <a:bodyPr/>
          <a:lstStyle/>
          <a:p>
            <a:r>
              <a:rPr lang="en-US" dirty="0"/>
              <a:t>1329.5 Indicators of Minimum Compliance</a:t>
            </a:r>
          </a:p>
        </p:txBody>
      </p:sp>
      <p:sp>
        <p:nvSpPr>
          <p:cNvPr id="3" name="Content Placeholder 2"/>
          <p:cNvSpPr>
            <a:spLocks noGrp="1"/>
          </p:cNvSpPr>
          <p:nvPr>
            <p:ph idx="1"/>
          </p:nvPr>
        </p:nvSpPr>
        <p:spPr>
          <a:xfrm>
            <a:off x="228600" y="1447800"/>
            <a:ext cx="8686800" cy="4800600"/>
          </a:xfrm>
        </p:spPr>
        <p:txBody>
          <a:bodyPr/>
          <a:lstStyle/>
          <a:p>
            <a:pPr marL="0" indent="0">
              <a:buNone/>
            </a:pPr>
            <a:r>
              <a:rPr lang="en-US" dirty="0"/>
              <a:t>To be eligible to receive funds under this part, a Center must comply with the standards in section 725(b) and assurances in section 725(c) of the Act, with the indicators of minimum compliance, and the requirements contained in the terms and conditions of the grant award.</a:t>
            </a:r>
          </a:p>
        </p:txBody>
      </p:sp>
    </p:spTree>
    <p:extLst>
      <p:ext uri="{BB962C8B-B14F-4D97-AF65-F5344CB8AC3E}">
        <p14:creationId xmlns:p14="http://schemas.microsoft.com/office/powerpoint/2010/main" val="210415735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17618</TotalTime>
  <Words>1147</Words>
  <Application>Microsoft Office PowerPoint</Application>
  <PresentationFormat>On-screen Show (4:3)</PresentationFormat>
  <Paragraphs>83</Paragraphs>
  <Slides>22</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Arial Rounded MT Bold</vt:lpstr>
      <vt:lpstr>Tahoma</vt:lpstr>
      <vt:lpstr>Default Design</vt:lpstr>
      <vt:lpstr>Independent Living Research Utilization</vt:lpstr>
      <vt:lpstr>Community Integration:  A Holistic Approach to the New Core Services for  Transition &amp; Diversion  Necessary Elements of Transition and Diversion  August 22, 2017 Atlanta, GA  Presenters: Darrel Christenson Paula McElwee     </vt:lpstr>
      <vt:lpstr>What the Law and Final Regulations Say  Paula McElwee</vt:lpstr>
      <vt:lpstr>What is the order of authority?</vt:lpstr>
      <vt:lpstr>What does the Rehabilitation Act say?</vt:lpstr>
      <vt:lpstr>Definition: Core Services*</vt:lpstr>
      <vt:lpstr>Definition of Core Services, cont’d.</vt:lpstr>
      <vt:lpstr>Definition of Core Services, cont’d. 2</vt:lpstr>
      <vt:lpstr>1329.5 Indicators of Minimum Compliance</vt:lpstr>
      <vt:lpstr>Your grant(s) and Program Performance Report (formerly 704 Report) address Annual Program and Planning Objectives</vt:lpstr>
      <vt:lpstr>Let’s drill down in those regulations...</vt:lpstr>
      <vt:lpstr>Let’s drill down, cont’d. </vt:lpstr>
      <vt:lpstr>Diversion as an Outcome as  Opposed to a Service  Darrel Christenson</vt:lpstr>
      <vt:lpstr>Diversion – Dictionary Definition</vt:lpstr>
      <vt:lpstr>Services vs. Outcomes</vt:lpstr>
      <vt:lpstr>Keeping People in the Community</vt:lpstr>
      <vt:lpstr>Keeping People in the Community, cont’d.</vt:lpstr>
      <vt:lpstr>You are already Achieving These Outcomes!</vt:lpstr>
      <vt:lpstr>Diversion is the End Result</vt:lpstr>
      <vt:lpstr>Who is Actually Being Diverted from Institutionalization?</vt:lpstr>
      <vt:lpstr>Group Think</vt:lpstr>
      <vt:lpstr>CIL-NET Attribution</vt:lpstr>
    </vt:vector>
  </TitlesOfParts>
  <Company>Tirr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Integration 2017</dc:title>
  <dc:creator>eubanks</dc:creator>
  <cp:lastModifiedBy>Marjorie Elhardt</cp:lastModifiedBy>
  <cp:revision>612</cp:revision>
  <cp:lastPrinted>2016-03-25T15:15:04Z</cp:lastPrinted>
  <dcterms:created xsi:type="dcterms:W3CDTF">2011-01-05T14:17:40Z</dcterms:created>
  <dcterms:modified xsi:type="dcterms:W3CDTF">2017-09-15T17:17:28Z</dcterms:modified>
</cp:coreProperties>
</file>