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789" r:id="rId2"/>
    <p:sldId id="863" r:id="rId3"/>
    <p:sldId id="864" r:id="rId4"/>
    <p:sldId id="865" r:id="rId5"/>
    <p:sldId id="866" r:id="rId6"/>
    <p:sldId id="867" r:id="rId7"/>
    <p:sldId id="868" r:id="rId8"/>
    <p:sldId id="869" r:id="rId9"/>
    <p:sldId id="870" r:id="rId10"/>
    <p:sldId id="871" r:id="rId11"/>
    <p:sldId id="872" r:id="rId12"/>
    <p:sldId id="873" r:id="rId13"/>
    <p:sldId id="874" r:id="rId14"/>
    <p:sldId id="875" r:id="rId15"/>
    <p:sldId id="876" r:id="rId16"/>
    <p:sldId id="877" r:id="rId17"/>
    <p:sldId id="878" r:id="rId18"/>
    <p:sldId id="879" r:id="rId19"/>
    <p:sldId id="880" r:id="rId20"/>
    <p:sldId id="881" r:id="rId21"/>
    <p:sldId id="882" r:id="rId22"/>
    <p:sldId id="883" r:id="rId23"/>
    <p:sldId id="884" r:id="rId24"/>
    <p:sldId id="885" r:id="rId25"/>
    <p:sldId id="886" r:id="rId26"/>
    <p:sldId id="887" r:id="rId27"/>
    <p:sldId id="888" r:id="rId28"/>
    <p:sldId id="889" r:id="rId29"/>
    <p:sldId id="890" r:id="rId30"/>
    <p:sldId id="891" r:id="rId31"/>
    <p:sldId id="892" r:id="rId32"/>
    <p:sldId id="893" r:id="rId33"/>
    <p:sldId id="894" r:id="rId34"/>
    <p:sldId id="895" r:id="rId35"/>
    <p:sldId id="896" r:id="rId36"/>
    <p:sldId id="897" r:id="rId37"/>
    <p:sldId id="898" r:id="rId38"/>
    <p:sldId id="899" r:id="rId39"/>
    <p:sldId id="900" r:id="rId40"/>
    <p:sldId id="318"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1510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39910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71798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33506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94625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Shape 7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34697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04718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62773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207810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57460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3568710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829854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dirty="0"/>
              <a:t>cant </a:t>
            </a:r>
            <a:endParaRPr dirty="0"/>
          </a:p>
        </p:txBody>
      </p:sp>
      <p:sp>
        <p:nvSpPr>
          <p:cNvPr id="115" name="Shape 115"/>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dirty="0"/>
          </a:p>
        </p:txBody>
      </p:sp>
    </p:spTree>
    <p:extLst>
      <p:ext uri="{BB962C8B-B14F-4D97-AF65-F5344CB8AC3E}">
        <p14:creationId xmlns:p14="http://schemas.microsoft.com/office/powerpoint/2010/main" val="1590089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22" name="Shape 122"/>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dirty="0"/>
          </a:p>
        </p:txBody>
      </p:sp>
    </p:spTree>
    <p:extLst>
      <p:ext uri="{BB962C8B-B14F-4D97-AF65-F5344CB8AC3E}">
        <p14:creationId xmlns:p14="http://schemas.microsoft.com/office/powerpoint/2010/main" val="713903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22" name="Shape 122"/>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dirty="0"/>
          </a:p>
        </p:txBody>
      </p:sp>
    </p:spTree>
    <p:extLst>
      <p:ext uri="{BB962C8B-B14F-4D97-AF65-F5344CB8AC3E}">
        <p14:creationId xmlns:p14="http://schemas.microsoft.com/office/powerpoint/2010/main" val="453097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29" name="Shape 129"/>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dirty="0"/>
          </a:p>
        </p:txBody>
      </p:sp>
    </p:spTree>
    <p:extLst>
      <p:ext uri="{BB962C8B-B14F-4D97-AF65-F5344CB8AC3E}">
        <p14:creationId xmlns:p14="http://schemas.microsoft.com/office/powerpoint/2010/main" val="2457881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5" name="Shape 135"/>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77519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2" name="Shape 14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01592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2" name="Shape 14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80920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49" name="Shape 149"/>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28</a:t>
            </a:fld>
            <a:endParaRPr dirty="0"/>
          </a:p>
        </p:txBody>
      </p:sp>
    </p:spTree>
    <p:extLst>
      <p:ext uri="{BB962C8B-B14F-4D97-AF65-F5344CB8AC3E}">
        <p14:creationId xmlns:p14="http://schemas.microsoft.com/office/powerpoint/2010/main" val="35794656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8626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8" name="Shape 78"/>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53772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33541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651147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383014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97828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386560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6524715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497178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Shape 15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615256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701040" y="4415791"/>
            <a:ext cx="5608320" cy="418338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dirty="0"/>
          </a:p>
        </p:txBody>
      </p:sp>
      <p:sp>
        <p:nvSpPr>
          <p:cNvPr id="198" name="Shape 1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368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Shape 84"/>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96364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0" name="Shape 90"/>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2020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6" name="Shape 96"/>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770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2" name="Shape 102"/>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44765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8" name="Shape 108"/>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043612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2497138" y="696913"/>
            <a:ext cx="2016125" cy="15128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8" name="Shape 108"/>
          <p:cNvSpPr txBox="1">
            <a:spLocks noGrp="1"/>
          </p:cNvSpPr>
          <p:nvPr>
            <p:ph type="body" idx="1"/>
          </p:nvPr>
        </p:nvSpPr>
        <p:spPr>
          <a:xfrm>
            <a:off x="76200" y="2362200"/>
            <a:ext cx="6858000" cy="6164264"/>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r>
              <a:rPr lang="en-US" sz="1050" b="0" i="0" u="none" strike="noStrike" cap="none" dirty="0">
                <a:solidFill>
                  <a:schemeClr val="dk1"/>
                </a:solidFill>
                <a:latin typeface="Arial"/>
                <a:ea typeface="Arial"/>
                <a:cs typeface="Arial"/>
                <a:sym typeface="Arial"/>
              </a:rPr>
              <a:t>What is a Core Service?</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r>
              <a:rPr lang="en-US" sz="1050" b="1" i="0" u="none" strike="noStrike" cap="none" dirty="0">
                <a:solidFill>
                  <a:schemeClr val="dk1"/>
                </a:solidFill>
                <a:latin typeface="Arial"/>
                <a:ea typeface="Arial"/>
                <a:cs typeface="Arial"/>
                <a:sym typeface="Arial"/>
              </a:rPr>
              <a:t>Page 16</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Roles and Responsibilities of CILs</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endParaRPr dirty="0"/>
          </a:p>
          <a:p>
            <a:pPr marL="0" marR="0" lvl="0" indent="0" algn="l" rtl="0">
              <a:spcBef>
                <a:spcPts val="315"/>
              </a:spcBef>
              <a:spcAft>
                <a:spcPts val="0"/>
              </a:spcAft>
              <a:buNone/>
            </a:pPr>
            <a:r>
              <a:rPr lang="en-US" sz="1050" b="0" i="0" u="none" strike="noStrike" cap="none" dirty="0">
                <a:solidFill>
                  <a:schemeClr val="dk1"/>
                </a:solidFill>
                <a:latin typeface="Arial"/>
                <a:ea typeface="Arial"/>
                <a:cs typeface="Arial"/>
                <a:sym typeface="Arial"/>
              </a:rPr>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endParaRPr dirty="0"/>
          </a:p>
          <a:p>
            <a:pPr marL="0" marR="0" lvl="0" indent="0" algn="l" rtl="0">
              <a:spcBef>
                <a:spcPts val="315"/>
              </a:spcBef>
              <a:spcAft>
                <a:spcPts val="0"/>
              </a:spcAft>
              <a:buNone/>
            </a:pPr>
            <a:endParaRPr sz="105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9744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lru.org/training/core-services-for-centers-for-independent-living-series" TargetMode="External"/><Relationship Id="rId2" Type="http://schemas.openxmlformats.org/officeDocument/2006/relationships/hyperlink" Target="http://www.ilru.org/training/updating-your-policies-match-new-regulations" TargetMode="External"/><Relationship Id="rId1" Type="http://schemas.openxmlformats.org/officeDocument/2006/relationships/slideLayout" Target="../slideLayouts/slideLayout2.xml"/><Relationship Id="rId4" Type="http://schemas.openxmlformats.org/officeDocument/2006/relationships/hyperlink" Target="http://www.ilru.org/training/get-core-it-best-practices-cil-core-services-systems-advocacy"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Advocacy</a:t>
            </a:r>
            <a:endParaRPr sz="32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066800"/>
            <a:ext cx="83058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a:t>Advocacy is a planned action to support an issue, interest, </a:t>
            </a:r>
            <a:r>
              <a:rPr lang="en-US" dirty="0" smtClean="0"/>
              <a:t>cause, </a:t>
            </a:r>
            <a:r>
              <a:rPr lang="en-US" dirty="0"/>
              <a:t>or idea.</a:t>
            </a:r>
          </a:p>
          <a:p>
            <a:pPr marL="0" lvl="0" indent="0">
              <a:spcBef>
                <a:spcPts val="0"/>
              </a:spcBef>
              <a:buNone/>
            </a:pPr>
            <a:endParaRPr lang="en-US" dirty="0"/>
          </a:p>
          <a:p>
            <a:pPr>
              <a:spcBef>
                <a:spcPts val="0"/>
              </a:spcBef>
            </a:pPr>
            <a:r>
              <a:rPr lang="en-US" dirty="0"/>
              <a:t>Advocacy addresses a power inequality.</a:t>
            </a:r>
          </a:p>
          <a:p>
            <a:pPr marL="0" lvl="0" indent="0">
              <a:spcBef>
                <a:spcPts val="0"/>
              </a:spcBef>
              <a:buNone/>
            </a:pPr>
            <a:endParaRPr lang="en-US" dirty="0"/>
          </a:p>
          <a:p>
            <a:pPr>
              <a:spcBef>
                <a:spcPts val="0"/>
              </a:spcBef>
            </a:pPr>
            <a:r>
              <a:rPr lang="en-US" dirty="0"/>
              <a:t>Advocates must be aware of the constitutional rights of people with disabilities and assert them.</a:t>
            </a:r>
          </a:p>
          <a:p>
            <a:pPr marL="0" marR="0" lvl="0" indent="0" algn="l" rtl="0">
              <a:spcBef>
                <a:spcPts val="0"/>
              </a:spcBef>
              <a:spcAft>
                <a:spcPts val="0"/>
              </a:spcAft>
              <a:buClr>
                <a:schemeClr val="dk1"/>
              </a:buClr>
              <a:buSzPts val="2600"/>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69803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Individual Advocacy</a:t>
            </a:r>
            <a:endParaRPr sz="32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04800" y="1066800"/>
            <a:ext cx="84582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a:t>Addresses issues and needs identified by the </a:t>
            </a:r>
            <a:r>
              <a:rPr lang="en-US" dirty="0" smtClean="0"/>
              <a:t>consumer.</a:t>
            </a:r>
          </a:p>
          <a:p>
            <a:pPr lvl="1" indent="-365760">
              <a:spcBef>
                <a:spcPts val="0"/>
              </a:spcBef>
            </a:pPr>
            <a:r>
              <a:rPr lang="en-US" dirty="0"/>
              <a:t>Listen to the consumer.</a:t>
            </a:r>
          </a:p>
          <a:p>
            <a:pPr lvl="1" indent="-365760">
              <a:spcBef>
                <a:spcPts val="0"/>
              </a:spcBef>
            </a:pPr>
            <a:r>
              <a:rPr lang="en-US" dirty="0"/>
              <a:t>Hear what is being said and not said.</a:t>
            </a:r>
          </a:p>
          <a:p>
            <a:pPr lvl="1" indent="-365760">
              <a:spcBef>
                <a:spcPts val="0"/>
              </a:spcBef>
            </a:pPr>
            <a:r>
              <a:rPr lang="en-US" dirty="0"/>
              <a:t>Be willing to listen more than once.</a:t>
            </a:r>
          </a:p>
          <a:p>
            <a:pPr lvl="1" indent="-365760">
              <a:spcBef>
                <a:spcPts val="0"/>
              </a:spcBef>
            </a:pPr>
            <a:r>
              <a:rPr lang="en-US" dirty="0"/>
              <a:t>Don’t be surprised if different information is given each time you listen</a:t>
            </a:r>
            <a:r>
              <a:rPr lang="en-US" dirty="0" smtClean="0"/>
              <a:t>.</a:t>
            </a:r>
          </a:p>
          <a:p>
            <a:pPr>
              <a:spcBef>
                <a:spcPts val="0"/>
              </a:spcBef>
            </a:pPr>
            <a:r>
              <a:rPr lang="en-US" dirty="0" smtClean="0"/>
              <a:t>Individual Advocacy issues and barriers inform Systems Advocacy efforts. Connect the dots.</a:t>
            </a:r>
          </a:p>
          <a:p>
            <a:pPr marL="0" lvl="0" indent="0">
              <a:spcBef>
                <a:spcPts val="0"/>
              </a:spcBef>
              <a:buNone/>
            </a:pPr>
            <a:endParaRPr lang="en-US" dirty="0"/>
          </a:p>
          <a:p>
            <a:pPr marL="0" marR="0" lvl="0" indent="0" algn="l" rtl="0">
              <a:spcBef>
                <a:spcPts val="0"/>
              </a:spcBef>
              <a:spcAft>
                <a:spcPts val="0"/>
              </a:spcAft>
              <a:buClr>
                <a:schemeClr val="dk1"/>
              </a:buClr>
              <a:buSzPts val="2600"/>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01615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Role of the IL Advocate</a:t>
            </a:r>
            <a:endParaRPr sz="32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a:t>Gather all the facts from all parties involved – </a:t>
            </a:r>
            <a:r>
              <a:rPr lang="en-US" dirty="0" smtClean="0"/>
              <a:t>be non-judgmental.</a:t>
            </a:r>
            <a:endParaRPr lang="en-US" dirty="0"/>
          </a:p>
          <a:p>
            <a:pPr marL="0" indent="0">
              <a:spcBef>
                <a:spcPts val="0"/>
              </a:spcBef>
              <a:buNone/>
            </a:pPr>
            <a:endParaRPr lang="en-US" dirty="0"/>
          </a:p>
          <a:p>
            <a:pPr>
              <a:spcBef>
                <a:spcPts val="0"/>
              </a:spcBef>
            </a:pPr>
            <a:r>
              <a:rPr lang="en-US" dirty="0"/>
              <a:t>Identify approaches to address the problem and assist the consumer with sorting through the </a:t>
            </a:r>
            <a:r>
              <a:rPr lang="en-US" dirty="0" smtClean="0"/>
              <a:t>options.</a:t>
            </a:r>
            <a:endParaRPr lang="en-US" dirty="0"/>
          </a:p>
          <a:p>
            <a:pPr indent="-457200">
              <a:spcBef>
                <a:spcPts val="0"/>
              </a:spcBef>
            </a:pPr>
            <a:endParaRPr lang="en-US" dirty="0"/>
          </a:p>
          <a:p>
            <a:pPr>
              <a:spcBef>
                <a:spcPts val="0"/>
              </a:spcBef>
            </a:pPr>
            <a:r>
              <a:rPr lang="en-US" dirty="0"/>
              <a:t>Provide information and support the consumer towards personal </a:t>
            </a:r>
            <a:r>
              <a:rPr lang="en-US" dirty="0" smtClean="0"/>
              <a:t>empowerment.</a:t>
            </a:r>
            <a:endParaRPr lang="en-US" dirty="0"/>
          </a:p>
          <a:p>
            <a:pPr marL="0" marR="0" lvl="0" indent="0" algn="l" rtl="0">
              <a:spcBef>
                <a:spcPts val="0"/>
              </a:spcBef>
              <a:spcAft>
                <a:spcPts val="0"/>
              </a:spcAft>
              <a:buClr>
                <a:schemeClr val="dk1"/>
              </a:buClr>
              <a:buSzPts val="2600"/>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253807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Role of the IL </a:t>
            </a:r>
            <a:r>
              <a:rPr lang="en-US" dirty="0" smtClean="0"/>
              <a:t>Advocate, </a:t>
            </a:r>
            <a:r>
              <a:rPr lang="en-US" sz="2800" dirty="0" smtClean="0"/>
              <a:t>cont’d.</a:t>
            </a:r>
            <a:endParaRPr sz="28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smtClean="0"/>
              <a:t>Provide </a:t>
            </a:r>
            <a:r>
              <a:rPr lang="en-US" dirty="0"/>
              <a:t>referrals and linkages to other options and </a:t>
            </a:r>
            <a:r>
              <a:rPr lang="en-US" dirty="0" smtClean="0"/>
              <a:t>expertise.</a:t>
            </a:r>
            <a:endParaRPr lang="en-US" dirty="0"/>
          </a:p>
          <a:p>
            <a:pPr indent="-457200">
              <a:spcBef>
                <a:spcPts val="0"/>
              </a:spcBef>
            </a:pPr>
            <a:endParaRPr lang="en-US" dirty="0"/>
          </a:p>
          <a:p>
            <a:pPr>
              <a:spcBef>
                <a:spcPts val="0"/>
              </a:spcBef>
            </a:pPr>
            <a:r>
              <a:rPr lang="en-US" dirty="0"/>
              <a:t>Teach </a:t>
            </a:r>
            <a:r>
              <a:rPr lang="en-US" dirty="0" smtClean="0"/>
              <a:t>self-advocacy </a:t>
            </a:r>
            <a:r>
              <a:rPr lang="en-US" dirty="0"/>
              <a:t>skills as you work with the </a:t>
            </a:r>
            <a:r>
              <a:rPr lang="en-US" dirty="0" smtClean="0"/>
              <a:t>individual. </a:t>
            </a:r>
            <a:endParaRPr lang="en-US" dirty="0"/>
          </a:p>
          <a:p>
            <a:pPr indent="-457200">
              <a:spcBef>
                <a:spcPts val="0"/>
              </a:spcBef>
            </a:pPr>
            <a:endParaRPr lang="en-US" dirty="0"/>
          </a:p>
          <a:p>
            <a:pPr>
              <a:spcBef>
                <a:spcPts val="0"/>
              </a:spcBef>
            </a:pPr>
            <a:r>
              <a:rPr lang="en-US" dirty="0"/>
              <a:t>Follow the consumers lead as to how much assistance is </a:t>
            </a:r>
            <a:r>
              <a:rPr lang="en-US" dirty="0" smtClean="0"/>
              <a:t>needed.</a:t>
            </a:r>
            <a:endParaRPr lang="en-US"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35530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Role of the IL </a:t>
            </a:r>
            <a:r>
              <a:rPr lang="en-US" dirty="0" smtClean="0"/>
              <a:t>Advocate, </a:t>
            </a:r>
            <a:r>
              <a:rPr lang="en-US" sz="2800" dirty="0" smtClean="0"/>
              <a:t>cont’d. 2</a:t>
            </a:r>
            <a:endParaRPr sz="28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a:t>Provide an objective insight to the </a:t>
            </a:r>
            <a:r>
              <a:rPr lang="en-US" dirty="0" smtClean="0"/>
              <a:t>situation.</a:t>
            </a:r>
            <a:endParaRPr lang="en-US" dirty="0"/>
          </a:p>
          <a:p>
            <a:pPr indent="-457200">
              <a:spcBef>
                <a:spcPts val="0"/>
              </a:spcBef>
            </a:pPr>
            <a:endParaRPr lang="en-US" dirty="0"/>
          </a:p>
          <a:p>
            <a:pPr>
              <a:spcBef>
                <a:spcPts val="0"/>
              </a:spcBef>
            </a:pPr>
            <a:r>
              <a:rPr lang="en-US" dirty="0"/>
              <a:t>Provide </a:t>
            </a:r>
            <a:r>
              <a:rPr lang="en-US" dirty="0" smtClean="0"/>
              <a:t>mediation </a:t>
            </a:r>
            <a:r>
              <a:rPr lang="en-US" dirty="0"/>
              <a:t>resources and </a:t>
            </a:r>
            <a:r>
              <a:rPr lang="en-US" dirty="0" smtClean="0"/>
              <a:t>negotiate </a:t>
            </a:r>
            <a:r>
              <a:rPr lang="en-US" dirty="0"/>
              <a:t>on consumer’s behalf if </a:t>
            </a:r>
            <a:r>
              <a:rPr lang="en-US" dirty="0" smtClean="0"/>
              <a:t>requested.</a:t>
            </a:r>
            <a:endParaRPr lang="en-US" dirty="0"/>
          </a:p>
          <a:p>
            <a:pPr indent="-457200">
              <a:spcBef>
                <a:spcPts val="0"/>
              </a:spcBef>
            </a:pPr>
            <a:endParaRPr lang="en-US" dirty="0"/>
          </a:p>
          <a:p>
            <a:pPr>
              <a:spcBef>
                <a:spcPts val="0"/>
              </a:spcBef>
            </a:pPr>
            <a:r>
              <a:rPr lang="en-US" dirty="0"/>
              <a:t>Create a partnership so the consumer never feels alone in the </a:t>
            </a:r>
            <a:r>
              <a:rPr lang="en-US" dirty="0" smtClean="0"/>
              <a:t>process.</a:t>
            </a:r>
            <a:endParaRPr lang="en-US" dirty="0"/>
          </a:p>
          <a:p>
            <a:pPr marL="0" marR="0" lvl="0" indent="0" algn="l" rtl="0">
              <a:spcBef>
                <a:spcPts val="0"/>
              </a:spcBef>
              <a:spcAft>
                <a:spcPts val="0"/>
              </a:spcAft>
              <a:buClr>
                <a:schemeClr val="dk1"/>
              </a:buClr>
              <a:buSzPts val="2600"/>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085760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Breaking through Bureaucratic Barriers</a:t>
            </a:r>
            <a:endParaRPr sz="3200" b="1" i="0" u="none" strike="noStrike" cap="none" dirty="0">
              <a:solidFill>
                <a:schemeClr val="accent2"/>
              </a:solidFill>
              <a:latin typeface="Nunito"/>
              <a:ea typeface="Nunito"/>
              <a:cs typeface="Nunito"/>
              <a:sym typeface="Nunito"/>
            </a:endParaRPr>
          </a:p>
        </p:txBody>
      </p:sp>
      <p:sp>
        <p:nvSpPr>
          <p:cNvPr id="75" name="Shape 75"/>
          <p:cNvSpPr txBox="1">
            <a:spLocks noGrp="1"/>
          </p:cNvSpPr>
          <p:nvPr>
            <p:ph type="body" idx="1"/>
          </p:nvPr>
        </p:nvSpPr>
        <p:spPr>
          <a:xfrm>
            <a:off x="381000" y="1371600"/>
            <a:ext cx="8382000" cy="4038600"/>
          </a:xfrm>
          <a:prstGeom prst="rect">
            <a:avLst/>
          </a:prstGeom>
          <a:noFill/>
          <a:ln>
            <a:noFill/>
          </a:ln>
        </p:spPr>
        <p:txBody>
          <a:bodyPr spcFirstLastPara="1" wrap="square" lIns="91425" tIns="45700" rIns="91425" bIns="45700" anchor="t" anchorCtr="0">
            <a:noAutofit/>
          </a:bodyPr>
          <a:lstStyle/>
          <a:p>
            <a:pPr indent="-365760">
              <a:spcBef>
                <a:spcPts val="0"/>
              </a:spcBef>
            </a:pPr>
            <a:r>
              <a:rPr lang="en-US" dirty="0"/>
              <a:t>Never take "no" as the answer</a:t>
            </a:r>
            <a:r>
              <a:rPr lang="en-US" dirty="0" smtClean="0"/>
              <a:t>.</a:t>
            </a:r>
            <a:endParaRPr lang="en-US" dirty="0"/>
          </a:p>
          <a:p>
            <a:pPr indent="-365760">
              <a:spcBef>
                <a:spcPts val="0"/>
              </a:spcBef>
            </a:pPr>
            <a:r>
              <a:rPr lang="en-US" dirty="0"/>
              <a:t>Document everything!  </a:t>
            </a:r>
            <a:r>
              <a:rPr lang="en-US" dirty="0" smtClean="0"/>
              <a:t>(</a:t>
            </a:r>
            <a:r>
              <a:rPr lang="en-US" dirty="0"/>
              <a:t>It protects you, the </a:t>
            </a:r>
            <a:r>
              <a:rPr lang="en-US" dirty="0" smtClean="0"/>
              <a:t>Center, </a:t>
            </a:r>
            <a:r>
              <a:rPr lang="en-US" dirty="0"/>
              <a:t>and the </a:t>
            </a:r>
            <a:r>
              <a:rPr lang="en-US" dirty="0" smtClean="0"/>
              <a:t>consumer.)</a:t>
            </a:r>
            <a:endParaRPr lang="en-US"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47877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Why do Systems </a:t>
            </a:r>
            <a:r>
              <a:rPr lang="en-US" dirty="0" smtClean="0"/>
              <a:t>Advocacy?</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a:t>Aside from it being a required core function of Centers...</a:t>
            </a:r>
          </a:p>
          <a:p>
            <a:pPr marL="0" lvl="0" indent="0">
              <a:spcBef>
                <a:spcPts val="0"/>
              </a:spcBef>
              <a:buNone/>
            </a:pPr>
            <a:endParaRPr lang="en-US" dirty="0"/>
          </a:p>
          <a:p>
            <a:pPr marL="0" indent="0">
              <a:spcBef>
                <a:spcPts val="0"/>
              </a:spcBef>
              <a:buNone/>
            </a:pPr>
            <a:r>
              <a:rPr lang="en-US" dirty="0"/>
              <a:t>If we do not fight for our own rights, no one else will.</a:t>
            </a:r>
          </a:p>
          <a:p>
            <a:pPr marL="0" lvl="0" indent="0">
              <a:spcBef>
                <a:spcPts val="0"/>
              </a:spcBef>
              <a:buNone/>
            </a:pPr>
            <a:endParaRPr lang="en-US" dirty="0"/>
          </a:p>
          <a:p>
            <a:pPr marL="0" lvl="0" indent="0">
              <a:spcBef>
                <a:spcPts val="0"/>
              </a:spcBef>
              <a:buNone/>
            </a:pPr>
            <a:r>
              <a:rPr lang="en-US" dirty="0"/>
              <a:t>We have the obligation to make this world better for others. (At least </a:t>
            </a:r>
            <a:r>
              <a:rPr lang="en-US" dirty="0" smtClean="0"/>
              <a:t>we </a:t>
            </a:r>
            <a:r>
              <a:rPr lang="en-US" dirty="0"/>
              <a:t>think </a:t>
            </a:r>
            <a:r>
              <a:rPr lang="en-US" dirty="0" smtClean="0"/>
              <a:t>so.)</a:t>
            </a:r>
            <a:endParaRPr lang="en-US" dirty="0"/>
          </a:p>
          <a:p>
            <a:pPr marL="0" lvl="0" indent="0">
              <a:spcBef>
                <a:spcPts val="0"/>
              </a:spcBef>
              <a:buNone/>
            </a:pPr>
            <a:endParaRPr lang="en-US" dirty="0"/>
          </a:p>
          <a:p>
            <a:pPr marL="0" lvl="0" indent="0">
              <a:spcBef>
                <a:spcPts val="0"/>
              </a:spcBef>
              <a:buNone/>
            </a:pPr>
            <a:r>
              <a:rPr lang="en-US" dirty="0"/>
              <a:t>We have the privilege to be the voice of many who cannot, yet, be their own.</a:t>
            </a:r>
          </a:p>
          <a:p>
            <a:pPr marL="0" lvl="0" indent="0">
              <a:spcBef>
                <a:spcPts val="0"/>
              </a:spcBef>
              <a:buNone/>
            </a:pPr>
            <a:endParaRPr lang="en-US" dirty="0"/>
          </a:p>
        </p:txBody>
      </p:sp>
    </p:spTree>
    <p:extLst>
      <p:ext uri="{BB962C8B-B14F-4D97-AF65-F5344CB8AC3E}">
        <p14:creationId xmlns:p14="http://schemas.microsoft.com/office/powerpoint/2010/main" val="1490593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Framing is Everything</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066800"/>
            <a:ext cx="8305800" cy="50292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b="1" dirty="0" smtClean="0"/>
              <a:t>When </a:t>
            </a:r>
            <a:r>
              <a:rPr lang="en-US" b="1" dirty="0"/>
              <a:t>I started in Independent Living...</a:t>
            </a:r>
          </a:p>
          <a:p>
            <a:pPr marL="0" lvl="0" indent="0">
              <a:spcBef>
                <a:spcPts val="0"/>
              </a:spcBef>
              <a:buNone/>
            </a:pPr>
            <a:r>
              <a:rPr lang="en-US" dirty="0"/>
              <a:t>Our IL Advocate would talk about the conflict between service delivery and systems advocacy, questioning which he should do.</a:t>
            </a:r>
          </a:p>
          <a:p>
            <a:pPr marL="0" lvl="0" indent="0">
              <a:spcBef>
                <a:spcPts val="0"/>
              </a:spcBef>
              <a:buNone/>
            </a:pPr>
            <a:endParaRPr lang="en-US" dirty="0"/>
          </a:p>
          <a:p>
            <a:pPr marL="0" lvl="0" indent="0">
              <a:spcBef>
                <a:spcPts val="0"/>
              </a:spcBef>
              <a:buNone/>
            </a:pPr>
            <a:r>
              <a:rPr lang="en-US" b="1" dirty="0"/>
              <a:t>When I began working for a children's advocacy organization...</a:t>
            </a:r>
          </a:p>
          <a:p>
            <a:pPr marL="0" lvl="0" indent="0">
              <a:spcBef>
                <a:spcPts val="0"/>
              </a:spcBef>
              <a:buNone/>
            </a:pPr>
            <a:r>
              <a:rPr lang="en-US" dirty="0"/>
              <a:t>Our Executive Director explained that we did individual advocacy (a form of service delivery) to inform our systems advocacy.</a:t>
            </a:r>
          </a:p>
          <a:p>
            <a:pPr marL="0" lvl="0" indent="0">
              <a:spcBef>
                <a:spcPts val="0"/>
              </a:spcBef>
              <a:buNone/>
            </a:pPr>
            <a:endParaRPr lang="en-US" dirty="0"/>
          </a:p>
        </p:txBody>
      </p:sp>
    </p:spTree>
    <p:extLst>
      <p:ext uri="{BB962C8B-B14F-4D97-AF65-F5344CB8AC3E}">
        <p14:creationId xmlns:p14="http://schemas.microsoft.com/office/powerpoint/2010/main" val="2621718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Effective Systems Advocacy and Direct Services are Interdependent</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295400"/>
            <a:ext cx="8382000" cy="5029200"/>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en-US" dirty="0" smtClean="0"/>
              <a:t>Direct </a:t>
            </a:r>
            <a:r>
              <a:rPr lang="en-US" dirty="0"/>
              <a:t>services identify the barriers and </a:t>
            </a:r>
            <a:r>
              <a:rPr lang="en-US" dirty="0" smtClean="0"/>
              <a:t>systems; </a:t>
            </a:r>
            <a:r>
              <a:rPr lang="en-US" dirty="0"/>
              <a:t>advocacy removes them.</a:t>
            </a:r>
          </a:p>
          <a:p>
            <a:pPr marL="0" marR="0" lvl="0" indent="0" algn="l" rtl="0">
              <a:spcBef>
                <a:spcPts val="0"/>
              </a:spcBef>
              <a:spcAft>
                <a:spcPts val="0"/>
              </a:spcAft>
              <a:buClr>
                <a:schemeClr val="dk1"/>
              </a:buClr>
              <a:buSzPts val="2600"/>
              <a:buNone/>
            </a:pPr>
            <a:endParaRPr lang="en-US" sz="1200" b="0" i="0" u="none" strike="noStrike" cap="none" dirty="0">
              <a:solidFill>
                <a:schemeClr val="dk1"/>
              </a:solidFill>
              <a:latin typeface="Tahoma"/>
              <a:ea typeface="Tahoma"/>
              <a:cs typeface="Tahoma"/>
              <a:sym typeface="Tahoma"/>
            </a:endParaRPr>
          </a:p>
          <a:p>
            <a:pPr marL="0" lvl="0" indent="0">
              <a:spcBef>
                <a:spcPts val="0"/>
              </a:spcBef>
              <a:buNone/>
            </a:pPr>
            <a:r>
              <a:rPr lang="en-US" dirty="0"/>
              <a:t>Service delivery can... </a:t>
            </a:r>
          </a:p>
          <a:p>
            <a:pPr marL="0" lvl="0" indent="0">
              <a:spcBef>
                <a:spcPts val="0"/>
              </a:spcBef>
              <a:buNone/>
            </a:pPr>
            <a:endParaRPr lang="en-US" sz="1000" dirty="0"/>
          </a:p>
          <a:p>
            <a:pPr>
              <a:spcBef>
                <a:spcPts val="0"/>
              </a:spcBef>
            </a:pPr>
            <a:r>
              <a:rPr lang="en-US" dirty="0"/>
              <a:t>H</a:t>
            </a:r>
            <a:r>
              <a:rPr lang="en-US" dirty="0" smtClean="0"/>
              <a:t>elp </a:t>
            </a:r>
            <a:r>
              <a:rPr lang="en-US" dirty="0"/>
              <a:t>identify people who can make the case for </a:t>
            </a:r>
            <a:r>
              <a:rPr lang="en-US" dirty="0" smtClean="0"/>
              <a:t>change.</a:t>
            </a:r>
            <a:endParaRPr lang="en-US" dirty="0"/>
          </a:p>
          <a:p>
            <a:pPr marL="171450" indent="-171450">
              <a:spcBef>
                <a:spcPts val="0"/>
              </a:spcBef>
            </a:pPr>
            <a:endParaRPr lang="en-US" sz="1000" dirty="0"/>
          </a:p>
          <a:p>
            <a:pPr>
              <a:spcBef>
                <a:spcPts val="0"/>
              </a:spcBef>
            </a:pPr>
            <a:r>
              <a:rPr lang="en-US" dirty="0"/>
              <a:t>F</a:t>
            </a:r>
            <a:r>
              <a:rPr lang="en-US" dirty="0" smtClean="0"/>
              <a:t>rame </a:t>
            </a:r>
            <a:r>
              <a:rPr lang="en-US" dirty="0"/>
              <a:t>individual issues in terms of systems bias which underscores that the problem is in the environment </a:t>
            </a:r>
            <a:r>
              <a:rPr lang="en-US" dirty="0" smtClean="0">
                <a:latin typeface="Times New Roman" panose="02020603050405020304" pitchFamily="18" charset="0"/>
                <a:cs typeface="Times New Roman" panose="02020603050405020304" pitchFamily="18" charset="0"/>
              </a:rPr>
              <a:t>‒</a:t>
            </a:r>
            <a:r>
              <a:rPr lang="en-US" dirty="0" smtClean="0"/>
              <a:t> </a:t>
            </a:r>
            <a:r>
              <a:rPr lang="en-US" dirty="0"/>
              <a:t>not the </a:t>
            </a:r>
            <a:r>
              <a:rPr lang="en-US" dirty="0" smtClean="0"/>
              <a:t>person</a:t>
            </a:r>
            <a:r>
              <a:rPr lang="en-US" dirty="0"/>
              <a:t>.</a:t>
            </a:r>
          </a:p>
          <a:p>
            <a:pPr marL="171450" indent="-171450">
              <a:spcBef>
                <a:spcPts val="0"/>
              </a:spcBef>
            </a:pPr>
            <a:endParaRPr lang="en-US" sz="1000" dirty="0"/>
          </a:p>
          <a:p>
            <a:pPr>
              <a:spcBef>
                <a:spcPts val="0"/>
              </a:spcBef>
            </a:pPr>
            <a:r>
              <a:rPr lang="en-US" dirty="0"/>
              <a:t>S</a:t>
            </a:r>
            <a:r>
              <a:rPr lang="en-US" dirty="0" smtClean="0"/>
              <a:t>upport </a:t>
            </a:r>
            <a:r>
              <a:rPr lang="en-US" dirty="0"/>
              <a:t>individuals in joining systems advocacy efforts to empower them.</a:t>
            </a:r>
          </a:p>
          <a:p>
            <a:pPr marL="0" marR="0" lvl="0" indent="0" algn="l" rtl="0">
              <a:spcBef>
                <a:spcPts val="0"/>
              </a:spcBef>
              <a:spcAft>
                <a:spcPts val="0"/>
              </a:spcAft>
              <a:buClr>
                <a:schemeClr val="dk1"/>
              </a:buClr>
              <a:buSzPts val="2600"/>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623398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The Pitchfork of Advocacy</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066800"/>
            <a:ext cx="8305800" cy="5029200"/>
          </a:xfrm>
          <a:prstGeom prst="rect">
            <a:avLst/>
          </a:prstGeom>
          <a:noFill/>
          <a:ln>
            <a:noFill/>
          </a:ln>
        </p:spPr>
        <p:txBody>
          <a:bodyPr spcFirstLastPara="1" wrap="square" lIns="91425" tIns="45700" rIns="91425" bIns="45700" anchor="t" anchorCtr="0">
            <a:noAutofit/>
          </a:bodyPr>
          <a:lstStyle/>
          <a:p>
            <a:pPr indent="-457200">
              <a:spcBef>
                <a:spcPts val="0"/>
              </a:spcBef>
            </a:pPr>
            <a:r>
              <a:rPr lang="en-US" dirty="0"/>
              <a:t>Public Education / Media</a:t>
            </a:r>
          </a:p>
          <a:p>
            <a:pPr indent="-457200">
              <a:spcBef>
                <a:spcPts val="0"/>
              </a:spcBef>
            </a:pPr>
            <a:endParaRPr lang="en-US" sz="1000" dirty="0"/>
          </a:p>
          <a:p>
            <a:pPr indent="-457200">
              <a:spcBef>
                <a:spcPts val="0"/>
              </a:spcBef>
            </a:pPr>
            <a:r>
              <a:rPr lang="en-US" dirty="0"/>
              <a:t>Legislative Advocacy</a:t>
            </a:r>
          </a:p>
          <a:p>
            <a:pPr indent="-457200">
              <a:spcBef>
                <a:spcPts val="0"/>
              </a:spcBef>
            </a:pPr>
            <a:endParaRPr lang="en-US" sz="1000" dirty="0"/>
          </a:p>
          <a:p>
            <a:pPr indent="-457200">
              <a:spcBef>
                <a:spcPts val="0"/>
              </a:spcBef>
            </a:pPr>
            <a:r>
              <a:rPr lang="en-US" dirty="0"/>
              <a:t>Judicial Process</a:t>
            </a:r>
          </a:p>
          <a:p>
            <a:pPr indent="-457200">
              <a:spcBef>
                <a:spcPts val="0"/>
              </a:spcBef>
            </a:pPr>
            <a:endParaRPr lang="en-US" sz="1000" dirty="0"/>
          </a:p>
          <a:p>
            <a:pPr indent="-457200">
              <a:spcBef>
                <a:spcPts val="0"/>
              </a:spcBef>
            </a:pPr>
            <a:r>
              <a:rPr lang="en-US" dirty="0"/>
              <a:t>Executive / Administrative</a:t>
            </a:r>
          </a:p>
          <a:p>
            <a:pPr indent="-457200">
              <a:spcBef>
                <a:spcPts val="0"/>
              </a:spcBef>
            </a:pPr>
            <a:endParaRPr lang="en-US" sz="1000" dirty="0"/>
          </a:p>
          <a:p>
            <a:pPr indent="-457200">
              <a:spcBef>
                <a:spcPts val="0"/>
              </a:spcBef>
            </a:pPr>
            <a:r>
              <a:rPr lang="en-US" dirty="0"/>
              <a:t>Direct Action</a:t>
            </a:r>
          </a:p>
          <a:p>
            <a:pPr marL="0" lvl="0" indent="0">
              <a:spcBef>
                <a:spcPts val="0"/>
              </a:spcBef>
              <a:buNone/>
            </a:pPr>
            <a:endParaRPr lang="en-US" sz="1000" dirty="0"/>
          </a:p>
          <a:p>
            <a:pPr lvl="0" algn="ctr">
              <a:spcBef>
                <a:spcPts val="0"/>
              </a:spcBef>
              <a:buFontTx/>
              <a:buChar char="-"/>
            </a:pPr>
            <a:r>
              <a:rPr lang="en-US" dirty="0" smtClean="0"/>
              <a:t>from </a:t>
            </a:r>
            <a:r>
              <a:rPr lang="en-US" dirty="0"/>
              <a:t>Bob </a:t>
            </a:r>
            <a:r>
              <a:rPr lang="en-US" dirty="0" smtClean="0"/>
              <a:t>Kafka</a:t>
            </a:r>
          </a:p>
          <a:p>
            <a:pPr lvl="0" algn="ctr">
              <a:spcBef>
                <a:spcPts val="0"/>
              </a:spcBef>
              <a:buFontTx/>
              <a:buChar char="-"/>
            </a:pPr>
            <a:endParaRPr lang="en-US" dirty="0"/>
          </a:p>
          <a:p>
            <a:pPr lvl="0" algn="ctr">
              <a:spcBef>
                <a:spcPts val="0"/>
              </a:spcBef>
              <a:buFontTx/>
              <a:buChar char="-"/>
            </a:pPr>
            <a:endParaRPr lang="en-US" dirty="0" smtClean="0"/>
          </a:p>
          <a:p>
            <a:pPr marL="0" lvl="0" indent="0">
              <a:spcBef>
                <a:spcPts val="0"/>
              </a:spcBef>
              <a:buNone/>
            </a:pPr>
            <a:r>
              <a:rPr lang="en-US" dirty="0" smtClean="0"/>
              <a:t>All of these prongs are necessary at one time or another to bring about change.</a:t>
            </a:r>
            <a:endParaRPr lang="en-US" dirty="0"/>
          </a:p>
          <a:p>
            <a:pPr marL="0" marR="0" lvl="0" indent="0" algn="l" rtl="0">
              <a:spcBef>
                <a:spcPts val="0"/>
              </a:spcBef>
              <a:spcAft>
                <a:spcPts val="0"/>
              </a:spcAft>
              <a:buClr>
                <a:schemeClr val="dk1"/>
              </a:buClr>
              <a:buSzPts val="2600"/>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8786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Implementing or Strengthening Effective </a:t>
            </a:r>
            <a:br>
              <a:rPr lang="en-US" sz="2400" i="1" dirty="0" smtClean="0">
                <a:effectLst/>
              </a:rPr>
            </a:br>
            <a:r>
              <a:rPr lang="en-US" sz="2400" i="1" dirty="0" smtClean="0">
                <a:effectLst/>
              </a:rPr>
              <a:t>Individual and Systems Advocacy Activities</a:t>
            </a:r>
            <a:br>
              <a:rPr lang="en-US" sz="2400" i="1" dirty="0" smtClean="0">
                <a:effectLst/>
              </a:rPr>
            </a:br>
            <a:r>
              <a:rPr lang="en-US" sz="2400" i="1" dirty="0">
                <a:effectLst/>
              </a:rPr>
              <a:t/>
            </a:r>
            <a:br>
              <a:rPr lang="en-US" sz="2400" i="1" dirty="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Bruce Darling</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Kimberly Tissot</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a:t>
            </a:r>
            <a:r>
              <a:rPr lang="en-US" sz="2000" dirty="0" smtClean="0">
                <a:solidFill>
                  <a:srgbClr val="333399"/>
                </a:solidFill>
                <a:effectLst/>
                <a:latin typeface="Arial Rounded MT Bold" pitchFamily="34" charset="0"/>
              </a:rPr>
              <a:t>2, </a:t>
            </a:r>
            <a:r>
              <a:rPr lang="en-US" sz="2000" dirty="0">
                <a:solidFill>
                  <a:srgbClr val="333399"/>
                </a:solidFill>
                <a:effectLst/>
                <a:latin typeface="Arial Rounded MT Bold" pitchFamily="34" charset="0"/>
              </a:rPr>
              <a:t>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4501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Putting the Pitchfork into Action</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457200" y="1066800"/>
            <a:ext cx="8305800" cy="5029200"/>
          </a:xfrm>
          <a:prstGeom prst="rect">
            <a:avLst/>
          </a:prstGeom>
          <a:noFill/>
          <a:ln>
            <a:noFill/>
          </a:ln>
        </p:spPr>
        <p:txBody>
          <a:bodyPr spcFirstLastPara="1" wrap="square" lIns="91425" tIns="45700" rIns="91425" bIns="45700" anchor="t" anchorCtr="0">
            <a:noAutofit/>
          </a:bodyPr>
          <a:lstStyle/>
          <a:p>
            <a:pPr indent="-365760">
              <a:spcBef>
                <a:spcPts val="0"/>
              </a:spcBef>
            </a:pPr>
            <a:r>
              <a:rPr lang="en-US" dirty="0"/>
              <a:t>Identify the </a:t>
            </a:r>
            <a:r>
              <a:rPr lang="en-US" dirty="0" smtClean="0"/>
              <a:t>issue.</a:t>
            </a:r>
            <a:endParaRPr lang="en-US" dirty="0"/>
          </a:p>
          <a:p>
            <a:pPr marL="171450" indent="-365760">
              <a:spcBef>
                <a:spcPts val="0"/>
              </a:spcBef>
            </a:pPr>
            <a:endParaRPr lang="en-US" sz="1000" dirty="0"/>
          </a:p>
          <a:p>
            <a:pPr indent="-365760">
              <a:spcBef>
                <a:spcPts val="0"/>
              </a:spcBef>
            </a:pPr>
            <a:r>
              <a:rPr lang="en-US" dirty="0"/>
              <a:t>Set </a:t>
            </a:r>
            <a:r>
              <a:rPr lang="en-US" dirty="0" smtClean="0"/>
              <a:t>goals.</a:t>
            </a:r>
            <a:endParaRPr lang="en-US" dirty="0"/>
          </a:p>
          <a:p>
            <a:pPr marL="171450" indent="-365760">
              <a:spcBef>
                <a:spcPts val="0"/>
              </a:spcBef>
            </a:pPr>
            <a:endParaRPr lang="en-US" sz="1000" dirty="0"/>
          </a:p>
          <a:p>
            <a:pPr indent="-365760">
              <a:spcBef>
                <a:spcPts val="0"/>
              </a:spcBef>
            </a:pPr>
            <a:r>
              <a:rPr lang="en-US" dirty="0"/>
              <a:t>Develop </a:t>
            </a:r>
            <a:r>
              <a:rPr lang="en-US" dirty="0" smtClean="0"/>
              <a:t>strategies (which prong(s) of the pitchfork is/are most appropriate for the situation?)</a:t>
            </a:r>
            <a:endParaRPr lang="en-US" dirty="0"/>
          </a:p>
          <a:p>
            <a:pPr marL="171450" indent="-365760">
              <a:spcBef>
                <a:spcPts val="0"/>
              </a:spcBef>
            </a:pPr>
            <a:endParaRPr lang="en-US" sz="1000" dirty="0"/>
          </a:p>
          <a:p>
            <a:pPr indent="-365760">
              <a:spcBef>
                <a:spcPts val="0"/>
              </a:spcBef>
            </a:pPr>
            <a:r>
              <a:rPr lang="en-US" dirty="0"/>
              <a:t>Celebrate (even the small) </a:t>
            </a:r>
            <a:r>
              <a:rPr lang="en-US" dirty="0" smtClean="0"/>
              <a:t>victories.</a:t>
            </a:r>
            <a:endParaRPr lang="en-US" dirty="0"/>
          </a:p>
          <a:p>
            <a:pPr marL="0" marR="0" lvl="0" indent="0" algn="l" rtl="0">
              <a:spcBef>
                <a:spcPts val="0"/>
              </a:spcBef>
              <a:spcAft>
                <a:spcPts val="0"/>
              </a:spcAft>
              <a:buClr>
                <a:schemeClr val="dk1"/>
              </a:buClr>
              <a:buSzPts val="2600"/>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27452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Lobbying </a:t>
            </a:r>
            <a:endParaRPr dirty="0"/>
          </a:p>
        </p:txBody>
      </p:sp>
      <p:sp>
        <p:nvSpPr>
          <p:cNvPr id="118" name="Shape 118"/>
          <p:cNvSpPr txBox="1">
            <a:spLocks noGrp="1"/>
          </p:cNvSpPr>
          <p:nvPr>
            <p:ph type="body" idx="1"/>
          </p:nvPr>
        </p:nvSpPr>
        <p:spPr>
          <a:xfrm>
            <a:off x="228600" y="1066800"/>
            <a:ext cx="8686800" cy="5029200"/>
          </a:xfrm>
          <a:prstGeom prst="rect">
            <a:avLst/>
          </a:prstGeom>
        </p:spPr>
        <p:txBody>
          <a:bodyPr spcFirstLastPara="1" wrap="square" lIns="91425" tIns="91425" rIns="91425" bIns="91425" anchor="t" anchorCtr="0">
            <a:noAutofit/>
          </a:bodyPr>
          <a:lstStyle/>
          <a:p>
            <a:pPr marL="457200" lvl="0" indent="-393700">
              <a:spcBef>
                <a:spcPts val="520"/>
              </a:spcBef>
              <a:spcAft>
                <a:spcPts val="0"/>
              </a:spcAft>
              <a:buSzPts val="2600"/>
              <a:buChar char="•"/>
            </a:pPr>
            <a:r>
              <a:rPr lang="en-US" dirty="0" smtClean="0"/>
              <a:t>CILs </a:t>
            </a:r>
            <a:r>
              <a:rPr lang="en-US" u="sng" dirty="0"/>
              <a:t>can NOT</a:t>
            </a:r>
            <a:r>
              <a:rPr lang="en-US" dirty="0"/>
              <a:t> lobby with </a:t>
            </a:r>
            <a:r>
              <a:rPr lang="en-US" dirty="0" smtClean="0"/>
              <a:t>Subchapter </a:t>
            </a:r>
            <a:r>
              <a:rPr lang="en-US" dirty="0"/>
              <a:t>B &amp; C or any other federal </a:t>
            </a:r>
            <a:r>
              <a:rPr lang="en-US" dirty="0" smtClean="0"/>
              <a:t>funding.</a:t>
            </a:r>
            <a:endParaRPr dirty="0"/>
          </a:p>
          <a:p>
            <a:pPr marL="0" lvl="0" indent="0">
              <a:spcBef>
                <a:spcPts val="520"/>
              </a:spcBef>
              <a:spcAft>
                <a:spcPts val="0"/>
              </a:spcAft>
              <a:buNone/>
            </a:pPr>
            <a:endParaRPr dirty="0"/>
          </a:p>
          <a:p>
            <a:pPr marL="457200" lvl="0" indent="-393700">
              <a:spcBef>
                <a:spcPts val="520"/>
              </a:spcBef>
              <a:spcAft>
                <a:spcPts val="0"/>
              </a:spcAft>
              <a:buSzPts val="2600"/>
              <a:buChar char="•"/>
            </a:pPr>
            <a:r>
              <a:rPr lang="en-US" dirty="0"/>
              <a:t>CILs </a:t>
            </a:r>
            <a:r>
              <a:rPr lang="en-US" dirty="0" smtClean="0"/>
              <a:t>(non-profits) </a:t>
            </a:r>
            <a:r>
              <a:rPr lang="en-US" b="1" u="sng" dirty="0" smtClean="0"/>
              <a:t>CAN</a:t>
            </a:r>
            <a:r>
              <a:rPr lang="en-US" dirty="0" smtClean="0"/>
              <a:t> </a:t>
            </a:r>
            <a:r>
              <a:rPr lang="en-US" dirty="0"/>
              <a:t>lobby with unrestricted, non-federal </a:t>
            </a:r>
            <a:r>
              <a:rPr lang="en-US" dirty="0" smtClean="0"/>
              <a:t>funding.</a:t>
            </a:r>
            <a:endParaRPr dirty="0"/>
          </a:p>
        </p:txBody>
      </p:sp>
    </p:spTree>
    <p:extLst>
      <p:ext uri="{BB962C8B-B14F-4D97-AF65-F5344CB8AC3E}">
        <p14:creationId xmlns:p14="http://schemas.microsoft.com/office/powerpoint/2010/main" val="77137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28600" y="152400"/>
            <a:ext cx="7872984"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smtClean="0">
                <a:latin typeface="Arial"/>
                <a:cs typeface="Arial"/>
                <a:sym typeface="Arial"/>
              </a:rPr>
              <a:t>Your Certification Regarding Lobbying form promises you are not. . .</a:t>
            </a:r>
            <a:endParaRPr sz="3600" dirty="0"/>
          </a:p>
        </p:txBody>
      </p:sp>
      <p:sp>
        <p:nvSpPr>
          <p:cNvPr id="125" name="Shape 125"/>
          <p:cNvSpPr txBox="1">
            <a:spLocks noGrp="1"/>
          </p:cNvSpPr>
          <p:nvPr>
            <p:ph type="body" idx="1"/>
          </p:nvPr>
        </p:nvSpPr>
        <p:spPr>
          <a:xfrm>
            <a:off x="381000" y="1295400"/>
            <a:ext cx="8382000" cy="4800600"/>
          </a:xfrm>
          <a:prstGeom prst="rect">
            <a:avLst/>
          </a:prstGeom>
        </p:spPr>
        <p:txBody>
          <a:bodyPr spcFirstLastPara="1" wrap="square" lIns="91425" tIns="91425" rIns="91425" bIns="91425" anchor="t" anchorCtr="0">
            <a:noAutofit/>
          </a:bodyPr>
          <a:lstStyle/>
          <a:p>
            <a:pPr>
              <a:lnSpc>
                <a:spcPct val="115000"/>
              </a:lnSpc>
              <a:spcBef>
                <a:spcPts val="600"/>
              </a:spcBef>
              <a:buSzPct val="100000"/>
            </a:pPr>
            <a:r>
              <a:rPr lang="en-US" dirty="0" smtClean="0"/>
              <a:t>Improperly influencing </a:t>
            </a:r>
            <a:r>
              <a:rPr lang="en-US" dirty="0"/>
              <a:t>activities re: obtaining grants, contracts, cooperative agreements or </a:t>
            </a:r>
            <a:r>
              <a:rPr lang="en-US" dirty="0" smtClean="0"/>
              <a:t>loans.</a:t>
            </a:r>
            <a:endParaRPr dirty="0"/>
          </a:p>
          <a:p>
            <a:pPr>
              <a:lnSpc>
                <a:spcPct val="115000"/>
              </a:lnSpc>
              <a:spcBef>
                <a:spcPts val="600"/>
              </a:spcBef>
              <a:buSzPct val="100000"/>
            </a:pPr>
            <a:r>
              <a:rPr lang="en-US" dirty="0" smtClean="0"/>
              <a:t>Attempting </a:t>
            </a:r>
            <a:r>
              <a:rPr lang="en-US" dirty="0"/>
              <a:t>to </a:t>
            </a:r>
            <a:r>
              <a:rPr lang="en-US" dirty="0" smtClean="0"/>
              <a:t>improperly influence </a:t>
            </a:r>
            <a:r>
              <a:rPr lang="en-US" dirty="0"/>
              <a:t>employee or officer of Government.</a:t>
            </a:r>
            <a:endParaRPr dirty="0"/>
          </a:p>
          <a:p>
            <a:pPr>
              <a:lnSpc>
                <a:spcPct val="115000"/>
              </a:lnSpc>
              <a:spcBef>
                <a:spcPts val="600"/>
              </a:spcBef>
              <a:buSzPct val="100000"/>
            </a:pPr>
            <a:r>
              <a:rPr lang="en-US" dirty="0" smtClean="0"/>
              <a:t>Attempting </a:t>
            </a:r>
            <a:r>
              <a:rPr lang="en-US" dirty="0"/>
              <a:t>to influence outcomes of </a:t>
            </a:r>
            <a:r>
              <a:rPr lang="en-US" dirty="0" smtClean="0"/>
              <a:t>federal</a:t>
            </a:r>
            <a:r>
              <a:rPr lang="en-US" dirty="0"/>
              <a:t>, </a:t>
            </a:r>
            <a:r>
              <a:rPr lang="en-US" dirty="0" smtClean="0"/>
              <a:t>state, </a:t>
            </a:r>
            <a:r>
              <a:rPr lang="en-US" dirty="0"/>
              <a:t>or local </a:t>
            </a:r>
            <a:r>
              <a:rPr lang="en-US" dirty="0" smtClean="0"/>
              <a:t>elections, referendums, </a:t>
            </a:r>
            <a:r>
              <a:rPr lang="en-US" dirty="0"/>
              <a:t>or </a:t>
            </a:r>
            <a:r>
              <a:rPr lang="en-US" dirty="0" smtClean="0"/>
              <a:t>initiatives </a:t>
            </a:r>
            <a:r>
              <a:rPr lang="en-US" dirty="0"/>
              <a:t>through in-kind or cash contributions, endorsements, or publicity.</a:t>
            </a:r>
            <a:endParaRPr dirty="0"/>
          </a:p>
          <a:p>
            <a:pPr indent="-457200">
              <a:lnSpc>
                <a:spcPct val="115000"/>
              </a:lnSpc>
              <a:spcBef>
                <a:spcPts val="600"/>
              </a:spcBef>
              <a:buSzPct val="100000"/>
            </a:pPr>
            <a:endParaRPr dirty="0"/>
          </a:p>
        </p:txBody>
      </p:sp>
    </p:spTree>
    <p:extLst>
      <p:ext uri="{BB962C8B-B14F-4D97-AF65-F5344CB8AC3E}">
        <p14:creationId xmlns:p14="http://schemas.microsoft.com/office/powerpoint/2010/main" val="3674959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lvl="0"/>
            <a:r>
              <a:rPr lang="en-US" dirty="0" smtClean="0">
                <a:latin typeface="Arial"/>
                <a:ea typeface="Arial"/>
                <a:cs typeface="Arial"/>
                <a:sym typeface="Arial"/>
              </a:rPr>
              <a:t>You are not. . ., </a:t>
            </a:r>
            <a:r>
              <a:rPr lang="en-US" sz="2800" dirty="0" smtClean="0">
                <a:latin typeface="Arial"/>
                <a:ea typeface="Arial"/>
                <a:cs typeface="Arial"/>
                <a:sym typeface="Arial"/>
              </a:rPr>
              <a:t>cont’d.</a:t>
            </a:r>
            <a:endParaRPr dirty="0"/>
          </a:p>
        </p:txBody>
      </p:sp>
      <p:sp>
        <p:nvSpPr>
          <p:cNvPr id="125" name="Shape 125"/>
          <p:cNvSpPr txBox="1">
            <a:spLocks noGrp="1"/>
          </p:cNvSpPr>
          <p:nvPr>
            <p:ph type="body" idx="1"/>
          </p:nvPr>
        </p:nvSpPr>
        <p:spPr>
          <a:xfrm>
            <a:off x="381000" y="1066800"/>
            <a:ext cx="8382000" cy="5029200"/>
          </a:xfrm>
          <a:prstGeom prst="rect">
            <a:avLst/>
          </a:prstGeom>
        </p:spPr>
        <p:txBody>
          <a:bodyPr spcFirstLastPara="1" wrap="square" lIns="91425" tIns="91425" rIns="91425" bIns="91425" anchor="t" anchorCtr="0">
            <a:noAutofit/>
          </a:bodyPr>
          <a:lstStyle/>
          <a:p>
            <a:pPr marL="342900" indent="-342900">
              <a:lnSpc>
                <a:spcPct val="115000"/>
              </a:lnSpc>
              <a:spcBef>
                <a:spcPts val="600"/>
              </a:spcBef>
              <a:buSzPct val="100000"/>
            </a:pPr>
            <a:r>
              <a:rPr lang="en-US" dirty="0" smtClean="0"/>
              <a:t>Contributing </a:t>
            </a:r>
            <a:r>
              <a:rPr lang="en-US" dirty="0"/>
              <a:t>to expenses of a political party, campaign, or political action committee.</a:t>
            </a:r>
            <a:endParaRPr dirty="0"/>
          </a:p>
          <a:p>
            <a:pPr marL="342900" indent="-342900">
              <a:lnSpc>
                <a:spcPct val="115000"/>
              </a:lnSpc>
              <a:spcBef>
                <a:spcPts val="600"/>
              </a:spcBef>
              <a:buSzPct val="100000"/>
            </a:pPr>
            <a:r>
              <a:rPr lang="en-US" dirty="0" smtClean="0"/>
              <a:t>Attempting </a:t>
            </a:r>
            <a:r>
              <a:rPr lang="en-US" dirty="0"/>
              <a:t>to influence </a:t>
            </a:r>
            <a:r>
              <a:rPr lang="en-US" dirty="0" smtClean="0"/>
              <a:t>votes for or against specific legislation with certain exceptions.</a:t>
            </a:r>
          </a:p>
          <a:p>
            <a:pPr marL="0" indent="0">
              <a:lnSpc>
                <a:spcPct val="115000"/>
              </a:lnSpc>
              <a:spcBef>
                <a:spcPts val="600"/>
              </a:spcBef>
              <a:buSzPct val="100000"/>
              <a:buNone/>
            </a:pPr>
            <a:r>
              <a:rPr lang="en-US" b="1" dirty="0" smtClean="0"/>
              <a:t>Keep the form on file.</a:t>
            </a:r>
            <a:endParaRPr b="1" dirty="0"/>
          </a:p>
        </p:txBody>
      </p:sp>
    </p:spTree>
    <p:extLst>
      <p:ext uri="{BB962C8B-B14F-4D97-AF65-F5344CB8AC3E}">
        <p14:creationId xmlns:p14="http://schemas.microsoft.com/office/powerpoint/2010/main" val="1675171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sz="2800" dirty="0">
                <a:latin typeface="Arial"/>
                <a:ea typeface="Arial"/>
                <a:cs typeface="Arial"/>
                <a:sym typeface="Arial"/>
              </a:rPr>
              <a:t>More about </a:t>
            </a:r>
            <a:r>
              <a:rPr lang="en-US" sz="2800" dirty="0" smtClean="0">
                <a:latin typeface="Arial"/>
                <a:ea typeface="Arial"/>
                <a:cs typeface="Arial"/>
                <a:sym typeface="Arial"/>
              </a:rPr>
              <a:t>Lobbying </a:t>
            </a:r>
            <a:r>
              <a:rPr lang="en-US" sz="2800" dirty="0">
                <a:latin typeface="Arial"/>
                <a:ea typeface="Arial"/>
                <a:cs typeface="Arial"/>
                <a:sym typeface="Arial"/>
              </a:rPr>
              <a:t>– </a:t>
            </a:r>
            <a:r>
              <a:rPr lang="en-US" sz="2800" dirty="0" smtClean="0">
                <a:latin typeface="Arial"/>
                <a:ea typeface="Arial"/>
                <a:cs typeface="Arial"/>
                <a:sym typeface="Arial"/>
              </a:rPr>
              <a:t>What </a:t>
            </a:r>
            <a:r>
              <a:rPr lang="en-US" sz="2800" dirty="0">
                <a:latin typeface="Arial"/>
                <a:ea typeface="Arial"/>
                <a:cs typeface="Arial"/>
                <a:sym typeface="Arial"/>
              </a:rPr>
              <a:t>IS </a:t>
            </a:r>
            <a:r>
              <a:rPr lang="en-US" sz="2800" dirty="0" smtClean="0">
                <a:latin typeface="Arial"/>
                <a:ea typeface="Arial"/>
                <a:cs typeface="Arial"/>
                <a:sym typeface="Arial"/>
              </a:rPr>
              <a:t>Allowed </a:t>
            </a:r>
            <a:r>
              <a:rPr lang="en-US" sz="2800" dirty="0">
                <a:latin typeface="Arial"/>
                <a:ea typeface="Arial"/>
                <a:cs typeface="Arial"/>
                <a:sym typeface="Arial"/>
              </a:rPr>
              <a:t>with </a:t>
            </a:r>
            <a:r>
              <a:rPr lang="en-US" sz="2800" dirty="0" smtClean="0">
                <a:latin typeface="Arial"/>
                <a:ea typeface="Arial"/>
                <a:cs typeface="Arial"/>
                <a:sym typeface="Arial"/>
              </a:rPr>
              <a:t>Federal </a:t>
            </a:r>
            <a:r>
              <a:rPr lang="en-US" sz="2800" dirty="0">
                <a:latin typeface="Arial"/>
                <a:ea typeface="Arial"/>
                <a:cs typeface="Arial"/>
                <a:sym typeface="Arial"/>
              </a:rPr>
              <a:t>F</a:t>
            </a:r>
            <a:r>
              <a:rPr lang="en-US" sz="2800" dirty="0" smtClean="0">
                <a:latin typeface="Arial"/>
                <a:ea typeface="Arial"/>
                <a:cs typeface="Arial"/>
                <a:sym typeface="Arial"/>
              </a:rPr>
              <a:t>unding</a:t>
            </a:r>
            <a:endParaRPr dirty="0"/>
          </a:p>
        </p:txBody>
      </p:sp>
      <p:sp>
        <p:nvSpPr>
          <p:cNvPr id="132" name="Shape 132"/>
          <p:cNvSpPr txBox="1">
            <a:spLocks noGrp="1"/>
          </p:cNvSpPr>
          <p:nvPr>
            <p:ph type="body" idx="1"/>
          </p:nvPr>
        </p:nvSpPr>
        <p:spPr>
          <a:xfrm>
            <a:off x="381000" y="1066800"/>
            <a:ext cx="8382000" cy="5181600"/>
          </a:xfrm>
          <a:prstGeom prst="rect">
            <a:avLst/>
          </a:prstGeom>
        </p:spPr>
        <p:txBody>
          <a:bodyPr spcFirstLastPara="1" wrap="square" lIns="91425" tIns="91425" rIns="91425" bIns="91425" anchor="t" anchorCtr="0">
            <a:noAutofit/>
          </a:bodyPr>
          <a:lstStyle/>
          <a:p>
            <a:pPr marL="342900" indent="-342900">
              <a:lnSpc>
                <a:spcPct val="115000"/>
              </a:lnSpc>
              <a:spcBef>
                <a:spcPts val="600"/>
              </a:spcBef>
              <a:buSzPct val="100000"/>
            </a:pPr>
            <a:r>
              <a:rPr lang="en-US" sz="2500" dirty="0" smtClean="0"/>
              <a:t>Technical </a:t>
            </a:r>
            <a:r>
              <a:rPr lang="en-US" sz="2500" dirty="0"/>
              <a:t>and factual presentations on topics directly related to the performance of a grant, </a:t>
            </a:r>
            <a:r>
              <a:rPr lang="en-US" sz="2500" dirty="0" smtClean="0"/>
              <a:t>contract, </a:t>
            </a:r>
            <a:r>
              <a:rPr lang="en-US" sz="2500" dirty="0"/>
              <a:t>or other agreement in response to a documented request.</a:t>
            </a:r>
            <a:endParaRPr sz="2500" dirty="0"/>
          </a:p>
          <a:p>
            <a:pPr marL="342900" indent="-342900">
              <a:lnSpc>
                <a:spcPct val="115000"/>
              </a:lnSpc>
              <a:spcBef>
                <a:spcPts val="600"/>
              </a:spcBef>
              <a:buSzPct val="100000"/>
            </a:pPr>
            <a:r>
              <a:rPr lang="en-US" sz="2500" dirty="0" smtClean="0"/>
              <a:t>Information </a:t>
            </a:r>
            <a:r>
              <a:rPr lang="en-US" sz="2500" dirty="0"/>
              <a:t>must be readily obtainable and readily put in deliverable form.</a:t>
            </a:r>
            <a:endParaRPr sz="2500" dirty="0"/>
          </a:p>
          <a:p>
            <a:pPr marL="342900" indent="-342900">
              <a:lnSpc>
                <a:spcPct val="115000"/>
              </a:lnSpc>
              <a:spcBef>
                <a:spcPts val="600"/>
              </a:spcBef>
              <a:buSzPct val="100000"/>
            </a:pPr>
            <a:r>
              <a:rPr lang="en-US" sz="2500" dirty="0" smtClean="0"/>
              <a:t>Costs </a:t>
            </a:r>
            <a:r>
              <a:rPr lang="en-US" sz="2500" dirty="0"/>
              <a:t>of travel, </a:t>
            </a:r>
            <a:r>
              <a:rPr lang="en-US" sz="2500" dirty="0" smtClean="0"/>
              <a:t>lodging, </a:t>
            </a:r>
            <a:r>
              <a:rPr lang="en-US" sz="2500" dirty="0"/>
              <a:t>or meals are </a:t>
            </a:r>
            <a:r>
              <a:rPr lang="en-US" sz="2500" dirty="0" smtClean="0"/>
              <a:t>allowed when </a:t>
            </a:r>
            <a:r>
              <a:rPr lang="en-US" sz="2500" dirty="0"/>
              <a:t>incurred to offer testimony at a regularly scheduled hearing pursuant to a written request.</a:t>
            </a:r>
            <a:endParaRPr sz="2500" dirty="0"/>
          </a:p>
          <a:p>
            <a:pPr marL="342900" indent="-342900">
              <a:lnSpc>
                <a:spcPct val="115000"/>
              </a:lnSpc>
              <a:spcBef>
                <a:spcPts val="600"/>
              </a:spcBef>
              <a:buSzPct val="100000"/>
            </a:pPr>
            <a:r>
              <a:rPr lang="en-US" sz="2500" dirty="0" smtClean="0"/>
              <a:t>Lobbying </a:t>
            </a:r>
            <a:r>
              <a:rPr lang="en-US" sz="2500" dirty="0"/>
              <a:t>within limits </a:t>
            </a:r>
            <a:r>
              <a:rPr lang="en-US" sz="2500" dirty="0" smtClean="0"/>
              <a:t>set by </a:t>
            </a:r>
            <a:r>
              <a:rPr lang="en-US" sz="2500" dirty="0"/>
              <a:t>the IRS related to your non-profit status, as long as you don’t use federal funds.</a:t>
            </a:r>
            <a:endParaRPr sz="2500" dirty="0"/>
          </a:p>
          <a:p>
            <a:pPr marL="342900" indent="-342900">
              <a:buSzPct val="100000"/>
            </a:pPr>
            <a:endParaRPr sz="2500" dirty="0"/>
          </a:p>
        </p:txBody>
      </p:sp>
    </p:spTree>
    <p:extLst>
      <p:ext uri="{BB962C8B-B14F-4D97-AF65-F5344CB8AC3E}">
        <p14:creationId xmlns:p14="http://schemas.microsoft.com/office/powerpoint/2010/main" val="1341276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01752"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t>Able SC’s Lobbying </a:t>
            </a:r>
            <a:r>
              <a:rPr lang="en-US" dirty="0" smtClean="0"/>
              <a:t>Activities*</a:t>
            </a:r>
            <a:endParaRPr sz="3200" b="1" i="0" u="none" strike="noStrike" cap="none" dirty="0">
              <a:solidFill>
                <a:schemeClr val="accent2"/>
              </a:solidFill>
              <a:latin typeface="Nunito"/>
              <a:ea typeface="Nunito"/>
              <a:cs typeface="Nunito"/>
              <a:sym typeface="Nunito"/>
            </a:endParaRPr>
          </a:p>
        </p:txBody>
      </p:sp>
      <p:sp>
        <p:nvSpPr>
          <p:cNvPr id="3" name="Text Placeholder 2"/>
          <p:cNvSpPr>
            <a:spLocks noGrp="1"/>
          </p:cNvSpPr>
          <p:nvPr>
            <p:ph type="body" idx="1"/>
          </p:nvPr>
        </p:nvSpPr>
        <p:spPr>
          <a:xfrm>
            <a:off x="301752" y="838200"/>
            <a:ext cx="8537448" cy="5334000"/>
          </a:xfrm>
        </p:spPr>
        <p:txBody>
          <a:bodyPr/>
          <a:lstStyle/>
          <a:p>
            <a:r>
              <a:rPr lang="en-US" dirty="0"/>
              <a:t>Contracts with a Legislative Liaison/Registered Lobbyist </a:t>
            </a:r>
          </a:p>
          <a:p>
            <a:r>
              <a:rPr lang="en-US" dirty="0"/>
              <a:t>ED and Lobbyist meet together with representatives </a:t>
            </a:r>
          </a:p>
          <a:p>
            <a:r>
              <a:rPr lang="en-US" dirty="0"/>
              <a:t>Writes and advocates for bill to pass</a:t>
            </a:r>
          </a:p>
          <a:p>
            <a:r>
              <a:rPr lang="en-US" dirty="0"/>
              <a:t>Testifies in support/opposition of a bill </a:t>
            </a:r>
          </a:p>
          <a:p>
            <a:r>
              <a:rPr lang="en-US" dirty="0" smtClean="0"/>
              <a:t>Provides </a:t>
            </a:r>
            <a:r>
              <a:rPr lang="en-US" dirty="0"/>
              <a:t>guidance to state agencies regarding passed legislation </a:t>
            </a:r>
          </a:p>
          <a:p>
            <a:r>
              <a:rPr lang="en-US" dirty="0"/>
              <a:t>Reports to the Ethics Commission every six months</a:t>
            </a:r>
          </a:p>
          <a:p>
            <a:r>
              <a:rPr lang="en-US" dirty="0"/>
              <a:t>Spreads IL and disability rights throughout the SC general assembly </a:t>
            </a:r>
          </a:p>
          <a:p>
            <a:r>
              <a:rPr lang="en-US" dirty="0"/>
              <a:t>Funding requests </a:t>
            </a:r>
            <a:endParaRPr lang="en-US" dirty="0" smtClean="0"/>
          </a:p>
          <a:p>
            <a:pPr marL="0" indent="0">
              <a:buNone/>
            </a:pPr>
            <a:r>
              <a:rPr lang="en-US" sz="1800" dirty="0" smtClean="0"/>
              <a:t>*Not using federal funds.</a:t>
            </a:r>
            <a:endParaRPr lang="en-US" sz="1800" dirty="0"/>
          </a:p>
          <a:p>
            <a:endParaRPr lang="en-US" dirty="0"/>
          </a:p>
        </p:txBody>
      </p:sp>
    </p:spTree>
    <p:extLst>
      <p:ext uri="{BB962C8B-B14F-4D97-AF65-F5344CB8AC3E}">
        <p14:creationId xmlns:p14="http://schemas.microsoft.com/office/powerpoint/2010/main" val="4175214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28600" y="152400"/>
            <a:ext cx="78486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t>Careful </a:t>
            </a:r>
            <a:r>
              <a:rPr lang="en-US" dirty="0" smtClean="0"/>
              <a:t>Considerations </a:t>
            </a:r>
            <a:r>
              <a:rPr lang="en-US" dirty="0"/>
              <a:t>when Lobbying</a:t>
            </a:r>
            <a:endParaRPr sz="3200" b="1" i="0" u="none" strike="noStrike" cap="none" dirty="0">
              <a:solidFill>
                <a:schemeClr val="accent2"/>
              </a:solidFill>
              <a:latin typeface="Nunito"/>
              <a:ea typeface="Nunito"/>
              <a:cs typeface="Nunito"/>
              <a:sym typeface="Nunito"/>
            </a:endParaRPr>
          </a:p>
        </p:txBody>
      </p:sp>
      <p:sp>
        <p:nvSpPr>
          <p:cNvPr id="145" name="Shape 145"/>
          <p:cNvSpPr txBox="1">
            <a:spLocks noGrp="1"/>
          </p:cNvSpPr>
          <p:nvPr>
            <p:ph idx="1"/>
          </p:nvPr>
        </p:nvSpPr>
        <p:spPr>
          <a:xfrm>
            <a:off x="381000" y="1295400"/>
            <a:ext cx="8382000" cy="4800600"/>
          </a:xfrm>
          <a:prstGeom prst="rect">
            <a:avLst/>
          </a:prstGeom>
          <a:noFill/>
          <a:ln>
            <a:noFill/>
          </a:ln>
        </p:spPr>
        <p:txBody>
          <a:bodyPr spcFirstLastPara="1" wrap="square" lIns="91425" tIns="45700" rIns="91425" bIns="45700" anchor="t" anchorCtr="0">
            <a:noAutofit/>
          </a:bodyPr>
          <a:lstStyle/>
          <a:p>
            <a:pPr marL="558800" indent="-457200">
              <a:spcBef>
                <a:spcPts val="0"/>
              </a:spcBef>
              <a:buSzPts val="2000"/>
            </a:pPr>
            <a:r>
              <a:rPr lang="en-US" dirty="0" smtClean="0"/>
              <a:t>Check </a:t>
            </a:r>
            <a:r>
              <a:rPr lang="en-US" dirty="0"/>
              <a:t>with your state laws regarding </a:t>
            </a:r>
            <a:r>
              <a:rPr lang="en-US" dirty="0" smtClean="0"/>
              <a:t>lobbying.</a:t>
            </a:r>
            <a:endParaRPr dirty="0"/>
          </a:p>
          <a:p>
            <a:pPr marL="558800" indent="-457200">
              <a:spcBef>
                <a:spcPts val="0"/>
              </a:spcBef>
              <a:buSzPts val="2000"/>
            </a:pPr>
            <a:r>
              <a:rPr lang="en-US" dirty="0"/>
              <a:t>You may need to register at your State’s Ethics Commission and report often about lobbying </a:t>
            </a:r>
            <a:r>
              <a:rPr lang="en-US" dirty="0" smtClean="0"/>
              <a:t>activities.</a:t>
            </a:r>
            <a:endParaRPr dirty="0"/>
          </a:p>
          <a:p>
            <a:pPr marL="558800" indent="-457200">
              <a:spcBef>
                <a:spcPts val="0"/>
              </a:spcBef>
              <a:buSzPts val="2000"/>
            </a:pPr>
            <a:r>
              <a:rPr lang="en-US" dirty="0" smtClean="0"/>
              <a:t>Register as a lobbyist.</a:t>
            </a:r>
            <a:endParaRPr dirty="0"/>
          </a:p>
          <a:p>
            <a:pPr marL="558800" indent="-457200">
              <a:spcBef>
                <a:spcPts val="0"/>
              </a:spcBef>
              <a:buSzPts val="2000"/>
            </a:pPr>
            <a:r>
              <a:rPr lang="en-US" dirty="0"/>
              <a:t>Document lobbying activities in your database system, timesheet, mileage, receipts, etc</a:t>
            </a:r>
            <a:r>
              <a:rPr lang="en-US" dirty="0" smtClean="0"/>
              <a:t>. </a:t>
            </a:r>
          </a:p>
          <a:p>
            <a:pPr marL="1003300" lvl="1" indent="-457200">
              <a:spcBef>
                <a:spcPts val="0"/>
              </a:spcBef>
              <a:buSzPts val="2200"/>
            </a:pPr>
            <a:endParaRPr dirty="0"/>
          </a:p>
          <a:p>
            <a:pPr marL="622300" indent="-457200"/>
            <a:endParaRPr b="0" i="0" u="none" strike="noStrike" cap="none" dirty="0">
              <a:solidFill>
                <a:schemeClr val="dk1"/>
              </a:solidFill>
              <a:sym typeface="Tahoma"/>
            </a:endParaRPr>
          </a:p>
        </p:txBody>
      </p:sp>
    </p:spTree>
    <p:extLst>
      <p:ext uri="{BB962C8B-B14F-4D97-AF65-F5344CB8AC3E}">
        <p14:creationId xmlns:p14="http://schemas.microsoft.com/office/powerpoint/2010/main" val="3389740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28600" y="152400"/>
            <a:ext cx="79248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t>Careful </a:t>
            </a:r>
            <a:r>
              <a:rPr lang="en-US" dirty="0" smtClean="0"/>
              <a:t>Considerations </a:t>
            </a:r>
            <a:r>
              <a:rPr lang="en-US" dirty="0"/>
              <a:t>when </a:t>
            </a:r>
            <a:r>
              <a:rPr lang="en-US" dirty="0" smtClean="0"/>
              <a:t>Lobbying</a:t>
            </a:r>
            <a:r>
              <a:rPr lang="en-US" sz="2800" dirty="0" smtClean="0"/>
              <a:t>, cont’d.</a:t>
            </a:r>
            <a:endParaRPr sz="3200" b="1" i="0" u="none" strike="noStrike" cap="none" dirty="0">
              <a:solidFill>
                <a:schemeClr val="accent2"/>
              </a:solidFill>
              <a:latin typeface="Nunito"/>
              <a:ea typeface="Nunito"/>
              <a:cs typeface="Nunito"/>
              <a:sym typeface="Nunito"/>
            </a:endParaRPr>
          </a:p>
        </p:txBody>
      </p:sp>
      <p:sp>
        <p:nvSpPr>
          <p:cNvPr id="145" name="Shape 14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558800" indent="-457200">
              <a:spcBef>
                <a:spcPts val="0"/>
              </a:spcBef>
              <a:buSzPts val="2000"/>
            </a:pPr>
            <a:r>
              <a:rPr lang="en-US" dirty="0" smtClean="0"/>
              <a:t>Plan </a:t>
            </a:r>
            <a:r>
              <a:rPr lang="en-US" dirty="0"/>
              <a:t>&amp; prepare to show documentation of lobbying </a:t>
            </a:r>
            <a:r>
              <a:rPr lang="en-US" dirty="0" smtClean="0"/>
              <a:t>activities. You will need to show that you are </a:t>
            </a:r>
            <a:r>
              <a:rPr lang="en-US" dirty="0"/>
              <a:t>using funding other than </a:t>
            </a:r>
            <a:r>
              <a:rPr lang="en-US" dirty="0" smtClean="0"/>
              <a:t>federal. </a:t>
            </a:r>
          </a:p>
          <a:p>
            <a:pPr marL="558800" indent="-457200">
              <a:spcBef>
                <a:spcPts val="0"/>
              </a:spcBef>
              <a:buSzPts val="2000"/>
            </a:pPr>
            <a:r>
              <a:rPr lang="en-US" dirty="0" smtClean="0"/>
              <a:t>Lobbying </a:t>
            </a:r>
            <a:r>
              <a:rPr lang="en-US" dirty="0"/>
              <a:t>should not constitute a “substantial” percentage of an organization’s </a:t>
            </a:r>
            <a:r>
              <a:rPr lang="en-US" dirty="0" smtClean="0"/>
              <a:t>activities (IRS rule).</a:t>
            </a:r>
            <a:endParaRPr dirty="0"/>
          </a:p>
          <a:p>
            <a:pPr marL="1016000" lvl="1" indent="-457200">
              <a:spcBef>
                <a:spcPts val="0"/>
              </a:spcBef>
              <a:buSzPts val="2000"/>
            </a:pPr>
            <a:r>
              <a:rPr lang="en-US" dirty="0"/>
              <a:t>IRS restricts organizations from using a “substantial” percentage of time, staff, and resources on lobbying.</a:t>
            </a:r>
            <a:endParaRPr dirty="0"/>
          </a:p>
          <a:p>
            <a:pPr marL="1016000" lvl="1" indent="-457200">
              <a:spcBef>
                <a:spcPts val="0"/>
              </a:spcBef>
              <a:buSzPts val="2000"/>
            </a:pPr>
            <a:r>
              <a:rPr lang="en-US" dirty="0"/>
              <a:t>More information about what constitutes “substantial” is available here: https://www.irs. </a:t>
            </a:r>
            <a:r>
              <a:rPr lang="en-US" dirty="0" smtClean="0"/>
              <a:t>gov/charities-non-profits/measuring-lobbyingsubstantial-part-test</a:t>
            </a:r>
            <a:r>
              <a:rPr lang="en-US" dirty="0"/>
              <a:t>.</a:t>
            </a:r>
            <a:endParaRPr dirty="0"/>
          </a:p>
          <a:p>
            <a:pPr marL="1003300" lvl="1" indent="-457200">
              <a:spcBef>
                <a:spcPts val="0"/>
              </a:spcBef>
              <a:buSzPts val="2200"/>
            </a:pPr>
            <a:endParaRPr dirty="0"/>
          </a:p>
          <a:p>
            <a:pPr marL="622300" indent="-457200"/>
            <a:endParaRPr b="0" i="0" u="none" strike="noStrike" cap="none" dirty="0">
              <a:solidFill>
                <a:schemeClr val="dk1"/>
              </a:solidFill>
              <a:sym typeface="Tahoma"/>
            </a:endParaRPr>
          </a:p>
        </p:txBody>
      </p:sp>
    </p:spTree>
    <p:extLst>
      <p:ext uri="{BB962C8B-B14F-4D97-AF65-F5344CB8AC3E}">
        <p14:creationId xmlns:p14="http://schemas.microsoft.com/office/powerpoint/2010/main" val="2397504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228600" y="152400"/>
            <a:ext cx="7696200" cy="79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Advocate to Remove Barriers! </a:t>
            </a:r>
            <a:endParaRPr dirty="0"/>
          </a:p>
        </p:txBody>
      </p:sp>
      <p:pic>
        <p:nvPicPr>
          <p:cNvPr id="2" name="Picture 1" descr="Advocates in front of the SC State House holding rally signs. " title="Advocacy Da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9239" y="821966"/>
            <a:ext cx="7005524" cy="3602444"/>
          </a:xfrm>
          <a:prstGeom prst="rect">
            <a:avLst/>
          </a:prstGeom>
        </p:spPr>
      </p:pic>
      <p:pic>
        <p:nvPicPr>
          <p:cNvPr id="153" name="Shape 153" descr="The Advocacy Day for Access and Independence logo. There is an orange unlocking lock symbol." title="Advocacy Day for Access &amp; Independence Logo"/>
          <p:cNvPicPr preferRelativeResize="0"/>
          <p:nvPr/>
        </p:nvPicPr>
        <p:blipFill>
          <a:blip r:embed="rId4">
            <a:alphaModFix/>
            <a:extLst>
              <a:ext uri="{28A0092B-C50C-407E-A947-70E740481C1C}">
                <a14:useLocalDpi xmlns:a14="http://schemas.microsoft.com/office/drawing/2010/main" val="0"/>
              </a:ext>
            </a:extLst>
          </a:blip>
          <a:stretch>
            <a:fillRect/>
          </a:stretch>
        </p:blipFill>
        <p:spPr>
          <a:xfrm>
            <a:off x="421188" y="4424410"/>
            <a:ext cx="8301626" cy="1660325"/>
          </a:xfrm>
          <a:prstGeom prst="rect">
            <a:avLst/>
          </a:prstGeom>
          <a:noFill/>
          <a:ln>
            <a:noFill/>
          </a:ln>
        </p:spPr>
      </p:pic>
    </p:spTree>
    <p:extLst>
      <p:ext uri="{BB962C8B-B14F-4D97-AF65-F5344CB8AC3E}">
        <p14:creationId xmlns:p14="http://schemas.microsoft.com/office/powerpoint/2010/main" val="347491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r>
              <a:rPr lang="en-US" dirty="0"/>
              <a:t>Community Organizing/Direct Action:</a:t>
            </a:r>
            <a:br>
              <a:rPr lang="en-US" dirty="0"/>
            </a:br>
            <a:r>
              <a:rPr lang="en-US" dirty="0"/>
              <a:t>It’s all about POWER!</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371600"/>
            <a:ext cx="8534400" cy="4724400"/>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smtClean="0"/>
              <a:t> </a:t>
            </a:r>
            <a:endParaRPr lang="en-US" dirty="0"/>
          </a:p>
          <a:p>
            <a:pPr marL="0" indent="0">
              <a:spcBef>
                <a:spcPts val="0"/>
              </a:spcBef>
              <a:buNone/>
            </a:pPr>
            <a:r>
              <a:rPr lang="en-US" dirty="0"/>
              <a:t>“Power concedes nothing without a demand.” </a:t>
            </a:r>
            <a:endParaRPr lang="en-US" dirty="0" smtClean="0"/>
          </a:p>
          <a:p>
            <a:pPr marL="0" indent="0">
              <a:spcBef>
                <a:spcPts val="0"/>
              </a:spcBef>
              <a:buNone/>
            </a:pPr>
            <a:r>
              <a:rPr lang="en-US" dirty="0" smtClean="0"/>
              <a:t>~ Frederick Douglass</a:t>
            </a:r>
            <a:endParaRPr lang="en-US" dirty="0"/>
          </a:p>
          <a:p>
            <a:pPr marL="0" indent="0">
              <a:spcBef>
                <a:spcPts val="0"/>
              </a:spcBef>
              <a:buNone/>
            </a:pPr>
            <a:endParaRPr lang="en-US" dirty="0"/>
          </a:p>
          <a:p>
            <a:pPr marL="0" indent="0">
              <a:spcBef>
                <a:spcPts val="0"/>
              </a:spcBef>
              <a:buNone/>
            </a:pPr>
            <a:r>
              <a:rPr lang="en-US" dirty="0"/>
              <a:t>“Power never takes a step back, except in the face of more power.” </a:t>
            </a:r>
            <a:r>
              <a:rPr lang="en-US" dirty="0" smtClean="0"/>
              <a:t>~ Malcolm X</a:t>
            </a:r>
            <a:endParaRPr lang="en-US" dirty="0"/>
          </a:p>
          <a:p>
            <a:pPr marL="0" indent="0">
              <a:spcBef>
                <a:spcPts val="0"/>
              </a:spcBef>
              <a:buNone/>
            </a:pPr>
            <a:endParaRPr lang="en-US" dirty="0"/>
          </a:p>
          <a:p>
            <a:pPr marL="0" indent="0">
              <a:spcBef>
                <a:spcPts val="0"/>
              </a:spcBef>
              <a:buNone/>
            </a:pPr>
            <a:r>
              <a:rPr lang="en-US" dirty="0"/>
              <a:t>There are many different types of power, but for us...</a:t>
            </a:r>
          </a:p>
          <a:p>
            <a:pPr marL="0" indent="0">
              <a:spcBef>
                <a:spcPts val="0"/>
              </a:spcBef>
              <a:buNone/>
            </a:pPr>
            <a:r>
              <a:rPr lang="en-US" dirty="0"/>
              <a:t>People = Power!</a:t>
            </a: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34692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dirty="0">
                <a:latin typeface="Arial"/>
                <a:ea typeface="Arial"/>
                <a:cs typeface="Arial"/>
                <a:sym typeface="Arial"/>
              </a:rPr>
              <a:t>The Rehabilitation </a:t>
            </a:r>
            <a:r>
              <a:rPr lang="en-US" sz="2800" dirty="0" smtClean="0">
                <a:latin typeface="Arial"/>
                <a:ea typeface="Arial"/>
                <a:cs typeface="Arial"/>
                <a:sym typeface="Arial"/>
              </a:rPr>
              <a:t>Act, as amended, Content</a:t>
            </a:r>
            <a:endParaRPr sz="3200" b="1" i="0" u="none" strike="noStrike" cap="none" dirty="0">
              <a:solidFill>
                <a:schemeClr val="accent2"/>
              </a:solidFill>
              <a:latin typeface="Nunito"/>
              <a:ea typeface="Nunito"/>
              <a:cs typeface="Nunito"/>
              <a:sym typeface="Nunito"/>
            </a:endParaRPr>
          </a:p>
        </p:txBody>
      </p:sp>
      <p:sp>
        <p:nvSpPr>
          <p:cNvPr id="81" name="Shape 81"/>
          <p:cNvSpPr txBox="1">
            <a:spLocks noGrp="1"/>
          </p:cNvSpPr>
          <p:nvPr>
            <p:ph type="body" idx="1"/>
          </p:nvPr>
        </p:nvSpPr>
        <p:spPr>
          <a:xfrm>
            <a:off x="304800" y="1066800"/>
            <a:ext cx="8610600" cy="51816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I –   Vocational </a:t>
            </a:r>
            <a:r>
              <a:rPr lang="en-US" dirty="0" smtClean="0"/>
              <a:t>Rehabilitation </a:t>
            </a:r>
            <a:r>
              <a:rPr lang="en-US" dirty="0"/>
              <a:t>Services</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II –  Research &amp; Training</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III – Professional Development &amp; </a:t>
            </a:r>
            <a:r>
              <a:rPr lang="en-US" dirty="0" smtClean="0"/>
              <a:t>Special Projects</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IV –  Nat’l Council on </a:t>
            </a:r>
            <a:r>
              <a:rPr lang="en-US" dirty="0" smtClean="0"/>
              <a:t>Disability</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V –   Rights &amp; Advocacy</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VI –  Employment </a:t>
            </a:r>
            <a:r>
              <a:rPr lang="en-US" dirty="0" smtClean="0"/>
              <a:t>Opportunities</a:t>
            </a:r>
            <a:endParaRPr dirty="0"/>
          </a:p>
          <a:p>
            <a:pPr marL="0" lvl="0" indent="0" rtl="0">
              <a:lnSpc>
                <a:spcPct val="115000"/>
              </a:lnSpc>
              <a:spcBef>
                <a:spcPts val="600"/>
              </a:spcBef>
              <a:spcAft>
                <a:spcPts val="0"/>
              </a:spcAft>
              <a:buNone/>
            </a:pPr>
            <a:r>
              <a:rPr lang="en-US" dirty="0">
                <a:latin typeface="Arial"/>
                <a:ea typeface="Arial"/>
                <a:cs typeface="Arial"/>
                <a:sym typeface="Arial"/>
              </a:rPr>
              <a:t>•</a:t>
            </a:r>
            <a:r>
              <a:rPr lang="en-US" dirty="0"/>
              <a:t>Title VII – Independent Living </a:t>
            </a:r>
            <a:r>
              <a:rPr lang="en-US" dirty="0" smtClean="0"/>
              <a:t>Services and Centers for Independent Living</a:t>
            </a:r>
            <a:endParaRPr dirty="0"/>
          </a:p>
          <a:p>
            <a:pPr marL="0" lvl="0" indent="0" rtl="0">
              <a:lnSpc>
                <a:spcPct val="115000"/>
              </a:lnSpc>
              <a:spcBef>
                <a:spcPts val="600"/>
              </a:spcBef>
              <a:spcAft>
                <a:spcPts val="0"/>
              </a:spcAft>
              <a:buNone/>
            </a:pPr>
            <a:r>
              <a:rPr lang="en-US" sz="2500" b="1" dirty="0"/>
              <a:t>Only Title VII emphasizes consumer control as part of the foundation and philosophy of the funding.</a:t>
            </a:r>
            <a:endParaRPr sz="2500" b="1" dirty="0"/>
          </a:p>
          <a:p>
            <a:pPr marL="0" marR="0" lvl="0" indent="0" algn="l" rtl="0">
              <a:spcBef>
                <a:spcPts val="520"/>
              </a:spcBef>
              <a:spcAft>
                <a:spcPts val="0"/>
              </a:spcAft>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611957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Community Organizing as an Element of Independent Living</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228600" y="1066800"/>
            <a:ext cx="8686800" cy="5029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marL="0" marR="0" lvl="0" indent="0" algn="l" rtl="0">
              <a:spcBef>
                <a:spcPts val="0"/>
              </a:spcBef>
              <a:spcAft>
                <a:spcPts val="0"/>
              </a:spcAft>
              <a:buClr>
                <a:schemeClr val="dk1"/>
              </a:buClr>
              <a:buSzPts val="2600"/>
              <a:buNone/>
            </a:pPr>
            <a:r>
              <a:rPr lang="en-US" sz="2600" b="0" i="0" u="none" strike="noStrike" cap="none" dirty="0">
                <a:solidFill>
                  <a:schemeClr val="dk1"/>
                </a:solidFill>
                <a:latin typeface="Tahoma"/>
                <a:ea typeface="Tahoma"/>
                <a:cs typeface="Tahoma"/>
                <a:sym typeface="Tahoma"/>
              </a:rPr>
              <a:t>Community Organizing – as contrasted with the Social Work/Helper model – is consistent with Independent Living Philosophy</a:t>
            </a:r>
            <a:r>
              <a:rPr lang="en-US" sz="2600" b="0" i="0" u="none" strike="noStrike" cap="none" dirty="0" smtClean="0">
                <a:solidFill>
                  <a:schemeClr val="dk1"/>
                </a:solidFill>
                <a:latin typeface="Tahoma"/>
                <a:ea typeface="Tahoma"/>
                <a:cs typeface="Tahoma"/>
                <a:sym typeface="Tahoma"/>
              </a:rPr>
              <a:t>.</a:t>
            </a:r>
          </a:p>
          <a:p>
            <a:pPr marL="0" marR="0" lvl="0" indent="0" algn="l" rtl="0">
              <a:spcBef>
                <a:spcPts val="0"/>
              </a:spcBef>
              <a:spcAft>
                <a:spcPts val="0"/>
              </a:spcAft>
              <a:buClr>
                <a:schemeClr val="dk1"/>
              </a:buClr>
              <a:buSzPts val="2600"/>
              <a:buNone/>
            </a:pPr>
            <a:endParaRPr lang="en-US" sz="1200" b="0" i="0" u="none" strike="noStrike" cap="none" dirty="0">
              <a:solidFill>
                <a:schemeClr val="dk1"/>
              </a:solidFill>
              <a:latin typeface="Tahoma"/>
              <a:ea typeface="Tahoma"/>
              <a:cs typeface="Tahoma"/>
              <a:sym typeface="Tahoma"/>
            </a:endParaRPr>
          </a:p>
          <a:p>
            <a:pPr>
              <a:spcBef>
                <a:spcPts val="0"/>
              </a:spcBef>
            </a:pPr>
            <a:r>
              <a:rPr lang="en-US" dirty="0"/>
              <a:t>The locus of the problem is the environment/society.</a:t>
            </a:r>
          </a:p>
          <a:p>
            <a:pPr>
              <a:spcBef>
                <a:spcPts val="0"/>
              </a:spcBef>
            </a:pPr>
            <a:r>
              <a:rPr lang="en-US" dirty="0"/>
              <a:t>The solution is changing the external – not the disabled individual.</a:t>
            </a:r>
          </a:p>
          <a:p>
            <a:pPr>
              <a:spcBef>
                <a:spcPts val="0"/>
              </a:spcBef>
            </a:pPr>
            <a:r>
              <a:rPr lang="en-US" dirty="0"/>
              <a:t>The solution is not secured by professionals, but through self advocacy.</a:t>
            </a:r>
          </a:p>
          <a:p>
            <a:pPr marL="0" marR="0" lvl="0" indent="0" algn="l" rtl="0">
              <a:spcBef>
                <a:spcPts val="0"/>
              </a:spcBef>
              <a:spcAft>
                <a:spcPts val="0"/>
              </a:spcAft>
              <a:buClr>
                <a:schemeClr val="dk1"/>
              </a:buClr>
              <a:buSzPts val="2600"/>
              <a:buNone/>
            </a:pPr>
            <a:endParaRPr lang="en-US" sz="1600" b="0" i="0" u="none" strike="noStrike" cap="none" dirty="0">
              <a:solidFill>
                <a:schemeClr val="dk1"/>
              </a:solidFill>
              <a:latin typeface="Tahoma"/>
              <a:ea typeface="Tahoma"/>
              <a:cs typeface="Tahoma"/>
              <a:sym typeface="Tahoma"/>
            </a:endParaRPr>
          </a:p>
          <a:p>
            <a:pPr marL="0" indent="0">
              <a:spcBef>
                <a:spcPts val="0"/>
              </a:spcBef>
              <a:buNone/>
            </a:pPr>
            <a:r>
              <a:rPr lang="en-US" dirty="0"/>
              <a:t>When addressing an issue as a Community Organizer, we work with groups of people, instead of individuals.</a:t>
            </a:r>
          </a:p>
          <a:p>
            <a:pPr marL="0" marR="0" lvl="0" indent="0" algn="l" rtl="0">
              <a:spcBef>
                <a:spcPts val="0"/>
              </a:spcBef>
              <a:spcAft>
                <a:spcPts val="0"/>
              </a:spcAft>
              <a:buClr>
                <a:schemeClr val="dk1"/>
              </a:buClr>
              <a:buSzPts val="2600"/>
              <a:buNone/>
            </a:pPr>
            <a:endParaRPr lang="en-US" dirty="0"/>
          </a:p>
        </p:txBody>
      </p:sp>
    </p:spTree>
    <p:extLst>
      <p:ext uri="{BB962C8B-B14F-4D97-AF65-F5344CB8AC3E}">
        <p14:creationId xmlns:p14="http://schemas.microsoft.com/office/powerpoint/2010/main" val="3274306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Direct </a:t>
            </a:r>
            <a:r>
              <a:rPr lang="en-US" sz="3200" b="1" i="0" u="none" strike="noStrike" cap="none" dirty="0" smtClean="0">
                <a:solidFill>
                  <a:schemeClr val="accent2"/>
                </a:solidFill>
                <a:latin typeface="Nunito"/>
                <a:ea typeface="Nunito"/>
                <a:cs typeface="Nunito"/>
                <a:sym typeface="Nunito"/>
              </a:rPr>
              <a:t>Action</a:t>
            </a:r>
            <a:r>
              <a:rPr lang="en-US" sz="3200" b="1" i="0" u="none" strike="noStrike" cap="none" dirty="0" smtClean="0">
                <a:solidFill>
                  <a:schemeClr val="accent2"/>
                </a:solidFill>
                <a:latin typeface="Calibri Light" panose="020F0302020204030204" pitchFamily="34" charset="0"/>
                <a:ea typeface="Nunito"/>
                <a:cs typeface="Calibri Light" panose="020F0302020204030204" pitchFamily="34" charset="0"/>
                <a:sym typeface="Nunito"/>
              </a:rPr>
              <a:t>—</a:t>
            </a:r>
            <a:r>
              <a:rPr lang="en-US" sz="3200" b="1" i="0" u="none" strike="noStrike" cap="none" dirty="0" smtClean="0">
                <a:solidFill>
                  <a:schemeClr val="accent2"/>
                </a:solidFill>
                <a:latin typeface="Nunito"/>
                <a:ea typeface="Nunito"/>
                <a:cs typeface="Nunito"/>
                <a:sym typeface="Nunito"/>
              </a:rPr>
              <a:t> </a:t>
            </a:r>
            <a:br>
              <a:rPr lang="en-US" sz="3200" b="1" i="0" u="none" strike="noStrike" cap="none" dirty="0" smtClean="0">
                <a:solidFill>
                  <a:schemeClr val="accent2"/>
                </a:solidFill>
                <a:latin typeface="Nunito"/>
                <a:ea typeface="Nunito"/>
                <a:cs typeface="Nunito"/>
                <a:sym typeface="Nunito"/>
              </a:rPr>
            </a:br>
            <a:r>
              <a:rPr lang="en-US" sz="3200" b="1" i="0" u="none" strike="noStrike" cap="none" dirty="0" smtClean="0">
                <a:solidFill>
                  <a:schemeClr val="accent2"/>
                </a:solidFill>
                <a:latin typeface="Nunito"/>
                <a:ea typeface="Nunito"/>
                <a:cs typeface="Nunito"/>
                <a:sym typeface="Nunito"/>
              </a:rPr>
              <a:t>More </a:t>
            </a:r>
            <a:r>
              <a:rPr lang="en-US" sz="3200" b="1" i="0" u="none" strike="noStrike" cap="none" dirty="0">
                <a:solidFill>
                  <a:schemeClr val="accent2"/>
                </a:solidFill>
                <a:latin typeface="Nunito"/>
                <a:ea typeface="Nunito"/>
                <a:cs typeface="Nunito"/>
                <a:sym typeface="Nunito"/>
              </a:rPr>
              <a:t>than Civil Disobedience</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316736"/>
            <a:ext cx="8305800" cy="477926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r>
              <a:rPr lang="en-US" sz="2600" b="0" i="0" u="none" strike="noStrike" cap="none" dirty="0" smtClean="0">
                <a:solidFill>
                  <a:schemeClr val="dk1"/>
                </a:solidFill>
                <a:latin typeface="Tahoma"/>
                <a:ea typeface="Tahoma"/>
                <a:cs typeface="Tahoma"/>
                <a:sym typeface="Tahoma"/>
              </a:rPr>
              <a:t>Although </a:t>
            </a:r>
            <a:r>
              <a:rPr lang="en-US" sz="2600" b="0" i="0" u="none" strike="noStrike" cap="none" dirty="0">
                <a:solidFill>
                  <a:schemeClr val="dk1"/>
                </a:solidFill>
                <a:latin typeface="Tahoma"/>
                <a:ea typeface="Tahoma"/>
                <a:cs typeface="Tahoma"/>
                <a:sym typeface="Tahoma"/>
              </a:rPr>
              <a:t>people always think about civil disobedience, there are many different forms of Direct Action</a:t>
            </a:r>
            <a:r>
              <a:rPr lang="en-US" sz="2600" b="0" i="0" u="none" strike="noStrike" cap="none" dirty="0" smtClean="0">
                <a:solidFill>
                  <a:schemeClr val="dk1"/>
                </a:solidFill>
                <a:latin typeface="Tahoma"/>
                <a:ea typeface="Tahoma"/>
                <a:cs typeface="Tahoma"/>
                <a:sym typeface="Tahoma"/>
              </a:rPr>
              <a:t>:</a:t>
            </a:r>
          </a:p>
          <a:p>
            <a:pPr marL="0" marR="0" lvl="0" indent="0" algn="l" rtl="0">
              <a:spcBef>
                <a:spcPts val="0"/>
              </a:spcBef>
              <a:spcAft>
                <a:spcPts val="0"/>
              </a:spcAft>
              <a:buClr>
                <a:schemeClr val="dk1"/>
              </a:buClr>
              <a:buSzPts val="2600"/>
              <a:buNone/>
            </a:pPr>
            <a:endParaRPr lang="en-US" sz="1200" b="0" i="0" u="none" strike="noStrike" cap="none" dirty="0">
              <a:solidFill>
                <a:schemeClr val="dk1"/>
              </a:solidFill>
              <a:latin typeface="Tahoma"/>
              <a:ea typeface="Tahoma"/>
              <a:cs typeface="Tahoma"/>
              <a:sym typeface="Tahoma"/>
            </a:endParaRPr>
          </a:p>
          <a:p>
            <a:pPr indent="-457200">
              <a:spcBef>
                <a:spcPts val="0"/>
              </a:spcBef>
            </a:pPr>
            <a:r>
              <a:rPr lang="en-US" dirty="0" smtClean="0"/>
              <a:t>Delivering </a:t>
            </a:r>
            <a:r>
              <a:rPr lang="en-US" dirty="0"/>
              <a:t>declarations by organizations or petitions</a:t>
            </a:r>
          </a:p>
          <a:p>
            <a:pPr indent="-457200">
              <a:spcBef>
                <a:spcPts val="0"/>
              </a:spcBef>
            </a:pPr>
            <a:r>
              <a:rPr lang="en-US" dirty="0" smtClean="0"/>
              <a:t>Distributing </a:t>
            </a:r>
            <a:r>
              <a:rPr lang="en-US" dirty="0"/>
              <a:t>leaflets</a:t>
            </a:r>
          </a:p>
          <a:p>
            <a:pPr indent="-457200">
              <a:spcBef>
                <a:spcPts val="0"/>
              </a:spcBef>
            </a:pPr>
            <a:r>
              <a:rPr lang="en-US" dirty="0" smtClean="0"/>
              <a:t>Picketing</a:t>
            </a:r>
            <a:endParaRPr lang="en-US" dirty="0"/>
          </a:p>
          <a:p>
            <a:pPr indent="-457200">
              <a:spcBef>
                <a:spcPts val="0"/>
              </a:spcBef>
            </a:pPr>
            <a:r>
              <a:rPr lang="en-US" dirty="0" smtClean="0"/>
              <a:t>Bird-dogging</a:t>
            </a:r>
            <a:r>
              <a:rPr lang="en-US" dirty="0"/>
              <a:t>, "haunting" or taunting officials</a:t>
            </a:r>
          </a:p>
          <a:p>
            <a:pPr indent="-457200">
              <a:spcBef>
                <a:spcPts val="0"/>
              </a:spcBef>
            </a:pPr>
            <a:r>
              <a:rPr lang="en-US" dirty="0" smtClean="0"/>
              <a:t>Holding </a:t>
            </a:r>
            <a:r>
              <a:rPr lang="en-US" dirty="0"/>
              <a:t>vigils, mock funerals and marches</a:t>
            </a:r>
          </a:p>
          <a:p>
            <a:pPr indent="-457200">
              <a:spcBef>
                <a:spcPts val="0"/>
              </a:spcBef>
            </a:pPr>
            <a:r>
              <a:rPr lang="en-US" dirty="0" smtClean="0"/>
              <a:t>Doing </a:t>
            </a:r>
            <a:r>
              <a:rPr lang="en-US" dirty="0"/>
              <a:t>street theatre</a:t>
            </a:r>
          </a:p>
          <a:p>
            <a:pPr indent="-457200">
              <a:spcBef>
                <a:spcPts val="0"/>
              </a:spcBef>
            </a:pPr>
            <a:r>
              <a:rPr lang="en-US" dirty="0" smtClean="0"/>
              <a:t>Holding </a:t>
            </a:r>
            <a:r>
              <a:rPr lang="en-US" dirty="0"/>
              <a:t>teach-ins, walk-outs, or sit-ins</a:t>
            </a:r>
          </a:p>
          <a:p>
            <a:pPr indent="-457200">
              <a:spcBef>
                <a:spcPts val="0"/>
              </a:spcBef>
            </a:pPr>
            <a:r>
              <a:rPr lang="en-US" dirty="0" smtClean="0"/>
              <a:t>Overloading </a:t>
            </a:r>
            <a:r>
              <a:rPr lang="en-US" dirty="0"/>
              <a:t>of facilities or administrative systems</a:t>
            </a:r>
          </a:p>
          <a:p>
            <a:pPr marL="0" marR="0" lvl="0" indent="0" algn="l" rtl="0">
              <a:spcBef>
                <a:spcPts val="0"/>
              </a:spcBef>
              <a:spcAft>
                <a:spcPts val="0"/>
              </a:spcAft>
              <a:buClr>
                <a:schemeClr val="dk1"/>
              </a:buClr>
              <a:buSzPts val="2600"/>
              <a:buNone/>
            </a:pPr>
            <a:endParaRPr dirty="0"/>
          </a:p>
        </p:txBody>
      </p:sp>
    </p:spTree>
    <p:extLst>
      <p:ext uri="{BB962C8B-B14F-4D97-AF65-F5344CB8AC3E}">
        <p14:creationId xmlns:p14="http://schemas.microsoft.com/office/powerpoint/2010/main" val="484213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Centers CAN Support Direct Action</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a:spcBef>
                <a:spcPts val="0"/>
              </a:spcBef>
            </a:pPr>
            <a:r>
              <a:rPr lang="en-US" dirty="0"/>
              <a:t>Systems advocacy is a core service.</a:t>
            </a:r>
          </a:p>
          <a:p>
            <a:pPr marL="0" indent="0">
              <a:spcBef>
                <a:spcPts val="0"/>
              </a:spcBef>
              <a:buNone/>
            </a:pPr>
            <a:endParaRPr lang="en-US" sz="1400" dirty="0"/>
          </a:p>
          <a:p>
            <a:pPr>
              <a:spcBef>
                <a:spcPts val="0"/>
              </a:spcBef>
            </a:pPr>
            <a:r>
              <a:rPr lang="en-US" dirty="0"/>
              <a:t>Free speech is protected by the Constitution. </a:t>
            </a:r>
            <a:r>
              <a:rPr lang="en-US" dirty="0" smtClean="0"/>
              <a:t>It </a:t>
            </a:r>
            <a:r>
              <a:rPr lang="en-US" dirty="0"/>
              <a:t>was the FIRST Amendment for a reason.</a:t>
            </a:r>
          </a:p>
          <a:p>
            <a:pPr marL="0" indent="0">
              <a:spcBef>
                <a:spcPts val="0"/>
              </a:spcBef>
              <a:buNone/>
            </a:pPr>
            <a:endParaRPr lang="en-US" sz="1400" dirty="0"/>
          </a:p>
          <a:p>
            <a:pPr>
              <a:spcBef>
                <a:spcPts val="0"/>
              </a:spcBef>
            </a:pPr>
            <a:r>
              <a:rPr lang="en-US" dirty="0"/>
              <a:t>Centers can provide in-kind support (like space to meet) to other groups within the disability community who engage in direct action, including civil disobedience.</a:t>
            </a:r>
          </a:p>
          <a:p>
            <a:pPr marL="0" indent="0">
              <a:spcBef>
                <a:spcPts val="0"/>
              </a:spcBef>
              <a:buNone/>
            </a:pPr>
            <a:endParaRPr lang="en-US" sz="1400" dirty="0"/>
          </a:p>
          <a:p>
            <a:pPr>
              <a:spcBef>
                <a:spcPts val="0"/>
              </a:spcBef>
            </a:pPr>
            <a:r>
              <a:rPr lang="en-US" dirty="0"/>
              <a:t>Centers should establish policies that promote our movement and protect the Center.</a:t>
            </a:r>
            <a:endParaRPr dirty="0"/>
          </a:p>
        </p:txBody>
      </p:sp>
    </p:spTree>
    <p:extLst>
      <p:ext uri="{BB962C8B-B14F-4D97-AF65-F5344CB8AC3E}">
        <p14:creationId xmlns:p14="http://schemas.microsoft.com/office/powerpoint/2010/main" val="483386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848600" cy="7921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accent2"/>
                </a:solidFill>
                <a:latin typeface="Nunito"/>
                <a:ea typeface="Nunito"/>
                <a:cs typeface="Nunito"/>
                <a:sym typeface="Nunito"/>
              </a:rPr>
              <a:t>Centers SHOULD Support Direct Action</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295400"/>
            <a:ext cx="8305800" cy="4876800"/>
          </a:xfrm>
          <a:prstGeom prst="rect">
            <a:avLst/>
          </a:prstGeom>
          <a:noFill/>
          <a:ln>
            <a:noFill/>
          </a:ln>
        </p:spPr>
        <p:txBody>
          <a:bodyPr spcFirstLastPara="1" wrap="square" lIns="91425" tIns="45700" rIns="91425" bIns="45700" anchor="t" anchorCtr="0">
            <a:noAutofit/>
          </a:bodyPr>
          <a:lstStyle/>
          <a:p>
            <a:pPr>
              <a:spcBef>
                <a:spcPts val="0"/>
              </a:spcBef>
            </a:pPr>
            <a:r>
              <a:rPr lang="en-US" dirty="0" smtClean="0"/>
              <a:t>Direct </a:t>
            </a:r>
            <a:r>
              <a:rPr lang="en-US" dirty="0"/>
              <a:t>Action is transformative; it shows people who may not have seen themselves as having power that they are – in fact – powerful.</a:t>
            </a:r>
          </a:p>
          <a:p>
            <a:pPr marL="0" indent="0">
              <a:spcBef>
                <a:spcPts val="0"/>
              </a:spcBef>
              <a:buNone/>
            </a:pPr>
            <a:endParaRPr lang="en-US" sz="1400" dirty="0"/>
          </a:p>
          <a:p>
            <a:pPr>
              <a:spcBef>
                <a:spcPts val="0"/>
              </a:spcBef>
            </a:pPr>
            <a:r>
              <a:rPr lang="en-US" dirty="0"/>
              <a:t>Everyone has something they can contribute to doing Direct Action.</a:t>
            </a:r>
          </a:p>
          <a:p>
            <a:pPr marL="0" indent="0">
              <a:spcBef>
                <a:spcPts val="0"/>
              </a:spcBef>
              <a:buNone/>
            </a:pPr>
            <a:endParaRPr lang="en-US" sz="1400" dirty="0"/>
          </a:p>
          <a:p>
            <a:pPr>
              <a:spcBef>
                <a:spcPts val="0"/>
              </a:spcBef>
            </a:pPr>
            <a:r>
              <a:rPr lang="en-US" dirty="0"/>
              <a:t>It bolsters the other forms of advocacy within the pitchfork model.</a:t>
            </a:r>
          </a:p>
          <a:p>
            <a:pPr marL="0" indent="0">
              <a:spcBef>
                <a:spcPts val="0"/>
              </a:spcBef>
              <a:buNone/>
            </a:pPr>
            <a:endParaRPr lang="en-US" sz="1400" dirty="0"/>
          </a:p>
          <a:p>
            <a:pPr>
              <a:spcBef>
                <a:spcPts val="0"/>
              </a:spcBef>
            </a:pPr>
            <a:r>
              <a:rPr lang="en-US" dirty="0"/>
              <a:t>It WORKS, and it’s FUN!</a:t>
            </a:r>
          </a:p>
          <a:p>
            <a:pPr marL="0" marR="0" lvl="0" indent="0" algn="l" rtl="0">
              <a:spcBef>
                <a:spcPts val="0"/>
              </a:spcBef>
              <a:spcAft>
                <a:spcPts val="0"/>
              </a:spcAft>
              <a:buClr>
                <a:schemeClr val="dk1"/>
              </a:buClr>
              <a:buSzPts val="2600"/>
              <a:buNone/>
            </a:pPr>
            <a:endParaRPr dirty="0"/>
          </a:p>
        </p:txBody>
      </p:sp>
    </p:spTree>
    <p:extLst>
      <p:ext uri="{BB962C8B-B14F-4D97-AF65-F5344CB8AC3E}">
        <p14:creationId xmlns:p14="http://schemas.microsoft.com/office/powerpoint/2010/main" val="3401366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A </a:t>
            </a:r>
            <a:r>
              <a:rPr lang="en-US" dirty="0" smtClean="0"/>
              <a:t>Good </a:t>
            </a:r>
            <a:r>
              <a:rPr lang="en-US" dirty="0"/>
              <a:t>S</a:t>
            </a:r>
            <a:r>
              <a:rPr lang="en-US" dirty="0" smtClean="0"/>
              <a:t>ystems </a:t>
            </a:r>
            <a:r>
              <a:rPr lang="en-US" dirty="0"/>
              <a:t>A</a:t>
            </a:r>
            <a:r>
              <a:rPr lang="en-US" dirty="0" smtClean="0"/>
              <a:t>dvocacy </a:t>
            </a:r>
            <a:r>
              <a:rPr lang="en-US" dirty="0"/>
              <a:t>I</a:t>
            </a:r>
            <a:r>
              <a:rPr lang="en-US" dirty="0" smtClean="0"/>
              <a:t>ssue </a:t>
            </a:r>
            <a:r>
              <a:rPr lang="en-US" dirty="0"/>
              <a:t>M</a:t>
            </a:r>
            <a:r>
              <a:rPr lang="en-US" dirty="0" smtClean="0"/>
              <a:t>eets </a:t>
            </a:r>
            <a:r>
              <a:rPr lang="en-US" dirty="0"/>
              <a:t>M</a:t>
            </a:r>
            <a:r>
              <a:rPr lang="en-US" dirty="0" smtClean="0"/>
              <a:t>ost </a:t>
            </a:r>
            <a:r>
              <a:rPr lang="en-US" dirty="0"/>
              <a:t>of </a:t>
            </a:r>
            <a:r>
              <a:rPr lang="en-US" dirty="0" smtClean="0"/>
              <a:t>These </a:t>
            </a:r>
            <a:r>
              <a:rPr lang="en-US" dirty="0"/>
              <a:t>C</a:t>
            </a:r>
            <a:r>
              <a:rPr lang="en-US" dirty="0" smtClean="0"/>
              <a:t>riteria </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219200"/>
            <a:ext cx="8382000" cy="487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indent="-457200">
              <a:spcBef>
                <a:spcPts val="0"/>
              </a:spcBef>
            </a:pPr>
            <a:r>
              <a:rPr lang="en-US" dirty="0"/>
              <a:t>Result in real </a:t>
            </a:r>
            <a:r>
              <a:rPr lang="en-US" dirty="0" smtClean="0"/>
              <a:t>improvement.</a:t>
            </a:r>
            <a:endParaRPr lang="en-US" dirty="0"/>
          </a:p>
          <a:p>
            <a:pPr indent="-457200">
              <a:spcBef>
                <a:spcPts val="0"/>
              </a:spcBef>
            </a:pPr>
            <a:endParaRPr lang="en-US" dirty="0"/>
          </a:p>
          <a:p>
            <a:pPr indent="-457200">
              <a:spcBef>
                <a:spcPts val="0"/>
              </a:spcBef>
            </a:pPr>
            <a:r>
              <a:rPr lang="en-US" dirty="0"/>
              <a:t>Give people a sense of their own </a:t>
            </a:r>
            <a:r>
              <a:rPr lang="en-US" dirty="0" smtClean="0"/>
              <a:t>power.</a:t>
            </a:r>
            <a:endParaRPr lang="en-US" dirty="0"/>
          </a:p>
          <a:p>
            <a:pPr indent="-457200">
              <a:spcBef>
                <a:spcPts val="0"/>
              </a:spcBef>
            </a:pPr>
            <a:endParaRPr lang="en-US" dirty="0"/>
          </a:p>
          <a:p>
            <a:pPr indent="-457200">
              <a:spcBef>
                <a:spcPts val="0"/>
              </a:spcBef>
            </a:pPr>
            <a:r>
              <a:rPr lang="en-US" dirty="0"/>
              <a:t>Alter the relations of </a:t>
            </a:r>
            <a:r>
              <a:rPr lang="en-US" dirty="0" smtClean="0"/>
              <a:t>power.</a:t>
            </a:r>
            <a:endParaRPr lang="en-US" dirty="0"/>
          </a:p>
          <a:p>
            <a:pPr indent="-457200">
              <a:spcBef>
                <a:spcPts val="0"/>
              </a:spcBef>
            </a:pPr>
            <a:endParaRPr lang="en-US" dirty="0"/>
          </a:p>
          <a:p>
            <a:pPr indent="-457200">
              <a:spcBef>
                <a:spcPts val="0"/>
              </a:spcBef>
            </a:pPr>
            <a:r>
              <a:rPr lang="en-US" dirty="0"/>
              <a:t>Be </a:t>
            </a:r>
            <a:r>
              <a:rPr lang="en-US" dirty="0" smtClean="0"/>
              <a:t>winnable.</a:t>
            </a:r>
            <a:endParaRPr lang="en-US" dirty="0"/>
          </a:p>
          <a:p>
            <a:pPr indent="-457200">
              <a:spcBef>
                <a:spcPts val="0"/>
              </a:spcBef>
            </a:pPr>
            <a:endParaRPr lang="en-US" dirty="0"/>
          </a:p>
          <a:p>
            <a:pPr indent="-457200">
              <a:spcBef>
                <a:spcPts val="0"/>
              </a:spcBef>
            </a:pPr>
            <a:r>
              <a:rPr lang="en-US" dirty="0"/>
              <a:t>Be </a:t>
            </a:r>
            <a:r>
              <a:rPr lang="en-US" dirty="0" smtClean="0"/>
              <a:t>worthwhile.</a:t>
            </a:r>
            <a:endParaRPr dirty="0"/>
          </a:p>
        </p:txBody>
      </p:sp>
    </p:spTree>
    <p:extLst>
      <p:ext uri="{BB962C8B-B14F-4D97-AF65-F5344CB8AC3E}">
        <p14:creationId xmlns:p14="http://schemas.microsoft.com/office/powerpoint/2010/main" val="1983500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A Good Systems Advocacy Issue Meets Most of These </a:t>
            </a:r>
            <a:r>
              <a:rPr lang="en-US" dirty="0" smtClean="0"/>
              <a:t>Criteria</a:t>
            </a:r>
            <a:r>
              <a:rPr lang="en-US" sz="2800" dirty="0" smtClean="0"/>
              <a:t>, cont’d. </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295400"/>
            <a:ext cx="8382000" cy="48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indent="-457200">
              <a:spcBef>
                <a:spcPts val="0"/>
              </a:spcBef>
            </a:pPr>
            <a:r>
              <a:rPr lang="en-US" dirty="0"/>
              <a:t>Be widely </a:t>
            </a:r>
            <a:r>
              <a:rPr lang="en-US" dirty="0" smtClean="0"/>
              <a:t>felt.</a:t>
            </a:r>
            <a:endParaRPr lang="en-US" dirty="0"/>
          </a:p>
          <a:p>
            <a:pPr indent="-457200">
              <a:spcBef>
                <a:spcPts val="0"/>
              </a:spcBef>
            </a:pPr>
            <a:endParaRPr lang="en-US" dirty="0"/>
          </a:p>
          <a:p>
            <a:pPr indent="-457200">
              <a:spcBef>
                <a:spcPts val="0"/>
              </a:spcBef>
            </a:pPr>
            <a:r>
              <a:rPr lang="en-US" dirty="0"/>
              <a:t>Be deeply </a:t>
            </a:r>
            <a:r>
              <a:rPr lang="en-US" dirty="0" smtClean="0"/>
              <a:t>felt.</a:t>
            </a:r>
            <a:endParaRPr lang="en-US" dirty="0"/>
          </a:p>
          <a:p>
            <a:pPr indent="-457200">
              <a:spcBef>
                <a:spcPts val="0"/>
              </a:spcBef>
            </a:pPr>
            <a:endParaRPr lang="en-US" dirty="0"/>
          </a:p>
          <a:p>
            <a:pPr indent="-457200">
              <a:spcBef>
                <a:spcPts val="0"/>
              </a:spcBef>
            </a:pPr>
            <a:r>
              <a:rPr lang="en-US" dirty="0"/>
              <a:t>Be easy to </a:t>
            </a:r>
            <a:r>
              <a:rPr lang="en-US" dirty="0" smtClean="0"/>
              <a:t>understand.</a:t>
            </a:r>
            <a:endParaRPr lang="en-US" dirty="0"/>
          </a:p>
          <a:p>
            <a:pPr indent="-457200">
              <a:spcBef>
                <a:spcPts val="0"/>
              </a:spcBef>
            </a:pPr>
            <a:endParaRPr lang="en-US" dirty="0"/>
          </a:p>
          <a:p>
            <a:pPr indent="-457200">
              <a:spcBef>
                <a:spcPts val="0"/>
              </a:spcBef>
            </a:pPr>
            <a:r>
              <a:rPr lang="en-US" dirty="0"/>
              <a:t>Have a clear </a:t>
            </a:r>
            <a:r>
              <a:rPr lang="en-US" dirty="0" smtClean="0"/>
              <a:t>target.</a:t>
            </a:r>
            <a:endParaRPr lang="en-US" dirty="0"/>
          </a:p>
          <a:p>
            <a:pPr indent="-457200">
              <a:spcBef>
                <a:spcPts val="0"/>
              </a:spcBef>
            </a:pPr>
            <a:endParaRPr lang="en-US" dirty="0"/>
          </a:p>
          <a:p>
            <a:pPr indent="-457200">
              <a:spcBef>
                <a:spcPts val="0"/>
              </a:spcBef>
            </a:pPr>
            <a:r>
              <a:rPr lang="en-US" dirty="0"/>
              <a:t>Have a clear time frame that </a:t>
            </a:r>
            <a:r>
              <a:rPr lang="en-US" dirty="0" smtClean="0"/>
              <a:t>works.</a:t>
            </a:r>
            <a:endParaRPr dirty="0"/>
          </a:p>
        </p:txBody>
      </p:sp>
    </p:spTree>
    <p:extLst>
      <p:ext uri="{BB962C8B-B14F-4D97-AF65-F5344CB8AC3E}">
        <p14:creationId xmlns:p14="http://schemas.microsoft.com/office/powerpoint/2010/main" val="3794765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A Good Systems Advocacy Issue Meets Most of These </a:t>
            </a:r>
            <a:r>
              <a:rPr lang="en-US" dirty="0" smtClean="0"/>
              <a:t>Criteria</a:t>
            </a:r>
            <a:r>
              <a:rPr lang="en-US" sz="2800" dirty="0" smtClean="0"/>
              <a:t>, cont’d. 2</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295400"/>
            <a:ext cx="8382000" cy="48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600"/>
              <a:buNone/>
            </a:pPr>
            <a:endParaRPr lang="en-US" sz="2600" b="0" i="0" u="none" strike="noStrike" cap="none" dirty="0">
              <a:solidFill>
                <a:schemeClr val="dk1"/>
              </a:solidFill>
              <a:latin typeface="Tahoma"/>
              <a:ea typeface="Tahoma"/>
              <a:cs typeface="Tahoma"/>
              <a:sym typeface="Tahoma"/>
            </a:endParaRPr>
          </a:p>
          <a:p>
            <a:pPr indent="-457200">
              <a:spcBef>
                <a:spcPts val="0"/>
              </a:spcBef>
            </a:pPr>
            <a:r>
              <a:rPr lang="en-US" dirty="0"/>
              <a:t>Be </a:t>
            </a:r>
            <a:r>
              <a:rPr lang="en-US" dirty="0" smtClean="0"/>
              <a:t>non-divisive.</a:t>
            </a:r>
            <a:endParaRPr lang="en-US" dirty="0"/>
          </a:p>
          <a:p>
            <a:pPr indent="-457200">
              <a:spcBef>
                <a:spcPts val="0"/>
              </a:spcBef>
            </a:pPr>
            <a:endParaRPr lang="en-US" dirty="0"/>
          </a:p>
          <a:p>
            <a:pPr indent="-457200">
              <a:spcBef>
                <a:spcPts val="0"/>
              </a:spcBef>
            </a:pPr>
            <a:r>
              <a:rPr lang="en-US" dirty="0"/>
              <a:t>Build </a:t>
            </a:r>
            <a:r>
              <a:rPr lang="en-US" dirty="0" smtClean="0"/>
              <a:t>leadership.</a:t>
            </a:r>
            <a:endParaRPr lang="en-US" dirty="0"/>
          </a:p>
          <a:p>
            <a:pPr indent="-457200">
              <a:spcBef>
                <a:spcPts val="0"/>
              </a:spcBef>
            </a:pPr>
            <a:endParaRPr lang="en-US" dirty="0"/>
          </a:p>
          <a:p>
            <a:pPr indent="-457200">
              <a:spcBef>
                <a:spcPts val="0"/>
              </a:spcBef>
            </a:pPr>
            <a:r>
              <a:rPr lang="en-US" dirty="0"/>
              <a:t>Lay groundwork for next </a:t>
            </a:r>
            <a:r>
              <a:rPr lang="en-US" dirty="0" smtClean="0"/>
              <a:t>campaign.</a:t>
            </a:r>
            <a:endParaRPr lang="en-US" dirty="0"/>
          </a:p>
          <a:p>
            <a:pPr indent="-457200">
              <a:spcBef>
                <a:spcPts val="0"/>
              </a:spcBef>
            </a:pPr>
            <a:endParaRPr lang="en-US" dirty="0"/>
          </a:p>
          <a:p>
            <a:pPr indent="-457200">
              <a:spcBef>
                <a:spcPts val="0"/>
              </a:spcBef>
            </a:pPr>
            <a:r>
              <a:rPr lang="en-US" dirty="0"/>
              <a:t>Be consistent with your </a:t>
            </a:r>
            <a:r>
              <a:rPr lang="en-US" dirty="0" smtClean="0"/>
              <a:t>values.</a:t>
            </a:r>
            <a:endParaRPr lang="en-US" dirty="0"/>
          </a:p>
          <a:p>
            <a:pPr marL="0" lvl="0" indent="0">
              <a:spcBef>
                <a:spcPts val="0"/>
              </a:spcBef>
              <a:buNone/>
            </a:pPr>
            <a:endParaRPr lang="en-US" dirty="0"/>
          </a:p>
          <a:p>
            <a:pPr marL="0" lvl="0" indent="0" algn="r">
              <a:spcBef>
                <a:spcPts val="0"/>
              </a:spcBef>
              <a:buNone/>
            </a:pPr>
            <a:r>
              <a:rPr lang="en-US" dirty="0"/>
              <a:t>- from Organizing for Social Change</a:t>
            </a:r>
            <a:endParaRPr dirty="0"/>
          </a:p>
        </p:txBody>
      </p:sp>
    </p:spTree>
    <p:extLst>
      <p:ext uri="{BB962C8B-B14F-4D97-AF65-F5344CB8AC3E}">
        <p14:creationId xmlns:p14="http://schemas.microsoft.com/office/powerpoint/2010/main" val="1530433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t" anchorCtr="0">
            <a:noAutofit/>
          </a:bodyPr>
          <a:lstStyle/>
          <a:p>
            <a:pPr lvl="0"/>
            <a:r>
              <a:rPr lang="en-US" dirty="0"/>
              <a:t>Some </a:t>
            </a:r>
            <a:r>
              <a:rPr lang="en-US" dirty="0" smtClean="0"/>
              <a:t>Other </a:t>
            </a:r>
            <a:r>
              <a:rPr lang="en-US" dirty="0"/>
              <a:t>T</a:t>
            </a:r>
            <a:r>
              <a:rPr lang="en-US" dirty="0" smtClean="0"/>
              <a:t>ips </a:t>
            </a:r>
            <a:r>
              <a:rPr lang="en-US" dirty="0"/>
              <a:t>to </a:t>
            </a:r>
            <a:r>
              <a:rPr lang="en-US" dirty="0" smtClean="0"/>
              <a:t>Remember</a:t>
            </a:r>
            <a:endParaRPr sz="3200" b="1" i="0" u="none" strike="noStrike" cap="none" dirty="0">
              <a:solidFill>
                <a:schemeClr val="accent2"/>
              </a:solidFill>
              <a:latin typeface="Nunito"/>
              <a:ea typeface="Nunito"/>
              <a:cs typeface="Nunito"/>
              <a:sym typeface="Nunito"/>
            </a:endParaRPr>
          </a:p>
        </p:txBody>
      </p:sp>
      <p:sp>
        <p:nvSpPr>
          <p:cNvPr id="159" name="Shape 159"/>
          <p:cNvSpPr txBox="1">
            <a:spLocks noGrp="1"/>
          </p:cNvSpPr>
          <p:nvPr>
            <p:ph type="body" idx="1"/>
          </p:nvPr>
        </p:nvSpPr>
        <p:spPr>
          <a:xfrm>
            <a:off x="381000" y="1066800"/>
            <a:ext cx="8382000" cy="5029200"/>
          </a:xfrm>
          <a:prstGeom prst="rect">
            <a:avLst/>
          </a:prstGeom>
          <a:noFill/>
          <a:ln>
            <a:noFill/>
          </a:ln>
        </p:spPr>
        <p:txBody>
          <a:bodyPr spcFirstLastPara="1" wrap="square" lIns="91425" tIns="45700" rIns="91425" bIns="45700" anchor="t" anchorCtr="0">
            <a:noAutofit/>
          </a:bodyPr>
          <a:lstStyle/>
          <a:p>
            <a:pPr indent="-457200">
              <a:spcBef>
                <a:spcPts val="0"/>
              </a:spcBef>
            </a:pPr>
            <a:r>
              <a:rPr lang="en-US" dirty="0"/>
              <a:t>Anyone can be a </a:t>
            </a:r>
            <a:r>
              <a:rPr lang="en-US" dirty="0" smtClean="0"/>
              <a:t>leader. </a:t>
            </a:r>
            <a:endParaRPr lang="en-US" dirty="0"/>
          </a:p>
          <a:p>
            <a:pPr indent="-457200">
              <a:spcBef>
                <a:spcPts val="0"/>
              </a:spcBef>
            </a:pPr>
            <a:endParaRPr lang="en-US" dirty="0"/>
          </a:p>
          <a:p>
            <a:pPr indent="-457200">
              <a:spcBef>
                <a:spcPts val="0"/>
              </a:spcBef>
            </a:pPr>
            <a:r>
              <a:rPr lang="en-US" dirty="0"/>
              <a:t>Invest people by using their </a:t>
            </a:r>
            <a:r>
              <a:rPr lang="en-US" dirty="0" smtClean="0"/>
              <a:t>strengths.</a:t>
            </a:r>
            <a:endParaRPr lang="en-US" dirty="0"/>
          </a:p>
          <a:p>
            <a:pPr indent="-457200">
              <a:spcBef>
                <a:spcPts val="0"/>
              </a:spcBef>
            </a:pPr>
            <a:endParaRPr lang="en-US" dirty="0"/>
          </a:p>
          <a:p>
            <a:pPr indent="-457200">
              <a:spcBef>
                <a:spcPts val="0"/>
              </a:spcBef>
            </a:pPr>
            <a:r>
              <a:rPr lang="en-US" dirty="0"/>
              <a:t>The most important victory is the group </a:t>
            </a:r>
            <a:r>
              <a:rPr lang="en-US" dirty="0" smtClean="0"/>
              <a:t>itself. </a:t>
            </a:r>
            <a:endParaRPr lang="en-US" dirty="0"/>
          </a:p>
          <a:p>
            <a:pPr indent="-457200">
              <a:spcBef>
                <a:spcPts val="0"/>
              </a:spcBef>
            </a:pPr>
            <a:endParaRPr lang="en-US" dirty="0"/>
          </a:p>
          <a:p>
            <a:pPr indent="-457200">
              <a:spcBef>
                <a:spcPts val="0"/>
              </a:spcBef>
            </a:pPr>
            <a:r>
              <a:rPr lang="en-US" dirty="0"/>
              <a:t>Leverage our perceived weaknesses as </a:t>
            </a:r>
            <a:r>
              <a:rPr lang="en-US" dirty="0" smtClean="0"/>
              <a:t>strengths.</a:t>
            </a:r>
            <a:endParaRPr lang="en-US" dirty="0"/>
          </a:p>
          <a:p>
            <a:pPr marL="0" indent="0">
              <a:spcBef>
                <a:spcPts val="0"/>
              </a:spcBef>
              <a:buNone/>
            </a:pPr>
            <a:r>
              <a:rPr lang="en-US" dirty="0"/>
              <a:t/>
            </a:r>
            <a:br>
              <a:rPr lang="en-US" dirty="0"/>
            </a:br>
            <a:r>
              <a:rPr lang="en-US" dirty="0"/>
              <a:t>“Never doubt that a small group of thoughtful, committed citizens can change the world. Indeed, it is the only thing that ever has.” </a:t>
            </a:r>
            <a:r>
              <a:rPr lang="en-US" dirty="0" smtClean="0"/>
              <a:t>~ </a:t>
            </a:r>
            <a:r>
              <a:rPr lang="en-US" dirty="0"/>
              <a:t>Margaret Meade</a:t>
            </a:r>
          </a:p>
        </p:txBody>
      </p:sp>
    </p:spTree>
    <p:extLst>
      <p:ext uri="{BB962C8B-B14F-4D97-AF65-F5344CB8AC3E}">
        <p14:creationId xmlns:p14="http://schemas.microsoft.com/office/powerpoint/2010/main" val="11966404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Resources</a:t>
            </a:r>
            <a:endParaRPr lang="en-US" dirty="0"/>
          </a:p>
        </p:txBody>
      </p:sp>
      <p:sp>
        <p:nvSpPr>
          <p:cNvPr id="3" name="Content Placeholder 2"/>
          <p:cNvSpPr>
            <a:spLocks noGrp="1"/>
          </p:cNvSpPr>
          <p:nvPr>
            <p:ph idx="1"/>
          </p:nvPr>
        </p:nvSpPr>
        <p:spPr>
          <a:xfrm>
            <a:off x="304800" y="1066800"/>
            <a:ext cx="8458200" cy="5029200"/>
          </a:xfrm>
        </p:spPr>
        <p:txBody>
          <a:bodyPr/>
          <a:lstStyle/>
          <a:p>
            <a:r>
              <a:rPr lang="en-US" sz="2400" dirty="0" smtClean="0"/>
              <a:t>Updating Your Policies to Match Current Financial Regulations, Module 15: Lobbying or Advocacy? (recorded </a:t>
            </a:r>
            <a:r>
              <a:rPr lang="en-US" sz="2400" dirty="0"/>
              <a:t>video module) - </a:t>
            </a:r>
            <a:r>
              <a:rPr lang="en-US" sz="2400" dirty="0">
                <a:hlinkClick r:id="rId2"/>
              </a:rPr>
              <a:t>http://</a:t>
            </a:r>
            <a:r>
              <a:rPr lang="en-US" sz="2400" dirty="0" smtClean="0">
                <a:hlinkClick r:id="rId2"/>
              </a:rPr>
              <a:t>www.ilru.org/training/updating-your-policies-match-new-regulations</a:t>
            </a:r>
            <a:r>
              <a:rPr lang="en-US" sz="2400" dirty="0" smtClean="0"/>
              <a:t> </a:t>
            </a:r>
          </a:p>
          <a:p>
            <a:r>
              <a:rPr lang="en-US" sz="2400" dirty="0" smtClean="0"/>
              <a:t>Systems Advocacy in CILs and Individual Advocacy in CILs (</a:t>
            </a:r>
            <a:r>
              <a:rPr lang="en-US" sz="2400" dirty="0" err="1" smtClean="0"/>
              <a:t>RapidCourse</a:t>
            </a:r>
            <a:r>
              <a:rPr lang="en-US" sz="2400" dirty="0" smtClean="0"/>
              <a:t> tutorials) </a:t>
            </a:r>
            <a:r>
              <a:rPr lang="en-US" sz="2400" dirty="0"/>
              <a:t>- </a:t>
            </a:r>
            <a:r>
              <a:rPr lang="en-US" sz="2400" dirty="0">
                <a:hlinkClick r:id="rId3"/>
              </a:rPr>
              <a:t>http://</a:t>
            </a:r>
            <a:r>
              <a:rPr lang="en-US" sz="2400" dirty="0" smtClean="0">
                <a:hlinkClick r:id="rId3"/>
              </a:rPr>
              <a:t>www.ilru.org/training/core-services-for-centers-for-independent-living-series</a:t>
            </a:r>
            <a:endParaRPr lang="en-US" sz="2400" dirty="0" smtClean="0"/>
          </a:p>
          <a:p>
            <a:r>
              <a:rPr lang="en-US" sz="2400" dirty="0" smtClean="0"/>
              <a:t>Get to the Core of It: Best Practices in CIL Core Services—Systems Advocacy (</a:t>
            </a:r>
            <a:r>
              <a:rPr lang="en-US" sz="2400" dirty="0"/>
              <a:t>recorded webinar) - </a:t>
            </a:r>
            <a:r>
              <a:rPr lang="en-US" sz="2400" dirty="0">
                <a:hlinkClick r:id="rId4"/>
              </a:rPr>
              <a:t>http://</a:t>
            </a:r>
            <a:r>
              <a:rPr lang="en-US" sz="2400" dirty="0" smtClean="0">
                <a:hlinkClick r:id="rId4"/>
              </a:rPr>
              <a:t>www.ilru.org/training/get-core-it-best-practices-cil-core-services-systems-advocacy</a:t>
            </a:r>
            <a:r>
              <a:rPr lang="en-US" sz="2400" dirty="0" smtClean="0"/>
              <a:t> </a:t>
            </a:r>
            <a:endParaRPr lang="en-US" sz="2400" dirty="0"/>
          </a:p>
        </p:txBody>
      </p:sp>
    </p:spTree>
    <p:extLst>
      <p:ext uri="{BB962C8B-B14F-4D97-AF65-F5344CB8AC3E}">
        <p14:creationId xmlns:p14="http://schemas.microsoft.com/office/powerpoint/2010/main" val="1939619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28600" y="2103438"/>
            <a:ext cx="86106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i="0" u="none" strike="noStrike" cap="none" dirty="0">
                <a:solidFill>
                  <a:schemeClr val="accent2"/>
                </a:solidFill>
                <a:effectLst/>
                <a:latin typeface="Nunito"/>
                <a:ea typeface="Nunito"/>
                <a:cs typeface="Nunito"/>
                <a:sym typeface="Nunito"/>
              </a:rPr>
              <a:t>Breakout Activity &amp; Discussions</a:t>
            </a:r>
            <a:endParaRPr sz="3200" b="1" i="0" u="none" strike="noStrike" cap="none" dirty="0">
              <a:solidFill>
                <a:schemeClr val="accent2"/>
              </a:solidFill>
              <a:effectLst/>
              <a:latin typeface="Nunito"/>
              <a:ea typeface="Nunito"/>
              <a:cs typeface="Nunito"/>
              <a:sym typeface="Nunito"/>
            </a:endParaRPr>
          </a:p>
        </p:txBody>
      </p:sp>
    </p:spTree>
    <p:extLst>
      <p:ext uri="{BB962C8B-B14F-4D97-AF65-F5344CB8AC3E}">
        <p14:creationId xmlns:p14="http://schemas.microsoft.com/office/powerpoint/2010/main" val="2095434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28600" y="188976"/>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latin typeface="Arial"/>
                <a:ea typeface="Arial"/>
                <a:cs typeface="Arial"/>
                <a:sym typeface="Arial"/>
              </a:rPr>
              <a:t>Notice that IL Philosophy is </a:t>
            </a:r>
            <a:r>
              <a:rPr lang="en-US" dirty="0" smtClean="0">
                <a:latin typeface="Arial"/>
                <a:ea typeface="Arial"/>
                <a:cs typeface="Arial"/>
                <a:sym typeface="Arial"/>
              </a:rPr>
              <a:t>first in the law! </a:t>
            </a:r>
            <a:endParaRPr sz="3600" b="1" i="0" u="none" strike="noStrike" cap="none" dirty="0">
              <a:solidFill>
                <a:schemeClr val="accent2"/>
              </a:solidFill>
              <a:latin typeface="Nunito"/>
              <a:ea typeface="Nunito"/>
              <a:cs typeface="Nunito"/>
              <a:sym typeface="Nunito"/>
            </a:endParaRPr>
          </a:p>
        </p:txBody>
      </p:sp>
      <p:sp>
        <p:nvSpPr>
          <p:cNvPr id="87" name="Shape 87"/>
          <p:cNvSpPr txBox="1">
            <a:spLocks noGrp="1"/>
          </p:cNvSpPr>
          <p:nvPr>
            <p:ph type="body" idx="1"/>
          </p:nvPr>
        </p:nvSpPr>
        <p:spPr>
          <a:xfrm>
            <a:off x="381000" y="1066800"/>
            <a:ext cx="8458200" cy="5181600"/>
          </a:xfrm>
          <a:prstGeom prst="rect">
            <a:avLst/>
          </a:prstGeom>
          <a:noFill/>
          <a:ln>
            <a:noFill/>
          </a:ln>
        </p:spPr>
        <p:txBody>
          <a:bodyPr spcFirstLastPara="1" wrap="square" lIns="91425" tIns="45700" rIns="91425" bIns="45700" anchor="t" anchorCtr="0">
            <a:noAutofit/>
          </a:bodyPr>
          <a:lstStyle/>
          <a:p>
            <a:pPr indent="-365760">
              <a:lnSpc>
                <a:spcPct val="115000"/>
              </a:lnSpc>
              <a:spcBef>
                <a:spcPts val="600"/>
              </a:spcBef>
            </a:pPr>
            <a:r>
              <a:rPr lang="en-US" sz="2500" dirty="0" smtClean="0"/>
              <a:t>Consumer </a:t>
            </a:r>
            <a:r>
              <a:rPr lang="en-US" sz="2500" dirty="0"/>
              <a:t>control</a:t>
            </a:r>
            <a:endParaRPr sz="2500" dirty="0"/>
          </a:p>
          <a:p>
            <a:pPr indent="-365760">
              <a:lnSpc>
                <a:spcPct val="115000"/>
              </a:lnSpc>
              <a:spcBef>
                <a:spcPts val="600"/>
              </a:spcBef>
            </a:pPr>
            <a:r>
              <a:rPr lang="en-US" sz="2500" dirty="0" smtClean="0"/>
              <a:t>Peer </a:t>
            </a:r>
            <a:r>
              <a:rPr lang="en-US" sz="2500" dirty="0"/>
              <a:t>support</a:t>
            </a:r>
            <a:endParaRPr sz="2500" dirty="0"/>
          </a:p>
          <a:p>
            <a:pPr indent="-365760">
              <a:lnSpc>
                <a:spcPct val="115000"/>
              </a:lnSpc>
              <a:spcBef>
                <a:spcPts val="600"/>
              </a:spcBef>
            </a:pPr>
            <a:r>
              <a:rPr lang="en-US" sz="2500" dirty="0" smtClean="0"/>
              <a:t>Self-help </a:t>
            </a:r>
            <a:r>
              <a:rPr lang="en-US" sz="2500" dirty="0"/>
              <a:t>and self-determination</a:t>
            </a:r>
            <a:endParaRPr sz="2500" dirty="0"/>
          </a:p>
          <a:p>
            <a:pPr indent="-365760">
              <a:lnSpc>
                <a:spcPct val="115000"/>
              </a:lnSpc>
              <a:spcBef>
                <a:spcPts val="600"/>
              </a:spcBef>
            </a:pPr>
            <a:r>
              <a:rPr lang="en-US" sz="2500" dirty="0" smtClean="0"/>
              <a:t>Equal </a:t>
            </a:r>
            <a:r>
              <a:rPr lang="en-US" sz="2500" dirty="0"/>
              <a:t>access</a:t>
            </a:r>
            <a:endParaRPr sz="2500" dirty="0"/>
          </a:p>
          <a:p>
            <a:pPr indent="-365760">
              <a:lnSpc>
                <a:spcPct val="115000"/>
              </a:lnSpc>
              <a:spcBef>
                <a:spcPts val="600"/>
              </a:spcBef>
            </a:pPr>
            <a:r>
              <a:rPr lang="en-US" sz="2500" dirty="0" smtClean="0"/>
              <a:t>Individual </a:t>
            </a:r>
            <a:r>
              <a:rPr lang="en-US" sz="2500" dirty="0"/>
              <a:t>and system advocacy</a:t>
            </a:r>
            <a:endParaRPr sz="2500" dirty="0"/>
          </a:p>
          <a:p>
            <a:pPr indent="-365760">
              <a:lnSpc>
                <a:spcPct val="115000"/>
              </a:lnSpc>
              <a:spcBef>
                <a:spcPts val="600"/>
              </a:spcBef>
            </a:pPr>
            <a:r>
              <a:rPr lang="en-US" sz="2500" dirty="0" smtClean="0"/>
              <a:t>Maximizing </a:t>
            </a:r>
            <a:r>
              <a:rPr lang="en-US" sz="2500" dirty="0"/>
              <a:t>leadership, empowerment, independence, and productivity of individuals with disabilities</a:t>
            </a:r>
            <a:endParaRPr sz="2500" dirty="0"/>
          </a:p>
          <a:p>
            <a:pPr indent="-365760">
              <a:lnSpc>
                <a:spcPct val="115000"/>
              </a:lnSpc>
              <a:spcBef>
                <a:spcPts val="600"/>
              </a:spcBef>
            </a:pPr>
            <a:r>
              <a:rPr lang="en-US" sz="2500" dirty="0" smtClean="0"/>
              <a:t>Promoting </a:t>
            </a:r>
            <a:r>
              <a:rPr lang="en-US" sz="2500" dirty="0"/>
              <a:t>integration </a:t>
            </a:r>
            <a:r>
              <a:rPr lang="en-US" sz="2500" dirty="0" smtClean="0"/>
              <a:t>&amp; </a:t>
            </a:r>
            <a:r>
              <a:rPr lang="en-US" sz="2500" dirty="0"/>
              <a:t>full inclusion of individuals with disabilities into the mainstream of American society...by funding the statewide IL network </a:t>
            </a:r>
            <a:r>
              <a:rPr lang="en-US" sz="2500" dirty="0" smtClean="0"/>
              <a:t>&amp; </a:t>
            </a:r>
            <a:r>
              <a:rPr lang="en-US" sz="2500" dirty="0"/>
              <a:t>centers.</a:t>
            </a:r>
            <a:endParaRPr sz="2500" dirty="0"/>
          </a:p>
          <a:p>
            <a:pPr indent="-457200"/>
            <a:endParaRPr dirty="0"/>
          </a:p>
          <a:p>
            <a:pPr marL="622300" indent="-457200"/>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241275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dirty="0">
                <a:latin typeface="Arial"/>
                <a:ea typeface="Arial"/>
                <a:cs typeface="Arial"/>
                <a:sym typeface="Arial"/>
              </a:rPr>
              <a:t>What is Consumer Control?</a:t>
            </a:r>
            <a:endParaRPr sz="3200" b="1" i="0" u="none" strike="noStrike" cap="none" dirty="0">
              <a:solidFill>
                <a:schemeClr val="accent2"/>
              </a:solidFill>
              <a:latin typeface="Nunito"/>
              <a:ea typeface="Nunito"/>
              <a:cs typeface="Nunito"/>
              <a:sym typeface="Nunito"/>
            </a:endParaRPr>
          </a:p>
        </p:txBody>
      </p:sp>
      <p:sp>
        <p:nvSpPr>
          <p:cNvPr id="93" name="Shape 93"/>
          <p:cNvSpPr txBox="1">
            <a:spLocks noGrp="1"/>
          </p:cNvSpPr>
          <p:nvPr>
            <p:ph type="body" idx="1"/>
          </p:nvPr>
        </p:nvSpPr>
        <p:spPr>
          <a:xfrm>
            <a:off x="228600" y="1066800"/>
            <a:ext cx="8686800" cy="5029200"/>
          </a:xfrm>
          <a:prstGeom prst="rect">
            <a:avLst/>
          </a:prstGeom>
          <a:noFill/>
          <a:ln>
            <a:noFill/>
          </a:ln>
        </p:spPr>
        <p:txBody>
          <a:bodyPr spcFirstLastPara="1" wrap="square" lIns="91425" tIns="45700" rIns="91425" bIns="45700" anchor="t" anchorCtr="0">
            <a:noAutofit/>
          </a:bodyPr>
          <a:lstStyle/>
          <a:p>
            <a:pPr indent="-365760">
              <a:lnSpc>
                <a:spcPct val="115000"/>
              </a:lnSpc>
              <a:spcBef>
                <a:spcPts val="600"/>
              </a:spcBef>
              <a:buSzPct val="100000"/>
            </a:pPr>
            <a:r>
              <a:rPr lang="en-US" dirty="0" smtClean="0"/>
              <a:t>More </a:t>
            </a:r>
            <a:r>
              <a:rPr lang="en-US" dirty="0"/>
              <a:t>than 50% of the board of a CIL must be people with significant disabilities.</a:t>
            </a:r>
            <a:endParaRPr dirty="0"/>
          </a:p>
          <a:p>
            <a:pPr indent="-365760">
              <a:lnSpc>
                <a:spcPct val="115000"/>
              </a:lnSpc>
              <a:spcBef>
                <a:spcPts val="600"/>
              </a:spcBef>
              <a:buSzPct val="100000"/>
            </a:pPr>
            <a:r>
              <a:rPr lang="en-US" dirty="0" smtClean="0"/>
              <a:t>More </a:t>
            </a:r>
            <a:r>
              <a:rPr lang="en-US" dirty="0"/>
              <a:t>than 50% of the management of a center must be people with disabilities.</a:t>
            </a:r>
            <a:endParaRPr dirty="0"/>
          </a:p>
          <a:p>
            <a:pPr indent="-365760">
              <a:lnSpc>
                <a:spcPct val="115000"/>
              </a:lnSpc>
              <a:spcBef>
                <a:spcPts val="600"/>
              </a:spcBef>
              <a:buSzPct val="100000"/>
            </a:pPr>
            <a:r>
              <a:rPr lang="en-US" dirty="0" smtClean="0"/>
              <a:t>More </a:t>
            </a:r>
            <a:r>
              <a:rPr lang="en-US" dirty="0"/>
              <a:t>than 50% of the staff of a center (not including attendants if you hire them) must be people with disabilities.</a:t>
            </a:r>
            <a:endParaRPr dirty="0"/>
          </a:p>
          <a:p>
            <a:pPr indent="-365760">
              <a:lnSpc>
                <a:spcPct val="115000"/>
              </a:lnSpc>
              <a:spcBef>
                <a:spcPts val="600"/>
              </a:spcBef>
              <a:buSzPct val="100000"/>
            </a:pPr>
            <a:r>
              <a:rPr lang="en-US" dirty="0" smtClean="0"/>
              <a:t>More </a:t>
            </a:r>
            <a:r>
              <a:rPr lang="en-US" dirty="0"/>
              <a:t>than 50% of the members of the SILC must be people with disabilities who do not work for either the State (in any agency or capacity) or a CIL.</a:t>
            </a:r>
            <a:endParaRPr dirty="0"/>
          </a:p>
          <a:p>
            <a:pPr marL="622300" indent="-457200">
              <a:buSzPct val="100000"/>
            </a:pPr>
            <a:endParaRPr dirty="0"/>
          </a:p>
        </p:txBody>
      </p:sp>
    </p:spTree>
    <p:extLst>
      <p:ext uri="{BB962C8B-B14F-4D97-AF65-F5344CB8AC3E}">
        <p14:creationId xmlns:p14="http://schemas.microsoft.com/office/powerpoint/2010/main" val="325576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100"/>
              <a:buFont typeface="Arial"/>
              <a:buNone/>
            </a:pPr>
            <a:r>
              <a:rPr lang="en-US" sz="2800" dirty="0">
                <a:latin typeface="Arial"/>
                <a:ea typeface="Arial"/>
                <a:cs typeface="Arial"/>
                <a:sym typeface="Arial"/>
              </a:rPr>
              <a:t>§ 1329.4 Definitions.</a:t>
            </a:r>
            <a:r>
              <a:rPr lang="en-US" sz="2800" dirty="0">
                <a:latin typeface="Times New Roman"/>
                <a:ea typeface="Times New Roman"/>
                <a:cs typeface="Times New Roman"/>
                <a:sym typeface="Times New Roman"/>
              </a:rPr>
              <a:t>―</a:t>
            </a:r>
            <a:endParaRPr sz="2800" dirty="0">
              <a:latin typeface="Times New Roman"/>
              <a:ea typeface="Times New Roman"/>
              <a:cs typeface="Times New Roman"/>
              <a:sym typeface="Times New Roman"/>
            </a:endParaRPr>
          </a:p>
          <a:p>
            <a:pPr marL="0" marR="0" lvl="0" indent="0" algn="l" rtl="0">
              <a:spcBef>
                <a:spcPts val="0"/>
              </a:spcBef>
              <a:spcAft>
                <a:spcPts val="0"/>
              </a:spcAft>
              <a:buNone/>
            </a:pPr>
            <a:r>
              <a:rPr lang="en-US" sz="2800" dirty="0">
                <a:latin typeface="Arial"/>
                <a:ea typeface="Arial"/>
                <a:cs typeface="Arial"/>
                <a:sym typeface="Arial"/>
              </a:rPr>
              <a:t>Individual with a disability</a:t>
            </a:r>
            <a:endParaRPr dirty="0"/>
          </a:p>
        </p:txBody>
      </p:sp>
      <p:sp>
        <p:nvSpPr>
          <p:cNvPr id="99" name="Shape 99"/>
          <p:cNvSpPr txBox="1">
            <a:spLocks noGrp="1"/>
          </p:cNvSpPr>
          <p:nvPr>
            <p:ph type="body" idx="1"/>
          </p:nvPr>
        </p:nvSpPr>
        <p:spPr>
          <a:xfrm>
            <a:off x="228600" y="1066800"/>
            <a:ext cx="8686800" cy="50292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600"/>
              </a:spcBef>
              <a:spcAft>
                <a:spcPts val="0"/>
              </a:spcAft>
              <a:buClr>
                <a:schemeClr val="dk1"/>
              </a:buClr>
              <a:buSzPts val="1100"/>
              <a:buFont typeface="Arial"/>
              <a:buNone/>
            </a:pPr>
            <a:r>
              <a:rPr lang="en-US" b="1" i="1" dirty="0"/>
              <a:t>Individual with a disability </a:t>
            </a:r>
            <a:r>
              <a:rPr lang="en-US" dirty="0"/>
              <a:t>means an individual who—</a:t>
            </a:r>
            <a:endParaRPr dirty="0"/>
          </a:p>
          <a:p>
            <a:pPr lvl="0" indent="-365760" rtl="0">
              <a:lnSpc>
                <a:spcPct val="115000"/>
              </a:lnSpc>
              <a:spcBef>
                <a:spcPts val="600"/>
              </a:spcBef>
              <a:spcAft>
                <a:spcPts val="0"/>
              </a:spcAft>
              <a:buClr>
                <a:schemeClr val="dk1"/>
              </a:buClr>
              <a:buSzPct val="100000"/>
              <a:buFont typeface="+mj-lt"/>
              <a:buAutoNum type="arabicPeriod"/>
            </a:pPr>
            <a:r>
              <a:rPr lang="en-US" sz="2400" dirty="0" smtClean="0"/>
              <a:t>Has </a:t>
            </a:r>
            <a:r>
              <a:rPr lang="en-US" sz="2400" dirty="0"/>
              <a:t>a physical or mental </a:t>
            </a:r>
            <a:r>
              <a:rPr lang="en-US" sz="2400" dirty="0" smtClean="0"/>
              <a:t>“impairment” </a:t>
            </a:r>
            <a:r>
              <a:rPr lang="en-US" sz="2400" dirty="0"/>
              <a:t>that substantially limits one or more major life activities of such individual;</a:t>
            </a:r>
            <a:endParaRPr sz="2400" dirty="0"/>
          </a:p>
          <a:p>
            <a:pPr lvl="0" indent="-365760" rtl="0">
              <a:lnSpc>
                <a:spcPct val="115000"/>
              </a:lnSpc>
              <a:spcBef>
                <a:spcPts val="600"/>
              </a:spcBef>
              <a:spcAft>
                <a:spcPts val="0"/>
              </a:spcAft>
              <a:buClr>
                <a:schemeClr val="dk1"/>
              </a:buClr>
              <a:buSzPct val="100000"/>
              <a:buFont typeface="+mj-lt"/>
              <a:buAutoNum type="arabicPeriod"/>
            </a:pPr>
            <a:r>
              <a:rPr lang="en-US" sz="2400" dirty="0" smtClean="0"/>
              <a:t>Has </a:t>
            </a:r>
            <a:r>
              <a:rPr lang="en-US" sz="2400" dirty="0"/>
              <a:t>a record of such an impairment; or</a:t>
            </a:r>
            <a:endParaRPr sz="2400" dirty="0"/>
          </a:p>
          <a:p>
            <a:pPr lvl="0" indent="-365760" rtl="0">
              <a:lnSpc>
                <a:spcPct val="115000"/>
              </a:lnSpc>
              <a:spcBef>
                <a:spcPts val="600"/>
              </a:spcBef>
              <a:spcAft>
                <a:spcPts val="0"/>
              </a:spcAft>
              <a:buClr>
                <a:schemeClr val="dk1"/>
              </a:buClr>
              <a:buSzPct val="100000"/>
              <a:buFont typeface="+mj-lt"/>
              <a:buAutoNum type="arabicPeriod"/>
            </a:pPr>
            <a:r>
              <a:rPr lang="en-US" sz="2400" dirty="0" smtClean="0"/>
              <a:t>Is </a:t>
            </a:r>
            <a:r>
              <a:rPr lang="en-US" sz="2400" dirty="0"/>
              <a:t>regarded as having such an impairment, as described in the Americans with Disabilities Act of 1990 (42 U.S.C. 12102).</a:t>
            </a:r>
            <a:endParaRPr sz="2400" dirty="0"/>
          </a:p>
          <a:p>
            <a:pPr marL="0" marR="0" lvl="0" indent="0" algn="l" rtl="0">
              <a:spcBef>
                <a:spcPts val="520"/>
              </a:spcBef>
              <a:spcAft>
                <a:spcPts val="0"/>
              </a:spcAft>
              <a:buNone/>
            </a:pPr>
            <a:endParaRPr dirty="0"/>
          </a:p>
          <a:p>
            <a:pPr marL="342900" marR="0" lvl="0" indent="-177800" algn="l" rtl="0">
              <a:spcBef>
                <a:spcPts val="520"/>
              </a:spcBef>
              <a:spcAft>
                <a:spcPts val="0"/>
              </a:spcAft>
              <a:buClr>
                <a:schemeClr val="dk1"/>
              </a:buClr>
              <a:buSzPts val="2600"/>
              <a:buFont typeface="Tahoma"/>
              <a:buNone/>
            </a:pP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83354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100"/>
              <a:buFont typeface="Arial"/>
              <a:buNone/>
            </a:pPr>
            <a:r>
              <a:rPr lang="en-US" sz="2800" dirty="0">
                <a:latin typeface="Arial"/>
                <a:ea typeface="Arial"/>
                <a:cs typeface="Arial"/>
                <a:sym typeface="Arial"/>
              </a:rPr>
              <a:t>§ 1329.4 Definitions.</a:t>
            </a:r>
            <a:r>
              <a:rPr lang="en-US" sz="2800" dirty="0">
                <a:latin typeface="Times New Roman"/>
                <a:ea typeface="Times New Roman"/>
                <a:cs typeface="Times New Roman"/>
                <a:sym typeface="Times New Roman"/>
              </a:rPr>
              <a:t>―</a:t>
            </a:r>
            <a:endParaRPr sz="2800" dirty="0">
              <a:latin typeface="Times New Roman"/>
              <a:ea typeface="Times New Roman"/>
              <a:cs typeface="Times New Roman"/>
              <a:sym typeface="Times New Roman"/>
            </a:endParaRPr>
          </a:p>
          <a:p>
            <a:pPr marL="0" marR="0" lvl="0" indent="0" algn="l" rtl="0">
              <a:spcBef>
                <a:spcPts val="0"/>
              </a:spcBef>
              <a:spcAft>
                <a:spcPts val="0"/>
              </a:spcAft>
              <a:buNone/>
            </a:pPr>
            <a:r>
              <a:rPr lang="en-US" sz="2800" dirty="0">
                <a:latin typeface="Arial"/>
                <a:ea typeface="Arial"/>
                <a:cs typeface="Arial"/>
                <a:sym typeface="Arial"/>
              </a:rPr>
              <a:t>Individual with a significant disability</a:t>
            </a:r>
            <a:endParaRPr dirty="0"/>
          </a:p>
        </p:txBody>
      </p:sp>
      <p:sp>
        <p:nvSpPr>
          <p:cNvPr id="105" name="Shape 105"/>
          <p:cNvSpPr txBox="1">
            <a:spLocks noGrp="1"/>
          </p:cNvSpPr>
          <p:nvPr>
            <p:ph type="body" idx="1"/>
          </p:nvPr>
        </p:nvSpPr>
        <p:spPr>
          <a:xfrm>
            <a:off x="228600" y="1066800"/>
            <a:ext cx="8686800" cy="5029200"/>
          </a:xfrm>
          <a:prstGeom prst="rect">
            <a:avLst/>
          </a:prstGeom>
          <a:noFill/>
          <a:ln>
            <a:noFill/>
          </a:ln>
        </p:spPr>
        <p:txBody>
          <a:bodyPr spcFirstLastPara="1" wrap="square" lIns="91425" tIns="45700" rIns="91425" bIns="45700" anchor="t" anchorCtr="0">
            <a:noAutofit/>
          </a:bodyPr>
          <a:lstStyle/>
          <a:p>
            <a:pPr marL="342900" marR="0" lvl="0" indent="-177800" algn="l" rtl="0">
              <a:spcBef>
                <a:spcPts val="520"/>
              </a:spcBef>
              <a:spcAft>
                <a:spcPts val="0"/>
              </a:spcAft>
              <a:buClr>
                <a:schemeClr val="dk1"/>
              </a:buClr>
              <a:buSzPts val="2600"/>
              <a:buFont typeface="Tahoma"/>
              <a:buNone/>
            </a:pPr>
            <a:r>
              <a:rPr lang="en-US" b="1" i="1" dirty="0" smtClean="0"/>
              <a:t>“</a:t>
            </a:r>
            <a:r>
              <a:rPr lang="en-US" b="1" i="1" dirty="0"/>
              <a:t>Individual with a significant disability </a:t>
            </a:r>
            <a:r>
              <a:rPr lang="en-US" dirty="0"/>
              <a:t>means an individual with a severe physical or mental </a:t>
            </a:r>
            <a:r>
              <a:rPr lang="en-US" dirty="0" smtClean="0"/>
              <a:t>“impairment” </a:t>
            </a:r>
            <a:r>
              <a:rPr lang="en-US" dirty="0"/>
              <a:t>whose ability to function independently in the family or community or whose ability to obtain, maintain, or advance in employment is substantially limited and for whom the delivery of independent living services will improve the ability to function, continue functioning, or move toward functioning independently in the family or community or to continue in employment, </a:t>
            </a:r>
            <a:r>
              <a:rPr lang="en-US" dirty="0" smtClean="0"/>
              <a:t>respectively.”</a:t>
            </a:r>
            <a:endParaRPr sz="26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81123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latin typeface="Arial"/>
                <a:ea typeface="Arial"/>
                <a:cs typeface="Arial"/>
                <a:sym typeface="Arial"/>
              </a:rPr>
              <a:t>Philosophy of Equal Access</a:t>
            </a:r>
            <a:endParaRPr sz="3600" b="1" i="0" u="none" strike="noStrike" cap="none" dirty="0">
              <a:solidFill>
                <a:schemeClr val="accent2"/>
              </a:solidFill>
              <a:latin typeface="Nunito"/>
              <a:ea typeface="Nunito"/>
              <a:cs typeface="Nunito"/>
              <a:sym typeface="Nunito"/>
            </a:endParaRPr>
          </a:p>
        </p:txBody>
      </p:sp>
      <p:sp>
        <p:nvSpPr>
          <p:cNvPr id="111" name="Shape 111"/>
          <p:cNvSpPr txBox="1">
            <a:spLocks noGrp="1"/>
          </p:cNvSpPr>
          <p:nvPr>
            <p:ph type="body" idx="1"/>
          </p:nvPr>
        </p:nvSpPr>
        <p:spPr>
          <a:xfrm>
            <a:off x="381000" y="944562"/>
            <a:ext cx="8305800" cy="5151438"/>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600"/>
              </a:spcBef>
              <a:spcAft>
                <a:spcPts val="0"/>
              </a:spcAft>
              <a:buNone/>
            </a:pPr>
            <a:r>
              <a:rPr lang="en-US" dirty="0"/>
              <a:t>The expectation is that all operations of the IL Network are accessible. Your policy might include:</a:t>
            </a:r>
            <a:endParaRPr dirty="0"/>
          </a:p>
          <a:p>
            <a:pPr marL="342900" indent="-342900">
              <a:lnSpc>
                <a:spcPct val="115000"/>
              </a:lnSpc>
              <a:spcBef>
                <a:spcPts val="600"/>
              </a:spcBef>
              <a:buSzPct val="100000"/>
            </a:pPr>
            <a:r>
              <a:rPr lang="en-US" dirty="0" smtClean="0"/>
              <a:t>Communication </a:t>
            </a:r>
            <a:r>
              <a:rPr lang="en-US" dirty="0"/>
              <a:t>– interpreters, readers, video, CART, captions, Braille and other alternative formats as needed for reasonable accommodations.</a:t>
            </a:r>
            <a:endParaRPr dirty="0"/>
          </a:p>
          <a:p>
            <a:pPr marL="342900" indent="-342900">
              <a:lnSpc>
                <a:spcPct val="115000"/>
              </a:lnSpc>
              <a:spcBef>
                <a:spcPts val="600"/>
              </a:spcBef>
              <a:buSzPct val="100000"/>
            </a:pPr>
            <a:r>
              <a:rPr lang="en-US" dirty="0" smtClean="0"/>
              <a:t>Physical </a:t>
            </a:r>
            <a:r>
              <a:rPr lang="en-US" dirty="0"/>
              <a:t>access to all sites used by the Council for meetings or for input.</a:t>
            </a:r>
            <a:endParaRPr dirty="0"/>
          </a:p>
          <a:p>
            <a:pPr marL="0" marR="0" lvl="0" indent="0" algn="l" rtl="0">
              <a:spcBef>
                <a:spcPts val="520"/>
              </a:spcBef>
              <a:spcAft>
                <a:spcPts val="0"/>
              </a:spcAft>
              <a:buNone/>
            </a:pPr>
            <a:endParaRPr dirty="0"/>
          </a:p>
          <a:p>
            <a:pPr marL="342900" marR="0" lvl="0" indent="-177800" algn="l" rtl="0">
              <a:spcBef>
                <a:spcPts val="520"/>
              </a:spcBef>
              <a:spcAft>
                <a:spcPts val="0"/>
              </a:spcAft>
              <a:buClr>
                <a:schemeClr val="dk1"/>
              </a:buClr>
              <a:buSzPts val="2600"/>
              <a:buFont typeface="Tahoma"/>
              <a:buNone/>
            </a:pPr>
            <a:endParaRPr b="0" i="0" u="none" strike="noStrike" cap="none" dirty="0">
              <a:solidFill>
                <a:schemeClr val="dk1"/>
              </a:solidFill>
              <a:sym typeface="Tahoma"/>
            </a:endParaRPr>
          </a:p>
        </p:txBody>
      </p:sp>
    </p:spTree>
    <p:extLst>
      <p:ext uri="{BB962C8B-B14F-4D97-AF65-F5344CB8AC3E}">
        <p14:creationId xmlns:p14="http://schemas.microsoft.com/office/powerpoint/2010/main" val="173727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28600" y="152400"/>
            <a:ext cx="7696200" cy="79216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dirty="0">
                <a:latin typeface="Arial"/>
                <a:ea typeface="Arial"/>
                <a:cs typeface="Arial"/>
                <a:sym typeface="Arial"/>
              </a:rPr>
              <a:t>Philosophy of Equal </a:t>
            </a:r>
            <a:r>
              <a:rPr lang="en-US" dirty="0" smtClean="0">
                <a:latin typeface="Arial"/>
                <a:ea typeface="Arial"/>
                <a:cs typeface="Arial"/>
                <a:sym typeface="Arial"/>
              </a:rPr>
              <a:t>Access</a:t>
            </a:r>
            <a:r>
              <a:rPr lang="en-US" sz="2800" dirty="0" smtClean="0">
                <a:latin typeface="Arial"/>
                <a:ea typeface="Arial"/>
                <a:cs typeface="Arial"/>
                <a:sym typeface="Arial"/>
              </a:rPr>
              <a:t>, cont’d.</a:t>
            </a:r>
            <a:endParaRPr b="1" i="0" u="none" strike="noStrike" cap="none" dirty="0">
              <a:solidFill>
                <a:schemeClr val="accent2"/>
              </a:solidFill>
              <a:sym typeface="Nunito"/>
            </a:endParaRPr>
          </a:p>
        </p:txBody>
      </p:sp>
      <p:sp>
        <p:nvSpPr>
          <p:cNvPr id="111" name="Shape 111"/>
          <p:cNvSpPr txBox="1">
            <a:spLocks noGrp="1"/>
          </p:cNvSpPr>
          <p:nvPr>
            <p:ph type="body" idx="1"/>
          </p:nvPr>
        </p:nvSpPr>
        <p:spPr>
          <a:xfrm>
            <a:off x="228600" y="795528"/>
            <a:ext cx="8686800" cy="5300472"/>
          </a:xfrm>
          <a:prstGeom prst="rect">
            <a:avLst/>
          </a:prstGeom>
          <a:noFill/>
          <a:ln>
            <a:noFill/>
          </a:ln>
        </p:spPr>
        <p:txBody>
          <a:bodyPr spcFirstLastPara="1" wrap="square" lIns="91425" tIns="45700" rIns="91425" bIns="45700" anchor="t" anchorCtr="0">
            <a:noAutofit/>
          </a:bodyPr>
          <a:lstStyle/>
          <a:p>
            <a:pPr marL="342900" indent="-342900">
              <a:lnSpc>
                <a:spcPct val="115000"/>
              </a:lnSpc>
              <a:spcBef>
                <a:spcPts val="600"/>
              </a:spcBef>
              <a:buSzPct val="100000"/>
            </a:pPr>
            <a:r>
              <a:rPr lang="en-US" dirty="0" smtClean="0"/>
              <a:t>Notice </a:t>
            </a:r>
            <a:r>
              <a:rPr lang="en-US" dirty="0"/>
              <a:t>regarding fragrance &amp; smoke-free meetings to accommodate people with environmental illness/multiple chemical sensitivity and adherence by Council members.</a:t>
            </a:r>
            <a:endParaRPr dirty="0"/>
          </a:p>
          <a:p>
            <a:pPr marL="342900" indent="-342900">
              <a:lnSpc>
                <a:spcPct val="115000"/>
              </a:lnSpc>
              <a:spcBef>
                <a:spcPts val="600"/>
              </a:spcBef>
              <a:buSzPct val="100000"/>
            </a:pPr>
            <a:r>
              <a:rPr lang="en-US" dirty="0" smtClean="0"/>
              <a:t>Signage </a:t>
            </a:r>
            <a:r>
              <a:rPr lang="en-US" dirty="0"/>
              <a:t>for public areas meets ADA requirements for height, raised letter and Braille.</a:t>
            </a:r>
            <a:endParaRPr dirty="0"/>
          </a:p>
          <a:p>
            <a:pPr marL="342900" indent="-342900">
              <a:lnSpc>
                <a:spcPct val="115000"/>
              </a:lnSpc>
              <a:spcBef>
                <a:spcPts val="600"/>
              </a:spcBef>
              <a:buSzPct val="100000"/>
            </a:pPr>
            <a:r>
              <a:rPr lang="en-US" dirty="0" smtClean="0"/>
              <a:t>Advocacy </a:t>
            </a:r>
            <a:r>
              <a:rPr lang="en-US" dirty="0"/>
              <a:t>to achieve public access.</a:t>
            </a:r>
            <a:endParaRPr dirty="0"/>
          </a:p>
          <a:p>
            <a:pPr marL="0" marR="0" lvl="0" indent="0" algn="l" rtl="0">
              <a:spcBef>
                <a:spcPts val="520"/>
              </a:spcBef>
              <a:spcAft>
                <a:spcPts val="0"/>
              </a:spcAft>
              <a:buNone/>
            </a:pPr>
            <a:endParaRPr dirty="0"/>
          </a:p>
          <a:p>
            <a:pPr marL="342900" marR="0" lvl="0" indent="-177800" algn="l" rtl="0">
              <a:spcBef>
                <a:spcPts val="520"/>
              </a:spcBef>
              <a:spcAft>
                <a:spcPts val="0"/>
              </a:spcAft>
              <a:buClr>
                <a:schemeClr val="dk1"/>
              </a:buClr>
              <a:buSzPts val="2600"/>
              <a:buFont typeface="Tahoma"/>
              <a:buNone/>
            </a:pPr>
            <a:endParaRPr b="0" i="0" u="none" strike="noStrike" cap="none" dirty="0">
              <a:solidFill>
                <a:schemeClr val="dk1"/>
              </a:solidFill>
              <a:sym typeface="Tahoma"/>
            </a:endParaRPr>
          </a:p>
        </p:txBody>
      </p:sp>
    </p:spTree>
    <p:extLst>
      <p:ext uri="{BB962C8B-B14F-4D97-AF65-F5344CB8AC3E}">
        <p14:creationId xmlns:p14="http://schemas.microsoft.com/office/powerpoint/2010/main" val="3692371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19060</TotalTime>
  <Words>16577</Words>
  <Application>Microsoft Office PowerPoint</Application>
  <PresentationFormat>On-screen Show (4:3)</PresentationFormat>
  <Paragraphs>533</Paragraphs>
  <Slides>40</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Rounded MT Bold</vt:lpstr>
      <vt:lpstr>Calibri Light</vt:lpstr>
      <vt:lpstr>Nunito</vt:lpstr>
      <vt:lpstr>Tahoma</vt:lpstr>
      <vt:lpstr>Times New Roman</vt:lpstr>
      <vt:lpstr>Default Design</vt:lpstr>
      <vt:lpstr>Independent Living Research Utilization</vt:lpstr>
      <vt:lpstr>Get to the Core of It:  Integrating CIL Core Services for a  Holistic Consumer Experience  Implementing or Strengthening Effective  Individual and Systems Advocacy Activities  Presenters: Bruce Darling Kimberly Tissot  May 2, 2018 Tempe, AZ      </vt:lpstr>
      <vt:lpstr>The Rehabilitation Act, as amended, Content</vt:lpstr>
      <vt:lpstr>Notice that IL Philosophy is first in the law! </vt:lpstr>
      <vt:lpstr>What is Consumer Control?</vt:lpstr>
      <vt:lpstr>§ 1329.4 Definitions.― Individual with a disability</vt:lpstr>
      <vt:lpstr>§ 1329.4 Definitions.― Individual with a significant disability</vt:lpstr>
      <vt:lpstr>Philosophy of Equal Access</vt:lpstr>
      <vt:lpstr>Philosophy of Equal Access, cont’d.</vt:lpstr>
      <vt:lpstr>Advocacy</vt:lpstr>
      <vt:lpstr>Individual Advocacy</vt:lpstr>
      <vt:lpstr>Role of the IL Advocate</vt:lpstr>
      <vt:lpstr>Role of the IL Advocate, cont’d.</vt:lpstr>
      <vt:lpstr>Role of the IL Advocate, cont’d. 2</vt:lpstr>
      <vt:lpstr>Breaking through Bureaucratic Barriers</vt:lpstr>
      <vt:lpstr>Why do Systems Advocacy?</vt:lpstr>
      <vt:lpstr>Framing is Everything</vt:lpstr>
      <vt:lpstr>Effective Systems Advocacy and Direct Services are Interdependent</vt:lpstr>
      <vt:lpstr>The Pitchfork of Advocacy</vt:lpstr>
      <vt:lpstr>Putting the Pitchfork into Action</vt:lpstr>
      <vt:lpstr>Lobbying </vt:lpstr>
      <vt:lpstr>Your Certification Regarding Lobbying form promises you are not. . .</vt:lpstr>
      <vt:lpstr>You are not. . ., cont’d.</vt:lpstr>
      <vt:lpstr>More about Lobbying – What IS Allowed with Federal Funding</vt:lpstr>
      <vt:lpstr>Able SC’s Lobbying Activities*</vt:lpstr>
      <vt:lpstr>Careful Considerations when Lobbying</vt:lpstr>
      <vt:lpstr>Careful Considerations when Lobbying, cont’d.</vt:lpstr>
      <vt:lpstr>Advocate to Remove Barriers! </vt:lpstr>
      <vt:lpstr>Community Organizing/Direct Action: It’s all about POWER!</vt:lpstr>
      <vt:lpstr>Community Organizing as an Element of Independent Living</vt:lpstr>
      <vt:lpstr>Direct Action—  More than Civil Disobedience</vt:lpstr>
      <vt:lpstr>Centers CAN Support Direct Action</vt:lpstr>
      <vt:lpstr>Centers SHOULD Support Direct Action</vt:lpstr>
      <vt:lpstr>A Good Systems Advocacy Issue Meets Most of These Criteria </vt:lpstr>
      <vt:lpstr>A Good Systems Advocacy Issue Meets Most of These Criteria, cont’d. </vt:lpstr>
      <vt:lpstr>A Good Systems Advocacy Issue Meets Most of These Criteria, cont’d. 2</vt:lpstr>
      <vt:lpstr>Some Other Tips to Remember</vt:lpstr>
      <vt:lpstr>Advocacy Resources</vt:lpstr>
      <vt:lpstr>Breakout Activity &amp; Discussions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649</cp:revision>
  <cp:lastPrinted>2016-03-25T15:15:04Z</cp:lastPrinted>
  <dcterms:created xsi:type="dcterms:W3CDTF">2011-01-05T14:17:40Z</dcterms:created>
  <dcterms:modified xsi:type="dcterms:W3CDTF">2019-08-09T17:44:17Z</dcterms:modified>
</cp:coreProperties>
</file>