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789" r:id="rId2"/>
    <p:sldId id="824" r:id="rId3"/>
    <p:sldId id="825" r:id="rId4"/>
    <p:sldId id="826" r:id="rId5"/>
    <p:sldId id="827" r:id="rId6"/>
    <p:sldId id="828" r:id="rId7"/>
    <p:sldId id="829" r:id="rId8"/>
    <p:sldId id="830" r:id="rId9"/>
    <p:sldId id="831" r:id="rId10"/>
    <p:sldId id="832" r:id="rId11"/>
    <p:sldId id="833" r:id="rId12"/>
    <p:sldId id="834" r:id="rId13"/>
    <p:sldId id="835" r:id="rId14"/>
    <p:sldId id="836" r:id="rId15"/>
    <p:sldId id="837" r:id="rId16"/>
    <p:sldId id="838" r:id="rId17"/>
    <p:sldId id="839" r:id="rId18"/>
    <p:sldId id="840" r:id="rId19"/>
    <p:sldId id="841" r:id="rId20"/>
    <p:sldId id="842" r:id="rId21"/>
    <p:sldId id="843" r:id="rId22"/>
    <p:sldId id="844" r:id="rId23"/>
    <p:sldId id="845" r:id="rId24"/>
    <p:sldId id="846" r:id="rId25"/>
    <p:sldId id="847" r:id="rId26"/>
    <p:sldId id="848" r:id="rId27"/>
    <p:sldId id="849" r:id="rId28"/>
    <p:sldId id="850" r:id="rId29"/>
    <p:sldId id="851" r:id="rId30"/>
    <p:sldId id="852" r:id="rId31"/>
    <p:sldId id="853" r:id="rId32"/>
    <p:sldId id="854" r:id="rId33"/>
    <p:sldId id="855" r:id="rId34"/>
    <p:sldId id="856" r:id="rId35"/>
    <p:sldId id="857" r:id="rId36"/>
    <p:sldId id="858" r:id="rId37"/>
    <p:sldId id="859" r:id="rId38"/>
    <p:sldId id="860" r:id="rId39"/>
    <p:sldId id="861" r:id="rId40"/>
    <p:sldId id="318" r:id="rId4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795" autoAdjust="0"/>
    <p:restoredTop sz="95232"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66" d="100"/>
          <a:sy n="66" d="100"/>
        </p:scale>
        <p:origin x="3106"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8/9/2019</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15731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1275884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2110678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4108390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40583849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8223815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39945193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22096154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26814710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13853781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4195961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2</a:t>
            </a:fld>
            <a:endParaRPr lang="en-US" dirty="0"/>
          </a:p>
        </p:txBody>
      </p:sp>
    </p:spTree>
    <p:extLst>
      <p:ext uri="{BB962C8B-B14F-4D97-AF65-F5344CB8AC3E}">
        <p14:creationId xmlns:p14="http://schemas.microsoft.com/office/powerpoint/2010/main" val="8213043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6866499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10237028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1868683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37602072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27959590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36388393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368280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225553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73173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3100216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2237626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2162661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4245466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407125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lstStyle>
            <a:lvl1pPr>
              <a:defRPr>
                <a:effectLst/>
              </a:defRPr>
            </a:lvl1pPr>
          </a:lstStyle>
          <a:p>
            <a:r>
              <a:rPr lang="en-US" dirty="0"/>
              <a:t>Click to edit Master title style</a:t>
            </a:r>
          </a:p>
        </p:txBody>
      </p:sp>
      <p:sp>
        <p:nvSpPr>
          <p:cNvPr id="3" name="Content Placeholder 2"/>
          <p:cNvSpPr>
            <a:spLocks noGrp="1"/>
          </p:cNvSpPr>
          <p:nvPr>
            <p:ph idx="1"/>
          </p:nvPr>
        </p:nvSpPr>
        <p:spPr>
          <a:xfrm>
            <a:off x="228600" y="1066800"/>
            <a:ext cx="8686800" cy="5029200"/>
          </a:xfrm>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ilru.org/training/core-services-for-centers-for-independent-living-series" TargetMode="External"/><Relationship Id="rId2" Type="http://schemas.openxmlformats.org/officeDocument/2006/relationships/hyperlink" Target="http://www.ilru.org/training/independent-living-skills-training-for-transition-communit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93" y="859730"/>
            <a:ext cx="7352413" cy="5388670"/>
          </a:xfrm>
          <a:prstGeom prst="rect">
            <a:avLst/>
          </a:prstGeom>
        </p:spPr>
      </p:pic>
      <p:sp>
        <p:nvSpPr>
          <p:cNvPr id="7" name="Title 6"/>
          <p:cNvSpPr>
            <a:spLocks noGrp="1"/>
          </p:cNvSpPr>
          <p:nvPr>
            <p:ph type="title"/>
          </p:nvPr>
        </p:nvSpPr>
        <p:spPr>
          <a:xfrm>
            <a:off x="143793" y="85942"/>
            <a:ext cx="8855064" cy="367396"/>
          </a:xfrm>
        </p:spPr>
        <p:txBody>
          <a:bodyPr>
            <a:noAutofit/>
          </a:bodyPr>
          <a:lstStyle/>
          <a:p>
            <a:pPr algn="ctr"/>
            <a:r>
              <a:rPr lang="en-US" sz="1600" dirty="0" smtClean="0"/>
              <a:t>Independent Living Research Utilization</a:t>
            </a:r>
            <a:endParaRPr lang="en-US" sz="1600" dirty="0"/>
          </a:p>
        </p:txBody>
      </p:sp>
      <p:sp>
        <p:nvSpPr>
          <p:cNvPr id="2" name="Slide Number Placeholder 1"/>
          <p:cNvSpPr>
            <a:spLocks noGrp="1"/>
          </p:cNvSpPr>
          <p:nvPr>
            <p:ph type="sldNum" sz="quarter" idx="4294967295"/>
          </p:nvPr>
        </p:nvSpPr>
        <p:spPr>
          <a:xfrm>
            <a:off x="6553200" y="6384925"/>
            <a:ext cx="2362200" cy="244475"/>
          </a:xfrm>
          <a:prstGeom prst="rect">
            <a:avLst/>
          </a:prstGeom>
        </p:spPr>
        <p:txBody>
          <a:bodyPr/>
          <a:lstStyle/>
          <a:p>
            <a:pPr>
              <a:defRPr/>
            </a:pPr>
            <a:fld id="{675CA6A9-017F-426E-8871-B2385D38B30A}" type="slidenum">
              <a:rPr lang="en-US" smtClean="0">
                <a:solidFill>
                  <a:schemeClr val="tx1"/>
                </a:solidFill>
              </a:rPr>
              <a:pPr>
                <a:defRPr/>
              </a:pPr>
              <a:t>1</a:t>
            </a:fld>
            <a:endParaRPr lang="en-US">
              <a:solidFill>
                <a:schemeClr val="tx1"/>
              </a:solidFill>
            </a:endParaRPr>
          </a:p>
        </p:txBody>
      </p:sp>
    </p:spTree>
    <p:extLst>
      <p:ext uri="{BB962C8B-B14F-4D97-AF65-F5344CB8AC3E}">
        <p14:creationId xmlns:p14="http://schemas.microsoft.com/office/powerpoint/2010/main" val="2717146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Relevance – “What’s in it for me?”</a:t>
            </a:r>
          </a:p>
        </p:txBody>
      </p:sp>
      <p:sp>
        <p:nvSpPr>
          <p:cNvPr id="10" name="Content Placeholder 9"/>
          <p:cNvSpPr>
            <a:spLocks noGrp="1"/>
          </p:cNvSpPr>
          <p:nvPr>
            <p:ph idx="1"/>
          </p:nvPr>
        </p:nvSpPr>
        <p:spPr>
          <a:xfrm>
            <a:off x="381000" y="1066800"/>
            <a:ext cx="8382000" cy="5029200"/>
          </a:xfrm>
        </p:spPr>
        <p:txBody>
          <a:bodyPr/>
          <a:lstStyle/>
          <a:p>
            <a:r>
              <a:rPr lang="en-US" dirty="0"/>
              <a:t>Adults must see a reason for learning something and the learning must be applicable to their lives, work, or other responsibilities in order for it to have value. </a:t>
            </a:r>
          </a:p>
          <a:p>
            <a:r>
              <a:rPr lang="en-US" dirty="0"/>
              <a:t>Adults want to apply what they are learning </a:t>
            </a:r>
            <a:r>
              <a:rPr lang="en-US" dirty="0" smtClean="0"/>
              <a:t>immediately.</a:t>
            </a:r>
            <a:endParaRPr lang="en-US" dirty="0"/>
          </a:p>
          <a:p>
            <a:r>
              <a:rPr lang="en-US" dirty="0"/>
              <a:t>Help them see the benefits and the costs of not </a:t>
            </a:r>
            <a:r>
              <a:rPr lang="en-US" dirty="0" smtClean="0"/>
              <a:t>learning.</a:t>
            </a:r>
            <a:endParaRPr lang="en-US" dirty="0"/>
          </a:p>
          <a:p>
            <a:endParaRPr lang="en-US" dirty="0"/>
          </a:p>
        </p:txBody>
      </p:sp>
    </p:spTree>
    <p:extLst>
      <p:ext uri="{BB962C8B-B14F-4D97-AF65-F5344CB8AC3E}">
        <p14:creationId xmlns:p14="http://schemas.microsoft.com/office/powerpoint/2010/main" val="1855888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Relevance</a:t>
            </a:r>
          </a:p>
        </p:txBody>
      </p:sp>
      <p:sp>
        <p:nvSpPr>
          <p:cNvPr id="10" name="Content Placeholder 9"/>
          <p:cNvSpPr>
            <a:spLocks noGrp="1"/>
          </p:cNvSpPr>
          <p:nvPr>
            <p:ph idx="1"/>
          </p:nvPr>
        </p:nvSpPr>
        <p:spPr>
          <a:xfrm>
            <a:off x="381000" y="1066800"/>
            <a:ext cx="8534400" cy="5029200"/>
          </a:xfrm>
        </p:spPr>
        <p:txBody>
          <a:bodyPr/>
          <a:lstStyle/>
          <a:p>
            <a:r>
              <a:rPr lang="en-US" dirty="0"/>
              <a:t>Demonstrate through</a:t>
            </a:r>
          </a:p>
          <a:p>
            <a:pPr lvl="1"/>
            <a:r>
              <a:rPr lang="en-US" dirty="0"/>
              <a:t>Practical application</a:t>
            </a:r>
          </a:p>
          <a:p>
            <a:pPr lvl="1"/>
            <a:r>
              <a:rPr lang="en-US" dirty="0"/>
              <a:t>Problem-solving activities</a:t>
            </a:r>
          </a:p>
          <a:p>
            <a:pPr lvl="1"/>
            <a:r>
              <a:rPr lang="en-US" dirty="0"/>
              <a:t>Action plans</a:t>
            </a:r>
          </a:p>
          <a:p>
            <a:endParaRPr lang="en-US" dirty="0"/>
          </a:p>
        </p:txBody>
      </p:sp>
    </p:spTree>
    <p:extLst>
      <p:ext uri="{BB962C8B-B14F-4D97-AF65-F5344CB8AC3E}">
        <p14:creationId xmlns:p14="http://schemas.microsoft.com/office/powerpoint/2010/main" val="4037283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Self-Direction</a:t>
            </a:r>
            <a:endParaRPr lang="en-US" dirty="0"/>
          </a:p>
        </p:txBody>
      </p:sp>
      <p:sp>
        <p:nvSpPr>
          <p:cNvPr id="10" name="Content Placeholder 9"/>
          <p:cNvSpPr>
            <a:spLocks noGrp="1"/>
          </p:cNvSpPr>
          <p:nvPr>
            <p:ph idx="1"/>
          </p:nvPr>
        </p:nvSpPr>
        <p:spPr>
          <a:xfrm>
            <a:off x="381000" y="1066800"/>
            <a:ext cx="8534400" cy="5029200"/>
          </a:xfrm>
        </p:spPr>
        <p:txBody>
          <a:bodyPr/>
          <a:lstStyle/>
          <a:p>
            <a:r>
              <a:rPr lang="en-US" dirty="0"/>
              <a:t>Your role is more as a facilitator, guiding consumers to their own knowledge rather than supplying them with all of the facts. </a:t>
            </a:r>
          </a:p>
          <a:p>
            <a:r>
              <a:rPr lang="en-US" dirty="0"/>
              <a:t>Make it interactive.</a:t>
            </a:r>
          </a:p>
          <a:p>
            <a:r>
              <a:rPr lang="en-US" dirty="0"/>
              <a:t>Give them responsibility and </a:t>
            </a:r>
            <a:r>
              <a:rPr lang="en-US" dirty="0" smtClean="0"/>
              <a:t>choices.</a:t>
            </a:r>
            <a:endParaRPr lang="en-US" dirty="0"/>
          </a:p>
          <a:p>
            <a:r>
              <a:rPr lang="en-US" dirty="0"/>
              <a:t>Opportunities to assess their own </a:t>
            </a:r>
            <a:r>
              <a:rPr lang="en-US" dirty="0" smtClean="0"/>
              <a:t>learning. </a:t>
            </a:r>
            <a:endParaRPr lang="en-US" dirty="0"/>
          </a:p>
          <a:p>
            <a:r>
              <a:rPr lang="en-US" dirty="0"/>
              <a:t>Allow them to discover things on their </a:t>
            </a:r>
            <a:r>
              <a:rPr lang="en-US" dirty="0" smtClean="0"/>
              <a:t>own.</a:t>
            </a:r>
            <a:endParaRPr lang="en-US" dirty="0"/>
          </a:p>
          <a:p>
            <a:endParaRPr lang="en-US" dirty="0"/>
          </a:p>
        </p:txBody>
      </p:sp>
    </p:spTree>
    <p:extLst>
      <p:ext uri="{BB962C8B-B14F-4D97-AF65-F5344CB8AC3E}">
        <p14:creationId xmlns:p14="http://schemas.microsoft.com/office/powerpoint/2010/main" val="1929121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Respect and Value their Experience</a:t>
            </a:r>
          </a:p>
        </p:txBody>
      </p:sp>
      <p:sp>
        <p:nvSpPr>
          <p:cNvPr id="10" name="Content Placeholder 9"/>
          <p:cNvSpPr>
            <a:spLocks noGrp="1"/>
          </p:cNvSpPr>
          <p:nvPr>
            <p:ph idx="1"/>
          </p:nvPr>
        </p:nvSpPr>
        <p:spPr>
          <a:xfrm>
            <a:off x="381000" y="1066800"/>
            <a:ext cx="8305800" cy="5029200"/>
          </a:xfrm>
        </p:spPr>
        <p:txBody>
          <a:bodyPr/>
          <a:lstStyle/>
          <a:p>
            <a:r>
              <a:rPr lang="en-US" dirty="0"/>
              <a:t>Connect learning with their own experiences.</a:t>
            </a:r>
          </a:p>
          <a:p>
            <a:r>
              <a:rPr lang="en-US" dirty="0" smtClean="0"/>
              <a:t>Allow opportunities </a:t>
            </a:r>
            <a:r>
              <a:rPr lang="en-US" dirty="0"/>
              <a:t>to practice new skills.</a:t>
            </a:r>
          </a:p>
          <a:p>
            <a:r>
              <a:rPr lang="en-US" dirty="0"/>
              <a:t>Students are a resource for each </a:t>
            </a:r>
            <a:r>
              <a:rPr lang="en-US" dirty="0" smtClean="0"/>
              <a:t>other.</a:t>
            </a:r>
            <a:endParaRPr lang="en-US" dirty="0"/>
          </a:p>
          <a:p>
            <a:pPr lvl="1"/>
            <a:r>
              <a:rPr lang="en-US" dirty="0"/>
              <a:t>I</a:t>
            </a:r>
            <a:r>
              <a:rPr lang="en-US" dirty="0" smtClean="0"/>
              <a:t>ncorporate </a:t>
            </a:r>
            <a:r>
              <a:rPr lang="en-US" dirty="0"/>
              <a:t>peer-mentoring by pairing up those with more experience with less those </a:t>
            </a:r>
            <a:r>
              <a:rPr lang="en-US" dirty="0" smtClean="0"/>
              <a:t>knowledgeable.</a:t>
            </a:r>
            <a:endParaRPr lang="en-US" dirty="0"/>
          </a:p>
          <a:p>
            <a:r>
              <a:rPr lang="en-US" dirty="0"/>
              <a:t>Show them role models - bring in community speakers with </a:t>
            </a:r>
            <a:r>
              <a:rPr lang="en-US" dirty="0" smtClean="0"/>
              <a:t>disabilities.</a:t>
            </a:r>
            <a:endParaRPr lang="en-US" dirty="0"/>
          </a:p>
          <a:p>
            <a:endParaRPr lang="en-US" dirty="0"/>
          </a:p>
        </p:txBody>
      </p:sp>
    </p:spTree>
    <p:extLst>
      <p:ext uri="{BB962C8B-B14F-4D97-AF65-F5344CB8AC3E}">
        <p14:creationId xmlns:p14="http://schemas.microsoft.com/office/powerpoint/2010/main" val="3245606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Incorporate Self Awareness</a:t>
            </a:r>
          </a:p>
        </p:txBody>
      </p:sp>
      <p:sp>
        <p:nvSpPr>
          <p:cNvPr id="10" name="Content Placeholder 9"/>
          <p:cNvSpPr>
            <a:spLocks noGrp="1"/>
          </p:cNvSpPr>
          <p:nvPr>
            <p:ph idx="1"/>
          </p:nvPr>
        </p:nvSpPr>
        <p:spPr>
          <a:xfrm>
            <a:off x="381000" y="1066800"/>
            <a:ext cx="8458200" cy="5029200"/>
          </a:xfrm>
        </p:spPr>
        <p:txBody>
          <a:bodyPr/>
          <a:lstStyle/>
          <a:p>
            <a:r>
              <a:rPr lang="en-US" dirty="0"/>
              <a:t>Experience also serves as a source of an adult’s self-identity. </a:t>
            </a:r>
          </a:p>
          <a:p>
            <a:r>
              <a:rPr lang="en-US" dirty="0"/>
              <a:t>The consumer may come into a learning situation with biases from past experiences that go unrecognized. </a:t>
            </a:r>
          </a:p>
          <a:p>
            <a:pPr lvl="1"/>
            <a:r>
              <a:rPr lang="en-US" dirty="0"/>
              <a:t>Take the time to address any erroneous or preconceived </a:t>
            </a:r>
            <a:r>
              <a:rPr lang="en-US" dirty="0" smtClean="0"/>
              <a:t>ideas that come up.</a:t>
            </a:r>
            <a:endParaRPr lang="en-US" dirty="0"/>
          </a:p>
          <a:p>
            <a:endParaRPr lang="en-US" dirty="0"/>
          </a:p>
        </p:txBody>
      </p:sp>
    </p:spTree>
    <p:extLst>
      <p:ext uri="{BB962C8B-B14F-4D97-AF65-F5344CB8AC3E}">
        <p14:creationId xmlns:p14="http://schemas.microsoft.com/office/powerpoint/2010/main" val="33219978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Remember – They are here by choice!</a:t>
            </a:r>
          </a:p>
        </p:txBody>
      </p:sp>
      <p:sp>
        <p:nvSpPr>
          <p:cNvPr id="10" name="Content Placeholder 9"/>
          <p:cNvSpPr>
            <a:spLocks noGrp="1"/>
          </p:cNvSpPr>
          <p:nvPr>
            <p:ph idx="1"/>
          </p:nvPr>
        </p:nvSpPr>
        <p:spPr>
          <a:xfrm>
            <a:off x="381000" y="1066800"/>
            <a:ext cx="8534400" cy="5029200"/>
          </a:xfrm>
        </p:spPr>
        <p:txBody>
          <a:bodyPr/>
          <a:lstStyle/>
          <a:p>
            <a:r>
              <a:rPr lang="en-US" dirty="0"/>
              <a:t>They must be actively involved in their learning, not just passively listening.</a:t>
            </a:r>
          </a:p>
          <a:p>
            <a:pPr lvl="1"/>
            <a:r>
              <a:rPr lang="en-US" dirty="0"/>
              <a:t>Give them time to process what they are learning and how it fits with their experience and feelings.</a:t>
            </a:r>
          </a:p>
          <a:p>
            <a:pPr lvl="1"/>
            <a:r>
              <a:rPr lang="en-US" dirty="0"/>
              <a:t>Break up and do periodic “Think and Listen” </a:t>
            </a:r>
            <a:r>
              <a:rPr lang="en-US" dirty="0" smtClean="0"/>
              <a:t>dyads so they can process what they are learning (thinking </a:t>
            </a:r>
            <a:r>
              <a:rPr lang="en-US" u="sng" dirty="0" smtClean="0"/>
              <a:t>and</a:t>
            </a:r>
            <a:r>
              <a:rPr lang="en-US" dirty="0" smtClean="0"/>
              <a:t> feeling).</a:t>
            </a:r>
          </a:p>
          <a:p>
            <a:r>
              <a:rPr lang="en-US" dirty="0" smtClean="0"/>
              <a:t>Note: learning is not just a mental process. Information is often taken in with emotional connections.</a:t>
            </a:r>
            <a:endParaRPr lang="en-US" dirty="0"/>
          </a:p>
          <a:p>
            <a:endParaRPr lang="en-US" dirty="0"/>
          </a:p>
        </p:txBody>
      </p:sp>
    </p:spTree>
    <p:extLst>
      <p:ext uri="{BB962C8B-B14F-4D97-AF65-F5344CB8AC3E}">
        <p14:creationId xmlns:p14="http://schemas.microsoft.com/office/powerpoint/2010/main" val="19779155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a:t>
            </a:r>
          </a:p>
        </p:txBody>
      </p:sp>
      <p:sp>
        <p:nvSpPr>
          <p:cNvPr id="10" name="Content Placeholder 9"/>
          <p:cNvSpPr>
            <a:spLocks noGrp="1"/>
          </p:cNvSpPr>
          <p:nvPr>
            <p:ph idx="1"/>
          </p:nvPr>
        </p:nvSpPr>
        <p:spPr>
          <a:xfrm>
            <a:off x="381000" y="1066800"/>
            <a:ext cx="8534400" cy="5029200"/>
          </a:xfrm>
        </p:spPr>
        <p:txBody>
          <a:bodyPr/>
          <a:lstStyle/>
          <a:p>
            <a:r>
              <a:rPr lang="en-US" dirty="0"/>
              <a:t>Get to know your </a:t>
            </a:r>
            <a:r>
              <a:rPr lang="en-US" dirty="0" smtClean="0"/>
              <a:t>audience.</a:t>
            </a:r>
            <a:endParaRPr lang="en-US" dirty="0"/>
          </a:p>
          <a:p>
            <a:r>
              <a:rPr lang="en-US" dirty="0" smtClean="0"/>
              <a:t>Adults </a:t>
            </a:r>
            <a:r>
              <a:rPr lang="en-US" dirty="0"/>
              <a:t>are busy with many </a:t>
            </a:r>
            <a:r>
              <a:rPr lang="en-US" dirty="0" smtClean="0"/>
              <a:t>responsibilities.</a:t>
            </a:r>
            <a:endParaRPr lang="en-US" dirty="0"/>
          </a:p>
          <a:p>
            <a:r>
              <a:rPr lang="en-US" dirty="0"/>
              <a:t>Respect their </a:t>
            </a:r>
            <a:r>
              <a:rPr lang="en-US" dirty="0" smtClean="0"/>
              <a:t>time.</a:t>
            </a:r>
            <a:endParaRPr lang="en-US" dirty="0"/>
          </a:p>
          <a:p>
            <a:r>
              <a:rPr lang="en-US" dirty="0"/>
              <a:t>Make learning </a:t>
            </a:r>
            <a:r>
              <a:rPr lang="en-US" dirty="0" smtClean="0"/>
              <a:t>convenient.</a:t>
            </a:r>
            <a:endParaRPr lang="en-US" dirty="0"/>
          </a:p>
          <a:p>
            <a:r>
              <a:rPr lang="en-US" dirty="0"/>
              <a:t>Don’t place unmanageable burdens on them, i.e., too much “</a:t>
            </a:r>
            <a:r>
              <a:rPr lang="en-US" dirty="0" smtClean="0"/>
              <a:t>homework.”</a:t>
            </a:r>
            <a:endParaRPr lang="en-US" dirty="0"/>
          </a:p>
          <a:p>
            <a:r>
              <a:rPr lang="en-US" dirty="0"/>
              <a:t>Provide </a:t>
            </a:r>
            <a:r>
              <a:rPr lang="en-US" dirty="0" smtClean="0"/>
              <a:t>info </a:t>
            </a:r>
            <a:r>
              <a:rPr lang="en-US" dirty="0"/>
              <a:t>in manageable </a:t>
            </a:r>
            <a:r>
              <a:rPr lang="en-US" dirty="0" smtClean="0"/>
              <a:t>chunks.</a:t>
            </a:r>
          </a:p>
          <a:p>
            <a:endParaRPr lang="en-US" dirty="0"/>
          </a:p>
        </p:txBody>
      </p:sp>
    </p:spTree>
    <p:extLst>
      <p:ext uri="{BB962C8B-B14F-4D97-AF65-F5344CB8AC3E}">
        <p14:creationId xmlns:p14="http://schemas.microsoft.com/office/powerpoint/2010/main" val="2984549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 Centered Learning</a:t>
            </a:r>
          </a:p>
        </p:txBody>
      </p:sp>
      <p:sp>
        <p:nvSpPr>
          <p:cNvPr id="3" name="Content Placeholder 2"/>
          <p:cNvSpPr>
            <a:spLocks noGrp="1"/>
          </p:cNvSpPr>
          <p:nvPr>
            <p:ph idx="1"/>
          </p:nvPr>
        </p:nvSpPr>
        <p:spPr>
          <a:xfrm>
            <a:off x="381000" y="1066800"/>
            <a:ext cx="8382000" cy="5029200"/>
          </a:xfrm>
        </p:spPr>
        <p:txBody>
          <a:bodyPr/>
          <a:lstStyle/>
          <a:p>
            <a:r>
              <a:rPr lang="en-US" dirty="0"/>
              <a:t>Task Centered measurable learning </a:t>
            </a:r>
            <a:r>
              <a:rPr lang="en-US" dirty="0" smtClean="0"/>
              <a:t>goals.</a:t>
            </a:r>
          </a:p>
          <a:p>
            <a:r>
              <a:rPr lang="en-US" dirty="0" smtClean="0"/>
              <a:t>Have clear expectations and learning outcomes.</a:t>
            </a:r>
            <a:endParaRPr lang="en-US" dirty="0"/>
          </a:p>
          <a:p>
            <a:r>
              <a:rPr lang="en-US" dirty="0"/>
              <a:t>Break it down into steps – does one thing need to come before the other?</a:t>
            </a:r>
          </a:p>
          <a:p>
            <a:r>
              <a:rPr lang="en-US" dirty="0"/>
              <a:t>Identify skills needed to perform the </a:t>
            </a:r>
            <a:r>
              <a:rPr lang="en-US" dirty="0" smtClean="0"/>
              <a:t>task.</a:t>
            </a:r>
            <a:endParaRPr lang="en-US" dirty="0"/>
          </a:p>
        </p:txBody>
      </p:sp>
    </p:spTree>
    <p:extLst>
      <p:ext uri="{BB962C8B-B14F-4D97-AF65-F5344CB8AC3E}">
        <p14:creationId xmlns:p14="http://schemas.microsoft.com/office/powerpoint/2010/main" val="20503645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1219200"/>
          </a:xfrm>
        </p:spPr>
        <p:txBody>
          <a:bodyPr/>
          <a:lstStyle/>
          <a:p>
            <a:r>
              <a:rPr lang="en-US" dirty="0"/>
              <a:t>Example: </a:t>
            </a:r>
            <a:r>
              <a:rPr lang="en-US" dirty="0" smtClean="0"/>
              <a:t> Goal </a:t>
            </a:r>
            <a:r>
              <a:rPr lang="en-US" dirty="0"/>
              <a:t>is to join a board or government commission</a:t>
            </a:r>
            <a:br>
              <a:rPr lang="en-US" dirty="0"/>
            </a:br>
            <a:endParaRPr lang="en-US" dirty="0"/>
          </a:p>
        </p:txBody>
      </p:sp>
      <p:sp>
        <p:nvSpPr>
          <p:cNvPr id="3" name="Content Placeholder 2"/>
          <p:cNvSpPr>
            <a:spLocks noGrp="1"/>
          </p:cNvSpPr>
          <p:nvPr>
            <p:ph idx="1"/>
          </p:nvPr>
        </p:nvSpPr>
        <p:spPr>
          <a:xfrm>
            <a:off x="228600" y="1143000"/>
            <a:ext cx="8686800" cy="4953000"/>
          </a:xfrm>
        </p:spPr>
        <p:txBody>
          <a:bodyPr/>
          <a:lstStyle/>
          <a:p>
            <a:r>
              <a:rPr lang="en-US" dirty="0"/>
              <a:t>Steps: </a:t>
            </a:r>
          </a:p>
          <a:p>
            <a:pPr lvl="1"/>
            <a:r>
              <a:rPr lang="en-US" dirty="0" smtClean="0"/>
              <a:t>Identify what you have to offer (1.e., interest, experience, connections, etc.)</a:t>
            </a:r>
            <a:endParaRPr lang="en-US" dirty="0"/>
          </a:p>
          <a:p>
            <a:pPr lvl="1"/>
            <a:r>
              <a:rPr lang="en-US" dirty="0"/>
              <a:t>Identify the organization</a:t>
            </a:r>
          </a:p>
          <a:p>
            <a:pPr lvl="1"/>
            <a:r>
              <a:rPr lang="en-US" dirty="0"/>
              <a:t>Get to know the organization</a:t>
            </a:r>
          </a:p>
          <a:p>
            <a:r>
              <a:rPr lang="en-US" dirty="0"/>
              <a:t>Skills:</a:t>
            </a:r>
          </a:p>
          <a:p>
            <a:pPr lvl="1"/>
            <a:r>
              <a:rPr lang="en-US" dirty="0"/>
              <a:t>Understand Robert’s Rules of Order</a:t>
            </a:r>
          </a:p>
          <a:p>
            <a:pPr lvl="1"/>
            <a:r>
              <a:rPr lang="en-US" dirty="0" smtClean="0"/>
              <a:t>Networking</a:t>
            </a:r>
            <a:endParaRPr lang="en-US" dirty="0"/>
          </a:p>
          <a:p>
            <a:pPr lvl="1"/>
            <a:r>
              <a:rPr lang="en-US" dirty="0"/>
              <a:t>Self </a:t>
            </a:r>
            <a:r>
              <a:rPr lang="en-US" dirty="0" smtClean="0"/>
              <a:t>advocacy/ communication</a:t>
            </a:r>
            <a:endParaRPr lang="en-US" dirty="0"/>
          </a:p>
          <a:p>
            <a:pPr lvl="1"/>
            <a:r>
              <a:rPr lang="en-US" dirty="0"/>
              <a:t>Background in disability history, culture and civil rights</a:t>
            </a:r>
          </a:p>
          <a:p>
            <a:endParaRPr lang="en-US" dirty="0"/>
          </a:p>
        </p:txBody>
      </p:sp>
    </p:spTree>
    <p:extLst>
      <p:ext uri="{BB962C8B-B14F-4D97-AF65-F5344CB8AC3E}">
        <p14:creationId xmlns:p14="http://schemas.microsoft.com/office/powerpoint/2010/main" val="18350531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Centered Learning</a:t>
            </a:r>
            <a:br>
              <a:rPr lang="en-US" dirty="0" smtClean="0"/>
            </a:br>
            <a:endParaRPr lang="en-US" dirty="0"/>
          </a:p>
        </p:txBody>
      </p:sp>
      <p:sp>
        <p:nvSpPr>
          <p:cNvPr id="3" name="Content Placeholder 2"/>
          <p:cNvSpPr>
            <a:spLocks noGrp="1"/>
          </p:cNvSpPr>
          <p:nvPr>
            <p:ph idx="1"/>
          </p:nvPr>
        </p:nvSpPr>
        <p:spPr>
          <a:xfrm>
            <a:off x="381000" y="1066800"/>
            <a:ext cx="8534400" cy="5029200"/>
          </a:xfrm>
        </p:spPr>
        <p:txBody>
          <a:bodyPr/>
          <a:lstStyle/>
          <a:p>
            <a:r>
              <a:rPr lang="en-US" dirty="0" smtClean="0"/>
              <a:t>Introduce </a:t>
            </a:r>
            <a:r>
              <a:rPr lang="en-US" dirty="0"/>
              <a:t>interactivity wherever possible into your instruction </a:t>
            </a:r>
            <a:r>
              <a:rPr lang="en-US" dirty="0" smtClean="0"/>
              <a:t>including.</a:t>
            </a:r>
            <a:endParaRPr lang="en-US" dirty="0"/>
          </a:p>
          <a:p>
            <a:pPr lvl="1"/>
            <a:r>
              <a:rPr lang="en-US" dirty="0"/>
              <a:t>case studies</a:t>
            </a:r>
          </a:p>
          <a:p>
            <a:pPr lvl="1"/>
            <a:r>
              <a:rPr lang="en-US" dirty="0"/>
              <a:t>brainstorming exercises</a:t>
            </a:r>
          </a:p>
          <a:p>
            <a:pPr lvl="1"/>
            <a:r>
              <a:rPr lang="en-US" dirty="0"/>
              <a:t>facilitated discussions</a:t>
            </a:r>
          </a:p>
          <a:p>
            <a:pPr lvl="1"/>
            <a:r>
              <a:rPr lang="en-US" dirty="0"/>
              <a:t>role plays</a:t>
            </a:r>
          </a:p>
          <a:p>
            <a:pPr lvl="1"/>
            <a:r>
              <a:rPr lang="en-US" dirty="0" smtClean="0"/>
              <a:t>problem-solving</a:t>
            </a:r>
            <a:endParaRPr lang="en-US" dirty="0"/>
          </a:p>
          <a:p>
            <a:r>
              <a:rPr lang="en-US" dirty="0" smtClean="0"/>
              <a:t>Check in to see if they are understanding</a:t>
            </a:r>
            <a:endParaRPr lang="en-US" dirty="0"/>
          </a:p>
          <a:p>
            <a:endParaRPr lang="en-US" dirty="0"/>
          </a:p>
        </p:txBody>
      </p:sp>
    </p:spTree>
    <p:extLst>
      <p:ext uri="{BB962C8B-B14F-4D97-AF65-F5344CB8AC3E}">
        <p14:creationId xmlns:p14="http://schemas.microsoft.com/office/powerpoint/2010/main" val="2355358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657601"/>
            <a:ext cx="9144000" cy="1295399"/>
          </a:xfrm>
        </p:spPr>
        <p:txBody>
          <a:bodyPr/>
          <a:lstStyle/>
          <a:p>
            <a:pPr algn="ctr"/>
            <a:r>
              <a:rPr lang="en-US" sz="2400" dirty="0" smtClean="0">
                <a:effectLst/>
              </a:rPr>
              <a:t>Get to the Core of It:</a:t>
            </a:r>
            <a:br>
              <a:rPr lang="en-US" sz="2400" dirty="0" smtClean="0">
                <a:effectLst/>
              </a:rPr>
            </a:br>
            <a:r>
              <a:rPr lang="en-US" sz="2400" dirty="0" smtClean="0">
                <a:effectLst/>
              </a:rPr>
              <a:t> Integrating CIL Core Services for a </a:t>
            </a:r>
            <a:br>
              <a:rPr lang="en-US" sz="2400" dirty="0" smtClean="0">
                <a:effectLst/>
              </a:rPr>
            </a:br>
            <a:r>
              <a:rPr lang="en-US" sz="2400" dirty="0" smtClean="0">
                <a:effectLst/>
              </a:rPr>
              <a:t>Holistic Consumer Experience</a:t>
            </a:r>
            <a:r>
              <a:rPr lang="en-US" sz="2400" dirty="0">
                <a:effectLst/>
              </a:rPr>
              <a:t/>
            </a:r>
            <a:br>
              <a:rPr lang="en-US" sz="2400" dirty="0">
                <a:effectLst/>
              </a:rPr>
            </a:br>
            <a:r>
              <a:rPr lang="en-US" sz="2400" i="1" dirty="0" smtClean="0">
                <a:effectLst/>
              </a:rPr>
              <a:t/>
            </a:r>
            <a:br>
              <a:rPr lang="en-US" sz="2400" i="1" dirty="0" smtClean="0">
                <a:effectLst/>
              </a:rPr>
            </a:br>
            <a:r>
              <a:rPr lang="en-US" sz="2400" i="1" dirty="0" smtClean="0">
                <a:effectLst/>
              </a:rPr>
              <a:t>Implementing or Strengthening Effective Core Services in </a:t>
            </a:r>
            <a:br>
              <a:rPr lang="en-US" sz="2400" i="1" dirty="0" smtClean="0">
                <a:effectLst/>
              </a:rPr>
            </a:br>
            <a:r>
              <a:rPr lang="en-US" sz="2400" i="1" dirty="0" smtClean="0">
                <a:effectLst/>
              </a:rPr>
              <a:t>IL Skills Training</a:t>
            </a:r>
            <a:br>
              <a:rPr lang="en-US" sz="2400" i="1" dirty="0" smtClean="0">
                <a:effectLst/>
              </a:rPr>
            </a:br>
            <a:r>
              <a:rPr lang="en-US" sz="2400" i="1" dirty="0" smtClean="0">
                <a:effectLst/>
              </a:rPr>
              <a:t/>
            </a:r>
            <a:br>
              <a:rPr lang="en-US" sz="2400" i="1" dirty="0" smtClean="0">
                <a:effectLst/>
              </a:rPr>
            </a:br>
            <a:r>
              <a:rPr lang="en-US" sz="2000" dirty="0" smtClean="0">
                <a:solidFill>
                  <a:srgbClr val="333399"/>
                </a:solidFill>
                <a:effectLst/>
                <a:latin typeface="Arial Rounded MT Bold" pitchFamily="34" charset="0"/>
              </a:rPr>
              <a:t>Presenters:</a:t>
            </a: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Darrel Christenson</a:t>
            </a:r>
            <a:br>
              <a:rPr lang="en-US" sz="2000" dirty="0" smtClean="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Amina Donna Kruck</a:t>
            </a:r>
            <a:br>
              <a:rPr lang="en-US" sz="2000" dirty="0" smtClean="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a:t>
            </a:r>
            <a:r>
              <a:rPr lang="en-US" sz="2000" dirty="0" smtClean="0">
                <a:solidFill>
                  <a:srgbClr val="333399"/>
                </a:solidFill>
                <a:effectLst/>
                <a:latin typeface="Arial Rounded MT Bold" pitchFamily="34" charset="0"/>
              </a:rPr>
              <a:t>3, </a:t>
            </a:r>
            <a:r>
              <a:rPr lang="en-US" sz="2000" dirty="0">
                <a:solidFill>
                  <a:srgbClr val="333399"/>
                </a:solidFill>
                <a:effectLst/>
                <a:latin typeface="Arial Rounded MT Bold" pitchFamily="34" charset="0"/>
              </a:rPr>
              <a:t>2018</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Tempe, AZ</a:t>
            </a:r>
            <a:br>
              <a:rPr lang="en-US" sz="2000" dirty="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
            </a:r>
            <a:br>
              <a:rPr lang="en-US" sz="2000" dirty="0" smtClean="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1800" dirty="0">
                <a:solidFill>
                  <a:srgbClr val="333399"/>
                </a:solidFill>
                <a:effectLst/>
                <a:latin typeface="Arial Rounded MT Bold" pitchFamily="34" charset="0"/>
              </a:rPr>
              <a:t/>
            </a:r>
            <a:br>
              <a:rPr lang="en-US" sz="1800" dirty="0">
                <a:solidFill>
                  <a:srgbClr val="333399"/>
                </a:solidFill>
                <a:effectLst/>
                <a:latin typeface="Arial Rounded MT Bold" pitchFamily="34" charset="0"/>
              </a:rPr>
            </a:br>
            <a:r>
              <a:rPr lang="en-US" sz="1800" i="1" dirty="0">
                <a:solidFill>
                  <a:srgbClr val="333399"/>
                </a:solidFill>
                <a:effectLst/>
                <a:latin typeface="Arial Rounded MT Bold" pitchFamily="34" charset="0"/>
              </a:rPr>
              <a:t/>
            </a:r>
            <a:br>
              <a:rPr lang="en-US" sz="1800" i="1" dirty="0">
                <a:solidFill>
                  <a:srgbClr val="333399"/>
                </a:solidFill>
                <a:effectLst/>
                <a:latin typeface="Arial Rounded MT Bold" pitchFamily="34" charset="0"/>
              </a:rPr>
            </a:br>
            <a:endParaRPr lang="en-US" sz="2000" dirty="0">
              <a:effectLst/>
            </a:endParaRPr>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5555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Cognitive Accessibility </a:t>
            </a:r>
          </a:p>
        </p:txBody>
      </p:sp>
      <p:sp>
        <p:nvSpPr>
          <p:cNvPr id="10" name="Content Placeholder 9"/>
          <p:cNvSpPr>
            <a:spLocks noGrp="1"/>
          </p:cNvSpPr>
          <p:nvPr>
            <p:ph idx="1"/>
          </p:nvPr>
        </p:nvSpPr>
        <p:spPr>
          <a:xfrm>
            <a:off x="381000" y="1066800"/>
            <a:ext cx="8534400" cy="5029200"/>
          </a:xfrm>
        </p:spPr>
        <p:txBody>
          <a:bodyPr/>
          <a:lstStyle/>
          <a:p>
            <a:pPr marL="0" indent="0">
              <a:buNone/>
            </a:pPr>
            <a:r>
              <a:rPr lang="en-US" dirty="0"/>
              <a:t>Cognitive accessibility is the practice of ensuring that content is accessible to everyone, including people with cognitive or intellectual disabilities. </a:t>
            </a:r>
            <a:endParaRPr lang="en-US" dirty="0" smtClean="0"/>
          </a:p>
          <a:p>
            <a:r>
              <a:rPr lang="en-US" dirty="0"/>
              <a:t>Plain language, or “easy English,” is the practice of saying things clearly and directly</a:t>
            </a:r>
            <a:r>
              <a:rPr lang="en-US" dirty="0" smtClean="0"/>
              <a:t>.</a:t>
            </a:r>
          </a:p>
          <a:p>
            <a:pPr lvl="1"/>
            <a:r>
              <a:rPr lang="en-US" sz="2500" u="sng" dirty="0" smtClean="0"/>
              <a:t>Does </a:t>
            </a:r>
            <a:r>
              <a:rPr lang="en-US" sz="2500" u="sng" dirty="0"/>
              <a:t>not </a:t>
            </a:r>
            <a:r>
              <a:rPr lang="en-US" sz="2500" dirty="0"/>
              <a:t>involve simplifying concepts or </a:t>
            </a:r>
            <a:r>
              <a:rPr lang="en-US" sz="2500" dirty="0" smtClean="0"/>
              <a:t>content.</a:t>
            </a:r>
          </a:p>
          <a:p>
            <a:pPr lvl="1"/>
            <a:r>
              <a:rPr lang="en-US" sz="2500" u="sng" dirty="0" smtClean="0"/>
              <a:t>Does</a:t>
            </a:r>
            <a:r>
              <a:rPr lang="en-US" sz="2500" dirty="0" smtClean="0"/>
              <a:t> convey </a:t>
            </a:r>
            <a:r>
              <a:rPr lang="en-US" sz="2500" dirty="0"/>
              <a:t>that information as directly as </a:t>
            </a:r>
            <a:r>
              <a:rPr lang="en-US" sz="2500" dirty="0" smtClean="0"/>
              <a:t>possible.</a:t>
            </a:r>
          </a:p>
          <a:p>
            <a:pPr lvl="1"/>
            <a:r>
              <a:rPr lang="en-US" sz="2500" dirty="0"/>
              <a:t>Reading level ─ Aim for a 5</a:t>
            </a:r>
            <a:r>
              <a:rPr lang="en-US" sz="2500" baseline="30000" dirty="0"/>
              <a:t>th</a:t>
            </a:r>
            <a:r>
              <a:rPr lang="en-US" sz="2500" dirty="0"/>
              <a:t>-8</a:t>
            </a:r>
            <a:r>
              <a:rPr lang="en-US" sz="2500" baseline="30000" dirty="0"/>
              <a:t>th</a:t>
            </a:r>
            <a:r>
              <a:rPr lang="en-US" sz="2500" dirty="0"/>
              <a:t> </a:t>
            </a:r>
            <a:r>
              <a:rPr lang="en-US" sz="2500" dirty="0" smtClean="0"/>
              <a:t>grade. </a:t>
            </a:r>
          </a:p>
          <a:p>
            <a:pPr lvl="1"/>
            <a:r>
              <a:rPr lang="en-US" sz="2500" dirty="0" smtClean="0"/>
              <a:t>Avoid </a:t>
            </a:r>
            <a:r>
              <a:rPr lang="en-US" sz="2500" dirty="0"/>
              <a:t>acronyms and jargon. At minimum provide a living glossary of common terms throughout your </a:t>
            </a:r>
            <a:r>
              <a:rPr lang="en-US" sz="2500" dirty="0" smtClean="0"/>
              <a:t>presentation.</a:t>
            </a:r>
            <a:endParaRPr lang="en-US" sz="2500" dirty="0"/>
          </a:p>
        </p:txBody>
      </p:sp>
    </p:spTree>
    <p:extLst>
      <p:ext uri="{BB962C8B-B14F-4D97-AF65-F5344CB8AC3E}">
        <p14:creationId xmlns:p14="http://schemas.microsoft.com/office/powerpoint/2010/main" val="40980977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Structuring </a:t>
            </a:r>
            <a:r>
              <a:rPr lang="en-US" dirty="0"/>
              <a:t>Information </a:t>
            </a:r>
          </a:p>
        </p:txBody>
      </p:sp>
      <p:sp>
        <p:nvSpPr>
          <p:cNvPr id="10" name="Content Placeholder 9"/>
          <p:cNvSpPr>
            <a:spLocks noGrp="1"/>
          </p:cNvSpPr>
          <p:nvPr>
            <p:ph idx="1"/>
          </p:nvPr>
        </p:nvSpPr>
        <p:spPr>
          <a:xfrm>
            <a:off x="381000" y="1066800"/>
            <a:ext cx="8382000" cy="5029200"/>
          </a:xfrm>
        </p:spPr>
        <p:txBody>
          <a:bodyPr/>
          <a:lstStyle/>
          <a:p>
            <a:r>
              <a:rPr lang="en-US" b="1" dirty="0" smtClean="0"/>
              <a:t>Big-to-small structure or </a:t>
            </a:r>
            <a:r>
              <a:rPr lang="en-US" dirty="0" smtClean="0"/>
              <a:t>“</a:t>
            </a:r>
            <a:r>
              <a:rPr lang="en-US" b="1" dirty="0" smtClean="0"/>
              <a:t>whole-to-parts” </a:t>
            </a:r>
            <a:endParaRPr lang="en-US" dirty="0" smtClean="0"/>
          </a:p>
          <a:p>
            <a:pPr lvl="1"/>
            <a:r>
              <a:rPr lang="en-US" dirty="0"/>
              <a:t>B</a:t>
            </a:r>
            <a:r>
              <a:rPr lang="en-US" dirty="0" smtClean="0"/>
              <a:t>egin </a:t>
            </a:r>
            <a:r>
              <a:rPr lang="en-US" dirty="0"/>
              <a:t>with a broad concept and then slowly break that concept down into its component </a:t>
            </a:r>
            <a:r>
              <a:rPr lang="en-US" dirty="0" smtClean="0"/>
              <a:t>details.</a:t>
            </a:r>
          </a:p>
          <a:p>
            <a:pPr lvl="1"/>
            <a:r>
              <a:rPr lang="en-US" dirty="0" smtClean="0"/>
              <a:t>After </a:t>
            </a:r>
            <a:r>
              <a:rPr lang="en-US" dirty="0"/>
              <a:t>all the details have been examined, you re-integrate them into the unifying concept. </a:t>
            </a:r>
            <a:endParaRPr lang="en-US" dirty="0" smtClean="0"/>
          </a:p>
          <a:p>
            <a:r>
              <a:rPr lang="en-US" dirty="0"/>
              <a:t>This helps consumers see how individual pieces of a skill or policy fit together.</a:t>
            </a:r>
          </a:p>
          <a:p>
            <a:pPr lvl="1"/>
            <a:endParaRPr lang="en-US" dirty="0"/>
          </a:p>
          <a:p>
            <a:endParaRPr lang="en-US" dirty="0"/>
          </a:p>
        </p:txBody>
      </p:sp>
    </p:spTree>
    <p:extLst>
      <p:ext uri="{BB962C8B-B14F-4D97-AF65-F5344CB8AC3E}">
        <p14:creationId xmlns:p14="http://schemas.microsoft.com/office/powerpoint/2010/main" val="15841867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Structuring Information</a:t>
            </a:r>
            <a:endParaRPr lang="en-US" dirty="0"/>
          </a:p>
        </p:txBody>
      </p:sp>
      <p:sp>
        <p:nvSpPr>
          <p:cNvPr id="10" name="Content Placeholder 9"/>
          <p:cNvSpPr>
            <a:spLocks noGrp="1"/>
          </p:cNvSpPr>
          <p:nvPr>
            <p:ph idx="1"/>
          </p:nvPr>
        </p:nvSpPr>
        <p:spPr>
          <a:xfrm>
            <a:off x="381000" y="1066800"/>
            <a:ext cx="8382000" cy="5029200"/>
          </a:xfrm>
        </p:spPr>
        <p:txBody>
          <a:bodyPr/>
          <a:lstStyle/>
          <a:p>
            <a:r>
              <a:rPr lang="en-US" b="1" dirty="0"/>
              <a:t>Build on what is known</a:t>
            </a:r>
            <a:endParaRPr lang="en-US" dirty="0"/>
          </a:p>
          <a:p>
            <a:pPr lvl="1"/>
            <a:r>
              <a:rPr lang="en-US" dirty="0" smtClean="0"/>
              <a:t>Tie </a:t>
            </a:r>
            <a:r>
              <a:rPr lang="en-US" dirty="0"/>
              <a:t>new information to previously learned topics as you follow a logical progression. </a:t>
            </a:r>
            <a:endParaRPr lang="en-US" dirty="0" smtClean="0"/>
          </a:p>
          <a:p>
            <a:pPr lvl="1"/>
            <a:r>
              <a:rPr lang="en-US" dirty="0" smtClean="0"/>
              <a:t>Build </a:t>
            </a:r>
            <a:r>
              <a:rPr lang="en-US" dirty="0"/>
              <a:t>your presentation of information incrementally. </a:t>
            </a:r>
            <a:endParaRPr lang="en-US" dirty="0" smtClean="0"/>
          </a:p>
          <a:p>
            <a:pPr lvl="1"/>
            <a:r>
              <a:rPr lang="en-US" dirty="0" smtClean="0"/>
              <a:t>Refer </a:t>
            </a:r>
            <a:r>
              <a:rPr lang="en-US" dirty="0"/>
              <a:t>back frequently to previous stages and underlying concepts.</a:t>
            </a:r>
          </a:p>
          <a:p>
            <a:endParaRPr lang="en-US" dirty="0"/>
          </a:p>
        </p:txBody>
      </p:sp>
    </p:spTree>
    <p:extLst>
      <p:ext uri="{BB962C8B-B14F-4D97-AF65-F5344CB8AC3E}">
        <p14:creationId xmlns:p14="http://schemas.microsoft.com/office/powerpoint/2010/main" val="37133835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Structuring </a:t>
            </a:r>
            <a:r>
              <a:rPr lang="en-US" dirty="0" smtClean="0"/>
              <a:t>Information</a:t>
            </a:r>
            <a:r>
              <a:rPr lang="en-US" sz="2800" dirty="0" smtClean="0"/>
              <a:t>, cont’d.</a:t>
            </a:r>
            <a:endParaRPr lang="en-US" dirty="0"/>
          </a:p>
        </p:txBody>
      </p:sp>
      <p:sp>
        <p:nvSpPr>
          <p:cNvPr id="10" name="Content Placeholder 9"/>
          <p:cNvSpPr>
            <a:spLocks noGrp="1"/>
          </p:cNvSpPr>
          <p:nvPr>
            <p:ph idx="1"/>
          </p:nvPr>
        </p:nvSpPr>
        <p:spPr>
          <a:xfrm>
            <a:off x="381000" y="1066800"/>
            <a:ext cx="8382000" cy="5029200"/>
          </a:xfrm>
        </p:spPr>
        <p:txBody>
          <a:bodyPr/>
          <a:lstStyle/>
          <a:p>
            <a:r>
              <a:rPr lang="en-US" b="1" dirty="0"/>
              <a:t>Visual supports</a:t>
            </a:r>
            <a:endParaRPr lang="en-US" dirty="0"/>
          </a:p>
          <a:p>
            <a:pPr lvl="1"/>
            <a:r>
              <a:rPr lang="en-US" dirty="0" smtClean="0"/>
              <a:t>Illustrating </a:t>
            </a:r>
            <a:r>
              <a:rPr lang="en-US" dirty="0"/>
              <a:t>key concepts </a:t>
            </a:r>
            <a:r>
              <a:rPr lang="en-US" dirty="0" smtClean="0"/>
              <a:t>is helpful.</a:t>
            </a:r>
          </a:p>
          <a:p>
            <a:pPr lvl="1"/>
            <a:r>
              <a:rPr lang="en-US" dirty="0" smtClean="0"/>
              <a:t>Use </a:t>
            </a:r>
            <a:r>
              <a:rPr lang="en-US" dirty="0"/>
              <a:t>pictures, symbols, photos, or other images to supplement text, when </a:t>
            </a:r>
            <a:r>
              <a:rPr lang="en-US" dirty="0" smtClean="0"/>
              <a:t>appropriate.</a:t>
            </a:r>
            <a:endParaRPr lang="en-US" b="1" dirty="0"/>
          </a:p>
        </p:txBody>
      </p:sp>
    </p:spTree>
    <p:extLst>
      <p:ext uri="{BB962C8B-B14F-4D97-AF65-F5344CB8AC3E}">
        <p14:creationId xmlns:p14="http://schemas.microsoft.com/office/powerpoint/2010/main" val="16298792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1066800"/>
          </a:xfrm>
        </p:spPr>
        <p:txBody>
          <a:bodyPr/>
          <a:lstStyle/>
          <a:p>
            <a:r>
              <a:rPr lang="en-US" sz="2000" b="0" dirty="0" smtClean="0"/>
              <a:t>Cartoon called “Progress” has a </a:t>
            </a:r>
            <a:r>
              <a:rPr lang="en-US" sz="2000" b="0" dirty="0"/>
              <a:t>person sitting </a:t>
            </a:r>
            <a:r>
              <a:rPr lang="en-US" sz="2000" b="0" dirty="0" smtClean="0"/>
              <a:t>in front </a:t>
            </a:r>
            <a:r>
              <a:rPr lang="en-US" sz="2000" b="0" dirty="0"/>
              <a:t>of </a:t>
            </a:r>
            <a:br>
              <a:rPr lang="en-US" sz="2000" b="0" dirty="0"/>
            </a:br>
            <a:r>
              <a:rPr lang="en-US" sz="2000" b="0" dirty="0" smtClean="0"/>
              <a:t>a </a:t>
            </a:r>
            <a:r>
              <a:rPr lang="en-US" sz="2000" b="0" dirty="0"/>
              <a:t>hangman </a:t>
            </a:r>
            <a:r>
              <a:rPr lang="en-US" sz="2000" b="0" dirty="0" smtClean="0"/>
              <a:t>on a guillotine and that has a ramp. By SH Chambers, July 1997</a:t>
            </a:r>
            <a:endParaRPr lang="en-US" sz="2000" b="0" dirty="0"/>
          </a:p>
        </p:txBody>
      </p:sp>
      <p:pic>
        <p:nvPicPr>
          <p:cNvPr id="4" name="Content Placeholder 3" descr="Cartoon called “Progress” has a person sitting in front of a hangman on a guillotine and that has a ramp. By SH Chambers, July 199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166659" y="1219201"/>
            <a:ext cx="4767542" cy="4857240"/>
          </a:xfrm>
        </p:spPr>
      </p:pic>
    </p:spTree>
    <p:extLst>
      <p:ext uri="{BB962C8B-B14F-4D97-AF65-F5344CB8AC3E}">
        <p14:creationId xmlns:p14="http://schemas.microsoft.com/office/powerpoint/2010/main" val="20170409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Cartoon called “The Victim Channel.” A TV screen with a weather woman pointing to clouds with rain and a number 35 and the caption reads” The weather today will be really unfair.” By SH Chambers"/>
          <p:cNvSpPr>
            <a:spLocks noGrp="1"/>
          </p:cNvSpPr>
          <p:nvPr>
            <p:ph type="title"/>
          </p:nvPr>
        </p:nvSpPr>
        <p:spPr>
          <a:xfrm>
            <a:off x="228600" y="152400"/>
            <a:ext cx="7696200" cy="1295400"/>
          </a:xfrm>
        </p:spPr>
        <p:txBody>
          <a:bodyPr/>
          <a:lstStyle/>
          <a:p>
            <a:r>
              <a:rPr lang="en-US" sz="2000" b="0" dirty="0" smtClean="0"/>
              <a:t>Cartoon called “The Victim Channel.” A TV screen with a weather woman pointing to clouds with rain and a number 35 and the caption reads” The weather today will be really unfair.” By SH Chambers</a:t>
            </a:r>
            <a:endParaRPr lang="en-US" sz="2000" b="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45694" y="1371600"/>
            <a:ext cx="5845706" cy="4724400"/>
          </a:xfrm>
        </p:spPr>
      </p:pic>
    </p:spTree>
    <p:extLst>
      <p:ext uri="{BB962C8B-B14F-4D97-AF65-F5344CB8AC3E}">
        <p14:creationId xmlns:p14="http://schemas.microsoft.com/office/powerpoint/2010/main" val="28309181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Goal </a:t>
            </a:r>
            <a:r>
              <a:rPr lang="en-US" dirty="0"/>
              <a:t>Development </a:t>
            </a:r>
            <a:br>
              <a:rPr lang="en-US" dirty="0"/>
            </a:br>
            <a:endParaRPr lang="en-US" dirty="0"/>
          </a:p>
        </p:txBody>
      </p:sp>
      <p:sp>
        <p:nvSpPr>
          <p:cNvPr id="10" name="Content Placeholder 9"/>
          <p:cNvSpPr>
            <a:spLocks noGrp="1"/>
          </p:cNvSpPr>
          <p:nvPr>
            <p:ph idx="1"/>
          </p:nvPr>
        </p:nvSpPr>
        <p:spPr>
          <a:xfrm>
            <a:off x="381000" y="1066800"/>
            <a:ext cx="8534400" cy="5029200"/>
          </a:xfrm>
        </p:spPr>
        <p:txBody>
          <a:bodyPr/>
          <a:lstStyle/>
          <a:p>
            <a:r>
              <a:rPr lang="en-US" dirty="0" smtClean="0"/>
              <a:t>The </a:t>
            </a:r>
            <a:r>
              <a:rPr lang="en-US" dirty="0"/>
              <a:t>purpose of setting goals is for consumers to identify what outcomes they want. </a:t>
            </a:r>
            <a:endParaRPr lang="en-US" dirty="0" smtClean="0"/>
          </a:p>
          <a:p>
            <a:r>
              <a:rPr lang="en-US" dirty="0" smtClean="0"/>
              <a:t>Empowering: </a:t>
            </a:r>
            <a:r>
              <a:rPr lang="en-US" dirty="0"/>
              <a:t>creating accountability, ownership, and investment on the part of the consumer. </a:t>
            </a:r>
            <a:endParaRPr lang="en-US" dirty="0" smtClean="0"/>
          </a:p>
          <a:p>
            <a:r>
              <a:rPr lang="en-US" dirty="0" smtClean="0"/>
              <a:t>With </a:t>
            </a:r>
            <a:r>
              <a:rPr lang="en-US" dirty="0"/>
              <a:t>skill instruction, best practices include setting and writing goals </a:t>
            </a:r>
            <a:r>
              <a:rPr lang="en-US" dirty="0" smtClean="0"/>
              <a:t>that are clear </a:t>
            </a:r>
            <a:r>
              <a:rPr lang="en-US" dirty="0"/>
              <a:t>to all parties if or when goals have been </a:t>
            </a:r>
            <a:r>
              <a:rPr lang="en-US" dirty="0" smtClean="0"/>
              <a:t>met.</a:t>
            </a:r>
          </a:p>
          <a:p>
            <a:r>
              <a:rPr lang="en-US" dirty="0" smtClean="0"/>
              <a:t>Easy to measure</a:t>
            </a:r>
            <a:endParaRPr lang="en-US" dirty="0"/>
          </a:p>
        </p:txBody>
      </p:sp>
    </p:spTree>
    <p:extLst>
      <p:ext uri="{BB962C8B-B14F-4D97-AF65-F5344CB8AC3E}">
        <p14:creationId xmlns:p14="http://schemas.microsoft.com/office/powerpoint/2010/main" val="29475367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Transportation </a:t>
            </a:r>
            <a:r>
              <a:rPr lang="en-US" dirty="0" smtClean="0"/>
              <a:t>Goal Example</a:t>
            </a:r>
            <a:endParaRPr lang="en-US" dirty="0"/>
          </a:p>
        </p:txBody>
      </p:sp>
      <p:sp>
        <p:nvSpPr>
          <p:cNvPr id="10" name="Content Placeholder 9"/>
          <p:cNvSpPr>
            <a:spLocks noGrp="1"/>
          </p:cNvSpPr>
          <p:nvPr>
            <p:ph idx="1"/>
          </p:nvPr>
        </p:nvSpPr>
        <p:spPr/>
        <p:txBody>
          <a:bodyPr/>
          <a:lstStyle/>
          <a:p>
            <a:pPr lvl="0"/>
            <a:r>
              <a:rPr lang="en-US" dirty="0" smtClean="0"/>
              <a:t>“</a:t>
            </a:r>
            <a:r>
              <a:rPr lang="en-US" dirty="0"/>
              <a:t>Consumer will master taking the bus to and from desired destinations.”  </a:t>
            </a:r>
          </a:p>
          <a:p>
            <a:pPr lvl="0"/>
            <a:r>
              <a:rPr lang="en-US" dirty="0" smtClean="0"/>
              <a:t>Better: “Consumer </a:t>
            </a:r>
            <a:r>
              <a:rPr lang="en-US" dirty="0"/>
              <a:t>will master taking the bus from the corner of Market and 1</a:t>
            </a:r>
            <a:r>
              <a:rPr lang="en-US" baseline="30000" dirty="0"/>
              <a:t>st</a:t>
            </a:r>
            <a:r>
              <a:rPr lang="en-US" dirty="0"/>
              <a:t> to the corner of Market and 24</a:t>
            </a:r>
            <a:r>
              <a:rPr lang="en-US" baseline="30000" dirty="0"/>
              <a:t>th.</a:t>
            </a:r>
            <a:r>
              <a:rPr lang="en-US" dirty="0"/>
              <a:t>”  </a:t>
            </a:r>
            <a:endParaRPr lang="en-US" dirty="0" smtClean="0"/>
          </a:p>
          <a:p>
            <a:pPr lvl="0"/>
            <a:endParaRPr lang="en-US" dirty="0"/>
          </a:p>
          <a:p>
            <a:pPr marL="0" indent="0">
              <a:buNone/>
            </a:pPr>
            <a:endParaRPr lang="en-US" dirty="0"/>
          </a:p>
        </p:txBody>
      </p:sp>
    </p:spTree>
    <p:extLst>
      <p:ext uri="{BB962C8B-B14F-4D97-AF65-F5344CB8AC3E}">
        <p14:creationId xmlns:p14="http://schemas.microsoft.com/office/powerpoint/2010/main" val="37567108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Housing </a:t>
            </a:r>
            <a:r>
              <a:rPr lang="en-US" dirty="0" smtClean="0"/>
              <a:t>Goal Example</a:t>
            </a:r>
            <a:endParaRPr lang="en-US" dirty="0"/>
          </a:p>
        </p:txBody>
      </p:sp>
      <p:sp>
        <p:nvSpPr>
          <p:cNvPr id="10" name="Content Placeholder 9"/>
          <p:cNvSpPr>
            <a:spLocks noGrp="1"/>
          </p:cNvSpPr>
          <p:nvPr>
            <p:ph idx="1"/>
          </p:nvPr>
        </p:nvSpPr>
        <p:spPr>
          <a:xfrm>
            <a:off x="381000" y="1066800"/>
            <a:ext cx="8534400" cy="5029200"/>
          </a:xfrm>
        </p:spPr>
        <p:txBody>
          <a:bodyPr/>
          <a:lstStyle/>
          <a:p>
            <a:pPr lvl="0"/>
            <a:r>
              <a:rPr lang="en-US" dirty="0" smtClean="0"/>
              <a:t>Good examples – easy to measure:</a:t>
            </a:r>
          </a:p>
          <a:p>
            <a:pPr lvl="1"/>
            <a:r>
              <a:rPr lang="en-US" dirty="0" smtClean="0"/>
              <a:t>“Consumer </a:t>
            </a:r>
            <a:r>
              <a:rPr lang="en-US" dirty="0"/>
              <a:t>will get her name on the Park City Section 8 </a:t>
            </a:r>
            <a:r>
              <a:rPr lang="en-US" dirty="0" smtClean="0"/>
              <a:t>waitlist.”</a:t>
            </a:r>
            <a:endParaRPr lang="en-US" dirty="0"/>
          </a:p>
          <a:p>
            <a:pPr lvl="1"/>
            <a:r>
              <a:rPr lang="en-US" dirty="0"/>
              <a:t>“Consumer will secure housing within 200 feet of a subway </a:t>
            </a:r>
            <a:r>
              <a:rPr lang="en-US" dirty="0" smtClean="0"/>
              <a:t>station.” </a:t>
            </a:r>
          </a:p>
          <a:p>
            <a:r>
              <a:rPr lang="en-US" dirty="0" smtClean="0"/>
              <a:t>“Consumer </a:t>
            </a:r>
            <a:r>
              <a:rPr lang="en-US" dirty="0"/>
              <a:t>will secure safe, affordable, accessible housing</a:t>
            </a:r>
            <a:r>
              <a:rPr lang="en-US" dirty="0" smtClean="0"/>
              <a:t>” – harder to measure.</a:t>
            </a:r>
            <a:endParaRPr lang="en-US" dirty="0"/>
          </a:p>
          <a:p>
            <a:pPr lvl="1"/>
            <a:r>
              <a:rPr lang="en-US" dirty="0" smtClean="0"/>
              <a:t>Sometimes this is </a:t>
            </a:r>
            <a:r>
              <a:rPr lang="en-US" dirty="0"/>
              <a:t>as specific as the consumer is able to </a:t>
            </a:r>
            <a:r>
              <a:rPr lang="en-US" dirty="0" smtClean="0"/>
              <a:t>be. Then they will have to define when the goal is achieved or update the goal when they can be more specific. </a:t>
            </a:r>
            <a:endParaRPr lang="en-US" dirty="0"/>
          </a:p>
          <a:p>
            <a:endParaRPr lang="en-US" dirty="0"/>
          </a:p>
        </p:txBody>
      </p:sp>
    </p:spTree>
    <p:extLst>
      <p:ext uri="{BB962C8B-B14F-4D97-AF65-F5344CB8AC3E}">
        <p14:creationId xmlns:p14="http://schemas.microsoft.com/office/powerpoint/2010/main" val="856019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676400"/>
            <a:ext cx="8458200" cy="792162"/>
          </a:xfrm>
        </p:spPr>
        <p:txBody>
          <a:bodyPr/>
          <a:lstStyle/>
          <a:p>
            <a:pPr algn="ctr"/>
            <a:r>
              <a:rPr lang="en-US" sz="2800" i="1" dirty="0" smtClean="0">
                <a:effectLst/>
              </a:rPr>
              <a:t>IL Skills Training</a:t>
            </a:r>
            <a:br>
              <a:rPr lang="en-US" sz="2800" i="1" dirty="0" smtClean="0">
                <a:effectLst/>
              </a:rPr>
            </a:br>
            <a:r>
              <a:rPr lang="en-US" sz="2800" dirty="0" smtClean="0">
                <a:effectLst/>
              </a:rPr>
              <a:t/>
            </a:r>
            <a:br>
              <a:rPr lang="en-US" sz="2800" dirty="0" smtClean="0">
                <a:effectLst/>
              </a:rPr>
            </a:br>
            <a:r>
              <a:rPr lang="en-US" sz="2800" dirty="0" smtClean="0">
                <a:effectLst/>
              </a:rPr>
              <a:t>Darrel Christenson</a:t>
            </a:r>
            <a:endParaRPr lang="en-US" sz="2800" dirty="0">
              <a:effectLst/>
            </a:endParaRPr>
          </a:p>
        </p:txBody>
      </p:sp>
    </p:spTree>
    <p:extLst>
      <p:ext uri="{BB962C8B-B14F-4D97-AF65-F5344CB8AC3E}">
        <p14:creationId xmlns:p14="http://schemas.microsoft.com/office/powerpoint/2010/main" val="1655162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676400"/>
            <a:ext cx="8458200" cy="792162"/>
          </a:xfrm>
        </p:spPr>
        <p:txBody>
          <a:bodyPr/>
          <a:lstStyle/>
          <a:p>
            <a:pPr algn="ctr"/>
            <a:r>
              <a:rPr lang="en-US" sz="2800" i="1" dirty="0">
                <a:effectLst/>
              </a:rPr>
              <a:t>Adult Learning and Instructional Design</a:t>
            </a:r>
            <a:r>
              <a:rPr lang="en-US" sz="2800" i="1" dirty="0" smtClean="0">
                <a:effectLst/>
              </a:rPr>
              <a:t/>
            </a:r>
            <a:br>
              <a:rPr lang="en-US" sz="2800" i="1" dirty="0" smtClean="0">
                <a:effectLst/>
              </a:rPr>
            </a:br>
            <a:r>
              <a:rPr lang="en-US" sz="2800" i="1" dirty="0" smtClean="0">
                <a:effectLst/>
              </a:rPr>
              <a:t/>
            </a:r>
            <a:br>
              <a:rPr lang="en-US" sz="2800" i="1" dirty="0" smtClean="0">
                <a:effectLst/>
              </a:rPr>
            </a:br>
            <a:r>
              <a:rPr lang="en-US" sz="2800" dirty="0" smtClean="0">
                <a:effectLst/>
              </a:rPr>
              <a:t>Amina Kruck</a:t>
            </a:r>
            <a:endParaRPr lang="en-US" sz="2800" dirty="0">
              <a:effectLst/>
            </a:endParaRPr>
          </a:p>
        </p:txBody>
      </p:sp>
    </p:spTree>
    <p:extLst>
      <p:ext uri="{BB962C8B-B14F-4D97-AF65-F5344CB8AC3E}">
        <p14:creationId xmlns:p14="http://schemas.microsoft.com/office/powerpoint/2010/main" val="30376090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 Skills Instruction</a:t>
            </a:r>
            <a:endParaRPr lang="en-US" dirty="0"/>
          </a:p>
        </p:txBody>
      </p:sp>
      <p:sp>
        <p:nvSpPr>
          <p:cNvPr id="10" name="Content Placeholder 9"/>
          <p:cNvSpPr>
            <a:spLocks noGrp="1"/>
          </p:cNvSpPr>
          <p:nvPr>
            <p:ph idx="1"/>
          </p:nvPr>
        </p:nvSpPr>
        <p:spPr>
          <a:xfrm>
            <a:off x="381000" y="1066800"/>
            <a:ext cx="8534400" cy="5029200"/>
          </a:xfrm>
        </p:spPr>
        <p:txBody>
          <a:bodyPr/>
          <a:lstStyle/>
          <a:p>
            <a:r>
              <a:rPr lang="en-US" dirty="0" smtClean="0"/>
              <a:t>One-on-one and / or group instruction.</a:t>
            </a:r>
          </a:p>
          <a:p>
            <a:r>
              <a:rPr lang="en-US" dirty="0" smtClean="0"/>
              <a:t>I&amp;Rs and other services can be good sources for IL Skills instruction.</a:t>
            </a:r>
          </a:p>
          <a:p>
            <a:r>
              <a:rPr lang="en-US" dirty="0" smtClean="0"/>
              <a:t>Additional ILS consumers = more Consumer Service Records (CSRs) = more $$$$.</a:t>
            </a:r>
          </a:p>
          <a:p>
            <a:r>
              <a:rPr lang="en-US" dirty="0" smtClean="0"/>
              <a:t>Referrals can come from person, family, agencies etc.</a:t>
            </a:r>
          </a:p>
          <a:p>
            <a:r>
              <a:rPr lang="en-US" dirty="0" smtClean="0"/>
              <a:t>Meetings can be in their home, at the office, in the community – depends on person, needs, capacity.</a:t>
            </a:r>
          </a:p>
          <a:p>
            <a:pPr lvl="0"/>
            <a:r>
              <a:rPr lang="en-US" dirty="0">
                <a:solidFill>
                  <a:srgbClr val="000000"/>
                </a:solidFill>
              </a:rPr>
              <a:t>Be safe and in appropriate place for </a:t>
            </a:r>
            <a:r>
              <a:rPr lang="en-US" dirty="0" smtClean="0">
                <a:solidFill>
                  <a:srgbClr val="000000"/>
                </a:solidFill>
              </a:rPr>
              <a:t>meetings.</a:t>
            </a:r>
            <a:endParaRPr lang="en-US" dirty="0">
              <a:solidFill>
                <a:srgbClr val="000000"/>
              </a:solidFill>
            </a:endParaRPr>
          </a:p>
          <a:p>
            <a:pPr marL="0" indent="0">
              <a:buNone/>
            </a:pPr>
            <a:endParaRPr lang="en-US" dirty="0" smtClean="0"/>
          </a:p>
          <a:p>
            <a:pPr marL="0" indent="0">
              <a:buNone/>
            </a:pPr>
            <a:endParaRPr lang="en-US" dirty="0"/>
          </a:p>
          <a:p>
            <a:endParaRPr lang="en-US" dirty="0" smtClean="0"/>
          </a:p>
          <a:p>
            <a:endParaRPr lang="en-US" dirty="0"/>
          </a:p>
          <a:p>
            <a:endParaRPr lang="en-US" dirty="0" smtClean="0"/>
          </a:p>
          <a:p>
            <a:endParaRPr lang="en-US" dirty="0" smtClean="0"/>
          </a:p>
        </p:txBody>
      </p:sp>
    </p:spTree>
    <p:extLst>
      <p:ext uri="{BB962C8B-B14F-4D97-AF65-F5344CB8AC3E}">
        <p14:creationId xmlns:p14="http://schemas.microsoft.com/office/powerpoint/2010/main" val="19364845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 Skills Instruction</a:t>
            </a:r>
            <a:r>
              <a:rPr lang="en-US" sz="2800" dirty="0" smtClean="0"/>
              <a:t>, cont’d.</a:t>
            </a:r>
            <a:endParaRPr lang="en-US" dirty="0"/>
          </a:p>
        </p:txBody>
      </p:sp>
      <p:sp>
        <p:nvSpPr>
          <p:cNvPr id="10" name="Content Placeholder 9"/>
          <p:cNvSpPr>
            <a:spLocks noGrp="1"/>
          </p:cNvSpPr>
          <p:nvPr>
            <p:ph idx="1"/>
          </p:nvPr>
        </p:nvSpPr>
        <p:spPr>
          <a:xfrm>
            <a:off x="381000" y="1066800"/>
            <a:ext cx="8305800" cy="5029200"/>
          </a:xfrm>
        </p:spPr>
        <p:txBody>
          <a:bodyPr/>
          <a:lstStyle/>
          <a:p>
            <a:pPr lvl="0"/>
            <a:r>
              <a:rPr lang="en-US" dirty="0" smtClean="0">
                <a:solidFill>
                  <a:srgbClr val="000000"/>
                </a:solidFill>
              </a:rPr>
              <a:t>1:1 </a:t>
            </a:r>
            <a:r>
              <a:rPr lang="en-US" dirty="0">
                <a:solidFill>
                  <a:srgbClr val="000000"/>
                </a:solidFill>
              </a:rPr>
              <a:t>work reaches the person “where they are </a:t>
            </a:r>
            <a:r>
              <a:rPr lang="en-US" dirty="0" smtClean="0">
                <a:solidFill>
                  <a:srgbClr val="000000"/>
                </a:solidFill>
              </a:rPr>
              <a:t>at.”</a:t>
            </a:r>
            <a:endParaRPr lang="en-US" dirty="0">
              <a:solidFill>
                <a:srgbClr val="000000"/>
              </a:solidFill>
            </a:endParaRPr>
          </a:p>
          <a:p>
            <a:pPr lvl="0"/>
            <a:r>
              <a:rPr lang="en-US" dirty="0">
                <a:solidFill>
                  <a:srgbClr val="000000"/>
                </a:solidFill>
              </a:rPr>
              <a:t>Group instruction can save staff </a:t>
            </a:r>
            <a:r>
              <a:rPr lang="en-US" dirty="0" smtClean="0">
                <a:solidFill>
                  <a:srgbClr val="000000"/>
                </a:solidFill>
              </a:rPr>
              <a:t>time / travel, </a:t>
            </a:r>
            <a:r>
              <a:rPr lang="en-US" dirty="0">
                <a:solidFill>
                  <a:srgbClr val="000000"/>
                </a:solidFill>
              </a:rPr>
              <a:t>etc. </a:t>
            </a:r>
          </a:p>
          <a:p>
            <a:pPr lvl="0"/>
            <a:r>
              <a:rPr lang="en-US" dirty="0" smtClean="0">
                <a:solidFill>
                  <a:srgbClr val="000000"/>
                </a:solidFill>
              </a:rPr>
              <a:t>Both </a:t>
            </a:r>
            <a:r>
              <a:rPr lang="en-US" dirty="0">
                <a:solidFill>
                  <a:srgbClr val="000000"/>
                </a:solidFill>
              </a:rPr>
              <a:t>can </a:t>
            </a:r>
            <a:r>
              <a:rPr lang="en-US" dirty="0" smtClean="0">
                <a:solidFill>
                  <a:srgbClr val="000000"/>
                </a:solidFill>
              </a:rPr>
              <a:t>complement </a:t>
            </a:r>
            <a:r>
              <a:rPr lang="en-US" dirty="0">
                <a:solidFill>
                  <a:srgbClr val="000000"/>
                </a:solidFill>
              </a:rPr>
              <a:t>one </a:t>
            </a:r>
            <a:r>
              <a:rPr lang="en-US" dirty="0" smtClean="0">
                <a:solidFill>
                  <a:srgbClr val="000000"/>
                </a:solidFill>
              </a:rPr>
              <a:t>another.</a:t>
            </a:r>
            <a:endParaRPr lang="en-US" dirty="0">
              <a:solidFill>
                <a:srgbClr val="000000"/>
              </a:solidFill>
            </a:endParaRPr>
          </a:p>
          <a:p>
            <a:pPr marL="0" indent="0">
              <a:buNone/>
            </a:pPr>
            <a:endParaRPr lang="en-US" dirty="0"/>
          </a:p>
        </p:txBody>
      </p:sp>
    </p:spTree>
    <p:extLst>
      <p:ext uri="{BB962C8B-B14F-4D97-AF65-F5344CB8AC3E}">
        <p14:creationId xmlns:p14="http://schemas.microsoft.com/office/powerpoint/2010/main" val="27240615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Useful IL Skills</a:t>
            </a:r>
            <a:endParaRPr lang="en-US" dirty="0"/>
          </a:p>
        </p:txBody>
      </p:sp>
      <p:sp>
        <p:nvSpPr>
          <p:cNvPr id="10" name="Content Placeholder 9"/>
          <p:cNvSpPr>
            <a:spLocks noGrp="1"/>
          </p:cNvSpPr>
          <p:nvPr>
            <p:ph idx="1"/>
          </p:nvPr>
        </p:nvSpPr>
        <p:spPr>
          <a:xfrm>
            <a:off x="381000" y="944562"/>
            <a:ext cx="8534400" cy="5227638"/>
          </a:xfrm>
        </p:spPr>
        <p:txBody>
          <a:bodyPr/>
          <a:lstStyle/>
          <a:p>
            <a:r>
              <a:rPr lang="en-US" dirty="0"/>
              <a:t>Goal setting</a:t>
            </a:r>
          </a:p>
          <a:p>
            <a:r>
              <a:rPr lang="en-US" dirty="0" smtClean="0"/>
              <a:t>Self-advocacy</a:t>
            </a:r>
          </a:p>
          <a:p>
            <a:r>
              <a:rPr lang="en-US" dirty="0" smtClean="0"/>
              <a:t>Financial Management</a:t>
            </a:r>
          </a:p>
          <a:p>
            <a:r>
              <a:rPr lang="en-US" dirty="0"/>
              <a:t>H</a:t>
            </a:r>
            <a:r>
              <a:rPr lang="en-US" dirty="0" smtClean="0"/>
              <a:t>ome safety</a:t>
            </a:r>
          </a:p>
          <a:p>
            <a:r>
              <a:rPr lang="en-US" dirty="0" smtClean="0"/>
              <a:t>Assertiveness vs. aggressiveness</a:t>
            </a:r>
          </a:p>
          <a:p>
            <a:r>
              <a:rPr lang="en-US" dirty="0" smtClean="0"/>
              <a:t>Socialization / Relationships / interpersonal skills</a:t>
            </a:r>
          </a:p>
          <a:p>
            <a:r>
              <a:rPr lang="en-US" dirty="0" smtClean="0"/>
              <a:t>Stress management</a:t>
            </a:r>
          </a:p>
          <a:p>
            <a:r>
              <a:rPr lang="en-US" dirty="0" smtClean="0"/>
              <a:t>Sexuality</a:t>
            </a:r>
          </a:p>
          <a:p>
            <a:r>
              <a:rPr lang="en-US" dirty="0" smtClean="0"/>
              <a:t>Nutrition / cooking skills etc.</a:t>
            </a:r>
          </a:p>
          <a:p>
            <a:r>
              <a:rPr lang="en-US" dirty="0" smtClean="0"/>
              <a:t>Attendant management</a:t>
            </a:r>
          </a:p>
          <a:p>
            <a:r>
              <a:rPr lang="en-US" dirty="0" smtClean="0"/>
              <a:t>Using public transportation</a:t>
            </a:r>
          </a:p>
          <a:p>
            <a:endParaRPr lang="en-US" dirty="0" smtClean="0"/>
          </a:p>
          <a:p>
            <a:endParaRPr lang="en-US" dirty="0"/>
          </a:p>
        </p:txBody>
      </p:sp>
    </p:spTree>
    <p:extLst>
      <p:ext uri="{BB962C8B-B14F-4D97-AF65-F5344CB8AC3E}">
        <p14:creationId xmlns:p14="http://schemas.microsoft.com/office/powerpoint/2010/main" val="41837099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Instruction and Peer Mentoring</a:t>
            </a:r>
            <a:endParaRPr lang="en-US" dirty="0"/>
          </a:p>
        </p:txBody>
      </p:sp>
      <p:sp>
        <p:nvSpPr>
          <p:cNvPr id="3" name="Content Placeholder 2"/>
          <p:cNvSpPr>
            <a:spLocks noGrp="1"/>
          </p:cNvSpPr>
          <p:nvPr>
            <p:ph idx="1"/>
          </p:nvPr>
        </p:nvSpPr>
        <p:spPr>
          <a:xfrm>
            <a:off x="381000" y="1066800"/>
            <a:ext cx="8305800" cy="5029200"/>
          </a:xfrm>
        </p:spPr>
        <p:txBody>
          <a:bodyPr/>
          <a:lstStyle/>
          <a:p>
            <a:r>
              <a:rPr lang="en-US" dirty="0"/>
              <a:t>Group classes allow for Peer Mentoring to happen organically. </a:t>
            </a:r>
          </a:p>
          <a:p>
            <a:pPr marL="0" indent="0">
              <a:buNone/>
            </a:pPr>
            <a:endParaRPr lang="en-US" dirty="0"/>
          </a:p>
        </p:txBody>
      </p:sp>
    </p:spTree>
    <p:extLst>
      <p:ext uri="{BB962C8B-B14F-4D97-AF65-F5344CB8AC3E}">
        <p14:creationId xmlns:p14="http://schemas.microsoft.com/office/powerpoint/2010/main" val="18404261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Skills in the Community</a:t>
            </a:r>
            <a:endParaRPr lang="en-US" dirty="0"/>
          </a:p>
        </p:txBody>
      </p:sp>
      <p:sp>
        <p:nvSpPr>
          <p:cNvPr id="3" name="Content Placeholder 2"/>
          <p:cNvSpPr>
            <a:spLocks noGrp="1"/>
          </p:cNvSpPr>
          <p:nvPr>
            <p:ph idx="1"/>
          </p:nvPr>
        </p:nvSpPr>
        <p:spPr/>
        <p:txBody>
          <a:bodyPr/>
          <a:lstStyle/>
          <a:p>
            <a:r>
              <a:rPr lang="en-US" dirty="0" smtClean="0"/>
              <a:t>Plan an outing. The trip will utilize multiple skills such as planning the trip, travel skills, money management, communication skills, establishing a comfort level of being out and about.</a:t>
            </a:r>
          </a:p>
          <a:p>
            <a:r>
              <a:rPr lang="en-US" dirty="0" smtClean="0"/>
              <a:t>Gives the IL Specialist a chance to support the individual and assess what skills need to be taught.</a:t>
            </a:r>
            <a:endParaRPr lang="en-US" dirty="0"/>
          </a:p>
        </p:txBody>
      </p:sp>
    </p:spTree>
    <p:extLst>
      <p:ext uri="{BB962C8B-B14F-4D97-AF65-F5344CB8AC3E}">
        <p14:creationId xmlns:p14="http://schemas.microsoft.com/office/powerpoint/2010/main" val="2666105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IL Skills</a:t>
            </a:r>
            <a:endParaRPr lang="en-US" dirty="0"/>
          </a:p>
        </p:txBody>
      </p:sp>
      <p:sp>
        <p:nvSpPr>
          <p:cNvPr id="3" name="Content Placeholder 2"/>
          <p:cNvSpPr>
            <a:spLocks noGrp="1"/>
          </p:cNvSpPr>
          <p:nvPr>
            <p:ph idx="1"/>
          </p:nvPr>
        </p:nvSpPr>
        <p:spPr/>
        <p:txBody>
          <a:bodyPr/>
          <a:lstStyle/>
          <a:p>
            <a:pPr marL="165100" indent="0">
              <a:lnSpc>
                <a:spcPct val="90000"/>
              </a:lnSpc>
              <a:buNone/>
            </a:pPr>
            <a:r>
              <a:rPr lang="en-US" dirty="0"/>
              <a:t>Utilize situations that arise organically as much as possible.</a:t>
            </a:r>
          </a:p>
          <a:p>
            <a:pPr marL="165100" indent="0">
              <a:lnSpc>
                <a:spcPct val="90000"/>
              </a:lnSpc>
              <a:buNone/>
            </a:pPr>
            <a:endParaRPr lang="en-US" altLang="en-US" sz="1200" dirty="0"/>
          </a:p>
          <a:p>
            <a:pPr>
              <a:lnSpc>
                <a:spcPct val="90000"/>
              </a:lnSpc>
            </a:pPr>
            <a:r>
              <a:rPr lang="en-US" altLang="en-US" dirty="0"/>
              <a:t>Prioritize with the individual which skills she or he would like to learn first. Utilize open-ended questions and formalized checklists.</a:t>
            </a:r>
          </a:p>
          <a:p>
            <a:pPr marL="165100" indent="0">
              <a:lnSpc>
                <a:spcPct val="90000"/>
              </a:lnSpc>
              <a:buNone/>
            </a:pPr>
            <a:endParaRPr lang="en-US" altLang="en-US" sz="1200" dirty="0"/>
          </a:p>
          <a:p>
            <a:pPr>
              <a:lnSpc>
                <a:spcPct val="90000"/>
              </a:lnSpc>
            </a:pPr>
            <a:r>
              <a:rPr lang="en-US" altLang="en-US" dirty="0"/>
              <a:t>Acknowledge that the skills you want to teach may not match up to what the person wants to learn.</a:t>
            </a:r>
          </a:p>
          <a:p>
            <a:pPr>
              <a:lnSpc>
                <a:spcPct val="90000"/>
              </a:lnSpc>
              <a:buFont typeface="Wingdings" panose="05000000000000000000" pitchFamily="2" charset="2"/>
              <a:buNone/>
            </a:pPr>
            <a:endParaRPr lang="en-US" altLang="en-US" sz="1200" dirty="0"/>
          </a:p>
          <a:p>
            <a:pPr>
              <a:lnSpc>
                <a:spcPct val="90000"/>
              </a:lnSpc>
            </a:pPr>
            <a:r>
              <a:rPr lang="en-US" altLang="en-US" dirty="0"/>
              <a:t>Teach in the moment when you don’t have the luxury to prioritize.</a:t>
            </a:r>
          </a:p>
          <a:p>
            <a:pPr marL="1384300" lvl="2" indent="-342900">
              <a:lnSpc>
                <a:spcPct val="90000"/>
              </a:lnSpc>
            </a:pPr>
            <a:r>
              <a:rPr lang="en-US" altLang="en-US" dirty="0"/>
              <a:t>As the needed skills become obvious, take the time to teach or re-teach the skills.</a:t>
            </a:r>
          </a:p>
          <a:p>
            <a:endParaRPr lang="en-US" dirty="0"/>
          </a:p>
        </p:txBody>
      </p:sp>
    </p:spTree>
    <p:extLst>
      <p:ext uri="{BB962C8B-B14F-4D97-AF65-F5344CB8AC3E}">
        <p14:creationId xmlns:p14="http://schemas.microsoft.com/office/powerpoint/2010/main" val="1882790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 Skills and Self-Advocacy</a:t>
            </a:r>
            <a:endParaRPr lang="en-US" dirty="0"/>
          </a:p>
        </p:txBody>
      </p:sp>
      <p:sp>
        <p:nvSpPr>
          <p:cNvPr id="3" name="Content Placeholder 2"/>
          <p:cNvSpPr>
            <a:spLocks noGrp="1"/>
          </p:cNvSpPr>
          <p:nvPr>
            <p:ph idx="1"/>
          </p:nvPr>
        </p:nvSpPr>
        <p:spPr/>
        <p:txBody>
          <a:bodyPr/>
          <a:lstStyle/>
          <a:p>
            <a:r>
              <a:rPr lang="en-US" dirty="0" smtClean="0"/>
              <a:t>IL Skills Training and learning to be a self advocate fit hand-in-glove.</a:t>
            </a:r>
          </a:p>
          <a:p>
            <a:pPr>
              <a:defRPr/>
            </a:pPr>
            <a:r>
              <a:rPr lang="en-US" dirty="0"/>
              <a:t>Provide </a:t>
            </a:r>
            <a:r>
              <a:rPr lang="en-US" dirty="0" smtClean="0"/>
              <a:t>the consumer with support </a:t>
            </a:r>
            <a:r>
              <a:rPr lang="en-US" dirty="0"/>
              <a:t>in making their own phone calls, writing emails, etc. for resolving personal situations. Use application processes and snafus with benefits, housing applications, etc. as teachable moments. </a:t>
            </a:r>
          </a:p>
          <a:p>
            <a:pPr>
              <a:defRPr/>
            </a:pPr>
            <a:r>
              <a:rPr lang="en-US" dirty="0"/>
              <a:t>Support them in arranging their own transportation.</a:t>
            </a:r>
          </a:p>
          <a:p>
            <a:pPr>
              <a:defRPr/>
            </a:pPr>
            <a:r>
              <a:rPr lang="en-US" dirty="0"/>
              <a:t>Encourage </a:t>
            </a:r>
            <a:r>
              <a:rPr lang="en-US" dirty="0" smtClean="0"/>
              <a:t>and guide the </a:t>
            </a:r>
            <a:r>
              <a:rPr lang="en-US" dirty="0"/>
              <a:t>person </a:t>
            </a:r>
            <a:r>
              <a:rPr lang="en-US" dirty="0" smtClean="0"/>
              <a:t>in registering </a:t>
            </a:r>
            <a:r>
              <a:rPr lang="en-US" dirty="0"/>
              <a:t>to vote</a:t>
            </a:r>
            <a:r>
              <a:rPr lang="en-US" dirty="0" smtClean="0"/>
              <a:t>.</a:t>
            </a:r>
          </a:p>
          <a:p>
            <a:pPr>
              <a:defRPr/>
            </a:pPr>
            <a:r>
              <a:rPr lang="en-US" dirty="0" smtClean="0"/>
              <a:t>Connect the dots to becoming a peer advocate and getting involved in systems advocacy.</a:t>
            </a:r>
            <a:endParaRPr lang="en-US" dirty="0"/>
          </a:p>
        </p:txBody>
      </p:sp>
    </p:spTree>
    <p:extLst>
      <p:ext uri="{BB962C8B-B14F-4D97-AF65-F5344CB8AC3E}">
        <p14:creationId xmlns:p14="http://schemas.microsoft.com/office/powerpoint/2010/main" val="19366526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Connection to Transition and Diversion</a:t>
            </a:r>
            <a:endParaRPr lang="en-US" dirty="0"/>
          </a:p>
        </p:txBody>
      </p:sp>
      <p:sp>
        <p:nvSpPr>
          <p:cNvPr id="3" name="Content Placeholder 2"/>
          <p:cNvSpPr>
            <a:spLocks noGrp="1"/>
          </p:cNvSpPr>
          <p:nvPr>
            <p:ph idx="1"/>
          </p:nvPr>
        </p:nvSpPr>
        <p:spPr/>
        <p:txBody>
          <a:bodyPr/>
          <a:lstStyle/>
          <a:p>
            <a:r>
              <a:rPr lang="en-US" dirty="0"/>
              <a:t>IL skills are usually not taught </a:t>
            </a:r>
            <a:r>
              <a:rPr lang="en-US" dirty="0" smtClean="0"/>
              <a:t>and are </a:t>
            </a:r>
            <a:r>
              <a:rPr lang="en-US" dirty="0"/>
              <a:t>often lost in an institution.</a:t>
            </a:r>
          </a:p>
          <a:p>
            <a:r>
              <a:rPr lang="en-US" dirty="0" smtClean="0"/>
              <a:t>Some people are fast tracked to an institution because they are perceived to not have the skills to live independently.</a:t>
            </a:r>
          </a:p>
          <a:p>
            <a:r>
              <a:rPr lang="en-US" dirty="0" smtClean="0"/>
              <a:t>Not only do we assist the person getting out of the institution, partly through developing IL skills to live in the community, but by building IL skills, we can help individuals avoid re-institutionalization or going into an institution in the first place.</a:t>
            </a:r>
          </a:p>
        </p:txBody>
      </p:sp>
    </p:spTree>
    <p:extLst>
      <p:ext uri="{BB962C8B-B14F-4D97-AF65-F5344CB8AC3E}">
        <p14:creationId xmlns:p14="http://schemas.microsoft.com/office/powerpoint/2010/main" val="26308451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 Skills Program Evaluations</a:t>
            </a:r>
            <a:endParaRPr lang="en-US" dirty="0"/>
          </a:p>
        </p:txBody>
      </p:sp>
      <p:sp>
        <p:nvSpPr>
          <p:cNvPr id="10" name="Content Placeholder 9"/>
          <p:cNvSpPr>
            <a:spLocks noGrp="1"/>
          </p:cNvSpPr>
          <p:nvPr>
            <p:ph idx="1"/>
          </p:nvPr>
        </p:nvSpPr>
        <p:spPr>
          <a:xfrm>
            <a:off x="381000" y="1066800"/>
            <a:ext cx="8382000" cy="5029200"/>
          </a:xfrm>
        </p:spPr>
        <p:txBody>
          <a:bodyPr/>
          <a:lstStyle/>
          <a:p>
            <a:r>
              <a:rPr lang="en-US" dirty="0" smtClean="0"/>
              <a:t>1:1 and group program evaluations</a:t>
            </a:r>
          </a:p>
          <a:p>
            <a:r>
              <a:rPr lang="en-US" dirty="0" smtClean="0"/>
              <a:t>How do you measure your success?</a:t>
            </a:r>
          </a:p>
          <a:p>
            <a:r>
              <a:rPr lang="en-US" dirty="0" smtClean="0"/>
              <a:t>Not simply # of classes or # of attendees or # of consumers.</a:t>
            </a:r>
          </a:p>
          <a:p>
            <a:r>
              <a:rPr lang="en-US" dirty="0" smtClean="0"/>
              <a:t>Simplify survey questionnaire so consumer understands.</a:t>
            </a:r>
          </a:p>
          <a:p>
            <a:r>
              <a:rPr lang="en-US" dirty="0" smtClean="0"/>
              <a:t>What is being asked: How has the service increased your level of independence?</a:t>
            </a:r>
          </a:p>
          <a:p>
            <a:pPr marL="0" indent="0">
              <a:buNone/>
            </a:pPr>
            <a:endParaRPr lang="en-US" dirty="0" smtClean="0"/>
          </a:p>
          <a:p>
            <a:pPr marL="0" indent="0">
              <a:buNone/>
            </a:pPr>
            <a:endParaRPr lang="en-US" dirty="0" smtClean="0"/>
          </a:p>
          <a:p>
            <a:pPr marL="0" indent="0">
              <a:buNone/>
            </a:pPr>
            <a:r>
              <a:rPr lang="en-US" dirty="0"/>
              <a:t>	</a:t>
            </a:r>
            <a:r>
              <a:rPr lang="en-US" dirty="0" smtClean="0"/>
              <a:t> </a:t>
            </a:r>
            <a:endParaRPr lang="en-US" dirty="0"/>
          </a:p>
          <a:p>
            <a:endParaRPr lang="en-US" dirty="0"/>
          </a:p>
        </p:txBody>
      </p:sp>
    </p:spTree>
    <p:extLst>
      <p:ext uri="{BB962C8B-B14F-4D97-AF65-F5344CB8AC3E}">
        <p14:creationId xmlns:p14="http://schemas.microsoft.com/office/powerpoint/2010/main" val="40433993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 Skills Training Resources</a:t>
            </a:r>
            <a:endParaRPr lang="en-US" dirty="0"/>
          </a:p>
        </p:txBody>
      </p:sp>
      <p:sp>
        <p:nvSpPr>
          <p:cNvPr id="3" name="Content Placeholder 2"/>
          <p:cNvSpPr>
            <a:spLocks noGrp="1"/>
          </p:cNvSpPr>
          <p:nvPr>
            <p:ph idx="1"/>
          </p:nvPr>
        </p:nvSpPr>
        <p:spPr/>
        <p:txBody>
          <a:bodyPr/>
          <a:lstStyle/>
          <a:p>
            <a:r>
              <a:rPr lang="en-US" dirty="0" smtClean="0"/>
              <a:t>Independent Living Skills Training for Transition to the Community (</a:t>
            </a:r>
            <a:r>
              <a:rPr lang="en-US" dirty="0"/>
              <a:t>recorded webinar) - </a:t>
            </a:r>
            <a:r>
              <a:rPr lang="en-US" dirty="0">
                <a:hlinkClick r:id="rId2"/>
              </a:rPr>
              <a:t>http://</a:t>
            </a:r>
            <a:r>
              <a:rPr lang="en-US" dirty="0" smtClean="0">
                <a:hlinkClick r:id="rId2"/>
              </a:rPr>
              <a:t>www.ilru.org/training/independent-living-skills-training-for-transition-community</a:t>
            </a:r>
            <a:r>
              <a:rPr lang="en-US" dirty="0" smtClean="0"/>
              <a:t> </a:t>
            </a:r>
          </a:p>
          <a:p>
            <a:r>
              <a:rPr lang="en-US" dirty="0" smtClean="0"/>
              <a:t>Independent Living Skills Training for CILs (</a:t>
            </a:r>
            <a:r>
              <a:rPr lang="en-US" dirty="0" err="1" smtClean="0"/>
              <a:t>RapidCourse</a:t>
            </a:r>
            <a:r>
              <a:rPr lang="en-US"/>
              <a:t> tutorial) - </a:t>
            </a:r>
            <a:r>
              <a:rPr lang="en-US">
                <a:hlinkClick r:id="rId3"/>
              </a:rPr>
              <a:t>http://</a:t>
            </a:r>
            <a:r>
              <a:rPr lang="en-US" smtClean="0">
                <a:hlinkClick r:id="rId3"/>
              </a:rPr>
              <a:t>www.ilru.org/training/core-services-for-centers-for-independent-living-series</a:t>
            </a:r>
            <a:r>
              <a:rPr lang="en-US" smtClean="0"/>
              <a:t> </a:t>
            </a:r>
            <a:endParaRPr lang="en-US" dirty="0"/>
          </a:p>
        </p:txBody>
      </p:sp>
    </p:spTree>
    <p:extLst>
      <p:ext uri="{BB962C8B-B14F-4D97-AF65-F5344CB8AC3E}">
        <p14:creationId xmlns:p14="http://schemas.microsoft.com/office/powerpoint/2010/main" val="336766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Did You Know?</a:t>
            </a:r>
          </a:p>
        </p:txBody>
      </p:sp>
      <p:sp>
        <p:nvSpPr>
          <p:cNvPr id="10" name="Content Placeholder 9"/>
          <p:cNvSpPr>
            <a:spLocks noGrp="1"/>
          </p:cNvSpPr>
          <p:nvPr>
            <p:ph idx="1"/>
          </p:nvPr>
        </p:nvSpPr>
        <p:spPr>
          <a:xfrm>
            <a:off x="381000" y="1066800"/>
            <a:ext cx="8382000" cy="5029200"/>
          </a:xfrm>
        </p:spPr>
        <p:txBody>
          <a:bodyPr/>
          <a:lstStyle/>
          <a:p>
            <a:r>
              <a:rPr lang="en-US" dirty="0"/>
              <a:t>Adults retain approximately…</a:t>
            </a:r>
          </a:p>
          <a:p>
            <a:pPr lvl="1"/>
            <a:r>
              <a:rPr lang="en-US" dirty="0" smtClean="0"/>
              <a:t>10</a:t>
            </a:r>
            <a:r>
              <a:rPr lang="en-US" dirty="0"/>
              <a:t>% of what they see</a:t>
            </a:r>
          </a:p>
          <a:p>
            <a:pPr lvl="1"/>
            <a:r>
              <a:rPr lang="en-US" dirty="0"/>
              <a:t>30%-40% of what they see </a:t>
            </a:r>
            <a:r>
              <a:rPr lang="en-US" i="1" dirty="0"/>
              <a:t>and</a:t>
            </a:r>
            <a:r>
              <a:rPr lang="en-US" dirty="0"/>
              <a:t> hear</a:t>
            </a:r>
          </a:p>
          <a:p>
            <a:pPr lvl="1"/>
            <a:r>
              <a:rPr lang="en-US" b="1" dirty="0"/>
              <a:t>90% of what they see, hear, </a:t>
            </a:r>
            <a:r>
              <a:rPr lang="en-US" b="1" i="1" dirty="0"/>
              <a:t>and</a:t>
            </a:r>
            <a:r>
              <a:rPr lang="en-US" b="1" dirty="0"/>
              <a:t> do.</a:t>
            </a:r>
            <a:r>
              <a:rPr lang="en-US" dirty="0"/>
              <a:t> </a:t>
            </a:r>
          </a:p>
          <a:p>
            <a:endParaRPr lang="en-US" dirty="0"/>
          </a:p>
        </p:txBody>
      </p:sp>
    </p:spTree>
    <p:extLst>
      <p:ext uri="{BB962C8B-B14F-4D97-AF65-F5344CB8AC3E}">
        <p14:creationId xmlns:p14="http://schemas.microsoft.com/office/powerpoint/2010/main" val="15245528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a:effectLst/>
              </a:rPr>
              <a:t>CIL-NET 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a:t>Support for development of this technical assistance information was provided by the Department of Health and Human Services, Administration for Community Living under grant </a:t>
            </a:r>
            <a:r>
              <a:rPr lang="en-US"/>
              <a:t>number </a:t>
            </a:r>
            <a:r>
              <a:rPr lang="en-US" smtClean="0"/>
              <a:t>90ILTA0001</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a:t>
            </a:r>
            <a:r>
              <a:rPr lang="en-US" dirty="0" smtClean="0"/>
              <a:t>CIL-NET</a:t>
            </a:r>
            <a:r>
              <a:rPr lang="en-US" dirty="0"/>
              <a:t>, </a:t>
            </a:r>
            <a:r>
              <a:rPr lang="en-US" dirty="0" smtClean="0"/>
              <a:t>a project of the IL-NET, an ILRU/NCIL/APRIL/USU-CPD </a:t>
            </a:r>
            <a:r>
              <a:rPr lang="en-US" dirty="0"/>
              <a:t>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Adult Learning Styles</a:t>
            </a:r>
          </a:p>
        </p:txBody>
      </p:sp>
      <p:sp>
        <p:nvSpPr>
          <p:cNvPr id="10" name="Content Placeholder 9"/>
          <p:cNvSpPr>
            <a:spLocks noGrp="1"/>
          </p:cNvSpPr>
          <p:nvPr>
            <p:ph idx="1"/>
          </p:nvPr>
        </p:nvSpPr>
        <p:spPr>
          <a:xfrm>
            <a:off x="381000" y="1066800"/>
            <a:ext cx="8382000" cy="5029200"/>
          </a:xfrm>
        </p:spPr>
        <p:txBody>
          <a:bodyPr/>
          <a:lstStyle/>
          <a:p>
            <a:r>
              <a:rPr lang="en-US" dirty="0"/>
              <a:t>Adults have the capability to learn via all styles, but are usually dominant in one</a:t>
            </a:r>
          </a:p>
          <a:p>
            <a:pPr lvl="1"/>
            <a:r>
              <a:rPr lang="en-US" dirty="0"/>
              <a:t>Visual Learners</a:t>
            </a:r>
          </a:p>
          <a:p>
            <a:pPr lvl="1"/>
            <a:r>
              <a:rPr lang="en-US" dirty="0"/>
              <a:t>Auditory Learners</a:t>
            </a:r>
          </a:p>
          <a:p>
            <a:pPr lvl="1"/>
            <a:r>
              <a:rPr lang="en-US" dirty="0"/>
              <a:t>Tactile or Kinesthetic </a:t>
            </a:r>
            <a:r>
              <a:rPr lang="en-US" dirty="0" smtClean="0"/>
              <a:t>Learners</a:t>
            </a:r>
          </a:p>
          <a:p>
            <a:r>
              <a:rPr lang="en-US" dirty="0" smtClean="0"/>
              <a:t>Know your own learning style so you can more purposefully vary your learning lessons.</a:t>
            </a:r>
            <a:endParaRPr lang="en-US" dirty="0"/>
          </a:p>
          <a:p>
            <a:pPr marL="0" indent="0">
              <a:buNone/>
            </a:pPr>
            <a:endParaRPr lang="en-US" dirty="0"/>
          </a:p>
        </p:txBody>
      </p:sp>
    </p:spTree>
    <p:extLst>
      <p:ext uri="{BB962C8B-B14F-4D97-AF65-F5344CB8AC3E}">
        <p14:creationId xmlns:p14="http://schemas.microsoft.com/office/powerpoint/2010/main" val="341087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Visual Learners - “Show me!” </a:t>
            </a:r>
          </a:p>
        </p:txBody>
      </p:sp>
      <p:sp>
        <p:nvSpPr>
          <p:cNvPr id="10" name="Content Placeholder 9"/>
          <p:cNvSpPr>
            <a:spLocks noGrp="1"/>
          </p:cNvSpPr>
          <p:nvPr>
            <p:ph idx="1"/>
          </p:nvPr>
        </p:nvSpPr>
        <p:spPr>
          <a:xfrm>
            <a:off x="457200" y="1066800"/>
            <a:ext cx="8305800" cy="5029200"/>
          </a:xfrm>
        </p:spPr>
        <p:txBody>
          <a:bodyPr/>
          <a:lstStyle/>
          <a:p>
            <a:r>
              <a:rPr lang="en-US" dirty="0"/>
              <a:t>Learn by looking, seeing, viewing, and watching. </a:t>
            </a:r>
          </a:p>
          <a:p>
            <a:r>
              <a:rPr lang="en-US" dirty="0"/>
              <a:t>They love graphs, diagrams, and illustrations. </a:t>
            </a:r>
          </a:p>
          <a:p>
            <a:r>
              <a:rPr lang="en-US" dirty="0"/>
              <a:t>Often sit in the front to avoid visual obstructions and to watch you, the instructor. </a:t>
            </a:r>
          </a:p>
          <a:p>
            <a:r>
              <a:rPr lang="en-US" dirty="0"/>
              <a:t>Tend to take detailed notes to absorb information.</a:t>
            </a:r>
          </a:p>
          <a:p>
            <a:r>
              <a:rPr lang="en-US" dirty="0"/>
              <a:t>Provide, write on the white board, and use phrases like, “Do you see how this works?”</a:t>
            </a:r>
          </a:p>
          <a:p>
            <a:endParaRPr lang="en-US" dirty="0"/>
          </a:p>
        </p:txBody>
      </p:sp>
    </p:spTree>
    <p:extLst>
      <p:ext uri="{BB962C8B-B14F-4D97-AF65-F5344CB8AC3E}">
        <p14:creationId xmlns:p14="http://schemas.microsoft.com/office/powerpoint/2010/main" val="1341998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Auditory Learners - “Tell me!” </a:t>
            </a:r>
          </a:p>
        </p:txBody>
      </p:sp>
      <p:sp>
        <p:nvSpPr>
          <p:cNvPr id="10" name="Content Placeholder 9"/>
          <p:cNvSpPr>
            <a:spLocks noGrp="1"/>
          </p:cNvSpPr>
          <p:nvPr>
            <p:ph idx="1"/>
          </p:nvPr>
        </p:nvSpPr>
        <p:spPr>
          <a:xfrm>
            <a:off x="381000" y="1066800"/>
            <a:ext cx="8382000" cy="5029200"/>
          </a:xfrm>
        </p:spPr>
        <p:txBody>
          <a:bodyPr/>
          <a:lstStyle/>
          <a:p>
            <a:r>
              <a:rPr lang="en-US" dirty="0"/>
              <a:t>Learn by listening, hearing, and speaking. </a:t>
            </a:r>
          </a:p>
          <a:p>
            <a:r>
              <a:rPr lang="en-US" dirty="0"/>
              <a:t>They pay close attention to the sound of your voice and all of its subtle messages.</a:t>
            </a:r>
          </a:p>
          <a:p>
            <a:r>
              <a:rPr lang="en-US" dirty="0"/>
              <a:t>Tend to actively participate in discussions.</a:t>
            </a:r>
          </a:p>
          <a:p>
            <a:r>
              <a:rPr lang="en-US" dirty="0"/>
              <a:t>Learn best through lectures, discussions, and brainstorming. </a:t>
            </a:r>
          </a:p>
          <a:p>
            <a:r>
              <a:rPr lang="en-US" dirty="0"/>
              <a:t>Speak clearly, ask questions  to engage them, and use phrases like, “How does that sound to you?”</a:t>
            </a:r>
          </a:p>
          <a:p>
            <a:endParaRPr lang="en-US" dirty="0"/>
          </a:p>
        </p:txBody>
      </p:sp>
    </p:spTree>
    <p:extLst>
      <p:ext uri="{BB962C8B-B14F-4D97-AF65-F5344CB8AC3E}">
        <p14:creationId xmlns:p14="http://schemas.microsoft.com/office/powerpoint/2010/main" val="2864928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Tactile/Kinesthetic Learners</a:t>
            </a:r>
            <a:br>
              <a:rPr lang="en-US" dirty="0"/>
            </a:br>
            <a:r>
              <a:rPr lang="en-US" dirty="0"/>
              <a:t>“Let me do it!”</a:t>
            </a:r>
          </a:p>
        </p:txBody>
      </p:sp>
      <p:sp>
        <p:nvSpPr>
          <p:cNvPr id="10" name="Content Placeholder 9"/>
          <p:cNvSpPr>
            <a:spLocks noGrp="1"/>
          </p:cNvSpPr>
          <p:nvPr>
            <p:ph idx="1"/>
          </p:nvPr>
        </p:nvSpPr>
        <p:spPr>
          <a:xfrm>
            <a:off x="381000" y="1066800"/>
            <a:ext cx="8382000" cy="5029200"/>
          </a:xfrm>
        </p:spPr>
        <p:txBody>
          <a:bodyPr/>
          <a:lstStyle/>
          <a:p>
            <a:r>
              <a:rPr lang="en-US" dirty="0"/>
              <a:t>Need to physically do something to understand it. </a:t>
            </a:r>
          </a:p>
          <a:p>
            <a:r>
              <a:rPr lang="en-US" dirty="0"/>
              <a:t>They trust their feelings and emotions about what they’re learning and how you’re teaching it. </a:t>
            </a:r>
          </a:p>
          <a:p>
            <a:r>
              <a:rPr lang="en-US" dirty="0"/>
              <a:t>They want to actually touch what they’re learning. </a:t>
            </a:r>
          </a:p>
          <a:p>
            <a:r>
              <a:rPr lang="en-US" dirty="0"/>
              <a:t>They need activity and exploration. Difficulty sitting for long periods.</a:t>
            </a:r>
          </a:p>
          <a:p>
            <a:r>
              <a:rPr lang="en-US" dirty="0"/>
              <a:t>Will get up and </a:t>
            </a:r>
            <a:r>
              <a:rPr lang="en-US" dirty="0" smtClean="0"/>
              <a:t>volunteer </a:t>
            </a:r>
            <a:r>
              <a:rPr lang="en-US" dirty="0"/>
              <a:t>to help you. Like role playing. </a:t>
            </a:r>
          </a:p>
          <a:p>
            <a:r>
              <a:rPr lang="en-US" dirty="0"/>
              <a:t>Involve them, allow them to practice what they’re learning, and use phrases like, “How do you feel about that?”</a:t>
            </a:r>
          </a:p>
          <a:p>
            <a:endParaRPr lang="en-US" dirty="0"/>
          </a:p>
        </p:txBody>
      </p:sp>
    </p:spTree>
    <p:extLst>
      <p:ext uri="{BB962C8B-B14F-4D97-AF65-F5344CB8AC3E}">
        <p14:creationId xmlns:p14="http://schemas.microsoft.com/office/powerpoint/2010/main" val="4267257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Adult Learning Principles</a:t>
            </a:r>
          </a:p>
        </p:txBody>
      </p:sp>
      <p:sp>
        <p:nvSpPr>
          <p:cNvPr id="10" name="Content Placeholder 9"/>
          <p:cNvSpPr>
            <a:spLocks noGrp="1"/>
          </p:cNvSpPr>
          <p:nvPr>
            <p:ph idx="1"/>
          </p:nvPr>
        </p:nvSpPr>
        <p:spPr>
          <a:xfrm>
            <a:off x="381000" y="1066800"/>
            <a:ext cx="8382000" cy="5029200"/>
          </a:xfrm>
        </p:spPr>
        <p:txBody>
          <a:bodyPr/>
          <a:lstStyle/>
          <a:p>
            <a:r>
              <a:rPr lang="en-US" dirty="0"/>
              <a:t>Malcolm Knowles (1913-1997), developed a set of core adult learning </a:t>
            </a:r>
            <a:r>
              <a:rPr lang="en-US" dirty="0" smtClean="0"/>
              <a:t>principles.</a:t>
            </a:r>
            <a:endParaRPr lang="en-US" b="1" dirty="0"/>
          </a:p>
          <a:p>
            <a:r>
              <a:rPr lang="en-US" dirty="0"/>
              <a:t>C</a:t>
            </a:r>
            <a:r>
              <a:rPr lang="en-US" dirty="0" smtClean="0"/>
              <a:t>reate </a:t>
            </a:r>
            <a:r>
              <a:rPr lang="en-US" dirty="0"/>
              <a:t>a cooperative learning environment with a climate of mutual trust and mutual </a:t>
            </a:r>
            <a:r>
              <a:rPr lang="en-US" dirty="0" smtClean="0"/>
              <a:t>expectations.</a:t>
            </a:r>
            <a:endParaRPr lang="en-US" dirty="0"/>
          </a:p>
          <a:p>
            <a:r>
              <a:rPr lang="en-US" b="1" dirty="0"/>
              <a:t>Training for adults needs to be </a:t>
            </a:r>
          </a:p>
          <a:p>
            <a:pPr lvl="1"/>
            <a:r>
              <a:rPr lang="en-US" b="1" dirty="0"/>
              <a:t>Relevant</a:t>
            </a:r>
            <a:endParaRPr lang="en-US" dirty="0"/>
          </a:p>
          <a:p>
            <a:pPr lvl="1"/>
            <a:r>
              <a:rPr lang="en-US" b="1" dirty="0"/>
              <a:t>Motivational</a:t>
            </a:r>
          </a:p>
          <a:p>
            <a:pPr lvl="1"/>
            <a:r>
              <a:rPr lang="en-US" b="1" dirty="0"/>
              <a:t>Interactive</a:t>
            </a:r>
          </a:p>
          <a:p>
            <a:endParaRPr lang="en-US" dirty="0"/>
          </a:p>
        </p:txBody>
      </p:sp>
    </p:spTree>
    <p:extLst>
      <p:ext uri="{BB962C8B-B14F-4D97-AF65-F5344CB8AC3E}">
        <p14:creationId xmlns:p14="http://schemas.microsoft.com/office/powerpoint/2010/main" val="2451778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19064</TotalTime>
  <Words>13522</Words>
  <Application>Microsoft Office PowerPoint</Application>
  <PresentationFormat>On-screen Show (4:3)</PresentationFormat>
  <Paragraphs>421</Paragraphs>
  <Slides>40</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Arial Rounded MT Bold</vt:lpstr>
      <vt:lpstr>Tahoma</vt:lpstr>
      <vt:lpstr>Wingdings</vt:lpstr>
      <vt:lpstr>Default Design</vt:lpstr>
      <vt:lpstr>Independent Living Research Utilization</vt:lpstr>
      <vt:lpstr>Get to the Core of It:  Integrating CIL Core Services for a  Holistic Consumer Experience  Implementing or Strengthening Effective Core Services in  IL Skills Training  Presenters: Darrel Christenson Amina Donna Kruck  May 3, 2018 Tempe, AZ      </vt:lpstr>
      <vt:lpstr>Adult Learning and Instructional Design  Amina Kruck</vt:lpstr>
      <vt:lpstr>Did You Know?</vt:lpstr>
      <vt:lpstr>Adult Learning Styles</vt:lpstr>
      <vt:lpstr>Visual Learners - “Show me!” </vt:lpstr>
      <vt:lpstr>Auditory Learners - “Tell me!” </vt:lpstr>
      <vt:lpstr>Tactile/Kinesthetic Learners “Let me do it!”</vt:lpstr>
      <vt:lpstr>Adult Learning Principles</vt:lpstr>
      <vt:lpstr>Relevance – “What’s in it for me?”</vt:lpstr>
      <vt:lpstr>Relevance</vt:lpstr>
      <vt:lpstr>Self-Direction</vt:lpstr>
      <vt:lpstr>Respect and Value their Experience</vt:lpstr>
      <vt:lpstr>Incorporate Self Awareness</vt:lpstr>
      <vt:lpstr>Remember – They are here by choice!</vt:lpstr>
      <vt:lpstr>Time</vt:lpstr>
      <vt:lpstr>Task Centered Learning</vt:lpstr>
      <vt:lpstr>Example:  Goal is to join a board or government commission </vt:lpstr>
      <vt:lpstr>Task Centered Learning </vt:lpstr>
      <vt:lpstr>Cognitive Accessibility </vt:lpstr>
      <vt:lpstr>Structuring Information </vt:lpstr>
      <vt:lpstr>Structuring Information</vt:lpstr>
      <vt:lpstr>Structuring Information, cont’d.</vt:lpstr>
      <vt:lpstr>Cartoon called “Progress” has a person sitting in front of  a hangman on a guillotine and that has a ramp. By SH Chambers, July 1997</vt:lpstr>
      <vt:lpstr>Cartoon called “The Victim Channel.” A TV screen with a weather woman pointing to clouds with rain and a number 35 and the caption reads” The weather today will be really unfair.” By SH Chambers</vt:lpstr>
      <vt:lpstr> Goal Development  </vt:lpstr>
      <vt:lpstr>Transportation Goal Example</vt:lpstr>
      <vt:lpstr>Housing Goal Example</vt:lpstr>
      <vt:lpstr>IL Skills Training  Darrel Christenson</vt:lpstr>
      <vt:lpstr>IL Skills Instruction</vt:lpstr>
      <vt:lpstr>IL Skills Instruction, cont’d.</vt:lpstr>
      <vt:lpstr>Some Useful IL Skills</vt:lpstr>
      <vt:lpstr>Group Instruction and Peer Mentoring</vt:lpstr>
      <vt:lpstr>Learning Skills in the Community</vt:lpstr>
      <vt:lpstr>Teaching IL Skills</vt:lpstr>
      <vt:lpstr>IL Skills and Self-Advocacy</vt:lpstr>
      <vt:lpstr>Natural Connection to Transition and Diversion</vt:lpstr>
      <vt:lpstr>IL Skills Program Evaluations</vt:lpstr>
      <vt:lpstr>IL Skills Training Resources</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to Core of It 2018</dc:title>
  <dc:creator>eubanks</dc:creator>
  <cp:lastModifiedBy>Eubanks, Carol</cp:lastModifiedBy>
  <cp:revision>655</cp:revision>
  <cp:lastPrinted>2016-03-25T15:15:04Z</cp:lastPrinted>
  <dcterms:created xsi:type="dcterms:W3CDTF">2011-01-05T14:17:40Z</dcterms:created>
  <dcterms:modified xsi:type="dcterms:W3CDTF">2019-08-09T17:47:42Z</dcterms:modified>
</cp:coreProperties>
</file>