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789" r:id="rId2"/>
    <p:sldId id="824" r:id="rId3"/>
    <p:sldId id="825" r:id="rId4"/>
    <p:sldId id="826" r:id="rId5"/>
    <p:sldId id="827" r:id="rId6"/>
    <p:sldId id="828" r:id="rId7"/>
    <p:sldId id="829" r:id="rId8"/>
    <p:sldId id="830" r:id="rId9"/>
    <p:sldId id="831" r:id="rId10"/>
    <p:sldId id="832" r:id="rId11"/>
    <p:sldId id="833" r:id="rId12"/>
    <p:sldId id="834" r:id="rId13"/>
    <p:sldId id="835" r:id="rId14"/>
    <p:sldId id="836" r:id="rId15"/>
    <p:sldId id="837" r:id="rId16"/>
    <p:sldId id="838" r:id="rId17"/>
    <p:sldId id="839" r:id="rId18"/>
    <p:sldId id="840" r:id="rId19"/>
    <p:sldId id="841" r:id="rId20"/>
    <p:sldId id="842" r:id="rId21"/>
    <p:sldId id="843" r:id="rId22"/>
    <p:sldId id="844" r:id="rId23"/>
    <p:sldId id="845" r:id="rId24"/>
    <p:sldId id="846" r:id="rId25"/>
    <p:sldId id="847" r:id="rId26"/>
    <p:sldId id="848" r:id="rId27"/>
    <p:sldId id="849" r:id="rId28"/>
    <p:sldId id="850" r:id="rId29"/>
    <p:sldId id="851" r:id="rId30"/>
    <p:sldId id="852" r:id="rId31"/>
    <p:sldId id="853" r:id="rId32"/>
    <p:sldId id="854" r:id="rId33"/>
    <p:sldId id="855" r:id="rId34"/>
    <p:sldId id="856" r:id="rId35"/>
    <p:sldId id="857" r:id="rId36"/>
    <p:sldId id="858" r:id="rId37"/>
    <p:sldId id="859" r:id="rId38"/>
    <p:sldId id="860" r:id="rId39"/>
    <p:sldId id="861" r:id="rId40"/>
    <p:sldId id="862" r:id="rId41"/>
    <p:sldId id="863" r:id="rId42"/>
    <p:sldId id="864" r:id="rId43"/>
    <p:sldId id="865" r:id="rId44"/>
    <p:sldId id="866" r:id="rId45"/>
    <p:sldId id="867" r:id="rId46"/>
    <p:sldId id="868" r:id="rId47"/>
    <p:sldId id="869" r:id="rId48"/>
    <p:sldId id="870" r:id="rId49"/>
    <p:sldId id="871" r:id="rId50"/>
    <p:sldId id="872" r:id="rId51"/>
    <p:sldId id="873" r:id="rId52"/>
    <p:sldId id="874" r:id="rId53"/>
    <p:sldId id="318" r:id="rId5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8/9/2019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037009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574261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515710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13</a:t>
            </a:fld>
            <a:endParaRPr lang="en-US" dirty="0"/>
          </a:p>
        </p:txBody>
      </p:sp>
    </p:spTree>
    <p:extLst>
      <p:ext uri="{BB962C8B-B14F-4D97-AF65-F5344CB8AC3E}">
        <p14:creationId xmlns:p14="http://schemas.microsoft.com/office/powerpoint/2010/main" val="3295720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14</a:t>
            </a:fld>
            <a:endParaRPr lang="en-US" dirty="0"/>
          </a:p>
        </p:txBody>
      </p:sp>
    </p:spTree>
    <p:extLst>
      <p:ext uri="{BB962C8B-B14F-4D97-AF65-F5344CB8AC3E}">
        <p14:creationId xmlns:p14="http://schemas.microsoft.com/office/powerpoint/2010/main" val="1994214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15</a:t>
            </a:fld>
            <a:endParaRPr lang="en-US" dirty="0"/>
          </a:p>
        </p:txBody>
      </p:sp>
    </p:spTree>
    <p:extLst>
      <p:ext uri="{BB962C8B-B14F-4D97-AF65-F5344CB8AC3E}">
        <p14:creationId xmlns:p14="http://schemas.microsoft.com/office/powerpoint/2010/main" val="635670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16</a:t>
            </a:fld>
            <a:endParaRPr lang="en-US" dirty="0"/>
          </a:p>
        </p:txBody>
      </p:sp>
    </p:spTree>
    <p:extLst>
      <p:ext uri="{BB962C8B-B14F-4D97-AF65-F5344CB8AC3E}">
        <p14:creationId xmlns:p14="http://schemas.microsoft.com/office/powerpoint/2010/main" val="722025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17</a:t>
            </a:fld>
            <a:endParaRPr lang="en-US" dirty="0"/>
          </a:p>
        </p:txBody>
      </p:sp>
    </p:spTree>
    <p:extLst>
      <p:ext uri="{BB962C8B-B14F-4D97-AF65-F5344CB8AC3E}">
        <p14:creationId xmlns:p14="http://schemas.microsoft.com/office/powerpoint/2010/main" val="904050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18</a:t>
            </a:fld>
            <a:endParaRPr lang="en-US" dirty="0"/>
          </a:p>
        </p:txBody>
      </p:sp>
    </p:spTree>
    <p:extLst>
      <p:ext uri="{BB962C8B-B14F-4D97-AF65-F5344CB8AC3E}">
        <p14:creationId xmlns:p14="http://schemas.microsoft.com/office/powerpoint/2010/main" val="294340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20</a:t>
            </a:fld>
            <a:endParaRPr lang="en-US" dirty="0"/>
          </a:p>
        </p:txBody>
      </p:sp>
    </p:spTree>
    <p:extLst>
      <p:ext uri="{BB962C8B-B14F-4D97-AF65-F5344CB8AC3E}">
        <p14:creationId xmlns:p14="http://schemas.microsoft.com/office/powerpoint/2010/main" val="2565505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1255861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21</a:t>
            </a:fld>
            <a:endParaRPr lang="en-US" dirty="0"/>
          </a:p>
        </p:txBody>
      </p:sp>
    </p:spTree>
    <p:extLst>
      <p:ext uri="{BB962C8B-B14F-4D97-AF65-F5344CB8AC3E}">
        <p14:creationId xmlns:p14="http://schemas.microsoft.com/office/powerpoint/2010/main" val="899158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22</a:t>
            </a:fld>
            <a:endParaRPr lang="en-US" dirty="0"/>
          </a:p>
        </p:txBody>
      </p:sp>
    </p:spTree>
    <p:extLst>
      <p:ext uri="{BB962C8B-B14F-4D97-AF65-F5344CB8AC3E}">
        <p14:creationId xmlns:p14="http://schemas.microsoft.com/office/powerpoint/2010/main" val="2652101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23</a:t>
            </a:fld>
            <a:endParaRPr lang="en-US" dirty="0"/>
          </a:p>
        </p:txBody>
      </p:sp>
    </p:spTree>
    <p:extLst>
      <p:ext uri="{BB962C8B-B14F-4D97-AF65-F5344CB8AC3E}">
        <p14:creationId xmlns:p14="http://schemas.microsoft.com/office/powerpoint/2010/main" val="162154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24</a:t>
            </a:fld>
            <a:endParaRPr lang="en-US" dirty="0"/>
          </a:p>
        </p:txBody>
      </p:sp>
    </p:spTree>
    <p:extLst>
      <p:ext uri="{BB962C8B-B14F-4D97-AF65-F5344CB8AC3E}">
        <p14:creationId xmlns:p14="http://schemas.microsoft.com/office/powerpoint/2010/main" val="8587962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25</a:t>
            </a:fld>
            <a:endParaRPr lang="en-US" dirty="0"/>
          </a:p>
        </p:txBody>
      </p:sp>
    </p:spTree>
    <p:extLst>
      <p:ext uri="{BB962C8B-B14F-4D97-AF65-F5344CB8AC3E}">
        <p14:creationId xmlns:p14="http://schemas.microsoft.com/office/powerpoint/2010/main" val="1309271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26</a:t>
            </a:fld>
            <a:endParaRPr lang="en-US" dirty="0"/>
          </a:p>
        </p:txBody>
      </p:sp>
    </p:spTree>
    <p:extLst>
      <p:ext uri="{BB962C8B-B14F-4D97-AF65-F5344CB8AC3E}">
        <p14:creationId xmlns:p14="http://schemas.microsoft.com/office/powerpoint/2010/main" val="8593391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27</a:t>
            </a:fld>
            <a:endParaRPr lang="en-US" dirty="0"/>
          </a:p>
        </p:txBody>
      </p:sp>
    </p:spTree>
    <p:extLst>
      <p:ext uri="{BB962C8B-B14F-4D97-AF65-F5344CB8AC3E}">
        <p14:creationId xmlns:p14="http://schemas.microsoft.com/office/powerpoint/2010/main" val="1429596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28</a:t>
            </a:fld>
            <a:endParaRPr lang="en-US" dirty="0"/>
          </a:p>
        </p:txBody>
      </p:sp>
    </p:spTree>
    <p:extLst>
      <p:ext uri="{BB962C8B-B14F-4D97-AF65-F5344CB8AC3E}">
        <p14:creationId xmlns:p14="http://schemas.microsoft.com/office/powerpoint/2010/main" val="10800240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29</a:t>
            </a:fld>
            <a:endParaRPr lang="en-US" dirty="0"/>
          </a:p>
        </p:txBody>
      </p:sp>
    </p:spTree>
    <p:extLst>
      <p:ext uri="{BB962C8B-B14F-4D97-AF65-F5344CB8AC3E}">
        <p14:creationId xmlns:p14="http://schemas.microsoft.com/office/powerpoint/2010/main" val="37650467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30</a:t>
            </a:fld>
            <a:endParaRPr lang="en-US" dirty="0"/>
          </a:p>
        </p:txBody>
      </p:sp>
    </p:spTree>
    <p:extLst>
      <p:ext uri="{BB962C8B-B14F-4D97-AF65-F5344CB8AC3E}">
        <p14:creationId xmlns:p14="http://schemas.microsoft.com/office/powerpoint/2010/main" val="2685732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15116010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31</a:t>
            </a:fld>
            <a:endParaRPr lang="en-US" dirty="0"/>
          </a:p>
        </p:txBody>
      </p:sp>
    </p:spTree>
    <p:extLst>
      <p:ext uri="{BB962C8B-B14F-4D97-AF65-F5344CB8AC3E}">
        <p14:creationId xmlns:p14="http://schemas.microsoft.com/office/powerpoint/2010/main" val="41482796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32</a:t>
            </a:fld>
            <a:endParaRPr lang="en-US" dirty="0"/>
          </a:p>
        </p:txBody>
      </p:sp>
    </p:spTree>
    <p:extLst>
      <p:ext uri="{BB962C8B-B14F-4D97-AF65-F5344CB8AC3E}">
        <p14:creationId xmlns:p14="http://schemas.microsoft.com/office/powerpoint/2010/main" val="3102394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33</a:t>
            </a:fld>
            <a:endParaRPr lang="en-US" dirty="0"/>
          </a:p>
        </p:txBody>
      </p:sp>
    </p:spTree>
    <p:extLst>
      <p:ext uri="{BB962C8B-B14F-4D97-AF65-F5344CB8AC3E}">
        <p14:creationId xmlns:p14="http://schemas.microsoft.com/office/powerpoint/2010/main" val="24000901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34</a:t>
            </a:fld>
            <a:endParaRPr lang="en-US" dirty="0"/>
          </a:p>
        </p:txBody>
      </p:sp>
    </p:spTree>
    <p:extLst>
      <p:ext uri="{BB962C8B-B14F-4D97-AF65-F5344CB8AC3E}">
        <p14:creationId xmlns:p14="http://schemas.microsoft.com/office/powerpoint/2010/main" val="36468845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35</a:t>
            </a:fld>
            <a:endParaRPr lang="en-US" dirty="0"/>
          </a:p>
        </p:txBody>
      </p:sp>
    </p:spTree>
    <p:extLst>
      <p:ext uri="{BB962C8B-B14F-4D97-AF65-F5344CB8AC3E}">
        <p14:creationId xmlns:p14="http://schemas.microsoft.com/office/powerpoint/2010/main" val="21420744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36</a:t>
            </a:fld>
            <a:endParaRPr lang="en-US" dirty="0"/>
          </a:p>
        </p:txBody>
      </p:sp>
    </p:spTree>
    <p:extLst>
      <p:ext uri="{BB962C8B-B14F-4D97-AF65-F5344CB8AC3E}">
        <p14:creationId xmlns:p14="http://schemas.microsoft.com/office/powerpoint/2010/main" val="30621819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37</a:t>
            </a:fld>
            <a:endParaRPr lang="en-US" dirty="0"/>
          </a:p>
        </p:txBody>
      </p:sp>
    </p:spTree>
    <p:extLst>
      <p:ext uri="{BB962C8B-B14F-4D97-AF65-F5344CB8AC3E}">
        <p14:creationId xmlns:p14="http://schemas.microsoft.com/office/powerpoint/2010/main" val="12263868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38</a:t>
            </a:fld>
            <a:endParaRPr lang="en-US" dirty="0"/>
          </a:p>
        </p:txBody>
      </p:sp>
    </p:spTree>
    <p:extLst>
      <p:ext uri="{BB962C8B-B14F-4D97-AF65-F5344CB8AC3E}">
        <p14:creationId xmlns:p14="http://schemas.microsoft.com/office/powerpoint/2010/main" val="29514859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39</a:t>
            </a:fld>
            <a:endParaRPr lang="en-US" dirty="0"/>
          </a:p>
        </p:txBody>
      </p:sp>
    </p:spTree>
    <p:extLst>
      <p:ext uri="{BB962C8B-B14F-4D97-AF65-F5344CB8AC3E}">
        <p14:creationId xmlns:p14="http://schemas.microsoft.com/office/powerpoint/2010/main" val="10854791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40</a:t>
            </a:fld>
            <a:endParaRPr lang="en-US" dirty="0"/>
          </a:p>
        </p:txBody>
      </p:sp>
    </p:spTree>
    <p:extLst>
      <p:ext uri="{BB962C8B-B14F-4D97-AF65-F5344CB8AC3E}">
        <p14:creationId xmlns:p14="http://schemas.microsoft.com/office/powerpoint/2010/main" val="27226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45522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41</a:t>
            </a:fld>
            <a:endParaRPr lang="en-US" dirty="0"/>
          </a:p>
        </p:txBody>
      </p:sp>
    </p:spTree>
    <p:extLst>
      <p:ext uri="{BB962C8B-B14F-4D97-AF65-F5344CB8AC3E}">
        <p14:creationId xmlns:p14="http://schemas.microsoft.com/office/powerpoint/2010/main" val="22137762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42</a:t>
            </a:fld>
            <a:endParaRPr lang="en-US" dirty="0"/>
          </a:p>
        </p:txBody>
      </p:sp>
    </p:spTree>
    <p:extLst>
      <p:ext uri="{BB962C8B-B14F-4D97-AF65-F5344CB8AC3E}">
        <p14:creationId xmlns:p14="http://schemas.microsoft.com/office/powerpoint/2010/main" val="15893009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43</a:t>
            </a:fld>
            <a:endParaRPr lang="en-US" dirty="0"/>
          </a:p>
        </p:txBody>
      </p:sp>
    </p:spTree>
    <p:extLst>
      <p:ext uri="{BB962C8B-B14F-4D97-AF65-F5344CB8AC3E}">
        <p14:creationId xmlns:p14="http://schemas.microsoft.com/office/powerpoint/2010/main" val="34100409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44</a:t>
            </a:fld>
            <a:endParaRPr lang="en-US" dirty="0"/>
          </a:p>
        </p:txBody>
      </p:sp>
    </p:spTree>
    <p:extLst>
      <p:ext uri="{BB962C8B-B14F-4D97-AF65-F5344CB8AC3E}">
        <p14:creationId xmlns:p14="http://schemas.microsoft.com/office/powerpoint/2010/main" val="5348326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1203252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7798187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7784227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3807291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0504956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331882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12772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563446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662476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9941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37574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ilru.org/training/abcs-nursing-home-transition" TargetMode="External"/><Relationship Id="rId2" Type="http://schemas.openxmlformats.org/officeDocument/2006/relationships/hyperlink" Target="http://www.ilru.org/training/community-integration-holistic-approach-new-core-services-for-transition-diversion" TargetMode="External"/><Relationship Id="rId1" Type="http://schemas.openxmlformats.org/officeDocument/2006/relationships/slideLayout" Target="../slideLayouts/slideLayout2.xml"/><Relationship Id="rId4" Type="http://schemas.openxmlformats.org/officeDocument/2006/relationships/hyperlink" Target="http://www.ilru.org/abcs-nursing-home-transition-orientation-manual-for-new-transition-facilitators"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www.ilru.org/sites/default/files/Choose-Get-Keep-Integrated-Housing.pdf" TargetMode="External"/><Relationship Id="rId2" Type="http://schemas.openxmlformats.org/officeDocument/2006/relationships/hyperlink" Target="http://www.ilru.org/abc-de-la-transici-n-del-centro-de-cuidados-un-manual-de-orientaci-n-para-nuevos-facilitadores-de-0"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88670"/>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27171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What It Means to be At-Risk </a:t>
            </a:r>
          </a:p>
        </p:txBody>
      </p:sp>
      <p:sp>
        <p:nvSpPr>
          <p:cNvPr id="10" name="Content Placeholder 9"/>
          <p:cNvSpPr>
            <a:spLocks noGrp="1"/>
          </p:cNvSpPr>
          <p:nvPr>
            <p:ph idx="1"/>
          </p:nvPr>
        </p:nvSpPr>
        <p:spPr/>
        <p:txBody>
          <a:bodyPr/>
          <a:lstStyle/>
          <a:p>
            <a:pPr marL="0" indent="0">
              <a:buNone/>
            </a:pPr>
            <a:r>
              <a:rPr lang="en-US" dirty="0"/>
              <a:t>What does it mean for a person to be at risk of entering an institution and how can it be avoided?  </a:t>
            </a:r>
          </a:p>
          <a:p>
            <a:pPr marL="0" indent="0">
              <a:buNone/>
            </a:pPr>
            <a:endParaRPr lang="en-US" sz="500" dirty="0"/>
          </a:p>
          <a:p>
            <a:r>
              <a:rPr lang="en-US" dirty="0"/>
              <a:t>Some believe that having a significant disability alone makes a person at risk of institutional placement.  </a:t>
            </a:r>
          </a:p>
          <a:p>
            <a:pPr marL="0" indent="0">
              <a:buNone/>
            </a:pPr>
            <a:endParaRPr lang="en-US" sz="500" dirty="0"/>
          </a:p>
          <a:p>
            <a:r>
              <a:rPr lang="en-US" dirty="0"/>
              <a:t>Some believe that consumer self-identification alone may be enough to consider a person at risk.</a:t>
            </a:r>
          </a:p>
          <a:p>
            <a:pPr marL="0" indent="0">
              <a:buNone/>
            </a:pPr>
            <a:endParaRPr lang="en-US" sz="500" dirty="0"/>
          </a:p>
          <a:p>
            <a:r>
              <a:rPr lang="en-US" dirty="0"/>
              <a:t>Others believe that self-identification and having a significant disability are key components, but other factors, or a combination thereof, may present a more comprehensive picture of at-risk.</a:t>
            </a:r>
          </a:p>
          <a:p>
            <a:pPr marL="0" indent="0">
              <a:buNone/>
            </a:pPr>
            <a:endParaRPr lang="en-US" dirty="0"/>
          </a:p>
        </p:txBody>
      </p:sp>
    </p:spTree>
    <p:extLst>
      <p:ext uri="{BB962C8B-B14F-4D97-AF65-F5344CB8AC3E}">
        <p14:creationId xmlns:p14="http://schemas.microsoft.com/office/powerpoint/2010/main" val="2834495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What It Means to be At-Risk, </a:t>
            </a:r>
            <a:r>
              <a:rPr lang="en-US" sz="2800" dirty="0"/>
              <a:t>cont’d.</a:t>
            </a:r>
          </a:p>
        </p:txBody>
      </p:sp>
      <p:sp>
        <p:nvSpPr>
          <p:cNvPr id="10" name="Content Placeholder 9"/>
          <p:cNvSpPr>
            <a:spLocks noGrp="1"/>
          </p:cNvSpPr>
          <p:nvPr>
            <p:ph idx="1"/>
          </p:nvPr>
        </p:nvSpPr>
        <p:spPr>
          <a:xfrm>
            <a:off x="381000" y="1066800"/>
            <a:ext cx="8382000" cy="5029200"/>
          </a:xfrm>
        </p:spPr>
        <p:txBody>
          <a:bodyPr/>
          <a:lstStyle/>
          <a:p>
            <a:pPr marL="0" indent="0">
              <a:buNone/>
            </a:pPr>
            <a:r>
              <a:rPr lang="en-US" b="1" dirty="0"/>
              <a:t>Common At-Risk Factors:</a:t>
            </a:r>
          </a:p>
          <a:p>
            <a:r>
              <a:rPr lang="en-US" dirty="0"/>
              <a:t>Homelessness</a:t>
            </a:r>
          </a:p>
          <a:p>
            <a:r>
              <a:rPr lang="en-US" dirty="0"/>
              <a:t>Chronic Medical Conditions </a:t>
            </a:r>
          </a:p>
          <a:p>
            <a:r>
              <a:rPr lang="en-US" dirty="0"/>
              <a:t>Substance Abuse</a:t>
            </a:r>
          </a:p>
          <a:p>
            <a:r>
              <a:rPr lang="en-US" dirty="0"/>
              <a:t>Issues with Taking Medications</a:t>
            </a:r>
          </a:p>
          <a:p>
            <a:r>
              <a:rPr lang="en-US" dirty="0"/>
              <a:t>Living Alone</a:t>
            </a:r>
          </a:p>
          <a:p>
            <a:r>
              <a:rPr lang="en-US" dirty="0"/>
              <a:t>Age</a:t>
            </a:r>
          </a:p>
          <a:p>
            <a:r>
              <a:rPr lang="en-US" dirty="0"/>
              <a:t>Lack of Assistance with Activities of Daily Living</a:t>
            </a:r>
          </a:p>
          <a:p>
            <a:r>
              <a:rPr lang="en-US" dirty="0"/>
              <a:t>No/Minimal Income</a:t>
            </a:r>
          </a:p>
          <a:p>
            <a:r>
              <a:rPr lang="en-US" dirty="0"/>
              <a:t>No/Minimal Family Support</a:t>
            </a:r>
          </a:p>
        </p:txBody>
      </p:sp>
    </p:spTree>
    <p:extLst>
      <p:ext uri="{BB962C8B-B14F-4D97-AF65-F5344CB8AC3E}">
        <p14:creationId xmlns:p14="http://schemas.microsoft.com/office/powerpoint/2010/main" val="4291916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48600" cy="792162"/>
          </a:xfrm>
        </p:spPr>
        <p:txBody>
          <a:bodyPr anchor="t"/>
          <a:lstStyle/>
          <a:p>
            <a:r>
              <a:rPr lang="en-US" dirty="0"/>
              <a:t>Avoiding </a:t>
            </a:r>
            <a:r>
              <a:rPr lang="en-US" dirty="0" smtClean="0"/>
              <a:t>Unwanted Institutionalization</a:t>
            </a:r>
            <a:endParaRPr lang="en-US" dirty="0"/>
          </a:p>
        </p:txBody>
      </p:sp>
      <p:sp>
        <p:nvSpPr>
          <p:cNvPr id="10" name="Content Placeholder 9"/>
          <p:cNvSpPr>
            <a:spLocks noGrp="1"/>
          </p:cNvSpPr>
          <p:nvPr>
            <p:ph idx="1"/>
          </p:nvPr>
        </p:nvSpPr>
        <p:spPr>
          <a:xfrm>
            <a:off x="381000" y="1066800"/>
            <a:ext cx="8382000" cy="5029200"/>
          </a:xfrm>
        </p:spPr>
        <p:txBody>
          <a:bodyPr/>
          <a:lstStyle/>
          <a:p>
            <a:pPr marL="0" indent="0">
              <a:buNone/>
            </a:pPr>
            <a:endParaRPr lang="en-US" dirty="0"/>
          </a:p>
          <a:p>
            <a:pPr marL="0" indent="0">
              <a:buNone/>
            </a:pPr>
            <a:r>
              <a:rPr lang="en-US" dirty="0"/>
              <a:t>No matter the approach CILs may take in assessing risk, the ultimate goal is to divert consumers from institutional settings by utilizing the core and auxiliary services that CILs already provide.</a:t>
            </a:r>
          </a:p>
        </p:txBody>
      </p:sp>
    </p:spTree>
    <p:extLst>
      <p:ext uri="{BB962C8B-B14F-4D97-AF65-F5344CB8AC3E}">
        <p14:creationId xmlns:p14="http://schemas.microsoft.com/office/powerpoint/2010/main" val="784739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55838"/>
            <a:ext cx="8686800" cy="792162"/>
          </a:xfrm>
        </p:spPr>
        <p:txBody>
          <a:bodyPr/>
          <a:lstStyle/>
          <a:p>
            <a:pPr algn="ctr"/>
            <a:r>
              <a:rPr lang="en-US" i="1" dirty="0"/>
              <a:t>Providing for Diversion and Transition through Existing Core </a:t>
            </a:r>
            <a:r>
              <a:rPr lang="en-US" i="1" dirty="0" smtClean="0"/>
              <a:t>Services</a:t>
            </a:r>
            <a:br>
              <a:rPr lang="en-US" i="1" dirty="0" smtClean="0"/>
            </a:br>
            <a:r>
              <a:rPr lang="en-US" i="1" dirty="0" smtClean="0"/>
              <a:t>&amp; </a:t>
            </a:r>
            <a:br>
              <a:rPr lang="en-US" i="1" dirty="0" smtClean="0"/>
            </a:br>
            <a:r>
              <a:rPr lang="en-US" i="1" dirty="0" smtClean="0"/>
              <a:t>Early Interventions</a:t>
            </a:r>
            <a:r>
              <a:rPr lang="en-US" dirty="0" smtClean="0"/>
              <a:t/>
            </a:r>
            <a:br>
              <a:rPr lang="en-US" dirty="0" smtClean="0"/>
            </a:br>
            <a:r>
              <a:rPr lang="en-US" dirty="0"/>
              <a:t/>
            </a:r>
            <a:br>
              <a:rPr lang="en-US" dirty="0"/>
            </a:br>
            <a:r>
              <a:rPr lang="en-US" dirty="0" smtClean="0"/>
              <a:t>Darrel Christenson</a:t>
            </a:r>
            <a:endParaRPr lang="en-US" dirty="0"/>
          </a:p>
        </p:txBody>
      </p:sp>
    </p:spTree>
    <p:extLst>
      <p:ext uri="{BB962C8B-B14F-4D97-AF65-F5344CB8AC3E}">
        <p14:creationId xmlns:p14="http://schemas.microsoft.com/office/powerpoint/2010/main" val="1086231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Diversion &amp; Transition Through Existing Services</a:t>
            </a:r>
            <a:endParaRPr lang="en-US" dirty="0"/>
          </a:p>
        </p:txBody>
      </p:sp>
      <p:sp>
        <p:nvSpPr>
          <p:cNvPr id="3" name="Content Placeholder 2"/>
          <p:cNvSpPr>
            <a:spLocks noGrp="1"/>
          </p:cNvSpPr>
          <p:nvPr>
            <p:ph idx="1"/>
          </p:nvPr>
        </p:nvSpPr>
        <p:spPr>
          <a:xfrm>
            <a:off x="381000" y="1219200"/>
            <a:ext cx="8382000" cy="4572000"/>
          </a:xfrm>
        </p:spPr>
        <p:txBody>
          <a:bodyPr/>
          <a:lstStyle/>
          <a:p>
            <a:pPr marL="0" indent="0">
              <a:buNone/>
            </a:pPr>
            <a:r>
              <a:rPr lang="en-US" dirty="0" smtClean="0"/>
              <a:t>The Original Core Services</a:t>
            </a:r>
            <a:r>
              <a:rPr lang="en-US" dirty="0" smtClean="0">
                <a:latin typeface="Calibri Light" panose="020F0302020204030204" pitchFamily="34" charset="0"/>
                <a:cs typeface="Calibri Light" panose="020F0302020204030204" pitchFamily="34" charset="0"/>
              </a:rPr>
              <a:t>—</a:t>
            </a:r>
            <a:endParaRPr lang="en-US" dirty="0" smtClean="0"/>
          </a:p>
          <a:p>
            <a:pPr marL="0" indent="0">
              <a:buNone/>
            </a:pPr>
            <a:endParaRPr lang="en-US" sz="1400" dirty="0" smtClean="0"/>
          </a:p>
          <a:p>
            <a:pPr marL="857250" lvl="1" indent="-457200"/>
            <a:r>
              <a:rPr lang="en-US" dirty="0" smtClean="0"/>
              <a:t>Information &amp; Referral</a:t>
            </a:r>
          </a:p>
          <a:p>
            <a:pPr marL="857250" lvl="1" indent="-457200"/>
            <a:r>
              <a:rPr lang="en-US" dirty="0" smtClean="0"/>
              <a:t>Peer Support</a:t>
            </a:r>
          </a:p>
          <a:p>
            <a:pPr marL="857250" lvl="1" indent="-457200"/>
            <a:r>
              <a:rPr lang="en-US" dirty="0" smtClean="0"/>
              <a:t>Independent Living Skills Training</a:t>
            </a:r>
          </a:p>
          <a:p>
            <a:pPr marL="857250" lvl="1" indent="-457200"/>
            <a:r>
              <a:rPr lang="en-US" dirty="0" smtClean="0"/>
              <a:t>Individual Advocacy</a:t>
            </a:r>
          </a:p>
          <a:p>
            <a:pPr marL="857250" lvl="1" indent="-457200"/>
            <a:r>
              <a:rPr lang="en-US" dirty="0" smtClean="0"/>
              <a:t>Systems Advocacy</a:t>
            </a:r>
          </a:p>
          <a:p>
            <a:endParaRPr lang="en-US" dirty="0"/>
          </a:p>
          <a:p>
            <a:pPr marL="0" indent="0">
              <a:buNone/>
            </a:pPr>
            <a:r>
              <a:rPr lang="en-US" dirty="0" smtClean="0"/>
              <a:t>You are already providing these. Nothing is new.</a:t>
            </a:r>
            <a:endParaRPr lang="en-US" dirty="0"/>
          </a:p>
        </p:txBody>
      </p:sp>
    </p:spTree>
    <p:extLst>
      <p:ext uri="{BB962C8B-B14F-4D97-AF65-F5344CB8AC3E}">
        <p14:creationId xmlns:p14="http://schemas.microsoft.com/office/powerpoint/2010/main" val="1799706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53400" cy="792162"/>
          </a:xfrm>
        </p:spPr>
        <p:txBody>
          <a:bodyPr/>
          <a:lstStyle/>
          <a:p>
            <a:r>
              <a:rPr lang="en-US" dirty="0" smtClean="0">
                <a:solidFill>
                  <a:srgbClr val="333399"/>
                </a:solidFill>
              </a:rPr>
              <a:t>Information &amp; Referral</a:t>
            </a:r>
            <a:endParaRPr lang="en-US" dirty="0"/>
          </a:p>
        </p:txBody>
      </p:sp>
      <p:sp>
        <p:nvSpPr>
          <p:cNvPr id="3" name="Content Placeholder 2"/>
          <p:cNvSpPr>
            <a:spLocks noGrp="1"/>
          </p:cNvSpPr>
          <p:nvPr>
            <p:ph idx="1"/>
          </p:nvPr>
        </p:nvSpPr>
        <p:spPr>
          <a:xfrm>
            <a:off x="381000" y="1066800"/>
            <a:ext cx="8382000" cy="5029200"/>
          </a:xfrm>
        </p:spPr>
        <p:txBody>
          <a:bodyPr/>
          <a:lstStyle/>
          <a:p>
            <a:r>
              <a:rPr lang="en-US" dirty="0" smtClean="0"/>
              <a:t>Knowledge is Power.</a:t>
            </a:r>
          </a:p>
          <a:p>
            <a:r>
              <a:rPr lang="en-US" dirty="0" smtClean="0"/>
              <a:t>Learning about the Disability Community, Resources, Services and Programs is vital to both populations.</a:t>
            </a:r>
          </a:p>
          <a:p>
            <a:r>
              <a:rPr lang="en-US" dirty="0" smtClean="0"/>
              <a:t>CIL services internally assist in BOTH keeping consumers in the community AND moving consumers back into the community.</a:t>
            </a:r>
          </a:p>
          <a:p>
            <a:r>
              <a:rPr lang="en-US" dirty="0" smtClean="0"/>
              <a:t>Referrals to community partners/ resources also achieve BOTH objectives.</a:t>
            </a:r>
          </a:p>
          <a:p>
            <a:r>
              <a:rPr lang="en-US" dirty="0" smtClean="0"/>
              <a:t>CILs need to be knowledgeable to assist consumers.</a:t>
            </a:r>
          </a:p>
          <a:p>
            <a:endParaRPr lang="en-US" dirty="0"/>
          </a:p>
        </p:txBody>
      </p:sp>
    </p:spTree>
    <p:extLst>
      <p:ext uri="{BB962C8B-B14F-4D97-AF65-F5344CB8AC3E}">
        <p14:creationId xmlns:p14="http://schemas.microsoft.com/office/powerpoint/2010/main" val="3607002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99"/>
                </a:solidFill>
              </a:rPr>
              <a:t>Peer Counseling/Support</a:t>
            </a:r>
            <a:endParaRPr lang="en-US" dirty="0"/>
          </a:p>
        </p:txBody>
      </p:sp>
      <p:sp>
        <p:nvSpPr>
          <p:cNvPr id="3" name="Content Placeholder 2"/>
          <p:cNvSpPr>
            <a:spLocks noGrp="1"/>
          </p:cNvSpPr>
          <p:nvPr>
            <p:ph idx="1"/>
          </p:nvPr>
        </p:nvSpPr>
        <p:spPr>
          <a:xfrm>
            <a:off x="381000" y="1066800"/>
            <a:ext cx="8382000" cy="5029200"/>
          </a:xfrm>
        </p:spPr>
        <p:txBody>
          <a:bodyPr/>
          <a:lstStyle/>
          <a:p>
            <a:r>
              <a:rPr lang="en-US" dirty="0" smtClean="0"/>
              <a:t>Who better to assist consumers than peers?!</a:t>
            </a:r>
          </a:p>
          <a:p>
            <a:r>
              <a:rPr lang="en-US" dirty="0" smtClean="0"/>
              <a:t>CILs are represented by a majority of persons with disabilities – a built-in base.</a:t>
            </a:r>
          </a:p>
          <a:p>
            <a:r>
              <a:rPr lang="en-US" dirty="0" smtClean="0"/>
              <a:t>Both populations learn from individuals who have “been there, done that.”</a:t>
            </a:r>
          </a:p>
          <a:p>
            <a:r>
              <a:rPr lang="en-US" dirty="0" smtClean="0"/>
              <a:t>Shared experiences and stories are powerful ways to learn and grow confidence.</a:t>
            </a:r>
          </a:p>
          <a:p>
            <a:r>
              <a:rPr lang="en-US" dirty="0" smtClean="0"/>
              <a:t>Volunteer Peer Mentors are useful extensions of staff – recruit and train them to assist.</a:t>
            </a:r>
            <a:endParaRPr lang="en-US" dirty="0"/>
          </a:p>
        </p:txBody>
      </p:sp>
    </p:spTree>
    <p:extLst>
      <p:ext uri="{BB962C8B-B14F-4D97-AF65-F5344CB8AC3E}">
        <p14:creationId xmlns:p14="http://schemas.microsoft.com/office/powerpoint/2010/main" val="1042975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153400" cy="792162"/>
          </a:xfrm>
        </p:spPr>
        <p:txBody>
          <a:bodyPr/>
          <a:lstStyle/>
          <a:p>
            <a:r>
              <a:rPr lang="en-US" dirty="0" smtClean="0">
                <a:solidFill>
                  <a:srgbClr val="333399"/>
                </a:solidFill>
              </a:rPr>
              <a:t>Independent Living Skills (ILS) Training</a:t>
            </a:r>
            <a:endParaRPr lang="en-US" dirty="0"/>
          </a:p>
        </p:txBody>
      </p:sp>
      <p:sp>
        <p:nvSpPr>
          <p:cNvPr id="3" name="Content Placeholder 2"/>
          <p:cNvSpPr>
            <a:spLocks noGrp="1"/>
          </p:cNvSpPr>
          <p:nvPr>
            <p:ph idx="1"/>
          </p:nvPr>
        </p:nvSpPr>
        <p:spPr>
          <a:xfrm>
            <a:off x="228600" y="1219200"/>
            <a:ext cx="8610600" cy="5029200"/>
          </a:xfrm>
        </p:spPr>
        <p:txBody>
          <a:bodyPr/>
          <a:lstStyle/>
          <a:p>
            <a:r>
              <a:rPr lang="en-US" dirty="0" smtClean="0"/>
              <a:t>IL skills include: financial management, cooking, goal setting, transportation, sexuality, social skills, etc</a:t>
            </a:r>
            <a:r>
              <a:rPr lang="en-US" dirty="0"/>
              <a:t>.</a:t>
            </a:r>
            <a:r>
              <a:rPr lang="en-US" dirty="0" smtClean="0"/>
              <a:t> </a:t>
            </a:r>
          </a:p>
          <a:p>
            <a:r>
              <a:rPr lang="en-US" dirty="0" smtClean="0"/>
              <a:t>Teaching IL skills reduces the reliance on others. (parents, attendants and other paid professionals, etc.)</a:t>
            </a:r>
          </a:p>
          <a:p>
            <a:r>
              <a:rPr lang="en-US" dirty="0" smtClean="0"/>
              <a:t>Increases skills and abilities for one’s self.</a:t>
            </a:r>
          </a:p>
          <a:p>
            <a:r>
              <a:rPr lang="en-US" dirty="0" smtClean="0"/>
              <a:t>Increases confidence and self-esteem.</a:t>
            </a:r>
          </a:p>
          <a:p>
            <a:r>
              <a:rPr lang="en-US" dirty="0" smtClean="0"/>
              <a:t>Increases safety and independence.</a:t>
            </a:r>
          </a:p>
          <a:p>
            <a:endParaRPr lang="en-US" dirty="0"/>
          </a:p>
        </p:txBody>
      </p:sp>
    </p:spTree>
    <p:extLst>
      <p:ext uri="{BB962C8B-B14F-4D97-AF65-F5344CB8AC3E}">
        <p14:creationId xmlns:p14="http://schemas.microsoft.com/office/powerpoint/2010/main" val="330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99"/>
                </a:solidFill>
              </a:rPr>
              <a:t>Individual Advocacy</a:t>
            </a:r>
            <a:endParaRPr lang="en-US" dirty="0"/>
          </a:p>
        </p:txBody>
      </p:sp>
      <p:sp>
        <p:nvSpPr>
          <p:cNvPr id="3" name="Content Placeholder 2"/>
          <p:cNvSpPr>
            <a:spLocks noGrp="1"/>
          </p:cNvSpPr>
          <p:nvPr>
            <p:ph idx="1"/>
          </p:nvPr>
        </p:nvSpPr>
        <p:spPr/>
        <p:txBody>
          <a:bodyPr/>
          <a:lstStyle/>
          <a:p>
            <a:r>
              <a:rPr lang="en-US" dirty="0" smtClean="0"/>
              <a:t>Assists both populations by speaking up for one’s needs and desires (stay out of or move out of an institution).</a:t>
            </a:r>
          </a:p>
          <a:p>
            <a:r>
              <a:rPr lang="en-US" dirty="0" smtClean="0"/>
              <a:t>Learning how to advocate and know that your needs are valid.</a:t>
            </a:r>
          </a:p>
          <a:p>
            <a:r>
              <a:rPr lang="en-US" dirty="0" smtClean="0"/>
              <a:t>CILs teach self advocacy skills AND advocate WITH (not for) the consumer.</a:t>
            </a:r>
          </a:p>
          <a:p>
            <a:r>
              <a:rPr lang="en-US" dirty="0" smtClean="0"/>
              <a:t>Expressing empowerment and confidence.</a:t>
            </a:r>
            <a:endParaRPr lang="en-US" dirty="0"/>
          </a:p>
        </p:txBody>
      </p:sp>
    </p:spTree>
    <p:extLst>
      <p:ext uri="{BB962C8B-B14F-4D97-AF65-F5344CB8AC3E}">
        <p14:creationId xmlns:p14="http://schemas.microsoft.com/office/powerpoint/2010/main" val="1241367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Advocacy	</a:t>
            </a:r>
            <a:endParaRPr lang="en-US" dirty="0"/>
          </a:p>
        </p:txBody>
      </p:sp>
      <p:sp>
        <p:nvSpPr>
          <p:cNvPr id="3" name="Content Placeholder 2"/>
          <p:cNvSpPr>
            <a:spLocks noGrp="1"/>
          </p:cNvSpPr>
          <p:nvPr>
            <p:ph idx="1"/>
          </p:nvPr>
        </p:nvSpPr>
        <p:spPr/>
        <p:txBody>
          <a:bodyPr/>
          <a:lstStyle/>
          <a:p>
            <a:r>
              <a:rPr lang="en-US" dirty="0" smtClean="0"/>
              <a:t>Making communities more accessible and inclusive so individuals can make use of the information, resources, and skills they acquire through IL services.</a:t>
            </a:r>
            <a:endParaRPr lang="en-US" dirty="0"/>
          </a:p>
        </p:txBody>
      </p:sp>
    </p:spTree>
    <p:extLst>
      <p:ext uri="{BB962C8B-B14F-4D97-AF65-F5344CB8AC3E}">
        <p14:creationId xmlns:p14="http://schemas.microsoft.com/office/powerpoint/2010/main" val="3379628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81400"/>
            <a:ext cx="9144000" cy="1470025"/>
          </a:xfrm>
        </p:spPr>
        <p:txBody>
          <a:bodyPr/>
          <a:lstStyle/>
          <a:p>
            <a:pPr algn="ctr"/>
            <a:r>
              <a:rPr lang="en-US" sz="2400" dirty="0" smtClean="0">
                <a:effectLst/>
              </a:rPr>
              <a:t>Getting to the Core of It:</a:t>
            </a:r>
            <a:br>
              <a:rPr lang="en-US" sz="2400" dirty="0" smtClean="0">
                <a:effectLst/>
              </a:rPr>
            </a:br>
            <a:r>
              <a:rPr lang="en-US" sz="2400" dirty="0" smtClean="0">
                <a:effectLst/>
              </a:rPr>
              <a:t>Integrating CIL Core Services for a Holistic Consumer Experience</a:t>
            </a:r>
            <a:r>
              <a:rPr lang="en-US" sz="2400" dirty="0">
                <a:effectLst/>
              </a:rPr>
              <a:t/>
            </a:r>
            <a:br>
              <a:rPr lang="en-US" sz="2400" dirty="0">
                <a:effectLst/>
              </a:rPr>
            </a:br>
            <a:r>
              <a:rPr lang="en-US" sz="2400" i="1" dirty="0" smtClean="0">
                <a:effectLst/>
              </a:rPr>
              <a:t/>
            </a:r>
            <a:br>
              <a:rPr lang="en-US" sz="2400" i="1" dirty="0" smtClean="0">
                <a:effectLst/>
              </a:rPr>
            </a:br>
            <a:r>
              <a:rPr lang="en-US" sz="2400" i="1" dirty="0" smtClean="0">
                <a:effectLst/>
              </a:rPr>
              <a:t>Seamlessly Integrating Transition &amp; Diversion Into Core Services</a:t>
            </a:r>
            <a:br>
              <a:rPr lang="en-US" sz="2400" i="1" dirty="0" smtClean="0">
                <a:effectLst/>
              </a:rPr>
            </a:br>
            <a:r>
              <a:rPr lang="en-US" sz="2200" i="1" dirty="0" smtClean="0">
                <a:effectLst/>
              </a:rPr>
              <a:t/>
            </a:r>
            <a:br>
              <a:rPr lang="en-US" sz="2200" i="1" dirty="0" smtClean="0">
                <a:effectLst/>
              </a:rPr>
            </a:br>
            <a:r>
              <a:rPr lang="en-US" sz="2000" dirty="0" smtClean="0">
                <a:solidFill>
                  <a:srgbClr val="333399"/>
                </a:solidFill>
                <a:effectLst/>
                <a:latin typeface="Arial Rounded MT Bold" pitchFamily="34" charset="0"/>
              </a:rPr>
              <a:t>May 4, 2018</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Phoenix, AZ</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Presenters:</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Darrel Christenson </a:t>
            </a: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Michelle Crain</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Bruce Darling</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Amina Donna Kruck</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3112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077200" cy="792162"/>
          </a:xfrm>
        </p:spPr>
        <p:txBody>
          <a:bodyPr/>
          <a:lstStyle/>
          <a:p>
            <a:r>
              <a:rPr lang="en-US" dirty="0" smtClean="0"/>
              <a:t>Early Intervention Program at Ability360</a:t>
            </a:r>
            <a:endParaRPr lang="en-US" dirty="0"/>
          </a:p>
        </p:txBody>
      </p:sp>
      <p:sp>
        <p:nvSpPr>
          <p:cNvPr id="3" name="Content Placeholder 2"/>
          <p:cNvSpPr>
            <a:spLocks noGrp="1"/>
          </p:cNvSpPr>
          <p:nvPr>
            <p:ph idx="1"/>
          </p:nvPr>
        </p:nvSpPr>
        <p:spPr>
          <a:xfrm>
            <a:off x="381000" y="1295400"/>
            <a:ext cx="8458200" cy="4572000"/>
          </a:xfrm>
        </p:spPr>
        <p:txBody>
          <a:bodyPr/>
          <a:lstStyle/>
          <a:p>
            <a:pPr marL="0" indent="0">
              <a:buNone/>
            </a:pPr>
            <a:r>
              <a:rPr lang="en-US" dirty="0"/>
              <a:t>The Early Intervention program began as a response to an identified community need nearly 17 years ago</a:t>
            </a:r>
            <a:r>
              <a:rPr lang="en-US" dirty="0" smtClean="0"/>
              <a:t>. </a:t>
            </a:r>
            <a:endParaRPr lang="en-US" dirty="0"/>
          </a:p>
        </p:txBody>
      </p:sp>
    </p:spTree>
    <p:extLst>
      <p:ext uri="{BB962C8B-B14F-4D97-AF65-F5344CB8AC3E}">
        <p14:creationId xmlns:p14="http://schemas.microsoft.com/office/powerpoint/2010/main" val="833757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Intervention Program at Ability360, </a:t>
            </a:r>
            <a:r>
              <a:rPr lang="en-US" sz="2400" dirty="0" smtClean="0"/>
              <a:t>cont’d.</a:t>
            </a:r>
            <a:endParaRPr lang="en-US" sz="2400" dirty="0"/>
          </a:p>
        </p:txBody>
      </p:sp>
      <p:sp>
        <p:nvSpPr>
          <p:cNvPr id="3" name="Content Placeholder 2"/>
          <p:cNvSpPr>
            <a:spLocks noGrp="1"/>
          </p:cNvSpPr>
          <p:nvPr>
            <p:ph idx="1"/>
          </p:nvPr>
        </p:nvSpPr>
        <p:spPr>
          <a:xfrm>
            <a:off x="381000" y="1066800"/>
            <a:ext cx="8382000" cy="4724400"/>
          </a:xfrm>
        </p:spPr>
        <p:txBody>
          <a:bodyPr/>
          <a:lstStyle/>
          <a:p>
            <a:r>
              <a:rPr lang="en-US" dirty="0" smtClean="0"/>
              <a:t>The </a:t>
            </a:r>
            <a:r>
              <a:rPr lang="en-US" dirty="0"/>
              <a:t>program provides outreach to individuals </a:t>
            </a:r>
            <a:r>
              <a:rPr lang="en-US" dirty="0" smtClean="0"/>
              <a:t>in the rehabilitation hospitals who have a newly acquired disability. </a:t>
            </a:r>
          </a:p>
          <a:p>
            <a:pPr lvl="1"/>
            <a:r>
              <a:rPr lang="en-US" sz="2600" dirty="0" smtClean="0"/>
              <a:t>Sixty </a:t>
            </a:r>
            <a:r>
              <a:rPr lang="en-US" sz="2600" dirty="0"/>
              <a:t>(60%) percent of the unduplicated </a:t>
            </a:r>
            <a:r>
              <a:rPr lang="en-US" sz="2600" dirty="0" smtClean="0"/>
              <a:t>individuals with newly acquired disabilities, contacted </a:t>
            </a:r>
            <a:r>
              <a:rPr lang="en-US" sz="2600" dirty="0"/>
              <a:t>in the program, have had a spinal cord injury (SCI) and/or traumatic brain injury (TBI).  </a:t>
            </a:r>
            <a:endParaRPr lang="en-US" sz="2600" dirty="0" smtClean="0"/>
          </a:p>
          <a:p>
            <a:pPr lvl="1"/>
            <a:r>
              <a:rPr lang="en-US" sz="2600" dirty="0" smtClean="0"/>
              <a:t>Visits </a:t>
            </a:r>
            <a:r>
              <a:rPr lang="en-US" sz="2600" dirty="0"/>
              <a:t>to rehabilitation facilities are regularly scheduled to meet with individuals and their families shortly after a catastrophic trauma resulting in a profound disability.</a:t>
            </a:r>
          </a:p>
          <a:p>
            <a:pPr marL="0" indent="0">
              <a:buNone/>
            </a:pPr>
            <a:endParaRPr lang="en-US" dirty="0"/>
          </a:p>
        </p:txBody>
      </p:sp>
    </p:spTree>
    <p:extLst>
      <p:ext uri="{BB962C8B-B14F-4D97-AF65-F5344CB8AC3E}">
        <p14:creationId xmlns:p14="http://schemas.microsoft.com/office/powerpoint/2010/main" val="3215437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792162"/>
          </a:xfrm>
        </p:spPr>
        <p:txBody>
          <a:bodyPr/>
          <a:lstStyle/>
          <a:p>
            <a:r>
              <a:rPr lang="en-US" dirty="0" smtClean="0"/>
              <a:t>Service Area and Demographics</a:t>
            </a:r>
            <a:endParaRPr lang="en-US" dirty="0"/>
          </a:p>
        </p:txBody>
      </p:sp>
      <p:sp>
        <p:nvSpPr>
          <p:cNvPr id="3" name="Content Placeholder 2"/>
          <p:cNvSpPr>
            <a:spLocks noGrp="1"/>
          </p:cNvSpPr>
          <p:nvPr>
            <p:ph idx="1"/>
          </p:nvPr>
        </p:nvSpPr>
        <p:spPr>
          <a:xfrm>
            <a:off x="304800" y="685800"/>
            <a:ext cx="8534400" cy="5380038"/>
          </a:xfrm>
        </p:spPr>
        <p:txBody>
          <a:bodyPr/>
          <a:lstStyle/>
          <a:p>
            <a:r>
              <a:rPr lang="en-US" dirty="0" smtClean="0"/>
              <a:t>Service Area:</a:t>
            </a:r>
          </a:p>
          <a:p>
            <a:pPr lvl="1"/>
            <a:r>
              <a:rPr lang="en-US" sz="2600" dirty="0" smtClean="0"/>
              <a:t>The </a:t>
            </a:r>
            <a:r>
              <a:rPr lang="en-US" sz="2600" dirty="0"/>
              <a:t>program is integrated with the services at medical rehabilitation facilities throughout Maricopa County/ Phoenix metropolitan area.</a:t>
            </a:r>
          </a:p>
          <a:p>
            <a:r>
              <a:rPr lang="en-US" dirty="0" smtClean="0"/>
              <a:t>Demographics</a:t>
            </a:r>
            <a:r>
              <a:rPr lang="en-US" dirty="0"/>
              <a:t>:</a:t>
            </a:r>
          </a:p>
          <a:p>
            <a:pPr lvl="1"/>
            <a:r>
              <a:rPr lang="en-US" sz="2600" dirty="0"/>
              <a:t>70% males / 30% females</a:t>
            </a:r>
          </a:p>
          <a:p>
            <a:pPr lvl="1"/>
            <a:r>
              <a:rPr lang="en-US" sz="2600" dirty="0"/>
              <a:t>49% between ages 31-54</a:t>
            </a:r>
          </a:p>
          <a:p>
            <a:pPr lvl="1"/>
            <a:r>
              <a:rPr lang="en-US" sz="2600" dirty="0"/>
              <a:t>71% white, 15% Hispanic, 8% Native-American = representative of the population</a:t>
            </a:r>
          </a:p>
          <a:p>
            <a:pPr lvl="1"/>
            <a:r>
              <a:rPr lang="en-US" sz="2600" dirty="0"/>
              <a:t>75% earning less than $10,000 (injured, not working)</a:t>
            </a:r>
          </a:p>
          <a:p>
            <a:pPr lvl="1"/>
            <a:r>
              <a:rPr lang="en-US" sz="2600" dirty="0"/>
              <a:t>Valley-Wide </a:t>
            </a:r>
          </a:p>
        </p:txBody>
      </p:sp>
    </p:spTree>
    <p:extLst>
      <p:ext uri="{BB962C8B-B14F-4D97-AF65-F5344CB8AC3E}">
        <p14:creationId xmlns:p14="http://schemas.microsoft.com/office/powerpoint/2010/main" val="1506728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Problem Being </a:t>
            </a:r>
            <a:r>
              <a:rPr lang="en-US" dirty="0"/>
              <a:t>A</a:t>
            </a:r>
            <a:r>
              <a:rPr lang="en-US" dirty="0" smtClean="0"/>
              <a:t>ddressed</a:t>
            </a:r>
            <a:endParaRPr lang="en-US" dirty="0"/>
          </a:p>
        </p:txBody>
      </p:sp>
      <p:sp>
        <p:nvSpPr>
          <p:cNvPr id="3" name="Content Placeholder 2"/>
          <p:cNvSpPr>
            <a:spLocks noGrp="1"/>
          </p:cNvSpPr>
          <p:nvPr>
            <p:ph idx="1"/>
          </p:nvPr>
        </p:nvSpPr>
        <p:spPr>
          <a:xfrm>
            <a:off x="381000" y="866052"/>
            <a:ext cx="8305800" cy="5153747"/>
          </a:xfrm>
        </p:spPr>
        <p:txBody>
          <a:bodyPr/>
          <a:lstStyle/>
          <a:p>
            <a:r>
              <a:rPr lang="en-US" dirty="0"/>
              <a:t>A stroke, an automobile accident, a drive-by shooting, whatever the cause, </a:t>
            </a:r>
            <a:r>
              <a:rPr lang="en-US" dirty="0" smtClean="0"/>
              <a:t>acquiring a disability </a:t>
            </a:r>
            <a:r>
              <a:rPr lang="en-US" dirty="0"/>
              <a:t>means losing the use of a significant part of one’s physical, sensory, or cognitive ability</a:t>
            </a:r>
            <a:r>
              <a:rPr lang="en-US" dirty="0" smtClean="0"/>
              <a:t>.</a:t>
            </a:r>
          </a:p>
          <a:p>
            <a:r>
              <a:rPr lang="en-US" dirty="0"/>
              <a:t>It can happen quickly, and it </a:t>
            </a:r>
            <a:r>
              <a:rPr lang="en-US" dirty="0" smtClean="0"/>
              <a:t>impacts </a:t>
            </a:r>
            <a:r>
              <a:rPr lang="en-US" dirty="0"/>
              <a:t>individuals, marriages, </a:t>
            </a:r>
            <a:r>
              <a:rPr lang="en-US" dirty="0" smtClean="0"/>
              <a:t>families, </a:t>
            </a:r>
            <a:r>
              <a:rPr lang="en-US" dirty="0"/>
              <a:t>and the community.  No one is ever expecting a disability or </a:t>
            </a:r>
            <a:r>
              <a:rPr lang="en-US" dirty="0" smtClean="0"/>
              <a:t>is prepared </a:t>
            </a:r>
            <a:r>
              <a:rPr lang="en-US" dirty="0"/>
              <a:t>to deal with it.  </a:t>
            </a:r>
            <a:endParaRPr lang="en-US" dirty="0" smtClean="0"/>
          </a:p>
        </p:txBody>
      </p:sp>
    </p:spTree>
    <p:extLst>
      <p:ext uri="{BB962C8B-B14F-4D97-AF65-F5344CB8AC3E}">
        <p14:creationId xmlns:p14="http://schemas.microsoft.com/office/powerpoint/2010/main" val="295868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Problem Being Addressed, </a:t>
            </a:r>
            <a:r>
              <a:rPr lang="en-US" sz="2400" dirty="0" smtClean="0"/>
              <a:t>cont’d.</a:t>
            </a:r>
            <a:endParaRPr lang="en-US" sz="2400" dirty="0"/>
          </a:p>
        </p:txBody>
      </p:sp>
      <p:sp>
        <p:nvSpPr>
          <p:cNvPr id="3" name="Content Placeholder 2"/>
          <p:cNvSpPr>
            <a:spLocks noGrp="1"/>
          </p:cNvSpPr>
          <p:nvPr>
            <p:ph idx="1"/>
          </p:nvPr>
        </p:nvSpPr>
        <p:spPr>
          <a:xfrm>
            <a:off x="381000" y="1066800"/>
            <a:ext cx="8382000" cy="4952999"/>
          </a:xfrm>
        </p:spPr>
        <p:txBody>
          <a:bodyPr/>
          <a:lstStyle/>
          <a:p>
            <a:r>
              <a:rPr lang="en-US" dirty="0" smtClean="0"/>
              <a:t>Medical professionals do a great job at putting bodies back together. However, the things needed for the psychosocial adjustment to disability are not necessarily available through medical professionals or insurance companies. </a:t>
            </a:r>
            <a:endParaRPr lang="en-US" dirty="0"/>
          </a:p>
        </p:txBody>
      </p:sp>
    </p:spTree>
    <p:extLst>
      <p:ext uri="{BB962C8B-B14F-4D97-AF65-F5344CB8AC3E}">
        <p14:creationId xmlns:p14="http://schemas.microsoft.com/office/powerpoint/2010/main" val="292653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382000" cy="792162"/>
          </a:xfrm>
        </p:spPr>
        <p:txBody>
          <a:bodyPr/>
          <a:lstStyle/>
          <a:p>
            <a:r>
              <a:rPr lang="en-US" dirty="0" smtClean="0"/>
              <a:t>According to the National Council on Disability…</a:t>
            </a:r>
            <a:endParaRPr lang="en-US" dirty="0"/>
          </a:p>
        </p:txBody>
      </p:sp>
      <p:sp>
        <p:nvSpPr>
          <p:cNvPr id="3" name="Content Placeholder 2"/>
          <p:cNvSpPr>
            <a:spLocks noGrp="1"/>
          </p:cNvSpPr>
          <p:nvPr>
            <p:ph idx="1"/>
          </p:nvPr>
        </p:nvSpPr>
        <p:spPr>
          <a:xfrm>
            <a:off x="381000" y="1143000"/>
            <a:ext cx="8305800" cy="4876800"/>
          </a:xfrm>
        </p:spPr>
        <p:txBody>
          <a:bodyPr/>
          <a:lstStyle/>
          <a:p>
            <a:r>
              <a:rPr lang="en-US" dirty="0" smtClean="0"/>
              <a:t>The </a:t>
            </a:r>
            <a:r>
              <a:rPr lang="en-US" dirty="0"/>
              <a:t>unemployment rate for persons with disabilities is nearly 70% </a:t>
            </a:r>
          </a:p>
          <a:p>
            <a:r>
              <a:rPr lang="en-US" dirty="0" smtClean="0"/>
              <a:t>The </a:t>
            </a:r>
            <a:r>
              <a:rPr lang="en-US" dirty="0"/>
              <a:t>suicide rate for persons with a spinal cord injury is significantly higher than </a:t>
            </a:r>
            <a:r>
              <a:rPr lang="en-US" dirty="0" smtClean="0"/>
              <a:t>for persons </a:t>
            </a:r>
            <a:r>
              <a:rPr lang="en-US" dirty="0"/>
              <a:t>without a disability.</a:t>
            </a:r>
          </a:p>
          <a:p>
            <a:pPr marL="0" indent="0">
              <a:buNone/>
            </a:pPr>
            <a:endParaRPr lang="en-US" sz="1200" dirty="0" smtClean="0"/>
          </a:p>
          <a:p>
            <a:pPr marL="0" indent="0">
              <a:buNone/>
            </a:pPr>
            <a:r>
              <a:rPr lang="en-US" dirty="0" smtClean="0"/>
              <a:t>The result </a:t>
            </a:r>
            <a:r>
              <a:rPr lang="en-US" dirty="0" smtClean="0">
                <a:latin typeface="Calibri Light" panose="020F0302020204030204" pitchFamily="34" charset="0"/>
              </a:rPr>
              <a:t>—</a:t>
            </a:r>
            <a:r>
              <a:rPr lang="en-US" dirty="0" smtClean="0"/>
              <a:t> many individuals with newly acquired disabilities often </a:t>
            </a:r>
            <a:r>
              <a:rPr lang="en-US" dirty="0"/>
              <a:t>feel unable to cope, become isolated, go through bouts of depression, struggle to readjust, experience family turmoil and separation, and often accept a life on public assistance.  </a:t>
            </a:r>
          </a:p>
        </p:txBody>
      </p:sp>
    </p:spTree>
    <p:extLst>
      <p:ext uri="{BB962C8B-B14F-4D97-AF65-F5344CB8AC3E}">
        <p14:creationId xmlns:p14="http://schemas.microsoft.com/office/powerpoint/2010/main" val="32930209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1066800"/>
          </a:xfrm>
        </p:spPr>
        <p:txBody>
          <a:bodyPr/>
          <a:lstStyle/>
          <a:p>
            <a:r>
              <a:rPr lang="en-US" dirty="0" smtClean="0"/>
              <a:t>Early Intervention Program’s Purpose, Measurable Goals, and Objectives</a:t>
            </a:r>
            <a:endParaRPr lang="en-US" dirty="0"/>
          </a:p>
        </p:txBody>
      </p:sp>
      <p:sp>
        <p:nvSpPr>
          <p:cNvPr id="3" name="Content Placeholder 2"/>
          <p:cNvSpPr>
            <a:spLocks noGrp="1"/>
          </p:cNvSpPr>
          <p:nvPr>
            <p:ph idx="1"/>
          </p:nvPr>
        </p:nvSpPr>
        <p:spPr>
          <a:xfrm>
            <a:off x="381000" y="1447800"/>
            <a:ext cx="8382000" cy="4572000"/>
          </a:xfrm>
        </p:spPr>
        <p:txBody>
          <a:bodyPr/>
          <a:lstStyle/>
          <a:p>
            <a:endParaRPr lang="en-US" dirty="0" smtClean="0"/>
          </a:p>
          <a:p>
            <a:r>
              <a:rPr lang="en-US" dirty="0" smtClean="0"/>
              <a:t>Ability360’s program. . . </a:t>
            </a:r>
          </a:p>
          <a:p>
            <a:pPr lvl="1"/>
            <a:r>
              <a:rPr lang="en-US" sz="2600" dirty="0"/>
              <a:t>I</a:t>
            </a:r>
            <a:r>
              <a:rPr lang="en-US" sz="2600" dirty="0" smtClean="0"/>
              <a:t>ntroduces individuals </a:t>
            </a:r>
            <a:r>
              <a:rPr lang="en-US" sz="2600" dirty="0"/>
              <a:t>to </a:t>
            </a:r>
            <a:r>
              <a:rPr lang="en-US" sz="2600" dirty="0" smtClean="0"/>
              <a:t>the Independent </a:t>
            </a:r>
            <a:r>
              <a:rPr lang="en-US" sz="2600" dirty="0"/>
              <a:t>Living Philosophy of </a:t>
            </a:r>
            <a:r>
              <a:rPr lang="en-US" sz="2600" dirty="0" smtClean="0"/>
              <a:t>self-determination,</a:t>
            </a:r>
          </a:p>
          <a:p>
            <a:pPr lvl="1"/>
            <a:r>
              <a:rPr lang="en-US" sz="2600" dirty="0"/>
              <a:t>P</a:t>
            </a:r>
            <a:r>
              <a:rPr lang="en-US" sz="2600" dirty="0" smtClean="0"/>
              <a:t>rovides </a:t>
            </a:r>
            <a:r>
              <a:rPr lang="en-US" sz="2600" dirty="0"/>
              <a:t>peer </a:t>
            </a:r>
            <a:r>
              <a:rPr lang="en-US" sz="2600" dirty="0" smtClean="0"/>
              <a:t>support, and</a:t>
            </a:r>
          </a:p>
          <a:p>
            <a:pPr lvl="1"/>
            <a:r>
              <a:rPr lang="en-US" sz="2600" dirty="0"/>
              <a:t>P</a:t>
            </a:r>
            <a:r>
              <a:rPr lang="en-US" sz="2600" dirty="0" smtClean="0"/>
              <a:t>resents </a:t>
            </a:r>
            <a:r>
              <a:rPr lang="en-US" sz="2600" dirty="0"/>
              <a:t>an overview of strategies, </a:t>
            </a:r>
            <a:r>
              <a:rPr lang="en-US" sz="2600" dirty="0" smtClean="0"/>
              <a:t>resources, </a:t>
            </a:r>
            <a:r>
              <a:rPr lang="en-US" sz="2600" dirty="0"/>
              <a:t>and services needed for living with a disability. </a:t>
            </a:r>
          </a:p>
        </p:txBody>
      </p:sp>
    </p:spTree>
    <p:extLst>
      <p:ext uri="{BB962C8B-B14F-4D97-AF65-F5344CB8AC3E}">
        <p14:creationId xmlns:p14="http://schemas.microsoft.com/office/powerpoint/2010/main" val="53978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77200" cy="792162"/>
          </a:xfrm>
        </p:spPr>
        <p:txBody>
          <a:bodyPr/>
          <a:lstStyle/>
          <a:p>
            <a:r>
              <a:rPr lang="en-US" dirty="0" smtClean="0"/>
              <a:t>Early Intervention Program’s Purpose, Measurable Goals, and Objectives, </a:t>
            </a:r>
            <a:r>
              <a:rPr lang="en-US" sz="2400" dirty="0" smtClean="0"/>
              <a:t>cont’d.</a:t>
            </a:r>
            <a:endParaRPr lang="en-US" sz="2400" dirty="0"/>
          </a:p>
        </p:txBody>
      </p:sp>
      <p:sp>
        <p:nvSpPr>
          <p:cNvPr id="3" name="Content Placeholder 2"/>
          <p:cNvSpPr>
            <a:spLocks noGrp="1"/>
          </p:cNvSpPr>
          <p:nvPr>
            <p:ph idx="1"/>
          </p:nvPr>
        </p:nvSpPr>
        <p:spPr>
          <a:xfrm>
            <a:off x="304800" y="1219200"/>
            <a:ext cx="8458200" cy="4800600"/>
          </a:xfrm>
        </p:spPr>
        <p:txBody>
          <a:bodyPr/>
          <a:lstStyle/>
          <a:p>
            <a:endParaRPr lang="en-US" dirty="0" smtClean="0"/>
          </a:p>
          <a:p>
            <a:r>
              <a:rPr lang="en-US" dirty="0" smtClean="0"/>
              <a:t>Ability360’s program. . . </a:t>
            </a:r>
          </a:p>
          <a:p>
            <a:pPr lvl="1"/>
            <a:r>
              <a:rPr lang="en-US" sz="2600" dirty="0"/>
              <a:t>P</a:t>
            </a:r>
            <a:r>
              <a:rPr lang="en-US" sz="2600" dirty="0" smtClean="0"/>
              <a:t>rovides information </a:t>
            </a:r>
            <a:r>
              <a:rPr lang="en-US" sz="2600" dirty="0"/>
              <a:t>and peer support </a:t>
            </a:r>
            <a:r>
              <a:rPr lang="en-US" sz="2600" dirty="0" smtClean="0"/>
              <a:t>that increases </a:t>
            </a:r>
            <a:r>
              <a:rPr lang="en-US" sz="2600" dirty="0"/>
              <a:t>the likelihood that </a:t>
            </a:r>
            <a:r>
              <a:rPr lang="en-US" sz="2600" dirty="0" smtClean="0"/>
              <a:t>consumers </a:t>
            </a:r>
            <a:r>
              <a:rPr lang="en-US" sz="2600" dirty="0"/>
              <a:t>will adapt to their disability and </a:t>
            </a:r>
            <a:r>
              <a:rPr lang="en-US" sz="2600" dirty="0" smtClean="0"/>
              <a:t>be diverted from institutional setting </a:t>
            </a:r>
            <a:r>
              <a:rPr lang="en-US" sz="2600" dirty="0"/>
              <a:t>back into the </a:t>
            </a:r>
            <a:r>
              <a:rPr lang="en-US" sz="2600" dirty="0" smtClean="0"/>
              <a:t>community.</a:t>
            </a:r>
          </a:p>
          <a:p>
            <a:pPr lvl="1"/>
            <a:r>
              <a:rPr lang="en-US" sz="2600" dirty="0" smtClean="0"/>
              <a:t>Shows through self reporting that education of resources gives knowledge and self-empowerment.</a:t>
            </a:r>
          </a:p>
          <a:p>
            <a:pPr lvl="1"/>
            <a:r>
              <a:rPr lang="en-US" sz="2600" dirty="0" smtClean="0"/>
              <a:t>Integrates all of our services and addresses the whole person, avoiding institutionalization.</a:t>
            </a:r>
            <a:endParaRPr lang="en-US" sz="2600" dirty="0"/>
          </a:p>
        </p:txBody>
      </p:sp>
    </p:spTree>
    <p:extLst>
      <p:ext uri="{BB962C8B-B14F-4D97-AF65-F5344CB8AC3E}">
        <p14:creationId xmlns:p14="http://schemas.microsoft.com/office/powerpoint/2010/main" val="3464275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Program Objectives</a:t>
            </a:r>
            <a:endParaRPr lang="en-US" dirty="0"/>
          </a:p>
        </p:txBody>
      </p:sp>
      <p:sp>
        <p:nvSpPr>
          <p:cNvPr id="3" name="Content Placeholder 2"/>
          <p:cNvSpPr>
            <a:spLocks noGrp="1"/>
          </p:cNvSpPr>
          <p:nvPr>
            <p:ph idx="1"/>
          </p:nvPr>
        </p:nvSpPr>
        <p:spPr>
          <a:xfrm>
            <a:off x="228600" y="685800"/>
            <a:ext cx="8915400" cy="4953000"/>
          </a:xfrm>
        </p:spPr>
        <p:txBody>
          <a:bodyPr/>
          <a:lstStyle/>
          <a:p>
            <a:pPr marL="0" indent="0">
              <a:buNone/>
            </a:pPr>
            <a:r>
              <a:rPr lang="en-US" b="1" dirty="0"/>
              <a:t>OBJECTIVE 1:</a:t>
            </a:r>
            <a:r>
              <a:rPr lang="en-US" dirty="0"/>
              <a:t>	</a:t>
            </a:r>
            <a:endParaRPr lang="en-US" dirty="0" smtClean="0"/>
          </a:p>
          <a:p>
            <a:pPr marL="914400" lvl="1" indent="-457200"/>
            <a:r>
              <a:rPr lang="en-US" dirty="0" smtClean="0"/>
              <a:t>In </a:t>
            </a:r>
            <a:r>
              <a:rPr lang="en-US" dirty="0"/>
              <a:t>collaboration with local rehabilitation facilities </a:t>
            </a:r>
            <a:r>
              <a:rPr lang="en-US" dirty="0" smtClean="0"/>
              <a:t>&amp; extended care </a:t>
            </a:r>
            <a:r>
              <a:rPr lang="en-US" dirty="0"/>
              <a:t>centers conduct outreach meetings/site visits.</a:t>
            </a:r>
          </a:p>
          <a:p>
            <a:pPr marL="0" indent="0">
              <a:buNone/>
            </a:pPr>
            <a:r>
              <a:rPr lang="en-US" b="1" dirty="0"/>
              <a:t>OBJECTIVE 2:</a:t>
            </a:r>
            <a:r>
              <a:rPr lang="en-US" dirty="0"/>
              <a:t>	</a:t>
            </a:r>
            <a:endParaRPr lang="en-US" dirty="0" smtClean="0"/>
          </a:p>
          <a:p>
            <a:pPr lvl="1"/>
            <a:r>
              <a:rPr lang="en-US" dirty="0" smtClean="0"/>
              <a:t>Introduce </a:t>
            </a:r>
            <a:r>
              <a:rPr lang="en-US" dirty="0"/>
              <a:t>Independent Living Philosophy to newly </a:t>
            </a:r>
            <a:r>
              <a:rPr lang="en-US" dirty="0" smtClean="0"/>
              <a:t>disabled individuals.</a:t>
            </a:r>
            <a:r>
              <a:rPr lang="en-US" b="1" dirty="0"/>
              <a:t> </a:t>
            </a:r>
            <a:endParaRPr lang="en-US" b="1" dirty="0" smtClean="0"/>
          </a:p>
          <a:p>
            <a:pPr marL="0" indent="0">
              <a:buNone/>
            </a:pPr>
            <a:r>
              <a:rPr lang="en-US" b="1" dirty="0" smtClean="0"/>
              <a:t>OBJECTIVE </a:t>
            </a:r>
            <a:r>
              <a:rPr lang="en-US" b="1" dirty="0"/>
              <a:t>3:</a:t>
            </a:r>
            <a:r>
              <a:rPr lang="en-US" dirty="0"/>
              <a:t>	</a:t>
            </a:r>
          </a:p>
          <a:p>
            <a:pPr lvl="1"/>
            <a:r>
              <a:rPr lang="en-US" dirty="0"/>
              <a:t>Facilitate peer mentor matches</a:t>
            </a:r>
            <a:r>
              <a:rPr lang="en-US" dirty="0" smtClean="0"/>
              <a:t>.</a:t>
            </a:r>
          </a:p>
          <a:p>
            <a:pPr marL="0" indent="0">
              <a:buNone/>
            </a:pPr>
            <a:r>
              <a:rPr lang="en-US" b="1" dirty="0"/>
              <a:t>OBJECTIVE 4:</a:t>
            </a:r>
            <a:r>
              <a:rPr lang="en-US" dirty="0"/>
              <a:t>	</a:t>
            </a:r>
          </a:p>
          <a:p>
            <a:pPr lvl="1"/>
            <a:r>
              <a:rPr lang="en-US" dirty="0"/>
              <a:t>Assist Ability360 Volunteer Coordinator to recruit, train, and oversee new peer mentors.</a:t>
            </a:r>
          </a:p>
          <a:p>
            <a:pPr lvl="1"/>
            <a:endParaRPr lang="en-US" dirty="0"/>
          </a:p>
          <a:p>
            <a:pPr marL="457200" lvl="1" indent="0">
              <a:buNone/>
            </a:pPr>
            <a:endParaRPr lang="en-US" sz="2600" dirty="0"/>
          </a:p>
        </p:txBody>
      </p:sp>
    </p:spTree>
    <p:extLst>
      <p:ext uri="{BB962C8B-B14F-4D97-AF65-F5344CB8AC3E}">
        <p14:creationId xmlns:p14="http://schemas.microsoft.com/office/powerpoint/2010/main" val="744895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792162"/>
          </a:xfrm>
        </p:spPr>
        <p:txBody>
          <a:bodyPr/>
          <a:lstStyle/>
          <a:p>
            <a:r>
              <a:rPr lang="en-US" dirty="0" smtClean="0"/>
              <a:t>Program Objectives, </a:t>
            </a:r>
            <a:r>
              <a:rPr lang="en-US" sz="2400" dirty="0" smtClean="0"/>
              <a:t>cont’d.</a:t>
            </a:r>
            <a:endParaRPr lang="en-US" sz="2400" dirty="0"/>
          </a:p>
        </p:txBody>
      </p:sp>
      <p:sp>
        <p:nvSpPr>
          <p:cNvPr id="3" name="Content Placeholder 2"/>
          <p:cNvSpPr>
            <a:spLocks noGrp="1"/>
          </p:cNvSpPr>
          <p:nvPr>
            <p:ph idx="1"/>
          </p:nvPr>
        </p:nvSpPr>
        <p:spPr>
          <a:xfrm>
            <a:off x="381000" y="838200"/>
            <a:ext cx="8382000" cy="4953000"/>
          </a:xfrm>
        </p:spPr>
        <p:txBody>
          <a:bodyPr/>
          <a:lstStyle/>
          <a:p>
            <a:pPr marL="0" indent="0">
              <a:buNone/>
            </a:pPr>
            <a:r>
              <a:rPr lang="en-US" b="1" dirty="0" smtClean="0"/>
              <a:t>OBJECTIVE </a:t>
            </a:r>
            <a:r>
              <a:rPr lang="en-US" b="1" dirty="0"/>
              <a:t>5:</a:t>
            </a:r>
          </a:p>
          <a:p>
            <a:pPr lvl="1"/>
            <a:r>
              <a:rPr lang="en-US" dirty="0"/>
              <a:t>Conduct follow-up surveys post discharge to assess and evaluate adaptation and community integration, and re-intervene where appropriate</a:t>
            </a:r>
            <a:r>
              <a:rPr lang="en-US" dirty="0" smtClean="0"/>
              <a:t>.</a:t>
            </a:r>
          </a:p>
          <a:p>
            <a:pPr marL="0" indent="0">
              <a:buNone/>
            </a:pPr>
            <a:r>
              <a:rPr lang="en-US" b="1" dirty="0"/>
              <a:t>OBJECTIVE 6:</a:t>
            </a:r>
            <a:r>
              <a:rPr lang="en-US" dirty="0"/>
              <a:t>	</a:t>
            </a:r>
          </a:p>
          <a:p>
            <a:pPr lvl="1"/>
            <a:r>
              <a:rPr lang="en-US" dirty="0"/>
              <a:t>Distribute copies of Ability360’s Disability Survival Guide.</a:t>
            </a:r>
          </a:p>
          <a:p>
            <a:pPr marL="0" indent="0">
              <a:buNone/>
            </a:pPr>
            <a:r>
              <a:rPr lang="en-US" b="1" dirty="0"/>
              <a:t>OBJECTIVE 7:</a:t>
            </a:r>
            <a:r>
              <a:rPr lang="en-US" dirty="0"/>
              <a:t>	</a:t>
            </a:r>
          </a:p>
          <a:p>
            <a:pPr lvl="1"/>
            <a:r>
              <a:rPr lang="en-US" dirty="0"/>
              <a:t>Participate in civic commission, committee, council, or other related community-oriented organization meetings that focus on disability issues.</a:t>
            </a:r>
          </a:p>
          <a:p>
            <a:pPr lvl="1"/>
            <a:endParaRPr lang="en-US" dirty="0"/>
          </a:p>
          <a:p>
            <a:pPr marL="457200" lvl="1" indent="0">
              <a:buNone/>
            </a:pPr>
            <a:endParaRPr lang="en-US" dirty="0"/>
          </a:p>
        </p:txBody>
      </p:sp>
    </p:spTree>
    <p:extLst>
      <p:ext uri="{BB962C8B-B14F-4D97-AF65-F5344CB8AC3E}">
        <p14:creationId xmlns:p14="http://schemas.microsoft.com/office/powerpoint/2010/main" val="61637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55838"/>
            <a:ext cx="8686800" cy="792162"/>
          </a:xfrm>
        </p:spPr>
        <p:txBody>
          <a:bodyPr/>
          <a:lstStyle/>
          <a:p>
            <a:pPr algn="ctr"/>
            <a:r>
              <a:rPr lang="en-US" i="1" dirty="0" smtClean="0"/>
              <a:t>Defining At-Risk &amp; </a:t>
            </a:r>
            <a:br>
              <a:rPr lang="en-US" i="1" dirty="0" smtClean="0"/>
            </a:br>
            <a:r>
              <a:rPr lang="en-US" i="1" dirty="0" smtClean="0"/>
              <a:t>Broad Overview of the Law</a:t>
            </a:r>
            <a:r>
              <a:rPr lang="en-US" dirty="0" smtClean="0"/>
              <a:t/>
            </a:r>
            <a:br>
              <a:rPr lang="en-US" dirty="0" smtClean="0"/>
            </a:br>
            <a:r>
              <a:rPr lang="en-US" dirty="0"/>
              <a:t/>
            </a:r>
            <a:br>
              <a:rPr lang="en-US" dirty="0"/>
            </a:br>
            <a:r>
              <a:rPr lang="en-US" dirty="0" smtClean="0"/>
              <a:t>Bruce Darling</a:t>
            </a:r>
            <a:endParaRPr lang="en-US" dirty="0"/>
          </a:p>
        </p:txBody>
      </p:sp>
    </p:spTree>
    <p:extLst>
      <p:ext uri="{BB962C8B-B14F-4D97-AF65-F5344CB8AC3E}">
        <p14:creationId xmlns:p14="http://schemas.microsoft.com/office/powerpoint/2010/main" val="6925840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Program</a:t>
            </a:r>
          </a:p>
        </p:txBody>
      </p:sp>
      <p:sp>
        <p:nvSpPr>
          <p:cNvPr id="3" name="Content Placeholder 2"/>
          <p:cNvSpPr>
            <a:spLocks noGrp="1"/>
          </p:cNvSpPr>
          <p:nvPr>
            <p:ph idx="1"/>
          </p:nvPr>
        </p:nvSpPr>
        <p:spPr>
          <a:xfrm>
            <a:off x="381000" y="990600"/>
            <a:ext cx="8382000" cy="4876800"/>
          </a:xfrm>
        </p:spPr>
        <p:txBody>
          <a:bodyPr/>
          <a:lstStyle/>
          <a:p>
            <a:r>
              <a:rPr lang="en-US" dirty="0" smtClean="0"/>
              <a:t>Establish </a:t>
            </a:r>
            <a:r>
              <a:rPr lang="en-US" dirty="0"/>
              <a:t>relationship with rehab </a:t>
            </a:r>
            <a:r>
              <a:rPr lang="en-US" dirty="0" smtClean="0"/>
              <a:t>centers, case </a:t>
            </a:r>
            <a:r>
              <a:rPr lang="en-US" dirty="0"/>
              <a:t>managers, occupational and physical therapists, and rehab directors</a:t>
            </a:r>
            <a:r>
              <a:rPr lang="en-US" dirty="0" smtClean="0"/>
              <a:t>.</a:t>
            </a:r>
          </a:p>
          <a:p>
            <a:r>
              <a:rPr lang="en-US" dirty="0" smtClean="0"/>
              <a:t>Offer </a:t>
            </a:r>
            <a:r>
              <a:rPr lang="en-US" dirty="0"/>
              <a:t>to do "in services" to educate their staff on ILC services. If you have local colleges offering degrees related to rehabilitation, offer to instruct a class.</a:t>
            </a:r>
          </a:p>
          <a:p>
            <a:r>
              <a:rPr lang="en-US" dirty="0" smtClean="0"/>
              <a:t>Have </a:t>
            </a:r>
            <a:r>
              <a:rPr lang="en-US" dirty="0"/>
              <a:t>a presence at </a:t>
            </a:r>
            <a:r>
              <a:rPr lang="en-US" dirty="0" smtClean="0"/>
              <a:t>conferences, </a:t>
            </a:r>
            <a:r>
              <a:rPr lang="en-US" dirty="0"/>
              <a:t>summits, health fairs, etc. Be as visible as possible</a:t>
            </a:r>
            <a:r>
              <a:rPr lang="en-US" dirty="0" smtClean="0"/>
              <a:t>.</a:t>
            </a:r>
          </a:p>
          <a:p>
            <a:r>
              <a:rPr lang="en-US" dirty="0" smtClean="0"/>
              <a:t>If </a:t>
            </a:r>
            <a:r>
              <a:rPr lang="en-US" dirty="0"/>
              <a:t>possible, have your brochures available to the patients in the rehab</a:t>
            </a:r>
            <a:r>
              <a:rPr lang="en-US" dirty="0" smtClean="0"/>
              <a:t>.</a:t>
            </a:r>
            <a:endParaRPr lang="en-US" dirty="0"/>
          </a:p>
        </p:txBody>
      </p:sp>
    </p:spTree>
    <p:extLst>
      <p:ext uri="{BB962C8B-B14F-4D97-AF65-F5344CB8AC3E}">
        <p14:creationId xmlns:p14="http://schemas.microsoft.com/office/powerpoint/2010/main" val="172343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The program coordinator is the first tool: a person with a disability has instant credibility</a:t>
            </a:r>
            <a:r>
              <a:rPr lang="en-US" dirty="0" smtClean="0"/>
              <a:t>.</a:t>
            </a:r>
          </a:p>
          <a:p>
            <a:r>
              <a:rPr lang="en-US" dirty="0" smtClean="0"/>
              <a:t>The </a:t>
            </a:r>
            <a:r>
              <a:rPr lang="en-US" dirty="0"/>
              <a:t>CIL's programs are the next important tool, especially peer mentors, IL </a:t>
            </a:r>
            <a:r>
              <a:rPr lang="en-US" dirty="0" smtClean="0"/>
              <a:t>skills, </a:t>
            </a:r>
            <a:r>
              <a:rPr lang="en-US" dirty="0"/>
              <a:t>and I&amp;R</a:t>
            </a:r>
            <a:r>
              <a:rPr lang="en-US" dirty="0" smtClean="0"/>
              <a:t>.</a:t>
            </a:r>
          </a:p>
          <a:p>
            <a:r>
              <a:rPr lang="en-US" dirty="0" smtClean="0"/>
              <a:t>Other </a:t>
            </a:r>
            <a:r>
              <a:rPr lang="en-US" dirty="0"/>
              <a:t>tools include: program brochures, </a:t>
            </a:r>
            <a:r>
              <a:rPr lang="en-US" dirty="0" smtClean="0"/>
              <a:t>newsletters, </a:t>
            </a:r>
            <a:r>
              <a:rPr lang="en-US" dirty="0"/>
              <a:t>and disability survival guides. Consumers are bombarded with information. We give them a folder to keep brochures organized.</a:t>
            </a:r>
            <a:br>
              <a:rPr lang="en-US" dirty="0"/>
            </a:br>
            <a:endParaRPr lang="en-US" dirty="0"/>
          </a:p>
        </p:txBody>
      </p:sp>
    </p:spTree>
    <p:extLst>
      <p:ext uri="{BB962C8B-B14F-4D97-AF65-F5344CB8AC3E}">
        <p14:creationId xmlns:p14="http://schemas.microsoft.com/office/powerpoint/2010/main" val="2679503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Interactions</a:t>
            </a:r>
            <a:endParaRPr lang="en-US" dirty="0"/>
          </a:p>
        </p:txBody>
      </p:sp>
      <p:sp>
        <p:nvSpPr>
          <p:cNvPr id="3" name="Content Placeholder 2"/>
          <p:cNvSpPr>
            <a:spLocks noGrp="1"/>
          </p:cNvSpPr>
          <p:nvPr>
            <p:ph idx="1"/>
          </p:nvPr>
        </p:nvSpPr>
        <p:spPr>
          <a:xfrm>
            <a:off x="381000" y="762000"/>
            <a:ext cx="8382000" cy="4876800"/>
          </a:xfrm>
        </p:spPr>
        <p:txBody>
          <a:bodyPr/>
          <a:lstStyle/>
          <a:p>
            <a:r>
              <a:rPr lang="en-US" dirty="0" smtClean="0"/>
              <a:t>Referrals </a:t>
            </a:r>
            <a:r>
              <a:rPr lang="en-US" dirty="0"/>
              <a:t>can be made by family members, rehab staff, case </a:t>
            </a:r>
            <a:r>
              <a:rPr lang="en-US" dirty="0" smtClean="0"/>
              <a:t>managers, </a:t>
            </a:r>
            <a:r>
              <a:rPr lang="en-US" dirty="0"/>
              <a:t>or the consumer themselves</a:t>
            </a:r>
            <a:r>
              <a:rPr lang="en-US" dirty="0" smtClean="0"/>
              <a:t>.</a:t>
            </a:r>
          </a:p>
          <a:p>
            <a:r>
              <a:rPr lang="en-US" dirty="0" smtClean="0"/>
              <a:t>Never </a:t>
            </a:r>
            <a:r>
              <a:rPr lang="en-US" dirty="0"/>
              <a:t>make a visit without the consumer’s knowledge and consent. Most visits are made in the afternoon, </a:t>
            </a:r>
            <a:r>
              <a:rPr lang="en-US" dirty="0" smtClean="0"/>
              <a:t>post-therapies.</a:t>
            </a:r>
          </a:p>
          <a:p>
            <a:r>
              <a:rPr lang="en-US" dirty="0" smtClean="0"/>
              <a:t>Often </a:t>
            </a:r>
            <a:r>
              <a:rPr lang="en-US" dirty="0"/>
              <a:t>it is a family member or members who have the most questions</a:t>
            </a:r>
            <a:r>
              <a:rPr lang="en-US" dirty="0" smtClean="0"/>
              <a:t>.</a:t>
            </a:r>
          </a:p>
          <a:p>
            <a:r>
              <a:rPr lang="en-US" dirty="0" smtClean="0"/>
              <a:t>It </a:t>
            </a:r>
            <a:r>
              <a:rPr lang="en-US" dirty="0"/>
              <a:t>is important for the Coordinator </a:t>
            </a:r>
            <a:r>
              <a:rPr lang="en-US" dirty="0" smtClean="0"/>
              <a:t>to </a:t>
            </a:r>
            <a:r>
              <a:rPr lang="en-US" dirty="0"/>
              <a:t>stay on top of resources and be knowledgeable about </a:t>
            </a:r>
            <a:r>
              <a:rPr lang="en-US" dirty="0" smtClean="0"/>
              <a:t>services</a:t>
            </a:r>
          </a:p>
        </p:txBody>
      </p:sp>
    </p:spTree>
    <p:extLst>
      <p:ext uri="{BB962C8B-B14F-4D97-AF65-F5344CB8AC3E}">
        <p14:creationId xmlns:p14="http://schemas.microsoft.com/office/powerpoint/2010/main" val="2887449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Interactions, </a:t>
            </a:r>
            <a:r>
              <a:rPr lang="en-US" sz="2400" dirty="0" smtClean="0"/>
              <a:t>cont’d.</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When possible, collect contact information from the consumer for follow up in the future.</a:t>
            </a:r>
          </a:p>
          <a:p>
            <a:r>
              <a:rPr lang="en-US" dirty="0" smtClean="0"/>
              <a:t>It’s important </a:t>
            </a:r>
            <a:r>
              <a:rPr lang="en-US" dirty="0"/>
              <a:t>to understand and recognize the stages of grieving. </a:t>
            </a:r>
            <a:endParaRPr lang="en-US" dirty="0" smtClean="0"/>
          </a:p>
          <a:p>
            <a:r>
              <a:rPr lang="en-US" dirty="0"/>
              <a:t>P</a:t>
            </a:r>
            <a:r>
              <a:rPr lang="en-US" dirty="0" smtClean="0"/>
              <a:t>atients </a:t>
            </a:r>
            <a:r>
              <a:rPr lang="en-US" dirty="0"/>
              <a:t>are often tired, </a:t>
            </a:r>
            <a:r>
              <a:rPr lang="en-US" dirty="0" smtClean="0"/>
              <a:t>medicated, </a:t>
            </a:r>
            <a:r>
              <a:rPr lang="en-US" dirty="0"/>
              <a:t>and emotionally drained. Be sensitive to their fatigue (aware of non-verbal cues.)</a:t>
            </a:r>
          </a:p>
        </p:txBody>
      </p:sp>
    </p:spTree>
    <p:extLst>
      <p:ext uri="{BB962C8B-B14F-4D97-AF65-F5344CB8AC3E}">
        <p14:creationId xmlns:p14="http://schemas.microsoft.com/office/powerpoint/2010/main" val="4157166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Outcomes</a:t>
            </a:r>
          </a:p>
        </p:txBody>
      </p:sp>
      <p:sp>
        <p:nvSpPr>
          <p:cNvPr id="3" name="Content Placeholder 2"/>
          <p:cNvSpPr>
            <a:spLocks noGrp="1"/>
          </p:cNvSpPr>
          <p:nvPr>
            <p:ph idx="1"/>
          </p:nvPr>
        </p:nvSpPr>
        <p:spPr>
          <a:xfrm>
            <a:off x="381000" y="1143000"/>
            <a:ext cx="8382000" cy="4876800"/>
          </a:xfrm>
        </p:spPr>
        <p:txBody>
          <a:bodyPr/>
          <a:lstStyle/>
          <a:p>
            <a:r>
              <a:rPr lang="en-US" dirty="0"/>
              <a:t>Knowledge </a:t>
            </a:r>
            <a:r>
              <a:rPr lang="en-US" dirty="0" smtClean="0"/>
              <a:t>of consumers to </a:t>
            </a:r>
            <a:r>
              <a:rPr lang="en-US" dirty="0"/>
              <a:t>be involved in their rehab planning and therapy </a:t>
            </a:r>
            <a:r>
              <a:rPr lang="en-US" dirty="0" smtClean="0"/>
              <a:t>programs.</a:t>
            </a:r>
            <a:endParaRPr lang="en-US" dirty="0"/>
          </a:p>
          <a:p>
            <a:r>
              <a:rPr lang="en-US" dirty="0" smtClean="0"/>
              <a:t>Encouragement </a:t>
            </a:r>
            <a:r>
              <a:rPr lang="en-US" dirty="0"/>
              <a:t>to be actively involved in focusing on their </a:t>
            </a:r>
            <a:r>
              <a:rPr lang="en-US" dirty="0" smtClean="0"/>
              <a:t>futures.</a:t>
            </a:r>
            <a:endParaRPr lang="en-US" dirty="0"/>
          </a:p>
          <a:p>
            <a:r>
              <a:rPr lang="en-US" dirty="0" smtClean="0"/>
              <a:t>Tracking </a:t>
            </a:r>
            <a:r>
              <a:rPr lang="en-US" dirty="0"/>
              <a:t>individuals returning to a residential </a:t>
            </a:r>
            <a:r>
              <a:rPr lang="en-US" dirty="0" smtClean="0"/>
              <a:t>setting.</a:t>
            </a:r>
            <a:endParaRPr lang="en-US" dirty="0"/>
          </a:p>
          <a:p>
            <a:r>
              <a:rPr lang="en-US" dirty="0" smtClean="0"/>
              <a:t>Observing </a:t>
            </a:r>
            <a:r>
              <a:rPr lang="en-US" dirty="0"/>
              <a:t>proactive self-advocacy </a:t>
            </a:r>
            <a:r>
              <a:rPr lang="en-US" dirty="0" smtClean="0"/>
              <a:t>skills.</a:t>
            </a:r>
            <a:endParaRPr lang="en-US" dirty="0"/>
          </a:p>
        </p:txBody>
      </p:sp>
    </p:spTree>
    <p:extLst>
      <p:ext uri="{BB962C8B-B14F-4D97-AF65-F5344CB8AC3E}">
        <p14:creationId xmlns:p14="http://schemas.microsoft.com/office/powerpoint/2010/main" val="19159038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to </a:t>
            </a:r>
            <a:r>
              <a:rPr lang="en-US" dirty="0" smtClean="0"/>
              <a:t>Gather </a:t>
            </a:r>
            <a:r>
              <a:rPr lang="en-US" dirty="0"/>
              <a:t>and </a:t>
            </a:r>
            <a:r>
              <a:rPr lang="en-US" dirty="0" smtClean="0"/>
              <a:t>Collate Measurable </a:t>
            </a:r>
            <a:r>
              <a:rPr lang="en-US" dirty="0"/>
              <a:t>R</a:t>
            </a:r>
            <a:r>
              <a:rPr lang="en-US" dirty="0" smtClean="0"/>
              <a:t>esults</a:t>
            </a:r>
            <a:endParaRPr lang="en-US" dirty="0"/>
          </a:p>
        </p:txBody>
      </p:sp>
      <p:sp>
        <p:nvSpPr>
          <p:cNvPr id="3" name="Content Placeholder 2"/>
          <p:cNvSpPr>
            <a:spLocks noGrp="1"/>
          </p:cNvSpPr>
          <p:nvPr>
            <p:ph idx="1"/>
          </p:nvPr>
        </p:nvSpPr>
        <p:spPr>
          <a:xfrm>
            <a:off x="381000" y="1143000"/>
            <a:ext cx="8229600" cy="4876800"/>
          </a:xfrm>
        </p:spPr>
        <p:txBody>
          <a:bodyPr/>
          <a:lstStyle/>
          <a:p>
            <a:r>
              <a:rPr lang="en-US" dirty="0" smtClean="0"/>
              <a:t>Regularly </a:t>
            </a:r>
            <a:r>
              <a:rPr lang="en-US" dirty="0"/>
              <a:t>scheduled visits to rehab units to meet with rehab staff for referrals to newly </a:t>
            </a:r>
            <a:r>
              <a:rPr lang="en-US" dirty="0" smtClean="0"/>
              <a:t>individuals with newly acquired disabilities and </a:t>
            </a:r>
            <a:r>
              <a:rPr lang="en-US" dirty="0"/>
              <a:t>their families.</a:t>
            </a:r>
          </a:p>
          <a:p>
            <a:r>
              <a:rPr lang="en-US" dirty="0" smtClean="0"/>
              <a:t>One-to-one </a:t>
            </a:r>
            <a:r>
              <a:rPr lang="en-US" dirty="0"/>
              <a:t>meetings with newly disabled individuals and their </a:t>
            </a:r>
            <a:r>
              <a:rPr lang="en-US" dirty="0" smtClean="0"/>
              <a:t>families</a:t>
            </a:r>
            <a:r>
              <a:rPr lang="en-US" dirty="0"/>
              <a:t>;</a:t>
            </a:r>
            <a:r>
              <a:rPr lang="en-US" dirty="0" smtClean="0"/>
              <a:t> often </a:t>
            </a:r>
            <a:r>
              <a:rPr lang="en-US" dirty="0"/>
              <a:t>weekly visits while they are in rehab.</a:t>
            </a:r>
          </a:p>
        </p:txBody>
      </p:sp>
    </p:spTree>
    <p:extLst>
      <p:ext uri="{BB962C8B-B14F-4D97-AF65-F5344CB8AC3E}">
        <p14:creationId xmlns:p14="http://schemas.microsoft.com/office/powerpoint/2010/main" val="20156460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to Gather and Collate Measurable Results</a:t>
            </a:r>
            <a:r>
              <a:rPr lang="en-US" dirty="0" smtClean="0"/>
              <a:t>, </a:t>
            </a:r>
            <a:r>
              <a:rPr lang="en-US" sz="2400" dirty="0" smtClean="0"/>
              <a:t>cont’d.</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smtClean="0"/>
              <a:t>Regularly </a:t>
            </a:r>
            <a:r>
              <a:rPr lang="en-US" dirty="0"/>
              <a:t>scheduled discussions with rehab staff to review and assess intervention, and to identify specific issues that need to be addressed. </a:t>
            </a:r>
            <a:r>
              <a:rPr lang="en-US" dirty="0" smtClean="0"/>
              <a:t>The </a:t>
            </a:r>
            <a:r>
              <a:rPr lang="en-US" dirty="0"/>
              <a:t>staffs at rehab units view our activity as an important adjunct.</a:t>
            </a:r>
          </a:p>
          <a:p>
            <a:r>
              <a:rPr lang="en-US" dirty="0" smtClean="0"/>
              <a:t>Facilitating </a:t>
            </a:r>
            <a:r>
              <a:rPr lang="en-US" dirty="0"/>
              <a:t>focused discussions on particular aspects of Independent Living Philosophy in support group </a:t>
            </a:r>
            <a:r>
              <a:rPr lang="en-US" dirty="0" smtClean="0"/>
              <a:t>meetings.</a:t>
            </a:r>
            <a:endParaRPr lang="en-US" dirty="0"/>
          </a:p>
          <a:p>
            <a:r>
              <a:rPr lang="en-US" dirty="0" smtClean="0"/>
              <a:t>Conducting </a:t>
            </a:r>
            <a:r>
              <a:rPr lang="en-US" dirty="0"/>
              <a:t>follow-up surveys at regular </a:t>
            </a:r>
            <a:r>
              <a:rPr lang="en-US" dirty="0" smtClean="0"/>
              <a:t>intervals.</a:t>
            </a:r>
            <a:endParaRPr lang="en-US" dirty="0"/>
          </a:p>
        </p:txBody>
      </p:sp>
    </p:spTree>
    <p:extLst>
      <p:ext uri="{BB962C8B-B14F-4D97-AF65-F5344CB8AC3E}">
        <p14:creationId xmlns:p14="http://schemas.microsoft.com/office/powerpoint/2010/main" val="25871741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305800" cy="792162"/>
          </a:xfrm>
        </p:spPr>
        <p:txBody>
          <a:bodyPr/>
          <a:lstStyle/>
          <a:p>
            <a:r>
              <a:rPr lang="en-US" dirty="0"/>
              <a:t>The P</a:t>
            </a:r>
            <a:r>
              <a:rPr lang="en-US" dirty="0" smtClean="0"/>
              <a:t>rogram Uses </a:t>
            </a:r>
            <a:r>
              <a:rPr lang="en-US" dirty="0"/>
              <a:t>a </a:t>
            </a:r>
            <a:r>
              <a:rPr lang="en-US" dirty="0" smtClean="0"/>
              <a:t>Three-Pronged </a:t>
            </a:r>
            <a:r>
              <a:rPr lang="en-US" dirty="0"/>
              <a:t>C</a:t>
            </a:r>
            <a:r>
              <a:rPr lang="en-US" dirty="0" smtClean="0"/>
              <a:t>ollaborative </a:t>
            </a:r>
            <a:r>
              <a:rPr lang="en-US" dirty="0"/>
              <a:t>P</a:t>
            </a:r>
            <a:r>
              <a:rPr lang="en-US" dirty="0" smtClean="0"/>
              <a:t>artner </a:t>
            </a:r>
            <a:r>
              <a:rPr lang="en-US" dirty="0"/>
              <a:t>A</a:t>
            </a:r>
            <a:r>
              <a:rPr lang="en-US" dirty="0" smtClean="0"/>
              <a:t>pproach</a:t>
            </a:r>
            <a:endParaRPr lang="en-US" dirty="0"/>
          </a:p>
        </p:txBody>
      </p:sp>
      <p:sp>
        <p:nvSpPr>
          <p:cNvPr id="3" name="Content Placeholder 2"/>
          <p:cNvSpPr>
            <a:spLocks noGrp="1"/>
          </p:cNvSpPr>
          <p:nvPr>
            <p:ph idx="1"/>
          </p:nvPr>
        </p:nvSpPr>
        <p:spPr>
          <a:xfrm>
            <a:off x="381000" y="1143000"/>
            <a:ext cx="8382000" cy="4876800"/>
          </a:xfrm>
        </p:spPr>
        <p:txBody>
          <a:bodyPr/>
          <a:lstStyle/>
          <a:p>
            <a:pPr marL="514350" lvl="0" indent="-514350">
              <a:buFont typeface="+mj-lt"/>
              <a:buAutoNum type="arabicPeriod"/>
            </a:pPr>
            <a:r>
              <a:rPr lang="en-US" dirty="0"/>
              <a:t>The program is completely integrated with </a:t>
            </a:r>
            <a:r>
              <a:rPr lang="en-US" dirty="0" smtClean="0"/>
              <a:t>Ability360’s </a:t>
            </a:r>
            <a:r>
              <a:rPr lang="en-US" dirty="0"/>
              <a:t>other independent living programs. </a:t>
            </a:r>
            <a:endParaRPr lang="en-US" dirty="0" smtClean="0"/>
          </a:p>
          <a:p>
            <a:pPr marL="514350" lvl="0" indent="-514350">
              <a:buFont typeface="+mj-lt"/>
              <a:buAutoNum type="arabicPeriod"/>
            </a:pPr>
            <a:r>
              <a:rPr lang="en-US" dirty="0" smtClean="0"/>
              <a:t>The </a:t>
            </a:r>
            <a:r>
              <a:rPr lang="en-US" dirty="0"/>
              <a:t>program collaborates with medical rehabilitation facilities. These relationships are mutually beneficial as staff refer individuals to </a:t>
            </a:r>
            <a:r>
              <a:rPr lang="en-US" dirty="0" smtClean="0"/>
              <a:t>Ability360.</a:t>
            </a:r>
            <a:endParaRPr lang="en-US" dirty="0"/>
          </a:p>
          <a:p>
            <a:pPr marL="514350" lvl="0" indent="-514350">
              <a:buFont typeface="+mj-lt"/>
              <a:buAutoNum type="arabicPeriod"/>
            </a:pPr>
            <a:r>
              <a:rPr lang="en-US" dirty="0"/>
              <a:t>The program collaborates with other </a:t>
            </a:r>
            <a:r>
              <a:rPr lang="en-US" dirty="0" smtClean="0"/>
              <a:t>disability- </a:t>
            </a:r>
            <a:r>
              <a:rPr lang="en-US" dirty="0"/>
              <a:t>related and community </a:t>
            </a:r>
            <a:r>
              <a:rPr lang="en-US" dirty="0" smtClean="0"/>
              <a:t>organizations.</a:t>
            </a:r>
          </a:p>
          <a:p>
            <a:pPr marL="0" lvl="0" indent="0">
              <a:buNone/>
            </a:pPr>
            <a:endParaRPr lang="en-US" dirty="0"/>
          </a:p>
          <a:p>
            <a:pPr marL="0" lvl="0" indent="0">
              <a:buNone/>
            </a:pPr>
            <a:r>
              <a:rPr lang="en-US" dirty="0" smtClean="0"/>
              <a:t>Diversion from institutions to the community is always the bottom line goal.</a:t>
            </a:r>
            <a:endParaRPr lang="en-US" dirty="0"/>
          </a:p>
        </p:txBody>
      </p:sp>
    </p:spTree>
    <p:extLst>
      <p:ext uri="{BB962C8B-B14F-4D97-AF65-F5344CB8AC3E}">
        <p14:creationId xmlns:p14="http://schemas.microsoft.com/office/powerpoint/2010/main" val="24531646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7696200" cy="792162"/>
          </a:xfrm>
        </p:spPr>
        <p:txBody>
          <a:bodyPr/>
          <a:lstStyle/>
          <a:p>
            <a:r>
              <a:rPr lang="en-US" sz="3200" dirty="0" smtClean="0"/>
              <a:t>Case Example </a:t>
            </a:r>
            <a:r>
              <a:rPr lang="en-US" sz="3200" dirty="0" smtClean="0">
                <a:cs typeface="Calibri Light" panose="020F0302020204030204" pitchFamily="34" charset="0"/>
              </a:rPr>
              <a:t>— Steve</a:t>
            </a:r>
            <a:endParaRPr lang="en-US" sz="3200" dirty="0"/>
          </a:p>
        </p:txBody>
      </p:sp>
      <p:sp>
        <p:nvSpPr>
          <p:cNvPr id="3" name="Content Placeholder 2"/>
          <p:cNvSpPr>
            <a:spLocks noGrp="1"/>
          </p:cNvSpPr>
          <p:nvPr>
            <p:ph idx="1"/>
          </p:nvPr>
        </p:nvSpPr>
        <p:spPr>
          <a:xfrm>
            <a:off x="228600" y="685800"/>
            <a:ext cx="8686800" cy="5257800"/>
          </a:xfrm>
        </p:spPr>
        <p:txBody>
          <a:bodyPr/>
          <a:lstStyle/>
          <a:p>
            <a:pPr marL="0" indent="0">
              <a:buNone/>
            </a:pPr>
            <a:r>
              <a:rPr lang="en-US" sz="2400" dirty="0"/>
              <a:t>Steve </a:t>
            </a:r>
            <a:r>
              <a:rPr lang="en-US" sz="2400" dirty="0" smtClean="0"/>
              <a:t>met </a:t>
            </a:r>
            <a:r>
              <a:rPr lang="en-US" sz="2400" dirty="0"/>
              <a:t>Coordinator in rehab after he experienced a </a:t>
            </a:r>
            <a:r>
              <a:rPr lang="en-US" sz="2400" dirty="0" smtClean="0"/>
              <a:t>stroke.</a:t>
            </a:r>
          </a:p>
          <a:p>
            <a:pPr lvl="1"/>
            <a:r>
              <a:rPr lang="en-US" sz="2400" dirty="0" smtClean="0"/>
              <a:t>Shared community </a:t>
            </a:r>
            <a:r>
              <a:rPr lang="en-US" sz="2400" dirty="0"/>
              <a:t>resources and </a:t>
            </a:r>
            <a:r>
              <a:rPr lang="en-US" sz="2400" dirty="0" smtClean="0"/>
              <a:t>information</a:t>
            </a:r>
          </a:p>
          <a:p>
            <a:pPr lvl="1"/>
            <a:r>
              <a:rPr lang="en-US" sz="2400" dirty="0" smtClean="0"/>
              <a:t>Steve started </a:t>
            </a:r>
            <a:r>
              <a:rPr lang="en-US" sz="2400" dirty="0"/>
              <a:t>mentoring others in </a:t>
            </a:r>
            <a:r>
              <a:rPr lang="en-US" sz="2400" dirty="0" smtClean="0"/>
              <a:t>rehab</a:t>
            </a:r>
          </a:p>
          <a:p>
            <a:pPr lvl="1"/>
            <a:r>
              <a:rPr lang="en-US" sz="2400" dirty="0" smtClean="0"/>
              <a:t>He became </a:t>
            </a:r>
            <a:r>
              <a:rPr lang="en-US" sz="2400" dirty="0"/>
              <a:t>involved in our services such as</a:t>
            </a:r>
            <a:r>
              <a:rPr lang="en-US" sz="2400" dirty="0" smtClean="0"/>
              <a:t>:</a:t>
            </a:r>
          </a:p>
          <a:p>
            <a:pPr lvl="2"/>
            <a:r>
              <a:rPr lang="en-US" sz="2400" dirty="0" smtClean="0"/>
              <a:t>Living </a:t>
            </a:r>
            <a:r>
              <a:rPr lang="en-US" sz="2400" dirty="0"/>
              <a:t>Well with a </a:t>
            </a:r>
            <a:r>
              <a:rPr lang="en-US" sz="2400" dirty="0" smtClean="0"/>
              <a:t>Disability</a:t>
            </a:r>
          </a:p>
          <a:p>
            <a:pPr lvl="2"/>
            <a:r>
              <a:rPr lang="en-US" sz="2400" dirty="0" smtClean="0"/>
              <a:t>Peer Mentoring</a:t>
            </a:r>
          </a:p>
          <a:p>
            <a:pPr lvl="2"/>
            <a:r>
              <a:rPr lang="en-US" sz="2400" dirty="0" smtClean="0"/>
              <a:t>Men’s </a:t>
            </a:r>
            <a:r>
              <a:rPr lang="en-US" sz="2400" dirty="0"/>
              <a:t>Support </a:t>
            </a:r>
            <a:r>
              <a:rPr lang="en-US" sz="2400" dirty="0" smtClean="0"/>
              <a:t>Group</a:t>
            </a:r>
          </a:p>
          <a:p>
            <a:pPr lvl="2"/>
            <a:r>
              <a:rPr lang="en-US" sz="2400" dirty="0" smtClean="0"/>
              <a:t>Sports </a:t>
            </a:r>
            <a:r>
              <a:rPr lang="en-US" sz="2400" dirty="0"/>
              <a:t>&amp; Fitness </a:t>
            </a:r>
            <a:r>
              <a:rPr lang="en-US" sz="2400" dirty="0" smtClean="0"/>
              <a:t>Center</a:t>
            </a:r>
          </a:p>
          <a:p>
            <a:pPr lvl="2"/>
            <a:r>
              <a:rPr lang="en-US" sz="2400" dirty="0" smtClean="0"/>
              <a:t>IL Classes</a:t>
            </a:r>
          </a:p>
          <a:p>
            <a:pPr marL="57150" indent="0">
              <a:buNone/>
            </a:pPr>
            <a:r>
              <a:rPr lang="en-US" sz="2400" dirty="0" smtClean="0"/>
              <a:t>Steve is currently </a:t>
            </a:r>
            <a:r>
              <a:rPr lang="en-US" sz="2400" dirty="0"/>
              <a:t>pursuing a small business of creating an accessible kitchen with cooking classes for persons with </a:t>
            </a:r>
            <a:r>
              <a:rPr lang="en-US" sz="2400" dirty="0" smtClean="0"/>
              <a:t>disabilities. </a:t>
            </a:r>
            <a:r>
              <a:rPr lang="en-US" sz="2400" dirty="0"/>
              <a:t/>
            </a:r>
            <a:br>
              <a:rPr lang="en-US" sz="2400" dirty="0"/>
            </a:br>
            <a:endParaRPr lang="en-US" sz="2400" dirty="0"/>
          </a:p>
        </p:txBody>
      </p:sp>
    </p:spTree>
    <p:extLst>
      <p:ext uri="{BB962C8B-B14F-4D97-AF65-F5344CB8AC3E}">
        <p14:creationId xmlns:p14="http://schemas.microsoft.com/office/powerpoint/2010/main" val="40123478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a:xfrm>
            <a:off x="381000" y="990600"/>
            <a:ext cx="8382000" cy="5029200"/>
          </a:xfrm>
        </p:spPr>
        <p:txBody>
          <a:bodyPr/>
          <a:lstStyle/>
          <a:p>
            <a:r>
              <a:rPr lang="en-US" dirty="0" smtClean="0"/>
              <a:t>Funding </a:t>
            </a:r>
            <a:endParaRPr lang="en-US" dirty="0"/>
          </a:p>
          <a:p>
            <a:pPr lvl="1"/>
            <a:r>
              <a:rPr lang="en-US" sz="2600" dirty="0"/>
              <a:t>Early years </a:t>
            </a:r>
            <a:r>
              <a:rPr lang="en-US" sz="2600" dirty="0" smtClean="0"/>
              <a:t>the program </a:t>
            </a:r>
            <a:r>
              <a:rPr lang="en-US" sz="2600" dirty="0"/>
              <a:t>was funded by Valley of the Sun United </a:t>
            </a:r>
            <a:r>
              <a:rPr lang="en-US" sz="2600" dirty="0" smtClean="0"/>
              <a:t>Way.</a:t>
            </a:r>
            <a:endParaRPr lang="en-US" sz="2600" dirty="0"/>
          </a:p>
          <a:p>
            <a:pPr lvl="1"/>
            <a:r>
              <a:rPr lang="en-US" sz="2600" dirty="0"/>
              <a:t>Currently, program revenue comes from discretionary and unrestricted dollars from the Home Care Program. </a:t>
            </a:r>
          </a:p>
          <a:p>
            <a:r>
              <a:rPr lang="en-US" dirty="0" smtClean="0"/>
              <a:t>Staffing needed.</a:t>
            </a:r>
            <a:endParaRPr lang="en-US" dirty="0"/>
          </a:p>
          <a:p>
            <a:r>
              <a:rPr lang="en-US" dirty="0" smtClean="0"/>
              <a:t>Existence </a:t>
            </a:r>
            <a:r>
              <a:rPr lang="en-US" dirty="0"/>
              <a:t>of rehab facilities in your service </a:t>
            </a:r>
            <a:r>
              <a:rPr lang="en-US" dirty="0" smtClean="0"/>
              <a:t>area.</a:t>
            </a:r>
            <a:endParaRPr lang="en-US" dirty="0"/>
          </a:p>
          <a:p>
            <a:r>
              <a:rPr lang="en-US" dirty="0" smtClean="0"/>
              <a:t>Rehab </a:t>
            </a:r>
            <a:r>
              <a:rPr lang="en-US" dirty="0"/>
              <a:t>reluctance (</a:t>
            </a:r>
            <a:r>
              <a:rPr lang="en-US" dirty="0" smtClean="0"/>
              <a:t>confidentiality/HIPPA/liability </a:t>
            </a:r>
            <a:r>
              <a:rPr lang="en-US" dirty="0"/>
              <a:t>issues</a:t>
            </a:r>
            <a:r>
              <a:rPr lang="en-US" dirty="0" smtClean="0"/>
              <a:t>). </a:t>
            </a:r>
            <a:endParaRPr lang="en-US" dirty="0"/>
          </a:p>
        </p:txBody>
      </p:sp>
    </p:spTree>
    <p:extLst>
      <p:ext uri="{BB962C8B-B14F-4D97-AF65-F5344CB8AC3E}">
        <p14:creationId xmlns:p14="http://schemas.microsoft.com/office/powerpoint/2010/main" val="2049826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The Core IL Services – In the Law</a:t>
            </a:r>
          </a:p>
        </p:txBody>
      </p:sp>
      <p:sp>
        <p:nvSpPr>
          <p:cNvPr id="10" name="Content Placeholder 9"/>
          <p:cNvSpPr>
            <a:spLocks noGrp="1"/>
          </p:cNvSpPr>
          <p:nvPr>
            <p:ph idx="1"/>
          </p:nvPr>
        </p:nvSpPr>
        <p:spPr/>
        <p:txBody>
          <a:bodyPr/>
          <a:lstStyle/>
          <a:p>
            <a:pPr marL="0" indent="0">
              <a:buNone/>
            </a:pPr>
            <a:r>
              <a:rPr lang="en-US" b="1" dirty="0"/>
              <a:t>Definition: Core Services</a:t>
            </a:r>
          </a:p>
          <a:p>
            <a:pPr marL="0" indent="0">
              <a:buNone/>
            </a:pPr>
            <a:r>
              <a:rPr lang="en-US" dirty="0"/>
              <a:t>Independent living core services mean, for purposes of services that are supported under the Independent Living Services (ILS) or Center for Independent Living (CIL) Programs — </a:t>
            </a:r>
          </a:p>
          <a:p>
            <a:pPr marL="514350" indent="-514350">
              <a:buAutoNum type="alphaUcParenBoth"/>
            </a:pPr>
            <a:r>
              <a:rPr lang="en-US" dirty="0"/>
              <a:t>Information and referral services;</a:t>
            </a:r>
          </a:p>
          <a:p>
            <a:pPr marL="514350" indent="-514350">
              <a:buAutoNum type="alphaUcParenBoth"/>
            </a:pPr>
            <a:r>
              <a:rPr lang="en-US" dirty="0" smtClean="0"/>
              <a:t>Independent </a:t>
            </a:r>
            <a:r>
              <a:rPr lang="en-US" dirty="0"/>
              <a:t>Living skills training;</a:t>
            </a:r>
          </a:p>
          <a:p>
            <a:pPr marL="0" indent="0">
              <a:buNone/>
            </a:pPr>
            <a:r>
              <a:rPr lang="en-US" dirty="0"/>
              <a:t>(C) Peer counseling, including cross-disability peer counseling; </a:t>
            </a:r>
          </a:p>
          <a:p>
            <a:pPr marL="0" indent="0">
              <a:buNone/>
            </a:pPr>
            <a:r>
              <a:rPr lang="en-US" dirty="0"/>
              <a:t>(D) Individual and systems advocacy; </a:t>
            </a:r>
          </a:p>
          <a:p>
            <a:pPr marL="0" indent="0">
              <a:buNone/>
            </a:pPr>
            <a:endParaRPr lang="en-US" dirty="0"/>
          </a:p>
        </p:txBody>
      </p:sp>
    </p:spTree>
    <p:extLst>
      <p:ext uri="{BB962C8B-B14F-4D97-AF65-F5344CB8AC3E}">
        <p14:creationId xmlns:p14="http://schemas.microsoft.com/office/powerpoint/2010/main" val="15160924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a:t>
            </a:r>
            <a:r>
              <a:rPr lang="en-US" dirty="0" smtClean="0"/>
              <a:t>Common </a:t>
            </a:r>
            <a:r>
              <a:rPr lang="en-US" dirty="0"/>
              <a:t>C</a:t>
            </a:r>
            <a:r>
              <a:rPr lang="en-US" dirty="0" smtClean="0"/>
              <a:t>oncerns </a:t>
            </a:r>
            <a:r>
              <a:rPr lang="en-US" dirty="0"/>
              <a:t>of </a:t>
            </a:r>
            <a:r>
              <a:rPr lang="en-US" dirty="0" smtClean="0"/>
              <a:t>Consumers</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Housing</a:t>
            </a:r>
          </a:p>
          <a:p>
            <a:r>
              <a:rPr lang="en-US" dirty="0" smtClean="0"/>
              <a:t>Quality </a:t>
            </a:r>
            <a:r>
              <a:rPr lang="en-US" dirty="0"/>
              <a:t>of life</a:t>
            </a:r>
          </a:p>
          <a:p>
            <a:r>
              <a:rPr lang="en-US" dirty="0" smtClean="0"/>
              <a:t>Sexuality</a:t>
            </a:r>
            <a:r>
              <a:rPr lang="en-US" dirty="0"/>
              <a:t>/ Relationships</a:t>
            </a:r>
          </a:p>
          <a:p>
            <a:r>
              <a:rPr lang="en-US" dirty="0" smtClean="0"/>
              <a:t>Daily </a:t>
            </a:r>
            <a:r>
              <a:rPr lang="en-US" dirty="0"/>
              <a:t>Functionality Questions</a:t>
            </a:r>
          </a:p>
        </p:txBody>
      </p:sp>
    </p:spTree>
    <p:extLst>
      <p:ext uri="{BB962C8B-B14F-4D97-AF65-F5344CB8AC3E}">
        <p14:creationId xmlns:p14="http://schemas.microsoft.com/office/powerpoint/2010/main" val="38957158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077200" cy="792162"/>
          </a:xfrm>
        </p:spPr>
        <p:txBody>
          <a:bodyPr/>
          <a:lstStyle/>
          <a:p>
            <a:r>
              <a:rPr lang="en-US" dirty="0"/>
              <a:t>Most Common Concerns of </a:t>
            </a:r>
            <a:r>
              <a:rPr lang="en-US" dirty="0" smtClean="0"/>
              <a:t/>
            </a:r>
            <a:br>
              <a:rPr lang="en-US" dirty="0" smtClean="0"/>
            </a:br>
            <a:r>
              <a:rPr lang="en-US" dirty="0" smtClean="0"/>
              <a:t>Consumers, </a:t>
            </a:r>
            <a:r>
              <a:rPr lang="en-US" sz="2400" dirty="0" smtClean="0"/>
              <a:t>cont’d.</a:t>
            </a:r>
            <a:endParaRPr lang="en-US" sz="2400" dirty="0"/>
          </a:p>
        </p:txBody>
      </p:sp>
      <p:sp>
        <p:nvSpPr>
          <p:cNvPr id="3" name="Content Placeholder 2"/>
          <p:cNvSpPr>
            <a:spLocks noGrp="1"/>
          </p:cNvSpPr>
          <p:nvPr>
            <p:ph idx="1"/>
          </p:nvPr>
        </p:nvSpPr>
        <p:spPr>
          <a:xfrm>
            <a:off x="304800" y="1219200"/>
            <a:ext cx="8458200" cy="4876800"/>
          </a:xfrm>
        </p:spPr>
        <p:txBody>
          <a:bodyPr/>
          <a:lstStyle/>
          <a:p>
            <a:r>
              <a:rPr lang="en-US" dirty="0"/>
              <a:t>The Coordinator should be positive and living proof </a:t>
            </a:r>
            <a:r>
              <a:rPr lang="en-US" dirty="0" smtClean="0"/>
              <a:t>that </a:t>
            </a:r>
            <a:r>
              <a:rPr lang="en-US" dirty="0"/>
              <a:t>there is life after disability. However, it is important to be honest and </a:t>
            </a:r>
            <a:r>
              <a:rPr lang="en-US" dirty="0" smtClean="0"/>
              <a:t>realistic—no </a:t>
            </a:r>
            <a:r>
              <a:rPr lang="en-US" dirty="0"/>
              <a:t>cheerleader mode.</a:t>
            </a:r>
          </a:p>
          <a:p>
            <a:r>
              <a:rPr lang="en-US" dirty="0" smtClean="0"/>
              <a:t>People </a:t>
            </a:r>
            <a:r>
              <a:rPr lang="en-US" dirty="0"/>
              <a:t>are comforted in knowing they are not alone, that there is a community out there available to support them.</a:t>
            </a:r>
          </a:p>
          <a:p>
            <a:r>
              <a:rPr lang="en-US" dirty="0" smtClean="0"/>
              <a:t>Technology </a:t>
            </a:r>
            <a:r>
              <a:rPr lang="en-US" dirty="0"/>
              <a:t>helps reduce, but not eliminate, the isolation of rural populations.</a:t>
            </a:r>
          </a:p>
        </p:txBody>
      </p:sp>
    </p:spTree>
    <p:extLst>
      <p:ext uri="{BB962C8B-B14F-4D97-AF65-F5344CB8AC3E}">
        <p14:creationId xmlns:p14="http://schemas.microsoft.com/office/powerpoint/2010/main" val="16131415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Bottom L</a:t>
            </a:r>
            <a:r>
              <a:rPr lang="en-US" dirty="0" smtClean="0"/>
              <a:t>ine</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a:t>We want to give consumers and their families tools they can use after rehab to avoid becoming depressed, “lost” and isolated. Prevent the downward spiral of depression, </a:t>
            </a:r>
            <a:r>
              <a:rPr lang="en-US" dirty="0" smtClean="0"/>
              <a:t>drug-use, </a:t>
            </a:r>
            <a:r>
              <a:rPr lang="en-US" dirty="0"/>
              <a:t>and isolation.</a:t>
            </a:r>
          </a:p>
        </p:txBody>
      </p:sp>
    </p:spTree>
    <p:extLst>
      <p:ext uri="{BB962C8B-B14F-4D97-AF65-F5344CB8AC3E}">
        <p14:creationId xmlns:p14="http://schemas.microsoft.com/office/powerpoint/2010/main" val="29485601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99"/>
                </a:solidFill>
              </a:rPr>
              <a:t>Embrace Diversion / Transition!</a:t>
            </a:r>
            <a:endParaRPr lang="en-US" dirty="0"/>
          </a:p>
        </p:txBody>
      </p:sp>
      <p:sp>
        <p:nvSpPr>
          <p:cNvPr id="3" name="Content Placeholder 2"/>
          <p:cNvSpPr>
            <a:spLocks noGrp="1"/>
          </p:cNvSpPr>
          <p:nvPr>
            <p:ph idx="1"/>
          </p:nvPr>
        </p:nvSpPr>
        <p:spPr/>
        <p:txBody>
          <a:bodyPr/>
          <a:lstStyle/>
          <a:p>
            <a:pPr marL="0" indent="0">
              <a:buNone/>
            </a:pPr>
            <a:r>
              <a:rPr lang="en-US" dirty="0" smtClean="0"/>
              <a:t>If you have concerns about your CIL providing Diversion or Transition…</a:t>
            </a:r>
          </a:p>
          <a:p>
            <a:r>
              <a:rPr lang="en-US" dirty="0" smtClean="0"/>
              <a:t>As you see, even without additional funding, you are already doing it through the original Core Services.</a:t>
            </a:r>
          </a:p>
          <a:p>
            <a:r>
              <a:rPr lang="en-US" dirty="0" smtClean="0"/>
              <a:t>Consider the role of Ancillary Programs such as: Home Care Services, rehabilitation visits, Employment &amp; Benefits to Work, Empowering Youth, Socialization through recreation, home modifications, ADA technical assistance,</a:t>
            </a:r>
          </a:p>
          <a:p>
            <a:r>
              <a:rPr lang="en-US" dirty="0" smtClean="0"/>
              <a:t>Many of you have these and others to assist in achieving these goals and objectives.  </a:t>
            </a:r>
            <a:endParaRPr lang="en-US" dirty="0"/>
          </a:p>
        </p:txBody>
      </p:sp>
    </p:spTree>
    <p:extLst>
      <p:ext uri="{BB962C8B-B14F-4D97-AF65-F5344CB8AC3E}">
        <p14:creationId xmlns:p14="http://schemas.microsoft.com/office/powerpoint/2010/main" val="16486524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55838"/>
            <a:ext cx="8686800" cy="792162"/>
          </a:xfrm>
        </p:spPr>
        <p:txBody>
          <a:bodyPr/>
          <a:lstStyle/>
          <a:p>
            <a:pPr algn="ctr"/>
            <a:r>
              <a:rPr lang="en-US" i="1" dirty="0" smtClean="0"/>
              <a:t>Assessing Risk for Institutionalization</a:t>
            </a:r>
            <a:r>
              <a:rPr lang="en-US" dirty="0" smtClean="0"/>
              <a:t/>
            </a:r>
            <a:br>
              <a:rPr lang="en-US" dirty="0" smtClean="0"/>
            </a:br>
            <a:r>
              <a:rPr lang="en-US" dirty="0"/>
              <a:t/>
            </a:r>
            <a:br>
              <a:rPr lang="en-US" dirty="0"/>
            </a:br>
            <a:r>
              <a:rPr lang="en-US" dirty="0" smtClean="0"/>
              <a:t>Michelle Crain</a:t>
            </a:r>
            <a:endParaRPr lang="en-US" dirty="0"/>
          </a:p>
        </p:txBody>
      </p:sp>
    </p:spTree>
    <p:extLst>
      <p:ext uri="{BB962C8B-B14F-4D97-AF65-F5344CB8AC3E}">
        <p14:creationId xmlns:p14="http://schemas.microsoft.com/office/powerpoint/2010/main" val="10455374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LIFE’s At-Risk Assessment Tool</a:t>
            </a:r>
          </a:p>
        </p:txBody>
      </p:sp>
      <p:sp>
        <p:nvSpPr>
          <p:cNvPr id="10" name="Content Placeholder 9"/>
          <p:cNvSpPr>
            <a:spLocks noGrp="1"/>
          </p:cNvSpPr>
          <p:nvPr>
            <p:ph idx="1"/>
          </p:nvPr>
        </p:nvSpPr>
        <p:spPr>
          <a:xfrm>
            <a:off x="228600" y="1066800"/>
            <a:ext cx="8686800" cy="5029200"/>
          </a:xfrm>
        </p:spPr>
        <p:txBody>
          <a:bodyPr/>
          <a:lstStyle/>
          <a:p>
            <a:r>
              <a:rPr lang="en-US" dirty="0"/>
              <a:t>Prior to the Workforce Innovation and </a:t>
            </a:r>
            <a:r>
              <a:rPr lang="en-US" dirty="0" smtClean="0"/>
              <a:t>Opportunity </a:t>
            </a:r>
            <a:r>
              <a:rPr lang="en-US" dirty="0"/>
              <a:t>Act’s (WIOA) requirement that Centers for Independent Living (CILs) identify individuals who are at risk of institutional placement, LIFE Inc. was already convinced that the </a:t>
            </a:r>
            <a:r>
              <a:rPr lang="en-US" dirty="0" smtClean="0"/>
              <a:t>IL services </a:t>
            </a:r>
            <a:r>
              <a:rPr lang="en-US" dirty="0"/>
              <a:t>we provide keep or divert c</a:t>
            </a:r>
            <a:r>
              <a:rPr lang="en-US" dirty="0" smtClean="0"/>
              <a:t>onsumers </a:t>
            </a:r>
            <a:r>
              <a:rPr lang="en-US" dirty="0"/>
              <a:t>from institutional settings. </a:t>
            </a:r>
          </a:p>
          <a:p>
            <a:r>
              <a:rPr lang="en-US" dirty="0"/>
              <a:t>WIOA’s mandate was the impetus for LIFE to develop its At-Risk Survey.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039439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7200" cy="792162"/>
          </a:xfrm>
        </p:spPr>
        <p:txBody>
          <a:bodyPr/>
          <a:lstStyle/>
          <a:p>
            <a:r>
              <a:rPr lang="en-US" dirty="0" smtClean="0"/>
              <a:t>Developing LIFE’s </a:t>
            </a:r>
            <a:r>
              <a:rPr lang="en-US" dirty="0"/>
              <a:t>At-Risk Assessment </a:t>
            </a:r>
            <a:r>
              <a:rPr lang="en-US" dirty="0" smtClean="0"/>
              <a:t>Tool</a:t>
            </a:r>
            <a:endParaRPr lang="en-US" sz="2800" dirty="0"/>
          </a:p>
        </p:txBody>
      </p:sp>
      <p:sp>
        <p:nvSpPr>
          <p:cNvPr id="10" name="Content Placeholder 9"/>
          <p:cNvSpPr>
            <a:spLocks noGrp="1"/>
          </p:cNvSpPr>
          <p:nvPr>
            <p:ph idx="1"/>
          </p:nvPr>
        </p:nvSpPr>
        <p:spPr/>
        <p:txBody>
          <a:bodyPr/>
          <a:lstStyle/>
          <a:p>
            <a:r>
              <a:rPr lang="en-US" dirty="0"/>
              <a:t>In developing the survey, we looked at several research studies that addressed the nursing home placement of older adults.</a:t>
            </a:r>
          </a:p>
          <a:p>
            <a:r>
              <a:rPr lang="en-US" dirty="0"/>
              <a:t>Staff tested the At-Risk Survey prior to its implementation in September 2015 and it has become a </a:t>
            </a:r>
            <a:r>
              <a:rPr lang="en-US" b="1" dirty="0"/>
              <a:t>part of our intake and assessment process</a:t>
            </a:r>
            <a:r>
              <a:rPr lang="en-US" dirty="0"/>
              <a:t>.</a:t>
            </a:r>
          </a:p>
          <a:p>
            <a:r>
              <a:rPr lang="en-US" dirty="0"/>
              <a:t>The purpose of LIFE’s At-Risk Survey is to implement a standardized approach in identifying </a:t>
            </a:r>
            <a:r>
              <a:rPr lang="en-US" dirty="0" smtClean="0"/>
              <a:t>consumers </a:t>
            </a:r>
            <a:r>
              <a:rPr lang="en-US" dirty="0"/>
              <a:t>who are “at-risk” of institutionalization and to assist them in developing an Independent Living Plan (ILP) that will stabilize and enhance their living situation.  </a:t>
            </a:r>
          </a:p>
          <a:p>
            <a:pPr marL="0" indent="0">
              <a:buNone/>
            </a:pPr>
            <a:endParaRPr lang="en-US" dirty="0"/>
          </a:p>
        </p:txBody>
      </p:sp>
    </p:spTree>
    <p:extLst>
      <p:ext uri="{BB962C8B-B14F-4D97-AF65-F5344CB8AC3E}">
        <p14:creationId xmlns:p14="http://schemas.microsoft.com/office/powerpoint/2010/main" val="6863499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15962"/>
          </a:xfrm>
        </p:spPr>
        <p:txBody>
          <a:bodyPr/>
          <a:lstStyle/>
          <a:p>
            <a:r>
              <a:rPr lang="en-US" dirty="0"/>
              <a:t>LIFE’s At-Risk Assessment </a:t>
            </a:r>
            <a:r>
              <a:rPr lang="en-US" dirty="0" smtClean="0"/>
              <a:t>Survey</a:t>
            </a:r>
            <a:endParaRPr lang="en-US" dirty="0"/>
          </a:p>
        </p:txBody>
      </p:sp>
      <p:sp>
        <p:nvSpPr>
          <p:cNvPr id="10" name="Content Placeholder 9"/>
          <p:cNvSpPr>
            <a:spLocks noGrp="1"/>
          </p:cNvSpPr>
          <p:nvPr>
            <p:ph idx="1"/>
          </p:nvPr>
        </p:nvSpPr>
        <p:spPr>
          <a:xfrm>
            <a:off x="228600" y="990600"/>
            <a:ext cx="8686800" cy="5029200"/>
          </a:xfrm>
        </p:spPr>
        <p:txBody>
          <a:bodyPr/>
          <a:lstStyle/>
          <a:p>
            <a:pPr marL="0" indent="0">
              <a:buNone/>
            </a:pPr>
            <a:r>
              <a:rPr lang="en-US" dirty="0"/>
              <a:t>The survey consists of two components:</a:t>
            </a:r>
          </a:p>
          <a:p>
            <a:pPr marL="971550" lvl="1" indent="-457200">
              <a:buFont typeface="+mj-lt"/>
              <a:buAutoNum type="arabicPeriod"/>
            </a:pPr>
            <a:r>
              <a:rPr lang="en-US" dirty="0"/>
              <a:t>Summary of 16 at-risk factors and tabulated score</a:t>
            </a:r>
          </a:p>
          <a:p>
            <a:pPr marL="971550" lvl="1" indent="-457200">
              <a:buFont typeface="+mj-lt"/>
              <a:buAutoNum type="arabicPeriod"/>
            </a:pPr>
            <a:r>
              <a:rPr lang="en-US" dirty="0"/>
              <a:t>Scoring detail that captures the individual score assigned to each at-risk factor</a:t>
            </a:r>
          </a:p>
          <a:p>
            <a:pPr lvl="1"/>
            <a:r>
              <a:rPr lang="en-US" dirty="0"/>
              <a:t>A score of 50 and above identifies the </a:t>
            </a:r>
            <a:r>
              <a:rPr lang="en-US" dirty="0" smtClean="0"/>
              <a:t>consumer </a:t>
            </a:r>
            <a:r>
              <a:rPr lang="en-US" dirty="0"/>
              <a:t>as at-risk.</a:t>
            </a:r>
          </a:p>
          <a:p>
            <a:pPr marL="0" lvl="0" indent="0">
              <a:buNone/>
            </a:pPr>
            <a:r>
              <a:rPr lang="en-US" dirty="0"/>
              <a:t>At-Risk Assessment:</a:t>
            </a:r>
          </a:p>
          <a:p>
            <a:pPr marL="569214" lvl="1" indent="-457200">
              <a:buFont typeface="+mj-lt"/>
              <a:buAutoNum type="arabicPeriod"/>
            </a:pPr>
            <a:r>
              <a:rPr lang="en-US" dirty="0"/>
              <a:t>Does the c</a:t>
            </a:r>
            <a:r>
              <a:rPr lang="en-US" dirty="0" smtClean="0"/>
              <a:t>onsumer </a:t>
            </a:r>
            <a:r>
              <a:rPr lang="en-US" dirty="0"/>
              <a:t>feel that he or she is at risk of institutionalization?</a:t>
            </a:r>
          </a:p>
          <a:p>
            <a:pPr marL="569214" lvl="1" indent="-457200">
              <a:buFont typeface="+mj-lt"/>
              <a:buAutoNum type="arabicPeriod"/>
            </a:pPr>
            <a:r>
              <a:rPr lang="en-US" dirty="0"/>
              <a:t>Has the c</a:t>
            </a:r>
            <a:r>
              <a:rPr lang="en-US" dirty="0" smtClean="0"/>
              <a:t>onsumer </a:t>
            </a:r>
            <a:r>
              <a:rPr lang="en-US" dirty="0"/>
              <a:t>been institutionalized in a long-term care facility within the last 12 months?</a:t>
            </a:r>
          </a:p>
          <a:p>
            <a:pPr marL="457200" lvl="1" indent="0">
              <a:buNone/>
            </a:pPr>
            <a:endParaRPr lang="en-US" dirty="0"/>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41384059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382000" cy="792162"/>
          </a:xfrm>
        </p:spPr>
        <p:txBody>
          <a:bodyPr/>
          <a:lstStyle/>
          <a:p>
            <a:r>
              <a:rPr lang="en-US" dirty="0"/>
              <a:t>LIFE’s At-Risk Assessment </a:t>
            </a:r>
            <a:r>
              <a:rPr lang="en-US" dirty="0" smtClean="0"/>
              <a:t>Survey, </a:t>
            </a:r>
            <a:r>
              <a:rPr lang="en-US" sz="2800" dirty="0" smtClean="0"/>
              <a:t>cont’d.</a:t>
            </a:r>
            <a:endParaRPr lang="en-US" dirty="0"/>
          </a:p>
        </p:txBody>
      </p:sp>
      <p:sp>
        <p:nvSpPr>
          <p:cNvPr id="10" name="Content Placeholder 9"/>
          <p:cNvSpPr>
            <a:spLocks noGrp="1"/>
          </p:cNvSpPr>
          <p:nvPr>
            <p:ph idx="1"/>
          </p:nvPr>
        </p:nvSpPr>
        <p:spPr>
          <a:xfrm>
            <a:off x="228600" y="1066800"/>
            <a:ext cx="8686800" cy="5029200"/>
          </a:xfrm>
        </p:spPr>
        <p:txBody>
          <a:bodyPr/>
          <a:lstStyle/>
          <a:p>
            <a:pPr marL="569214" lvl="1" indent="-457200">
              <a:buFont typeface="+mj-lt"/>
              <a:buAutoNum type="arabicPeriod" startAt="3"/>
            </a:pPr>
            <a:r>
              <a:rPr lang="en-US" dirty="0"/>
              <a:t>Is the c</a:t>
            </a:r>
            <a:r>
              <a:rPr lang="en-US" dirty="0" smtClean="0"/>
              <a:t>onsumer </a:t>
            </a:r>
            <a:r>
              <a:rPr lang="en-US" dirty="0"/>
              <a:t>homeless?</a:t>
            </a:r>
          </a:p>
          <a:p>
            <a:pPr marL="569214" lvl="1" indent="-457200">
              <a:buFont typeface="+mj-lt"/>
              <a:buAutoNum type="arabicPeriod" startAt="3"/>
            </a:pPr>
            <a:r>
              <a:rPr lang="en-US" dirty="0"/>
              <a:t>Was the </a:t>
            </a:r>
            <a:r>
              <a:rPr lang="en-US" dirty="0" smtClean="0"/>
              <a:t>Consumer </a:t>
            </a:r>
            <a:r>
              <a:rPr lang="en-US" dirty="0"/>
              <a:t>referred to the </a:t>
            </a:r>
            <a:r>
              <a:rPr lang="en-US" dirty="0" smtClean="0"/>
              <a:t>center </a:t>
            </a:r>
            <a:r>
              <a:rPr lang="en-US" dirty="0"/>
              <a:t>by Adult Protective Services, a physician, rehabilitation staff, etc., to avoid imminent placement into an institutional setting?</a:t>
            </a:r>
          </a:p>
          <a:p>
            <a:pPr marL="569214" lvl="1" indent="-457200">
              <a:buFont typeface="+mj-lt"/>
              <a:buAutoNum type="arabicPeriod" startAt="3"/>
            </a:pPr>
            <a:r>
              <a:rPr lang="en-US" dirty="0"/>
              <a:t>Has the c</a:t>
            </a:r>
            <a:r>
              <a:rPr lang="en-US" dirty="0" smtClean="0"/>
              <a:t>onsumer </a:t>
            </a:r>
            <a:r>
              <a:rPr lang="en-US" dirty="0"/>
              <a:t>disclosed any current </a:t>
            </a:r>
            <a:r>
              <a:rPr lang="en-US" dirty="0" smtClean="0"/>
              <a:t>incidence(s</a:t>
            </a:r>
            <a:r>
              <a:rPr lang="en-US" dirty="0"/>
              <a:t>) of abuse by a caregiver and/or someone in the home? </a:t>
            </a:r>
          </a:p>
          <a:p>
            <a:pPr marL="569214" lvl="1" indent="-457200">
              <a:buFont typeface="+mj-lt"/>
              <a:buAutoNum type="arabicPeriod" startAt="3"/>
            </a:pPr>
            <a:r>
              <a:rPr lang="en-US" dirty="0"/>
              <a:t>Has the c</a:t>
            </a:r>
            <a:r>
              <a:rPr lang="en-US" dirty="0" smtClean="0"/>
              <a:t>onsumer </a:t>
            </a:r>
            <a:r>
              <a:rPr lang="en-US" dirty="0"/>
              <a:t>been diagnosed with specific health conditions?</a:t>
            </a:r>
          </a:p>
          <a:p>
            <a:pPr marL="1314450" lvl="2" indent="-514350">
              <a:buAutoNum type="arabicPeriod" startAt="3"/>
            </a:pPr>
            <a:endParaRPr lang="en-US" dirty="0"/>
          </a:p>
          <a:p>
            <a:pPr marL="1257300" lvl="3" indent="0">
              <a:buNone/>
            </a:pPr>
            <a:endParaRPr lang="en-US" dirty="0"/>
          </a:p>
          <a:p>
            <a:pPr marL="0" indent="0">
              <a:buNone/>
            </a:pPr>
            <a:endParaRPr lang="en-US" dirty="0"/>
          </a:p>
        </p:txBody>
      </p:sp>
    </p:spTree>
    <p:extLst>
      <p:ext uri="{BB962C8B-B14F-4D97-AF65-F5344CB8AC3E}">
        <p14:creationId xmlns:p14="http://schemas.microsoft.com/office/powerpoint/2010/main" val="8955115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LIFE’s At-Risk Assessment </a:t>
            </a:r>
            <a:r>
              <a:rPr lang="en-US" dirty="0" smtClean="0"/>
              <a:t>Survey, </a:t>
            </a:r>
            <a:r>
              <a:rPr lang="en-US" sz="2800" dirty="0" smtClean="0"/>
              <a:t>cont’d. 2</a:t>
            </a:r>
            <a:endParaRPr lang="en-US" sz="2800" dirty="0"/>
          </a:p>
        </p:txBody>
      </p:sp>
      <p:sp>
        <p:nvSpPr>
          <p:cNvPr id="10" name="Content Placeholder 9"/>
          <p:cNvSpPr>
            <a:spLocks noGrp="1"/>
          </p:cNvSpPr>
          <p:nvPr>
            <p:ph idx="1"/>
          </p:nvPr>
        </p:nvSpPr>
        <p:spPr/>
        <p:txBody>
          <a:bodyPr/>
          <a:lstStyle/>
          <a:p>
            <a:pPr marL="569214" lvl="1" indent="-457200">
              <a:buFont typeface="+mj-lt"/>
              <a:buAutoNum type="arabicPeriod" startAt="7"/>
            </a:pPr>
            <a:r>
              <a:rPr lang="en-US" dirty="0"/>
              <a:t>Has the c</a:t>
            </a:r>
            <a:r>
              <a:rPr lang="en-US" dirty="0" smtClean="0"/>
              <a:t>onsumer </a:t>
            </a:r>
            <a:r>
              <a:rPr lang="en-US" dirty="0"/>
              <a:t>been hospitalized for any of those health conditions within the last 12 months?</a:t>
            </a:r>
          </a:p>
          <a:p>
            <a:pPr marL="569214" lvl="1" indent="-457200">
              <a:buFont typeface="+mj-lt"/>
              <a:buAutoNum type="arabicPeriod" startAt="7"/>
            </a:pPr>
            <a:r>
              <a:rPr lang="en-US" dirty="0"/>
              <a:t>Has the c</a:t>
            </a:r>
            <a:r>
              <a:rPr lang="en-US" dirty="0" smtClean="0"/>
              <a:t>onsumer </a:t>
            </a:r>
            <a:r>
              <a:rPr lang="en-US" dirty="0"/>
              <a:t>made 6 or more visits to the emergency room within the last 12 months?</a:t>
            </a:r>
          </a:p>
          <a:p>
            <a:pPr marL="569214" lvl="1" indent="-457200">
              <a:buFont typeface="+mj-lt"/>
              <a:buAutoNum type="arabicPeriod" startAt="7"/>
            </a:pPr>
            <a:r>
              <a:rPr lang="en-US" dirty="0"/>
              <a:t>Does the c</a:t>
            </a:r>
            <a:r>
              <a:rPr lang="en-US" dirty="0" smtClean="0"/>
              <a:t>onsumer </a:t>
            </a:r>
            <a:r>
              <a:rPr lang="en-US" dirty="0"/>
              <a:t>need assistance with 3 or more activities of daily living and does not currently have a care provider?</a:t>
            </a:r>
          </a:p>
          <a:p>
            <a:pPr marL="512064" lvl="5" indent="-512064">
              <a:buFont typeface="+mj-lt"/>
              <a:buAutoNum type="arabicPeriod" startAt="10"/>
            </a:pPr>
            <a:r>
              <a:rPr lang="en-US" sz="2600" dirty="0">
                <a:solidFill>
                  <a:schemeClr val="tx1"/>
                </a:solidFill>
              </a:rPr>
              <a:t>Is the c</a:t>
            </a:r>
            <a:r>
              <a:rPr lang="en-US" sz="2600" dirty="0" smtClean="0">
                <a:solidFill>
                  <a:schemeClr val="tx1"/>
                </a:solidFill>
              </a:rPr>
              <a:t>onsumer </a:t>
            </a:r>
            <a:r>
              <a:rPr lang="en-US" sz="2600" dirty="0">
                <a:solidFill>
                  <a:schemeClr val="tx1"/>
                </a:solidFill>
              </a:rPr>
              <a:t>65 years of age or older?</a:t>
            </a:r>
          </a:p>
          <a:p>
            <a:pPr marL="512064" lvl="5" indent="-512064">
              <a:buFont typeface="+mj-lt"/>
              <a:buAutoNum type="arabicPeriod" startAt="10"/>
            </a:pPr>
            <a:r>
              <a:rPr lang="en-US" sz="2600" dirty="0">
                <a:solidFill>
                  <a:schemeClr val="tx1"/>
                </a:solidFill>
              </a:rPr>
              <a:t>Does the c</a:t>
            </a:r>
            <a:r>
              <a:rPr lang="en-US" sz="2600" dirty="0" smtClean="0">
                <a:solidFill>
                  <a:schemeClr val="tx1"/>
                </a:solidFill>
              </a:rPr>
              <a:t>onsumer </a:t>
            </a:r>
            <a:r>
              <a:rPr lang="en-US" sz="2600" dirty="0">
                <a:solidFill>
                  <a:schemeClr val="tx1"/>
                </a:solidFill>
              </a:rPr>
              <a:t>have difficulty taking medications as prescribed?</a:t>
            </a:r>
          </a:p>
          <a:p>
            <a:pPr marL="804672" lvl="6" indent="0">
              <a:buNone/>
            </a:pPr>
            <a:endParaRPr lang="en-US" sz="2600" dirty="0">
              <a:solidFill>
                <a:schemeClr val="tx1"/>
              </a:solidFill>
            </a:endParaRPr>
          </a:p>
          <a:p>
            <a:endParaRPr lang="en-US" dirty="0"/>
          </a:p>
        </p:txBody>
      </p:sp>
    </p:spTree>
    <p:extLst>
      <p:ext uri="{BB962C8B-B14F-4D97-AF65-F5344CB8AC3E}">
        <p14:creationId xmlns:p14="http://schemas.microsoft.com/office/powerpoint/2010/main" val="1825138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Core Service: Transition Support</a:t>
            </a:r>
          </a:p>
        </p:txBody>
      </p:sp>
      <p:sp>
        <p:nvSpPr>
          <p:cNvPr id="10" name="Content Placeholder 9"/>
          <p:cNvSpPr>
            <a:spLocks noGrp="1"/>
          </p:cNvSpPr>
          <p:nvPr>
            <p:ph idx="1"/>
          </p:nvPr>
        </p:nvSpPr>
        <p:spPr/>
        <p:txBody>
          <a:bodyPr/>
          <a:lstStyle/>
          <a:p>
            <a:pPr marL="0" indent="0">
              <a:buNone/>
            </a:pPr>
            <a:r>
              <a:rPr lang="en-US" dirty="0"/>
              <a:t>(E) Services that:</a:t>
            </a:r>
          </a:p>
          <a:p>
            <a:pPr marL="0" indent="0">
              <a:buNone/>
            </a:pPr>
            <a:r>
              <a:rPr lang="en-US" dirty="0"/>
              <a:t>(</a:t>
            </a:r>
            <a:r>
              <a:rPr lang="en-US" dirty="0" err="1"/>
              <a:t>i</a:t>
            </a:r>
            <a:r>
              <a:rPr lang="en-US" dirty="0"/>
              <a:t>) Facilitate the transition of individuals with significant disabilities from nursing homes and other institutions to home and community-based residences, with the requisite supports and services. This process may include providing services and supports that a consumer identifies are needed to move that person from an institutional setting to community based setting, including systems advocacy required for the individual to move to a home of his or her choosing; </a:t>
            </a:r>
          </a:p>
          <a:p>
            <a:pPr marL="0" indent="0">
              <a:buNone/>
            </a:pPr>
            <a:endParaRPr lang="en-US" dirty="0"/>
          </a:p>
        </p:txBody>
      </p:sp>
    </p:spTree>
    <p:extLst>
      <p:ext uri="{BB962C8B-B14F-4D97-AF65-F5344CB8AC3E}">
        <p14:creationId xmlns:p14="http://schemas.microsoft.com/office/powerpoint/2010/main" val="3156958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LIFE’s At-Risk Assessment </a:t>
            </a:r>
            <a:r>
              <a:rPr lang="en-US" dirty="0" smtClean="0"/>
              <a:t>Survey, </a:t>
            </a:r>
            <a:r>
              <a:rPr lang="en-US" sz="2800" dirty="0" smtClean="0"/>
              <a:t>cont’d. 3</a:t>
            </a:r>
            <a:endParaRPr lang="en-US" dirty="0"/>
          </a:p>
        </p:txBody>
      </p:sp>
      <p:sp>
        <p:nvSpPr>
          <p:cNvPr id="10" name="Content Placeholder 9"/>
          <p:cNvSpPr>
            <a:spLocks noGrp="1"/>
          </p:cNvSpPr>
          <p:nvPr>
            <p:ph idx="1"/>
          </p:nvPr>
        </p:nvSpPr>
        <p:spPr>
          <a:xfrm>
            <a:off x="304800" y="1066800"/>
            <a:ext cx="8458200" cy="5029200"/>
          </a:xfrm>
        </p:spPr>
        <p:txBody>
          <a:bodyPr/>
          <a:lstStyle/>
          <a:p>
            <a:pPr marL="512064" lvl="5" indent="-514350">
              <a:buFont typeface="+mj-lt"/>
              <a:buAutoNum type="arabicPeriod" startAt="12"/>
            </a:pPr>
            <a:r>
              <a:rPr lang="en-US" sz="2600" dirty="0">
                <a:solidFill>
                  <a:schemeClr val="tx1"/>
                </a:solidFill>
              </a:rPr>
              <a:t>Does the c</a:t>
            </a:r>
            <a:r>
              <a:rPr lang="en-US" sz="2600" dirty="0" smtClean="0">
                <a:solidFill>
                  <a:schemeClr val="tx1"/>
                </a:solidFill>
              </a:rPr>
              <a:t>onsumer </a:t>
            </a:r>
            <a:r>
              <a:rPr lang="en-US" sz="2600" dirty="0">
                <a:solidFill>
                  <a:schemeClr val="tx1"/>
                </a:solidFill>
              </a:rPr>
              <a:t>live alone?</a:t>
            </a:r>
          </a:p>
          <a:p>
            <a:pPr marL="512064" lvl="5" indent="-514350">
              <a:buFont typeface="+mj-lt"/>
              <a:buAutoNum type="arabicPeriod" startAt="12"/>
            </a:pPr>
            <a:r>
              <a:rPr lang="en-US" sz="2600" dirty="0">
                <a:solidFill>
                  <a:schemeClr val="tx1"/>
                </a:solidFill>
              </a:rPr>
              <a:t>Is the c</a:t>
            </a:r>
            <a:r>
              <a:rPr lang="en-US" sz="2600" dirty="0" smtClean="0">
                <a:solidFill>
                  <a:schemeClr val="tx1"/>
                </a:solidFill>
              </a:rPr>
              <a:t>onsumer’s </a:t>
            </a:r>
            <a:r>
              <a:rPr lang="en-US" sz="2600" dirty="0">
                <a:solidFill>
                  <a:schemeClr val="tx1"/>
                </a:solidFill>
              </a:rPr>
              <a:t>current housing situation suitable?</a:t>
            </a:r>
          </a:p>
          <a:p>
            <a:pPr marL="512064" lvl="5" indent="-514350">
              <a:buFont typeface="+mj-lt"/>
              <a:buAutoNum type="arabicPeriod" startAt="12"/>
            </a:pPr>
            <a:r>
              <a:rPr lang="en-US" sz="2600" dirty="0">
                <a:solidFill>
                  <a:schemeClr val="tx1"/>
                </a:solidFill>
              </a:rPr>
              <a:t>Is the c</a:t>
            </a:r>
            <a:r>
              <a:rPr lang="en-US" sz="2600" dirty="0" smtClean="0">
                <a:solidFill>
                  <a:schemeClr val="tx1"/>
                </a:solidFill>
              </a:rPr>
              <a:t>onsumer’s </a:t>
            </a:r>
            <a:r>
              <a:rPr lang="en-US" sz="2600" dirty="0">
                <a:solidFill>
                  <a:schemeClr val="tx1"/>
                </a:solidFill>
              </a:rPr>
              <a:t>income sufficient enough to cover basic living expenses such as rent, </a:t>
            </a:r>
            <a:r>
              <a:rPr lang="en-US" sz="2600" dirty="0" smtClean="0">
                <a:solidFill>
                  <a:schemeClr val="tx1"/>
                </a:solidFill>
              </a:rPr>
              <a:t>utilities, </a:t>
            </a:r>
            <a:r>
              <a:rPr lang="en-US" sz="2600" dirty="0">
                <a:solidFill>
                  <a:schemeClr val="tx1"/>
                </a:solidFill>
              </a:rPr>
              <a:t>and food?</a:t>
            </a:r>
          </a:p>
          <a:p>
            <a:pPr marL="512064" lvl="5" indent="-514350">
              <a:buFont typeface="+mj-lt"/>
              <a:buAutoNum type="arabicPeriod" startAt="12"/>
            </a:pPr>
            <a:r>
              <a:rPr lang="en-US" sz="2600" dirty="0">
                <a:solidFill>
                  <a:schemeClr val="tx1"/>
                </a:solidFill>
              </a:rPr>
              <a:t>Does the c</a:t>
            </a:r>
            <a:r>
              <a:rPr lang="en-US" sz="2600" dirty="0" smtClean="0">
                <a:solidFill>
                  <a:schemeClr val="tx1"/>
                </a:solidFill>
              </a:rPr>
              <a:t>onsumer </a:t>
            </a:r>
            <a:r>
              <a:rPr lang="en-US" sz="2600" dirty="0">
                <a:solidFill>
                  <a:schemeClr val="tx1"/>
                </a:solidFill>
              </a:rPr>
              <a:t>have a history of drug or alcohol abuse?</a:t>
            </a:r>
          </a:p>
          <a:p>
            <a:pPr marL="512064" lvl="5" indent="-514350">
              <a:buFont typeface="+mj-lt"/>
              <a:buAutoNum type="arabicPeriod" startAt="12"/>
            </a:pPr>
            <a:r>
              <a:rPr lang="en-US" sz="2600" dirty="0">
                <a:solidFill>
                  <a:schemeClr val="tx1"/>
                </a:solidFill>
              </a:rPr>
              <a:t>Does the </a:t>
            </a:r>
            <a:r>
              <a:rPr lang="en-US" sz="2600" dirty="0" smtClean="0">
                <a:solidFill>
                  <a:schemeClr val="tx1"/>
                </a:solidFill>
              </a:rPr>
              <a:t>consumer </a:t>
            </a:r>
            <a:r>
              <a:rPr lang="en-US" sz="2600" dirty="0">
                <a:solidFill>
                  <a:schemeClr val="tx1"/>
                </a:solidFill>
              </a:rPr>
              <a:t>have informal supports?</a:t>
            </a:r>
            <a:endParaRPr lang="en-US" sz="2800" dirty="0">
              <a:solidFill>
                <a:schemeClr val="tx1"/>
              </a:solidFill>
            </a:endParaRPr>
          </a:p>
          <a:p>
            <a:pPr marL="0" lvl="6" indent="0">
              <a:buNone/>
            </a:pPr>
            <a:endParaRPr lang="en-US" sz="1400" dirty="0" smtClean="0">
              <a:solidFill>
                <a:schemeClr val="tx1"/>
              </a:solidFill>
            </a:endParaRPr>
          </a:p>
          <a:p>
            <a:pPr marL="0" lvl="6" indent="0">
              <a:buNone/>
            </a:pPr>
            <a:r>
              <a:rPr lang="en-US" sz="2600" dirty="0" smtClean="0">
                <a:solidFill>
                  <a:schemeClr val="tx1"/>
                </a:solidFill>
              </a:rPr>
              <a:t>Training </a:t>
            </a:r>
            <a:r>
              <a:rPr lang="en-US" sz="2600" dirty="0">
                <a:solidFill>
                  <a:schemeClr val="tx1"/>
                </a:solidFill>
              </a:rPr>
              <a:t>with LIFE Staff has been ongoing, along with discussions on how to improve the survey’s efficacy.  </a:t>
            </a:r>
          </a:p>
          <a:p>
            <a:pPr marL="969264" lvl="6" indent="-514350">
              <a:buFont typeface="+mj-lt"/>
              <a:buAutoNum type="arabicPeriod" startAt="12"/>
            </a:pPr>
            <a:endParaRPr lang="en-US" sz="2600" dirty="0">
              <a:solidFill>
                <a:schemeClr val="tx1"/>
              </a:solidFill>
            </a:endParaRPr>
          </a:p>
        </p:txBody>
      </p:sp>
    </p:spTree>
    <p:extLst>
      <p:ext uri="{BB962C8B-B14F-4D97-AF65-F5344CB8AC3E}">
        <p14:creationId xmlns:p14="http://schemas.microsoft.com/office/powerpoint/2010/main" val="7761108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&amp; Diversion Resources</a:t>
            </a:r>
            <a:endParaRPr lang="en-US" dirty="0"/>
          </a:p>
        </p:txBody>
      </p:sp>
      <p:sp>
        <p:nvSpPr>
          <p:cNvPr id="3" name="Content Placeholder 2"/>
          <p:cNvSpPr>
            <a:spLocks noGrp="1"/>
          </p:cNvSpPr>
          <p:nvPr>
            <p:ph idx="1"/>
          </p:nvPr>
        </p:nvSpPr>
        <p:spPr/>
        <p:txBody>
          <a:bodyPr/>
          <a:lstStyle/>
          <a:p>
            <a:r>
              <a:rPr lang="en-US" sz="2500" dirty="0" smtClean="0"/>
              <a:t>Community Integration: A Holistic Approach to the New Core Services for Transition &amp; Diversion (recorded </a:t>
            </a:r>
            <a:r>
              <a:rPr lang="en-US" sz="2500" dirty="0"/>
              <a:t>video modules) - </a:t>
            </a:r>
            <a:r>
              <a:rPr lang="en-US" sz="2500" dirty="0">
                <a:hlinkClick r:id="rId2"/>
              </a:rPr>
              <a:t>http://</a:t>
            </a:r>
            <a:r>
              <a:rPr lang="en-US" sz="2500" dirty="0" smtClean="0">
                <a:hlinkClick r:id="rId2"/>
              </a:rPr>
              <a:t>www.ilru.org/training/community-integration-holistic-approach-new-core-services-for-transition-diversion</a:t>
            </a:r>
            <a:r>
              <a:rPr lang="en-US" sz="2500" dirty="0" smtClean="0"/>
              <a:t> </a:t>
            </a:r>
          </a:p>
          <a:p>
            <a:r>
              <a:rPr lang="en-US" sz="2500" dirty="0" smtClean="0"/>
              <a:t>ABCs of Nursing Home Transition (recorded </a:t>
            </a:r>
            <a:r>
              <a:rPr lang="en-US" sz="2500" dirty="0"/>
              <a:t>video modules) - </a:t>
            </a:r>
            <a:r>
              <a:rPr lang="en-US" sz="2500" dirty="0">
                <a:hlinkClick r:id="rId3"/>
              </a:rPr>
              <a:t>http://</a:t>
            </a:r>
            <a:r>
              <a:rPr lang="en-US" sz="2500" dirty="0" smtClean="0">
                <a:hlinkClick r:id="rId3"/>
              </a:rPr>
              <a:t>www.ilru.org/training/abcs-nursing-home-transition</a:t>
            </a:r>
            <a:r>
              <a:rPr lang="en-US" sz="2500" dirty="0" smtClean="0"/>
              <a:t> </a:t>
            </a:r>
          </a:p>
          <a:p>
            <a:r>
              <a:rPr lang="en-US" sz="2500" dirty="0" smtClean="0"/>
              <a:t>ABCs of Nursing Home Transition: An Orientation Manual for New </a:t>
            </a:r>
            <a:r>
              <a:rPr lang="en-US" sz="2500" dirty="0"/>
              <a:t>Transition </a:t>
            </a:r>
            <a:r>
              <a:rPr lang="en-US" sz="2500" dirty="0" smtClean="0"/>
              <a:t>Facilitators (training manual) </a:t>
            </a:r>
            <a:r>
              <a:rPr lang="en-US" sz="2500" dirty="0"/>
              <a:t>- </a:t>
            </a:r>
            <a:r>
              <a:rPr lang="en-US" sz="2500" dirty="0" smtClean="0">
                <a:hlinkClick r:id="rId4"/>
              </a:rPr>
              <a:t>www.ilru.org/abcs-nursing-home-transition-orientation-manual-for-new-transition-facilitators</a:t>
            </a:r>
            <a:r>
              <a:rPr lang="en-US" sz="2500" dirty="0" smtClean="0"/>
              <a:t> </a:t>
            </a:r>
            <a:endParaRPr lang="en-US" sz="2500" dirty="0"/>
          </a:p>
        </p:txBody>
      </p:sp>
    </p:spTree>
    <p:extLst>
      <p:ext uri="{BB962C8B-B14F-4D97-AF65-F5344CB8AC3E}">
        <p14:creationId xmlns:p14="http://schemas.microsoft.com/office/powerpoint/2010/main" val="14954935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 &amp; Diversion </a:t>
            </a:r>
            <a:r>
              <a:rPr lang="en-US" dirty="0" smtClean="0"/>
              <a:t>Resources, </a:t>
            </a:r>
            <a:r>
              <a:rPr lang="en-US" sz="2400" dirty="0" smtClean="0"/>
              <a:t>cont’d</a:t>
            </a:r>
            <a:endParaRPr lang="en-US" sz="2400" dirty="0"/>
          </a:p>
        </p:txBody>
      </p:sp>
      <p:sp>
        <p:nvSpPr>
          <p:cNvPr id="3" name="Content Placeholder 2"/>
          <p:cNvSpPr>
            <a:spLocks noGrp="1"/>
          </p:cNvSpPr>
          <p:nvPr>
            <p:ph idx="1"/>
          </p:nvPr>
        </p:nvSpPr>
        <p:spPr/>
        <p:txBody>
          <a:bodyPr/>
          <a:lstStyle/>
          <a:p>
            <a:r>
              <a:rPr lang="es-ES" dirty="0"/>
              <a:t>ABC de la Transición del Centro de Cuidados Un Manual de Orientación para Nuevos Facilitadores de </a:t>
            </a:r>
            <a:r>
              <a:rPr lang="es-ES" dirty="0" smtClean="0"/>
              <a:t>Transición (</a:t>
            </a:r>
            <a:r>
              <a:rPr lang="es-ES" dirty="0" err="1" smtClean="0"/>
              <a:t>Spanish</a:t>
            </a:r>
            <a:r>
              <a:rPr lang="es-ES" dirty="0" smtClean="0"/>
              <a:t> </a:t>
            </a:r>
            <a:r>
              <a:rPr lang="es-ES" dirty="0" err="1" smtClean="0"/>
              <a:t>Translation</a:t>
            </a:r>
            <a:r>
              <a:rPr lang="es-ES" dirty="0" smtClean="0"/>
              <a:t> of </a:t>
            </a:r>
            <a:r>
              <a:rPr lang="es-ES" dirty="0" err="1" smtClean="0"/>
              <a:t>ABCs</a:t>
            </a:r>
            <a:r>
              <a:rPr lang="es-ES" dirty="0" smtClean="0"/>
              <a:t> of </a:t>
            </a:r>
            <a:r>
              <a:rPr lang="es-ES" dirty="0" err="1" smtClean="0"/>
              <a:t>Nursing</a:t>
            </a:r>
            <a:r>
              <a:rPr lang="es-ES" dirty="0" smtClean="0"/>
              <a:t> Home </a:t>
            </a:r>
            <a:r>
              <a:rPr lang="es-ES" dirty="0" err="1" smtClean="0"/>
              <a:t>Transition</a:t>
            </a:r>
            <a:r>
              <a:rPr lang="es-ES" dirty="0"/>
              <a:t>) - </a:t>
            </a:r>
            <a:r>
              <a:rPr lang="es-ES" dirty="0">
                <a:hlinkClick r:id="rId2"/>
              </a:rPr>
              <a:t>http://</a:t>
            </a:r>
            <a:r>
              <a:rPr lang="es-ES" dirty="0" smtClean="0">
                <a:hlinkClick r:id="rId2"/>
              </a:rPr>
              <a:t>www.ilru.org/abc-de-la-transici-n-del-centro-de-cuidados-un-manual-de-orientaci-n-para-nuevos-facilitadores-de-0</a:t>
            </a:r>
            <a:r>
              <a:rPr lang="es-ES" dirty="0" smtClean="0"/>
              <a:t> </a:t>
            </a:r>
          </a:p>
          <a:p>
            <a:r>
              <a:rPr lang="es-ES" dirty="0" err="1" smtClean="0"/>
              <a:t>Choose</a:t>
            </a:r>
            <a:r>
              <a:rPr lang="es-ES" dirty="0" smtClean="0"/>
              <a:t>, </a:t>
            </a:r>
            <a:r>
              <a:rPr lang="es-ES" dirty="0" err="1" smtClean="0"/>
              <a:t>Get</a:t>
            </a:r>
            <a:r>
              <a:rPr lang="es-ES" dirty="0" smtClean="0"/>
              <a:t>, </a:t>
            </a:r>
            <a:r>
              <a:rPr lang="es-ES" dirty="0" err="1" smtClean="0"/>
              <a:t>Keep</a:t>
            </a:r>
            <a:r>
              <a:rPr lang="es-ES" dirty="0" smtClean="0"/>
              <a:t> </a:t>
            </a:r>
            <a:r>
              <a:rPr lang="es-ES" dirty="0" err="1" smtClean="0"/>
              <a:t>Integrated</a:t>
            </a:r>
            <a:r>
              <a:rPr lang="es-ES" dirty="0" smtClean="0"/>
              <a:t> </a:t>
            </a:r>
            <a:r>
              <a:rPr lang="es-ES" dirty="0" err="1" smtClean="0"/>
              <a:t>Community</a:t>
            </a:r>
            <a:r>
              <a:rPr lang="es-ES" dirty="0" smtClean="0"/>
              <a:t> </a:t>
            </a:r>
            <a:r>
              <a:rPr lang="es-ES" dirty="0" err="1" smtClean="0"/>
              <a:t>Housing</a:t>
            </a:r>
            <a:r>
              <a:rPr lang="es-ES" dirty="0" smtClean="0"/>
              <a:t> –</a:t>
            </a:r>
            <a:r>
              <a:rPr lang="es-ES" dirty="0"/>
              <a:t> </a:t>
            </a:r>
            <a:r>
              <a:rPr lang="es-ES" dirty="0" smtClean="0"/>
              <a:t>A </a:t>
            </a:r>
            <a:r>
              <a:rPr lang="es-ES" dirty="0" err="1" smtClean="0"/>
              <a:t>Supplement</a:t>
            </a:r>
            <a:r>
              <a:rPr lang="es-ES" dirty="0" smtClean="0"/>
              <a:t> to </a:t>
            </a:r>
            <a:r>
              <a:rPr lang="es-ES" dirty="0" err="1" smtClean="0"/>
              <a:t>ABCs</a:t>
            </a:r>
            <a:r>
              <a:rPr lang="es-ES" dirty="0" smtClean="0"/>
              <a:t> of </a:t>
            </a:r>
            <a:r>
              <a:rPr lang="es-ES" dirty="0" err="1" smtClean="0"/>
              <a:t>Nursing</a:t>
            </a:r>
            <a:r>
              <a:rPr lang="es-ES" dirty="0" smtClean="0"/>
              <a:t> Home </a:t>
            </a:r>
            <a:r>
              <a:rPr lang="es-ES" dirty="0" err="1" smtClean="0"/>
              <a:t>Transition</a:t>
            </a:r>
            <a:r>
              <a:rPr lang="es-ES" dirty="0" smtClean="0"/>
              <a:t>: </a:t>
            </a:r>
            <a:r>
              <a:rPr lang="es-ES" dirty="0" err="1" smtClean="0"/>
              <a:t>An</a:t>
            </a:r>
            <a:r>
              <a:rPr lang="es-ES" dirty="0" smtClean="0"/>
              <a:t> </a:t>
            </a:r>
            <a:r>
              <a:rPr lang="es-ES" dirty="0" err="1" smtClean="0"/>
              <a:t>Orientation</a:t>
            </a:r>
            <a:r>
              <a:rPr lang="es-ES" dirty="0" smtClean="0"/>
              <a:t> Manual </a:t>
            </a:r>
            <a:r>
              <a:rPr lang="es-ES" dirty="0" err="1" smtClean="0"/>
              <a:t>for</a:t>
            </a:r>
            <a:r>
              <a:rPr lang="es-ES" dirty="0" smtClean="0"/>
              <a:t> New </a:t>
            </a:r>
            <a:r>
              <a:rPr lang="es-ES" dirty="0" err="1" smtClean="0"/>
              <a:t>Transition</a:t>
            </a:r>
            <a:r>
              <a:rPr lang="es-ES" dirty="0" smtClean="0"/>
              <a:t> </a:t>
            </a:r>
            <a:r>
              <a:rPr lang="es-ES" dirty="0" err="1" smtClean="0"/>
              <a:t>Facilitators</a:t>
            </a:r>
            <a:r>
              <a:rPr lang="es-ES" dirty="0" smtClean="0"/>
              <a:t> (training manual) </a:t>
            </a:r>
            <a:r>
              <a:rPr lang="es-ES" dirty="0"/>
              <a:t>- </a:t>
            </a:r>
            <a:r>
              <a:rPr lang="es-ES" dirty="0">
                <a:hlinkClick r:id="rId3"/>
              </a:rPr>
              <a:t>http://</a:t>
            </a:r>
            <a:r>
              <a:rPr lang="es-ES" dirty="0" smtClean="0">
                <a:hlinkClick r:id="rId3"/>
              </a:rPr>
              <a:t>www.ilru.org/sites/default/files/Choose-Get-Keep-Integrated-Housing.pdf</a:t>
            </a:r>
            <a:r>
              <a:rPr lang="es-ES" dirty="0" smtClean="0"/>
              <a:t> </a:t>
            </a:r>
            <a:endParaRPr lang="en-US" dirty="0"/>
          </a:p>
        </p:txBody>
      </p:sp>
    </p:spTree>
    <p:extLst>
      <p:ext uri="{BB962C8B-B14F-4D97-AF65-F5344CB8AC3E}">
        <p14:creationId xmlns:p14="http://schemas.microsoft.com/office/powerpoint/2010/main" val="12256619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a:t>
            </a:r>
            <a:r>
              <a:rPr lang="en-US"/>
              <a:t>number </a:t>
            </a:r>
            <a:r>
              <a:rPr lang="en-US" smtClean="0"/>
              <a:t>90ILTA0001</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Core Service: Transition Support (2)</a:t>
            </a:r>
          </a:p>
        </p:txBody>
      </p:sp>
      <p:sp>
        <p:nvSpPr>
          <p:cNvPr id="10" name="Content Placeholder 9"/>
          <p:cNvSpPr>
            <a:spLocks noGrp="1"/>
          </p:cNvSpPr>
          <p:nvPr>
            <p:ph idx="1"/>
          </p:nvPr>
        </p:nvSpPr>
        <p:spPr/>
        <p:txBody>
          <a:bodyPr/>
          <a:lstStyle/>
          <a:p>
            <a:pPr marL="0" indent="0">
              <a:buNone/>
            </a:pPr>
            <a:r>
              <a:rPr lang="en-US" dirty="0"/>
              <a:t>(ii) Provide assistance to individuals with significant disabilities who are at risk of entering institutions so that the individuals may remain in the community. A determination of who is at risk of entering an institution should include self-identification by the individual as part of the intake or goal-setting process; and</a:t>
            </a:r>
          </a:p>
          <a:p>
            <a:pPr marL="0" indent="0">
              <a:buNone/>
            </a:pPr>
            <a:r>
              <a:rPr lang="en-US" dirty="0"/>
              <a:t>(iii) Facilitate the transition of youth who are individuals with significant disabilities, who were eligible for individualized education programs under section 614(d) of the Individuals with Disabilities Education Act (20 U.S.C. 1414(d)), and who have completed their secondary education or otherwise left school ...</a:t>
            </a:r>
          </a:p>
          <a:p>
            <a:pPr marL="0" indent="0">
              <a:buNone/>
            </a:pPr>
            <a:r>
              <a:rPr lang="en-US" dirty="0"/>
              <a:t> </a:t>
            </a:r>
          </a:p>
        </p:txBody>
      </p:sp>
    </p:spTree>
    <p:extLst>
      <p:ext uri="{BB962C8B-B14F-4D97-AF65-F5344CB8AC3E}">
        <p14:creationId xmlns:p14="http://schemas.microsoft.com/office/powerpoint/2010/main" val="743180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marL="0" indent="0">
              <a:buNone/>
            </a:pPr>
            <a:r>
              <a:rPr lang="en-US" dirty="0"/>
              <a:t>1329.5 Indicators of Minimum Compliance</a:t>
            </a:r>
          </a:p>
        </p:txBody>
      </p:sp>
      <p:sp>
        <p:nvSpPr>
          <p:cNvPr id="10" name="Content Placeholder 9"/>
          <p:cNvSpPr>
            <a:spLocks noGrp="1"/>
          </p:cNvSpPr>
          <p:nvPr>
            <p:ph idx="1"/>
          </p:nvPr>
        </p:nvSpPr>
        <p:spPr/>
        <p:txBody>
          <a:bodyPr/>
          <a:lstStyle/>
          <a:p>
            <a:pPr marL="0" indent="0">
              <a:buNone/>
            </a:pPr>
            <a:endParaRPr lang="en-US" dirty="0"/>
          </a:p>
          <a:p>
            <a:pPr marL="0" indent="0">
              <a:buNone/>
            </a:pPr>
            <a:r>
              <a:rPr lang="en-US" dirty="0"/>
              <a:t>To be eligible to receive funds under this part, a Center must comply with the standards in section 725(b) and assurances in section 725(c) of the Act, with the indicators of minimum compliance, and the requirements contained in the terms and conditions of the grant award. </a:t>
            </a:r>
          </a:p>
          <a:p>
            <a:pPr marL="0" indent="0">
              <a:buNone/>
            </a:pPr>
            <a:endParaRPr lang="en-US" dirty="0"/>
          </a:p>
        </p:txBody>
      </p:sp>
    </p:spTree>
    <p:extLst>
      <p:ext uri="{BB962C8B-B14F-4D97-AF65-F5344CB8AC3E}">
        <p14:creationId xmlns:p14="http://schemas.microsoft.com/office/powerpoint/2010/main" val="1950946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Let’s drill down in those regulations...</a:t>
            </a:r>
            <a:br>
              <a:rPr lang="en-US" dirty="0"/>
            </a:br>
            <a:endParaRPr lang="en-US" dirty="0"/>
          </a:p>
        </p:txBody>
      </p:sp>
      <p:sp>
        <p:nvSpPr>
          <p:cNvPr id="10" name="Content Placeholder 9"/>
          <p:cNvSpPr>
            <a:spLocks noGrp="1"/>
          </p:cNvSpPr>
          <p:nvPr>
            <p:ph idx="1"/>
          </p:nvPr>
        </p:nvSpPr>
        <p:spPr/>
        <p:txBody>
          <a:bodyPr/>
          <a:lstStyle/>
          <a:p>
            <a:pPr marL="0" indent="0">
              <a:buNone/>
            </a:pPr>
            <a:r>
              <a:rPr lang="en-US" b="1" dirty="0"/>
              <a:t>INSTITUTIONAL TRANSITION</a:t>
            </a:r>
          </a:p>
          <a:p>
            <a:pPr marL="0" indent="0">
              <a:buNone/>
            </a:pPr>
            <a:r>
              <a:rPr lang="en-US" dirty="0"/>
              <a:t>“Facilitate the transition of individuals with significant disabilities from nursing homes and other institutions to home and community-based residences, with the requisite supports and services.</a:t>
            </a:r>
          </a:p>
          <a:p>
            <a:pPr marL="0" indent="0">
              <a:buNone/>
            </a:pPr>
            <a:r>
              <a:rPr lang="en-US" dirty="0"/>
              <a:t>“This process may include providing services and supports that a consumer identifies are needed to move from an institutional setting to community based setting, including systems advocacy required for the individual to move to a home of his or her choosing;....”</a:t>
            </a:r>
          </a:p>
          <a:p>
            <a:pPr marL="0" indent="0">
              <a:buNone/>
            </a:pPr>
            <a:endParaRPr lang="en-US" dirty="0"/>
          </a:p>
        </p:txBody>
      </p:sp>
    </p:spTree>
    <p:extLst>
      <p:ext uri="{BB962C8B-B14F-4D97-AF65-F5344CB8AC3E}">
        <p14:creationId xmlns:p14="http://schemas.microsoft.com/office/powerpoint/2010/main" val="4077936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Let’s drill down, cont’d.</a:t>
            </a:r>
          </a:p>
        </p:txBody>
      </p:sp>
      <p:sp>
        <p:nvSpPr>
          <p:cNvPr id="10" name="Content Placeholder 9"/>
          <p:cNvSpPr>
            <a:spLocks noGrp="1"/>
          </p:cNvSpPr>
          <p:nvPr>
            <p:ph idx="1"/>
          </p:nvPr>
        </p:nvSpPr>
        <p:spPr>
          <a:xfrm>
            <a:off x="381000" y="1066800"/>
            <a:ext cx="8534400" cy="5029200"/>
          </a:xfrm>
        </p:spPr>
        <p:txBody>
          <a:bodyPr/>
          <a:lstStyle/>
          <a:p>
            <a:pPr marL="0" indent="0">
              <a:buNone/>
            </a:pPr>
            <a:r>
              <a:rPr lang="en-US" b="1" dirty="0"/>
              <a:t>INSTITUTIONAL DIVERSION</a:t>
            </a:r>
          </a:p>
          <a:p>
            <a:pPr marL="0" indent="0">
              <a:buNone/>
            </a:pPr>
            <a:r>
              <a:rPr lang="en-US" dirty="0"/>
              <a:t>“Provide assistance to individuals with significant disabilities who are at risk of entering institutions so that the individuals may remain in the community.   </a:t>
            </a:r>
          </a:p>
          <a:p>
            <a:pPr marL="0" indent="0">
              <a:buNone/>
            </a:pPr>
            <a:r>
              <a:rPr lang="en-US" dirty="0"/>
              <a:t>“A determination of who is at risk of entering an institution should include self-identification by the individual as part of the intake or goal-setting </a:t>
            </a:r>
            <a:r>
              <a:rPr lang="en-US" dirty="0" smtClean="0"/>
              <a:t>process</a:t>
            </a:r>
            <a:r>
              <a:rPr lang="en-US" dirty="0"/>
              <a:t>.” </a:t>
            </a:r>
          </a:p>
          <a:p>
            <a:pPr marL="0" indent="0">
              <a:buNone/>
            </a:pPr>
            <a:endParaRPr lang="en-US" sz="1000" dirty="0"/>
          </a:p>
          <a:p>
            <a:pPr marL="0" indent="0">
              <a:buNone/>
            </a:pPr>
            <a:r>
              <a:rPr lang="en-US" dirty="0"/>
              <a:t>We have been calling this “diversion” because it simplifies communication and is commonly understood.</a:t>
            </a:r>
          </a:p>
        </p:txBody>
      </p:sp>
    </p:spTree>
    <p:extLst>
      <p:ext uri="{BB962C8B-B14F-4D97-AF65-F5344CB8AC3E}">
        <p14:creationId xmlns:p14="http://schemas.microsoft.com/office/powerpoint/2010/main" val="3853215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19025</TotalTime>
  <Words>10316</Words>
  <Application>Microsoft Office PowerPoint</Application>
  <PresentationFormat>On-screen Show (4:3)</PresentationFormat>
  <Paragraphs>425</Paragraphs>
  <Slides>53</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Arial Rounded MT Bold</vt:lpstr>
      <vt:lpstr>Calibri Light</vt:lpstr>
      <vt:lpstr>Courier New</vt:lpstr>
      <vt:lpstr>Tahoma</vt:lpstr>
      <vt:lpstr>Default Design</vt:lpstr>
      <vt:lpstr>Independent Living Research Utilization</vt:lpstr>
      <vt:lpstr>Getting to the Core of It: Integrating CIL Core Services for a Holistic Consumer Experience  Seamlessly Integrating Transition &amp; Diversion Into Core Services  May 4, 2018 Phoenix, AZ  Presenters: Darrel Christenson  Michelle Crain Bruce Darling Amina Donna Kruck    </vt:lpstr>
      <vt:lpstr>Defining At-Risk &amp;  Broad Overview of the Law  Bruce Darling</vt:lpstr>
      <vt:lpstr>The Core IL Services – In the Law</vt:lpstr>
      <vt:lpstr>Core Service: Transition Support</vt:lpstr>
      <vt:lpstr>Core Service: Transition Support (2)</vt:lpstr>
      <vt:lpstr>1329.5 Indicators of Minimum Compliance</vt:lpstr>
      <vt:lpstr>Let’s drill down in those regulations... </vt:lpstr>
      <vt:lpstr>Let’s drill down, cont’d.</vt:lpstr>
      <vt:lpstr>What It Means to be At-Risk </vt:lpstr>
      <vt:lpstr>What It Means to be At-Risk, cont’d.</vt:lpstr>
      <vt:lpstr>Avoiding Unwanted Institutionalization</vt:lpstr>
      <vt:lpstr>Providing for Diversion and Transition through Existing Core Services &amp;  Early Interventions  Darrel Christenson</vt:lpstr>
      <vt:lpstr>Providing Diversion &amp; Transition Through Existing Services</vt:lpstr>
      <vt:lpstr>Information &amp; Referral</vt:lpstr>
      <vt:lpstr>Peer Counseling/Support</vt:lpstr>
      <vt:lpstr>Independent Living Skills (ILS) Training</vt:lpstr>
      <vt:lpstr>Individual Advocacy</vt:lpstr>
      <vt:lpstr>Systems Advocacy </vt:lpstr>
      <vt:lpstr>Early Intervention Program at Ability360</vt:lpstr>
      <vt:lpstr>Early Intervention Program at Ability360, cont’d.</vt:lpstr>
      <vt:lpstr>Service Area and Demographics</vt:lpstr>
      <vt:lpstr>The Problem Being Addressed</vt:lpstr>
      <vt:lpstr>The Problem Being Addressed, cont’d.</vt:lpstr>
      <vt:lpstr>According to the National Council on Disability…</vt:lpstr>
      <vt:lpstr>Early Intervention Program’s Purpose, Measurable Goals, and Objectives</vt:lpstr>
      <vt:lpstr>Early Intervention Program’s Purpose, Measurable Goals, and Objectives, cont’d.</vt:lpstr>
      <vt:lpstr>Program Objectives</vt:lpstr>
      <vt:lpstr>Program Objectives, cont’d.</vt:lpstr>
      <vt:lpstr>Building the Program</vt:lpstr>
      <vt:lpstr>Tools</vt:lpstr>
      <vt:lpstr>Interactions</vt:lpstr>
      <vt:lpstr>Interactions, cont’d.</vt:lpstr>
      <vt:lpstr>Measuring Outcomes</vt:lpstr>
      <vt:lpstr>Methods to Gather and Collate Measurable Results</vt:lpstr>
      <vt:lpstr>Methods to Gather and Collate Measurable Results, cont’d.</vt:lpstr>
      <vt:lpstr>The Program Uses a Three-Pronged Collaborative Partner Approach</vt:lpstr>
      <vt:lpstr>Case Example — Steve</vt:lpstr>
      <vt:lpstr>Things to Consider</vt:lpstr>
      <vt:lpstr>Most Common Concerns of Consumers</vt:lpstr>
      <vt:lpstr>Most Common Concerns of  Consumers, cont’d.</vt:lpstr>
      <vt:lpstr>Bottom Line</vt:lpstr>
      <vt:lpstr>Embrace Diversion / Transition!</vt:lpstr>
      <vt:lpstr>Assessing Risk for Institutionalization  Michelle Crain</vt:lpstr>
      <vt:lpstr>LIFE’s At-Risk Assessment Tool</vt:lpstr>
      <vt:lpstr>Developing LIFE’s At-Risk Assessment Tool</vt:lpstr>
      <vt:lpstr>LIFE’s At-Risk Assessment Survey</vt:lpstr>
      <vt:lpstr>LIFE’s At-Risk Assessment Survey, cont’d.</vt:lpstr>
      <vt:lpstr>LIFE’s At-Risk Assessment Survey, cont’d. 2</vt:lpstr>
      <vt:lpstr>LIFE’s At-Risk Assessment Survey, cont’d. 3</vt:lpstr>
      <vt:lpstr>Transition &amp; Diversion Resources</vt:lpstr>
      <vt:lpstr>Transition &amp; Diversion Resources, cont’d</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to Core of It 2018</dc:title>
  <dc:creator>eubanks</dc:creator>
  <cp:lastModifiedBy>Eubanks, Carol</cp:lastModifiedBy>
  <cp:revision>648</cp:revision>
  <cp:lastPrinted>2016-03-25T15:15:04Z</cp:lastPrinted>
  <dcterms:created xsi:type="dcterms:W3CDTF">2011-01-05T14:17:40Z</dcterms:created>
  <dcterms:modified xsi:type="dcterms:W3CDTF">2019-08-09T17:52:59Z</dcterms:modified>
</cp:coreProperties>
</file>