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2"/>
  </p:notesMasterIdLst>
  <p:handoutMasterIdLst>
    <p:handoutMasterId r:id="rId23"/>
  </p:handoutMasterIdLst>
  <p:sldIdLst>
    <p:sldId id="262" r:id="rId2"/>
    <p:sldId id="548" r:id="rId3"/>
    <p:sldId id="562" r:id="rId4"/>
    <p:sldId id="411" r:id="rId5"/>
    <p:sldId id="412" r:id="rId6"/>
    <p:sldId id="413" r:id="rId7"/>
    <p:sldId id="414" r:id="rId8"/>
    <p:sldId id="415" r:id="rId9"/>
    <p:sldId id="416" r:id="rId10"/>
    <p:sldId id="417" r:id="rId11"/>
    <p:sldId id="418" r:id="rId12"/>
    <p:sldId id="419" r:id="rId13"/>
    <p:sldId id="552" r:id="rId14"/>
    <p:sldId id="420" r:id="rId15"/>
    <p:sldId id="421" r:id="rId16"/>
    <p:sldId id="422" r:id="rId17"/>
    <p:sldId id="423" r:id="rId18"/>
    <p:sldId id="563" r:id="rId19"/>
    <p:sldId id="547" r:id="rId20"/>
    <p:sldId id="517" r:id="rId21"/>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9" clrIdx="1">
    <p:extLst>
      <p:ext uri="{19B8F6BF-5375-455C-9EA6-DF929625EA0E}">
        <p15:presenceInfo xmlns:p15="http://schemas.microsoft.com/office/powerpoint/2012/main" userId="75585efcf1069a26" providerId="Windows Live"/>
      </p:ext>
    </p:extLst>
  </p:cmAuthor>
  <p:cmAuthor id="3" name="Paula McElwee" initials="PM" lastIdx="2" clrIdx="2">
    <p:extLst>
      <p:ext uri="{19B8F6BF-5375-455C-9EA6-DF929625EA0E}">
        <p15:presenceInfo xmlns:p15="http://schemas.microsoft.com/office/powerpoint/2012/main" userId="9253ccc78c5345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323" autoAdjust="0"/>
  </p:normalViewPr>
  <p:slideViewPr>
    <p:cSldViewPr>
      <p:cViewPr varScale="1">
        <p:scale>
          <a:sx n="96" d="100"/>
          <a:sy n="96" d="100"/>
        </p:scale>
        <p:origin x="2538" y="90"/>
      </p:cViewPr>
      <p:guideLst>
        <p:guide orient="horz" pos="2448"/>
        <p:guide pos="3168"/>
      </p:guideLst>
    </p:cSldViewPr>
  </p:slideViewPr>
  <p:outlineViewPr>
    <p:cViewPr>
      <p:scale>
        <a:sx n="33" d="100"/>
        <a:sy n="33" d="100"/>
      </p:scale>
      <p:origin x="0" y="-168018"/>
    </p:cViewPr>
  </p:outlineViewPr>
  <p:notesTextViewPr>
    <p:cViewPr>
      <p:scale>
        <a:sx n="1" d="1"/>
        <a:sy n="1" d="1"/>
      </p:scale>
      <p:origin x="0" y="0"/>
    </p:cViewPr>
  </p:notesTextViewPr>
  <p:sorterViewPr>
    <p:cViewPr>
      <p:scale>
        <a:sx n="138" d="100"/>
        <a:sy n="138" d="100"/>
      </p:scale>
      <p:origin x="0" y="0"/>
    </p:cViewPr>
  </p:sorterViewPr>
  <p:notesViewPr>
    <p:cSldViewPr>
      <p:cViewPr varScale="1">
        <p:scale>
          <a:sx n="64" d="100"/>
          <a:sy n="64" d="100"/>
        </p:scale>
        <p:origin x="256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8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McElwee" userId="9253ccc78c5345ae" providerId="LiveId" clId="{59D2F993-33AF-4935-AA05-B71466C6BDC1}"/>
    <pc:docChg chg="delSld">
      <pc:chgData name="Paula McElwee" userId="9253ccc78c5345ae" providerId="LiveId" clId="{59D2F993-33AF-4935-AA05-B71466C6BDC1}" dt="2020-09-15T19:52:19.388" v="0" actId="47"/>
      <pc:docMkLst>
        <pc:docMk/>
      </pc:docMkLst>
      <pc:sldChg chg="del">
        <pc:chgData name="Paula McElwee" userId="9253ccc78c5345ae" providerId="LiveId" clId="{59D2F993-33AF-4935-AA05-B71466C6BDC1}" dt="2020-09-15T19:52:19.388" v="0" actId="47"/>
        <pc:sldMkLst>
          <pc:docMk/>
          <pc:sldMk cId="3994850793" sldId="504"/>
        </pc:sldMkLst>
      </pc:sldChg>
      <pc:sldChg chg="del">
        <pc:chgData name="Paula McElwee" userId="9253ccc78c5345ae" providerId="LiveId" clId="{59D2F993-33AF-4935-AA05-B71466C6BDC1}" dt="2020-09-15T19:52:19.388" v="0" actId="47"/>
        <pc:sldMkLst>
          <pc:docMk/>
          <pc:sldMk cId="4245556568" sldId="519"/>
        </pc:sldMkLst>
      </pc:sldChg>
      <pc:sldChg chg="del">
        <pc:chgData name="Paula McElwee" userId="9253ccc78c5345ae" providerId="LiveId" clId="{59D2F993-33AF-4935-AA05-B71466C6BDC1}" dt="2020-09-15T19:52:19.388" v="0" actId="47"/>
        <pc:sldMkLst>
          <pc:docMk/>
          <pc:sldMk cId="2623946892" sldId="520"/>
        </pc:sldMkLst>
      </pc:sldChg>
      <pc:sldChg chg="del">
        <pc:chgData name="Paula McElwee" userId="9253ccc78c5345ae" providerId="LiveId" clId="{59D2F993-33AF-4935-AA05-B71466C6BDC1}" dt="2020-09-15T19:52:19.388" v="0" actId="47"/>
        <pc:sldMkLst>
          <pc:docMk/>
          <pc:sldMk cId="709939425" sldId="521"/>
        </pc:sldMkLst>
      </pc:sldChg>
      <pc:sldChg chg="del">
        <pc:chgData name="Paula McElwee" userId="9253ccc78c5345ae" providerId="LiveId" clId="{59D2F993-33AF-4935-AA05-B71466C6BDC1}" dt="2020-09-15T19:52:19.388" v="0" actId="47"/>
        <pc:sldMkLst>
          <pc:docMk/>
          <pc:sldMk cId="2333630041" sldId="522"/>
        </pc:sldMkLst>
      </pc:sldChg>
      <pc:sldChg chg="del">
        <pc:chgData name="Paula McElwee" userId="9253ccc78c5345ae" providerId="LiveId" clId="{59D2F993-33AF-4935-AA05-B71466C6BDC1}" dt="2020-09-15T19:52:19.388" v="0" actId="47"/>
        <pc:sldMkLst>
          <pc:docMk/>
          <pc:sldMk cId="2738165716" sldId="523"/>
        </pc:sldMkLst>
      </pc:sldChg>
      <pc:sldChg chg="del">
        <pc:chgData name="Paula McElwee" userId="9253ccc78c5345ae" providerId="LiveId" clId="{59D2F993-33AF-4935-AA05-B71466C6BDC1}" dt="2020-09-15T19:52:19.388" v="0" actId="47"/>
        <pc:sldMkLst>
          <pc:docMk/>
          <pc:sldMk cId="1150464151" sldId="524"/>
        </pc:sldMkLst>
      </pc:sldChg>
      <pc:sldChg chg="del">
        <pc:chgData name="Paula McElwee" userId="9253ccc78c5345ae" providerId="LiveId" clId="{59D2F993-33AF-4935-AA05-B71466C6BDC1}" dt="2020-09-15T19:52:19.388" v="0" actId="47"/>
        <pc:sldMkLst>
          <pc:docMk/>
          <pc:sldMk cId="650523569" sldId="526"/>
        </pc:sldMkLst>
      </pc:sldChg>
      <pc:sldChg chg="del">
        <pc:chgData name="Paula McElwee" userId="9253ccc78c5345ae" providerId="LiveId" clId="{59D2F993-33AF-4935-AA05-B71466C6BDC1}" dt="2020-09-15T19:52:19.388" v="0" actId="47"/>
        <pc:sldMkLst>
          <pc:docMk/>
          <pc:sldMk cId="1165010738" sldId="527"/>
        </pc:sldMkLst>
      </pc:sldChg>
      <pc:sldChg chg="del">
        <pc:chgData name="Paula McElwee" userId="9253ccc78c5345ae" providerId="LiveId" clId="{59D2F993-33AF-4935-AA05-B71466C6BDC1}" dt="2020-09-15T19:52:19.388" v="0" actId="47"/>
        <pc:sldMkLst>
          <pc:docMk/>
          <pc:sldMk cId="3063352739" sldId="528"/>
        </pc:sldMkLst>
      </pc:sldChg>
      <pc:sldChg chg="del">
        <pc:chgData name="Paula McElwee" userId="9253ccc78c5345ae" providerId="LiveId" clId="{59D2F993-33AF-4935-AA05-B71466C6BDC1}" dt="2020-09-15T19:52:19.388" v="0" actId="47"/>
        <pc:sldMkLst>
          <pc:docMk/>
          <pc:sldMk cId="2244921401" sldId="529"/>
        </pc:sldMkLst>
      </pc:sldChg>
      <pc:sldChg chg="del">
        <pc:chgData name="Paula McElwee" userId="9253ccc78c5345ae" providerId="LiveId" clId="{59D2F993-33AF-4935-AA05-B71466C6BDC1}" dt="2020-09-15T19:52:19.388" v="0" actId="47"/>
        <pc:sldMkLst>
          <pc:docMk/>
          <pc:sldMk cId="2436989097" sldId="530"/>
        </pc:sldMkLst>
      </pc:sldChg>
      <pc:sldChg chg="del">
        <pc:chgData name="Paula McElwee" userId="9253ccc78c5345ae" providerId="LiveId" clId="{59D2F993-33AF-4935-AA05-B71466C6BDC1}" dt="2020-09-15T19:52:19.388" v="0" actId="47"/>
        <pc:sldMkLst>
          <pc:docMk/>
          <pc:sldMk cId="2822742824" sldId="531"/>
        </pc:sldMkLst>
      </pc:sldChg>
      <pc:sldChg chg="del">
        <pc:chgData name="Paula McElwee" userId="9253ccc78c5345ae" providerId="LiveId" clId="{59D2F993-33AF-4935-AA05-B71466C6BDC1}" dt="2020-09-15T19:52:19.388" v="0" actId="47"/>
        <pc:sldMkLst>
          <pc:docMk/>
          <pc:sldMk cId="3526628338" sldId="532"/>
        </pc:sldMkLst>
      </pc:sldChg>
      <pc:sldChg chg="del">
        <pc:chgData name="Paula McElwee" userId="9253ccc78c5345ae" providerId="LiveId" clId="{59D2F993-33AF-4935-AA05-B71466C6BDC1}" dt="2020-09-15T19:52:19.388" v="0" actId="47"/>
        <pc:sldMkLst>
          <pc:docMk/>
          <pc:sldMk cId="672562155" sldId="54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11/25/2020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dirty="0"/>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11/25/2020</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dirty="0"/>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50953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11</a:t>
            </a:fld>
            <a:endParaRPr lang="en-US" dirty="0"/>
          </a:p>
        </p:txBody>
      </p:sp>
    </p:spTree>
    <p:extLst>
      <p:ext uri="{BB962C8B-B14F-4D97-AF65-F5344CB8AC3E}">
        <p14:creationId xmlns:p14="http://schemas.microsoft.com/office/powerpoint/2010/main" val="93543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12</a:t>
            </a:fld>
            <a:endParaRPr lang="en-US" dirty="0"/>
          </a:p>
        </p:txBody>
      </p:sp>
    </p:spTree>
    <p:extLst>
      <p:ext uri="{BB962C8B-B14F-4D97-AF65-F5344CB8AC3E}">
        <p14:creationId xmlns:p14="http://schemas.microsoft.com/office/powerpoint/2010/main" val="16387468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14</a:t>
            </a:fld>
            <a:endParaRPr lang="en-US" dirty="0"/>
          </a:p>
        </p:txBody>
      </p:sp>
    </p:spTree>
    <p:extLst>
      <p:ext uri="{BB962C8B-B14F-4D97-AF65-F5344CB8AC3E}">
        <p14:creationId xmlns:p14="http://schemas.microsoft.com/office/powerpoint/2010/main" val="3275097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15</a:t>
            </a:fld>
            <a:endParaRPr lang="en-US" dirty="0"/>
          </a:p>
        </p:txBody>
      </p:sp>
    </p:spTree>
    <p:extLst>
      <p:ext uri="{BB962C8B-B14F-4D97-AF65-F5344CB8AC3E}">
        <p14:creationId xmlns:p14="http://schemas.microsoft.com/office/powerpoint/2010/main" val="4007348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16</a:t>
            </a:fld>
            <a:endParaRPr lang="en-US" dirty="0"/>
          </a:p>
        </p:txBody>
      </p:sp>
    </p:spTree>
    <p:extLst>
      <p:ext uri="{BB962C8B-B14F-4D97-AF65-F5344CB8AC3E}">
        <p14:creationId xmlns:p14="http://schemas.microsoft.com/office/powerpoint/2010/main" val="3853449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17</a:t>
            </a:fld>
            <a:endParaRPr lang="en-US" dirty="0"/>
          </a:p>
        </p:txBody>
      </p:sp>
    </p:spTree>
    <p:extLst>
      <p:ext uri="{BB962C8B-B14F-4D97-AF65-F5344CB8AC3E}">
        <p14:creationId xmlns:p14="http://schemas.microsoft.com/office/powerpoint/2010/main" val="1268549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18</a:t>
            </a:fld>
            <a:endParaRPr lang="en-US" dirty="0"/>
          </a:p>
        </p:txBody>
      </p:sp>
    </p:spTree>
    <p:extLst>
      <p:ext uri="{BB962C8B-B14F-4D97-AF65-F5344CB8AC3E}">
        <p14:creationId xmlns:p14="http://schemas.microsoft.com/office/powerpoint/2010/main" val="24585544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20</a:t>
            </a:fld>
            <a:endParaRPr lang="en-US" dirty="0"/>
          </a:p>
        </p:txBody>
      </p:sp>
    </p:spTree>
    <p:extLst>
      <p:ext uri="{BB962C8B-B14F-4D97-AF65-F5344CB8AC3E}">
        <p14:creationId xmlns:p14="http://schemas.microsoft.com/office/powerpoint/2010/main" val="1857636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2581284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a:t>
            </a:fld>
            <a:endParaRPr lang="en-US" dirty="0"/>
          </a:p>
        </p:txBody>
      </p:sp>
    </p:spTree>
    <p:extLst>
      <p:ext uri="{BB962C8B-B14F-4D97-AF65-F5344CB8AC3E}">
        <p14:creationId xmlns:p14="http://schemas.microsoft.com/office/powerpoint/2010/main" val="1046288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5</a:t>
            </a:fld>
            <a:endParaRPr lang="en-US" dirty="0"/>
          </a:p>
        </p:txBody>
      </p:sp>
    </p:spTree>
    <p:extLst>
      <p:ext uri="{BB962C8B-B14F-4D97-AF65-F5344CB8AC3E}">
        <p14:creationId xmlns:p14="http://schemas.microsoft.com/office/powerpoint/2010/main" val="935821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6</a:t>
            </a:fld>
            <a:endParaRPr lang="en-US" dirty="0"/>
          </a:p>
        </p:txBody>
      </p:sp>
    </p:spTree>
    <p:extLst>
      <p:ext uri="{BB962C8B-B14F-4D97-AF65-F5344CB8AC3E}">
        <p14:creationId xmlns:p14="http://schemas.microsoft.com/office/powerpoint/2010/main" val="3930527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7</a:t>
            </a:fld>
            <a:endParaRPr lang="en-US" dirty="0"/>
          </a:p>
        </p:txBody>
      </p:sp>
    </p:spTree>
    <p:extLst>
      <p:ext uri="{BB962C8B-B14F-4D97-AF65-F5344CB8AC3E}">
        <p14:creationId xmlns:p14="http://schemas.microsoft.com/office/powerpoint/2010/main" val="4097218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8</a:t>
            </a:fld>
            <a:endParaRPr lang="en-US" dirty="0"/>
          </a:p>
        </p:txBody>
      </p:sp>
    </p:spTree>
    <p:extLst>
      <p:ext uri="{BB962C8B-B14F-4D97-AF65-F5344CB8AC3E}">
        <p14:creationId xmlns:p14="http://schemas.microsoft.com/office/powerpoint/2010/main" val="749494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9</a:t>
            </a:fld>
            <a:endParaRPr lang="en-US" dirty="0"/>
          </a:p>
        </p:txBody>
      </p:sp>
    </p:spTree>
    <p:extLst>
      <p:ext uri="{BB962C8B-B14F-4D97-AF65-F5344CB8AC3E}">
        <p14:creationId xmlns:p14="http://schemas.microsoft.com/office/powerpoint/2010/main" val="1929944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10</a:t>
            </a:fld>
            <a:endParaRPr lang="en-US" dirty="0"/>
          </a:p>
        </p:txBody>
      </p:sp>
    </p:spTree>
    <p:extLst>
      <p:ext uri="{BB962C8B-B14F-4D97-AF65-F5344CB8AC3E}">
        <p14:creationId xmlns:p14="http://schemas.microsoft.com/office/powerpoint/2010/main" val="115839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AF61AB-B0DD-4F9C-9F8E-E57A609D99F7}" type="slidenum">
              <a:rPr lang="en-US" smtClean="0"/>
              <a:t>‹#›</a:t>
            </a:fld>
            <a:endParaRPr lang="en-US" dirty="0"/>
          </a:p>
        </p:txBody>
      </p:sp>
      <p:sp>
        <p:nvSpPr>
          <p:cNvPr id="6" name="Rectangle 5"/>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AF61AB-B0DD-4F9C-9F8E-E57A609D99F7}" type="slidenum">
              <a:rPr lang="en-US" smtClean="0"/>
              <a:t>‹#›</a:t>
            </a:fld>
            <a:endParaRPr lang="en-US" dirty="0"/>
          </a:p>
        </p:txBody>
      </p:sp>
      <p:sp>
        <p:nvSpPr>
          <p:cNvPr id="8" name="Rectangle 7"/>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104063" y="7129462"/>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dirty="0"/>
          </a:p>
        </p:txBody>
      </p:sp>
      <p:pic>
        <p:nvPicPr>
          <p:cNvPr id="8" name="Picture 7" descr="ILRU logo - ilru red block letters with blue &quot;eyebrow&quot; over it"/>
          <p:cNvPicPr>
            <a:picLocks noChangeAspect="1"/>
          </p:cNvPicPr>
          <p:nvPr userDrawn="1"/>
        </p:nvPicPr>
        <p:blipFill>
          <a:blip r:embed="rId6"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Lst>
  <p:hf hdr="0" ftr="0" dt="0"/>
  <p:txStyles>
    <p:titleStyle>
      <a:lvl1pPr algn="l" defTabSz="914400" rtl="0" eaLnBrk="1" latinLnBrk="0" hangingPunct="1">
        <a:lnSpc>
          <a:spcPct val="90000"/>
        </a:lnSpc>
        <a:spcBef>
          <a:spcPct val="0"/>
        </a:spcBef>
        <a:buNone/>
        <a:defRPr sz="2800" b="1" kern="1200">
          <a:solidFill>
            <a:srgbClr val="333399"/>
          </a:solidFill>
          <a:latin typeface="Arial Rounded MT Bold" panose="020B060402020202020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lru.org/training/new-indirect-cost-rate-requirements-for-cil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www.ilru.org/training/applying-your-indirect-cost-rate-centers-for-independent-living" TargetMode="External"/><Relationship Id="rId4" Type="http://schemas.openxmlformats.org/officeDocument/2006/relationships/hyperlink" Target="https://www.ilru.org/training/how-prepare-indirect-cost-rate-proposal"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paulamcelwee-ILRU@yahoo.com" TargetMode="External"/><Relationship Id="rId2" Type="http://schemas.openxmlformats.org/officeDocument/2006/relationships/hyperlink" Target="mailto:john@heveroncpa.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692150" y="381000"/>
            <a:ext cx="8985250" cy="1752600"/>
          </a:xfrm>
        </p:spPr>
        <p:txBody>
          <a:bodyPr>
            <a:normAutofit/>
          </a:bodyPr>
          <a:lstStyle/>
          <a:p>
            <a:pPr marL="0" indent="0" algn="ctr">
              <a:lnSpc>
                <a:spcPct val="100000"/>
              </a:lnSpc>
            </a:pPr>
            <a:r>
              <a:rPr lang="en-US" sz="600" dirty="0">
                <a:solidFill>
                  <a:schemeClr val="bg1">
                    <a:lumMod val="85000"/>
                  </a:schemeClr>
                </a:solidFill>
                <a:latin typeface="IL-Arial Rounded MT Bold"/>
              </a:rPr>
              <a:t>&gt;&gt;Slide 1</a:t>
            </a:r>
            <a:br>
              <a:rPr lang="en-US" sz="600" dirty="0">
                <a:solidFill>
                  <a:schemeClr val="bg1">
                    <a:lumMod val="85000"/>
                  </a:schemeClr>
                </a:solidFill>
                <a:latin typeface="IL-Arial Rounded MT Bold"/>
              </a:rPr>
            </a:br>
            <a:r>
              <a:rPr lang="en-US" dirty="0">
                <a:latin typeface="IL-Arial Rounded MT Bold"/>
              </a:rPr>
              <a:t>ILRU’s IL-NET National </a:t>
            </a:r>
            <a:br>
              <a:rPr lang="en-US" dirty="0">
                <a:latin typeface="IL-Arial Rounded MT Bold"/>
              </a:rPr>
            </a:br>
            <a:r>
              <a:rPr lang="en-US" dirty="0">
                <a:latin typeface="IL-Arial Rounded MT Bold"/>
              </a:rPr>
              <a:t>Training and Technical Assistance Center for Independent Living</a:t>
            </a:r>
            <a:endParaRPr lang="en-US" dirty="0"/>
          </a:p>
        </p:txBody>
      </p:sp>
      <p:pic>
        <p:nvPicPr>
          <p:cNvPr id="8" name="Picture 5" descr="We create opportunities for independence for people with disabilities through research, education, and consultation. ILRU logo in block red letters with blue eyebrow swoosh above and below Independent Living Research utilization. www.ilru.org. " title="ILRU Logo"/>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995761" y="2286000"/>
            <a:ext cx="8149428" cy="425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a:t>
            </a:r>
            <a:r>
              <a:rPr lang="en-US" sz="900" dirty="0">
                <a:latin typeface="Arial" panose="020B0604020202020204" pitchFamily="34" charset="0"/>
                <a:cs typeface="Arial" panose="020B0604020202020204" pitchFamily="34" charset="0"/>
              </a:rPr>
              <a:t>for </a:t>
            </a:r>
            <a:r>
              <a:rPr lang="en-US" sz="900" dirty="0">
                <a:solidFill>
                  <a:schemeClr val="tx1"/>
                </a:solidFill>
                <a:effectLst/>
                <a:latin typeface="Arial" panose="020B0604020202020204" pitchFamily="34" charset="0"/>
                <a:cs typeface="Arial" panose="020B0604020202020204" pitchFamily="34" charset="0"/>
              </a:rPr>
              <a:t>Independent Living </a:t>
            </a:r>
            <a:endParaRPr lang="en-US" sz="9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6248400" y="7166633"/>
            <a:ext cx="2262187" cy="414338"/>
          </a:xfrm>
        </p:spPr>
        <p:txBody>
          <a:bodyPr/>
          <a:lstStyle/>
          <a:p>
            <a:fld id="{6153527D-BED1-478D-AC23-D9BDE0E418EC}" type="slidenum">
              <a:rPr lang="en-US" smtClean="0"/>
              <a:t>1</a:t>
            </a:fld>
            <a:endParaRPr lang="en-US" dirty="0"/>
          </a:p>
        </p:txBody>
      </p:sp>
    </p:spTree>
    <p:extLst>
      <p:ext uri="{BB962C8B-B14F-4D97-AF65-F5344CB8AC3E}">
        <p14:creationId xmlns:p14="http://schemas.microsoft.com/office/powerpoint/2010/main" val="157211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a:xfrm>
            <a:off x="610394" y="152400"/>
            <a:ext cx="8675688" cy="879477"/>
          </a:xfrm>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10</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Calculating Indirect Costs </a:t>
            </a:r>
            <a:r>
              <a:rPr lang="en-US" dirty="0">
                <a:latin typeface="Calibri Light" panose="020F0302020204030204" pitchFamily="34" charset="0"/>
                <a:cs typeface="Calibri Light" panose="020F0302020204030204" pitchFamily="34" charset="0"/>
              </a:rPr>
              <a:t>— </a:t>
            </a:r>
            <a:r>
              <a:rPr lang="en-US" dirty="0"/>
              <a:t>Example 	</a:t>
            </a:r>
          </a:p>
        </p:txBody>
      </p:sp>
      <p:sp>
        <p:nvSpPr>
          <p:cNvPr id="5" name="Text Placeholder 4"/>
          <p:cNvSpPr>
            <a:spLocks noGrp="1"/>
          </p:cNvSpPr>
          <p:nvPr>
            <p:ph type="body" idx="1"/>
          </p:nvPr>
        </p:nvSpPr>
        <p:spPr>
          <a:xfrm>
            <a:off x="914400" y="990600"/>
            <a:ext cx="3962400" cy="495299"/>
          </a:xfrm>
        </p:spPr>
        <p:txBody>
          <a:bodyPr/>
          <a:lstStyle/>
          <a:p>
            <a:pPr algn="ctr"/>
            <a:r>
              <a:rPr lang="en-US" dirty="0"/>
              <a:t>Indirect Costs</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sz="half" idx="2"/>
          </p:nvPr>
        </p:nvSpPr>
        <p:spPr>
          <a:xfrm>
            <a:off x="692150" y="1499392"/>
            <a:ext cx="4256088" cy="5630070"/>
          </a:xfrm>
        </p:spPr>
        <p:txBody>
          <a:bodyPr>
            <a:noAutofit/>
          </a:bodyPr>
          <a:lstStyle/>
          <a:p>
            <a:pPr marL="0" indent="0" algn="r">
              <a:buNone/>
            </a:pPr>
            <a:r>
              <a:rPr lang="en-US" sz="1800" dirty="0"/>
              <a:t>Payroll		                        $122,750</a:t>
            </a:r>
          </a:p>
          <a:p>
            <a:pPr marL="0" indent="0" algn="r">
              <a:buNone/>
            </a:pPr>
            <a:r>
              <a:rPr lang="en-US" sz="1800" dirty="0"/>
              <a:t>Payroll OH		           19,183</a:t>
            </a:r>
          </a:p>
          <a:p>
            <a:pPr marL="0" indent="0" algn="r">
              <a:buNone/>
            </a:pPr>
            <a:r>
              <a:rPr lang="en-US" sz="1800" dirty="0"/>
              <a:t>Outside Services	   	             5,900</a:t>
            </a:r>
          </a:p>
          <a:p>
            <a:pPr marL="0" indent="0" algn="r">
              <a:buNone/>
            </a:pPr>
            <a:r>
              <a:rPr lang="en-US" sz="1800" dirty="0"/>
              <a:t>Rent			             5,100</a:t>
            </a:r>
          </a:p>
          <a:p>
            <a:pPr marL="0" indent="0" algn="r">
              <a:buNone/>
            </a:pPr>
            <a:r>
              <a:rPr lang="en-US" sz="1800" dirty="0"/>
              <a:t>Utilities			             1,270</a:t>
            </a:r>
          </a:p>
          <a:p>
            <a:pPr marL="0" indent="0" algn="r">
              <a:buNone/>
            </a:pPr>
            <a:r>
              <a:rPr lang="en-US" sz="1800" dirty="0"/>
              <a:t>Maintenance		             2,600</a:t>
            </a:r>
          </a:p>
          <a:p>
            <a:pPr marL="0" indent="0" algn="r">
              <a:buNone/>
            </a:pPr>
            <a:r>
              <a:rPr lang="en-US" sz="1800" dirty="0"/>
              <a:t>Travel and Training	                                  800</a:t>
            </a:r>
          </a:p>
          <a:p>
            <a:pPr marL="0" indent="0" algn="r">
              <a:buNone/>
            </a:pPr>
            <a:r>
              <a:rPr lang="en-US" sz="1800" dirty="0"/>
              <a:t>Depreciation		             4,648</a:t>
            </a:r>
          </a:p>
          <a:p>
            <a:pPr marL="0" indent="0" algn="r">
              <a:buNone/>
            </a:pPr>
            <a:r>
              <a:rPr lang="en-US" sz="1800" dirty="0"/>
              <a:t>Telephone		             7,572</a:t>
            </a:r>
          </a:p>
          <a:p>
            <a:pPr marL="0" indent="0" algn="r">
              <a:buNone/>
            </a:pPr>
            <a:r>
              <a:rPr lang="en-US" sz="1800" dirty="0"/>
              <a:t>Insurance		                               6,586</a:t>
            </a:r>
          </a:p>
          <a:p>
            <a:pPr marL="0" indent="0" algn="r">
              <a:buNone/>
            </a:pPr>
            <a:r>
              <a:rPr lang="en-US" sz="1800" dirty="0"/>
              <a:t>Dues and Subscriptions	              3,500</a:t>
            </a:r>
          </a:p>
          <a:p>
            <a:pPr marL="0" indent="0" algn="r">
              <a:buNone/>
            </a:pPr>
            <a:r>
              <a:rPr lang="en-US" sz="1800" dirty="0"/>
              <a:t>Advertising		              3,660</a:t>
            </a:r>
          </a:p>
          <a:p>
            <a:pPr marL="0" indent="0" algn="r">
              <a:buNone/>
            </a:pPr>
            <a:r>
              <a:rPr lang="en-US" sz="1800" dirty="0"/>
              <a:t>Office Supplies &amp; Exp.                            1,974</a:t>
            </a:r>
          </a:p>
          <a:p>
            <a:pPr marL="0" indent="0" algn="r">
              <a:buNone/>
            </a:pPr>
            <a:r>
              <a:rPr lang="en-US" sz="1800" dirty="0"/>
              <a:t>Other Exp.		              3,057</a:t>
            </a:r>
          </a:p>
          <a:p>
            <a:pPr marL="0" indent="0" algn="r">
              <a:buNone/>
            </a:pPr>
            <a:r>
              <a:rPr lang="en-US" sz="1800" dirty="0"/>
              <a:t>TOTAL                                                 $188,600</a:t>
            </a:r>
          </a:p>
        </p:txBody>
      </p:sp>
      <p:sp>
        <p:nvSpPr>
          <p:cNvPr id="6" name="Text Placeholder 5"/>
          <p:cNvSpPr>
            <a:spLocks noGrp="1"/>
          </p:cNvSpPr>
          <p:nvPr>
            <p:ph type="body" sz="quarter" idx="3"/>
          </p:nvPr>
        </p:nvSpPr>
        <p:spPr>
          <a:xfrm>
            <a:off x="5943600" y="990600"/>
            <a:ext cx="3581400" cy="495299"/>
          </a:xfrm>
        </p:spPr>
        <p:txBody>
          <a:bodyPr/>
          <a:lstStyle/>
          <a:p>
            <a:pPr algn="ctr"/>
            <a:r>
              <a:rPr lang="en-US" dirty="0"/>
              <a:t>Direct Costs</a:t>
            </a:r>
          </a:p>
        </p:txBody>
      </p:sp>
      <p:sp>
        <p:nvSpPr>
          <p:cNvPr id="7" name="Content Placeholder 6"/>
          <p:cNvSpPr>
            <a:spLocks noGrp="1"/>
          </p:cNvSpPr>
          <p:nvPr>
            <p:ph sz="quarter" idx="4"/>
          </p:nvPr>
        </p:nvSpPr>
        <p:spPr>
          <a:xfrm>
            <a:off x="5778500" y="1499392"/>
            <a:ext cx="3746500" cy="5630070"/>
          </a:xfrm>
        </p:spPr>
        <p:txBody>
          <a:bodyPr>
            <a:normAutofit/>
          </a:bodyPr>
          <a:lstStyle/>
          <a:p>
            <a:pPr marL="0" indent="0" algn="r">
              <a:buNone/>
            </a:pPr>
            <a:r>
              <a:rPr lang="en-US" sz="1800" dirty="0"/>
              <a:t>Payroll		               $510,750</a:t>
            </a:r>
          </a:p>
          <a:p>
            <a:pPr marL="0" indent="0" algn="r">
              <a:buNone/>
            </a:pPr>
            <a:r>
              <a:rPr lang="en-US" sz="1800" dirty="0"/>
              <a:t>Payroll OH		  79,820</a:t>
            </a:r>
          </a:p>
          <a:p>
            <a:pPr marL="0" indent="0" algn="r">
              <a:buNone/>
            </a:pPr>
            <a:r>
              <a:rPr lang="en-US" sz="1800" dirty="0"/>
              <a:t>Outside Services	                   42,587</a:t>
            </a:r>
          </a:p>
          <a:p>
            <a:pPr marL="0" indent="0" algn="r">
              <a:buNone/>
            </a:pPr>
            <a:r>
              <a:rPr lang="en-US" sz="1800" dirty="0"/>
              <a:t>Rent		                 102,757</a:t>
            </a:r>
          </a:p>
          <a:p>
            <a:pPr marL="0" indent="0" algn="r">
              <a:buNone/>
            </a:pPr>
            <a:r>
              <a:rPr lang="en-US" sz="1800" dirty="0"/>
              <a:t>Utilities			  11,597</a:t>
            </a:r>
          </a:p>
          <a:p>
            <a:pPr marL="0" indent="0" algn="r">
              <a:buNone/>
            </a:pPr>
            <a:r>
              <a:rPr lang="en-US" sz="1800" dirty="0"/>
              <a:t>Maintenance		  37,580</a:t>
            </a:r>
          </a:p>
          <a:p>
            <a:pPr marL="0" indent="0" algn="r">
              <a:buNone/>
            </a:pPr>
            <a:r>
              <a:rPr lang="en-US" sz="1800" dirty="0"/>
              <a:t>Travel and Training	                    46,892</a:t>
            </a:r>
          </a:p>
          <a:p>
            <a:pPr marL="0" indent="0" algn="r">
              <a:buNone/>
            </a:pPr>
            <a:r>
              <a:rPr lang="en-US" sz="1800" dirty="0"/>
              <a:t>Program Supplies                        </a:t>
            </a:r>
            <a:r>
              <a:rPr lang="en-US" sz="1800" u="sng" dirty="0"/>
              <a:t>27,652</a:t>
            </a:r>
          </a:p>
          <a:p>
            <a:pPr marL="0" indent="0" algn="r">
              <a:buNone/>
            </a:pPr>
            <a:r>
              <a:rPr lang="en-US" sz="1800" dirty="0"/>
              <a:t>TOTAL		                $859,635</a:t>
            </a:r>
          </a:p>
        </p:txBody>
      </p:sp>
      <p:sp>
        <p:nvSpPr>
          <p:cNvPr id="4" name="Slide Number Placeholder 3"/>
          <p:cNvSpPr>
            <a:spLocks noGrp="1"/>
          </p:cNvSpPr>
          <p:nvPr>
            <p:ph type="sldNum" sz="quarter" idx="12"/>
          </p:nvPr>
        </p:nvSpPr>
        <p:spPr/>
        <p:txBody>
          <a:bodyPr/>
          <a:lstStyle/>
          <a:p>
            <a:fld id="{45AF61AB-B0DD-4F9C-9F8E-E57A609D99F7}" type="slidenum">
              <a:rPr lang="en-US" smtClean="0"/>
              <a:t>10</a:t>
            </a:fld>
            <a:endParaRPr lang="en-US" dirty="0"/>
          </a:p>
        </p:txBody>
      </p:sp>
    </p:spTree>
    <p:extLst>
      <p:ext uri="{BB962C8B-B14F-4D97-AF65-F5344CB8AC3E}">
        <p14:creationId xmlns:p14="http://schemas.microsoft.com/office/powerpoint/2010/main" val="1237542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smtClean="0">
                <a:solidFill>
                  <a:schemeClr val="bg2"/>
                </a:solidFill>
                <a:latin typeface="Arial Rounded MT Bold" panose="020F0704030504030204" pitchFamily="34" charset="0"/>
              </a:rPr>
              <a:pPr/>
              <a:t>11</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Calculating Indirect Costs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fontScale="77500" lnSpcReduction="20000"/>
          </a:bodyPr>
          <a:lstStyle/>
          <a:p>
            <a:pPr>
              <a:lnSpc>
                <a:spcPct val="120000"/>
              </a:lnSpc>
            </a:pPr>
            <a:r>
              <a:rPr lang="en-US" dirty="0"/>
              <a:t>Total Indirect Costs   				 $188,600</a:t>
            </a:r>
          </a:p>
          <a:p>
            <a:pPr>
              <a:lnSpc>
                <a:spcPct val="120000"/>
              </a:lnSpc>
            </a:pPr>
            <a:r>
              <a:rPr lang="en-US" dirty="0"/>
              <a:t>Total Direct Costs	     			 $859,635</a:t>
            </a:r>
          </a:p>
          <a:p>
            <a:pPr>
              <a:lnSpc>
                <a:spcPct val="120000"/>
              </a:lnSpc>
            </a:pPr>
            <a:r>
              <a:rPr lang="en-US" dirty="0"/>
              <a:t>Indirect cost rate based on total direct costs 21.9%.</a:t>
            </a:r>
          </a:p>
          <a:p>
            <a:pPr>
              <a:lnSpc>
                <a:spcPct val="120000"/>
              </a:lnSpc>
            </a:pPr>
            <a:endParaRPr lang="en-US" dirty="0"/>
          </a:p>
          <a:p>
            <a:pPr>
              <a:lnSpc>
                <a:spcPct val="120000"/>
              </a:lnSpc>
            </a:pPr>
            <a:r>
              <a:rPr lang="en-US" dirty="0"/>
              <a:t>Total Indirect Costs       			 $188,600</a:t>
            </a:r>
          </a:p>
          <a:p>
            <a:pPr>
              <a:lnSpc>
                <a:spcPct val="120000"/>
              </a:lnSpc>
            </a:pPr>
            <a:r>
              <a:rPr lang="en-US" dirty="0"/>
              <a:t>Total Direct Payroll	        			 $510,750</a:t>
            </a:r>
          </a:p>
          <a:p>
            <a:pPr>
              <a:lnSpc>
                <a:spcPct val="120000"/>
              </a:lnSpc>
            </a:pPr>
            <a:r>
              <a:rPr lang="en-US" dirty="0"/>
              <a:t>Indirect cost rate based on total direct costs   36.9%.</a:t>
            </a:r>
          </a:p>
          <a:p>
            <a:pPr>
              <a:lnSpc>
                <a:spcPct val="120000"/>
              </a:lnSpc>
            </a:pPr>
            <a:endParaRPr lang="en-US" dirty="0"/>
          </a:p>
          <a:p>
            <a:pPr>
              <a:lnSpc>
                <a:spcPct val="120000"/>
              </a:lnSpc>
            </a:pPr>
            <a:r>
              <a:rPr lang="en-US" dirty="0"/>
              <a:t>Total Indirect Costs                            		 $188,600</a:t>
            </a:r>
          </a:p>
          <a:p>
            <a:pPr>
              <a:lnSpc>
                <a:spcPct val="120000"/>
              </a:lnSpc>
            </a:pPr>
            <a:r>
              <a:rPr lang="en-US" dirty="0"/>
              <a:t>Direct payroll and payroll overhead		 $590,570</a:t>
            </a:r>
          </a:p>
          <a:p>
            <a:pPr>
              <a:lnSpc>
                <a:spcPct val="120000"/>
              </a:lnSpc>
            </a:pPr>
            <a:r>
              <a:rPr lang="en-US" dirty="0"/>
              <a:t>Indirect cost rate based on total direct costs   31.9%.</a:t>
            </a:r>
          </a:p>
        </p:txBody>
      </p:sp>
      <p:sp>
        <p:nvSpPr>
          <p:cNvPr id="4" name="Slide Number Placeholder 3"/>
          <p:cNvSpPr>
            <a:spLocks noGrp="1"/>
          </p:cNvSpPr>
          <p:nvPr>
            <p:ph type="sldNum" sz="quarter" idx="12"/>
          </p:nvPr>
        </p:nvSpPr>
        <p:spPr/>
        <p:txBody>
          <a:bodyPr/>
          <a:lstStyle/>
          <a:p>
            <a:fld id="{45AF61AB-B0DD-4F9C-9F8E-E57A609D99F7}" type="slidenum">
              <a:rPr lang="en-US" smtClean="0"/>
              <a:t>11</a:t>
            </a:fld>
            <a:endParaRPr lang="en-US" dirty="0"/>
          </a:p>
        </p:txBody>
      </p:sp>
    </p:spTree>
    <p:extLst>
      <p:ext uri="{BB962C8B-B14F-4D97-AF65-F5344CB8AC3E}">
        <p14:creationId xmlns:p14="http://schemas.microsoft.com/office/powerpoint/2010/main" val="2621744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12</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Calculating Indirect Costs</a:t>
            </a:r>
            <a:r>
              <a:rPr lang="en-US" sz="2400" b="0" dirty="0"/>
              <a:t>, cont’d.</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r>
              <a:rPr lang="en-US" dirty="0"/>
              <a:t>Which rate do federal agencies prefer?</a:t>
            </a:r>
          </a:p>
          <a:p>
            <a:r>
              <a:rPr lang="en-US" dirty="0"/>
              <a:t>What programs do you have?</a:t>
            </a:r>
          </a:p>
          <a:p>
            <a:r>
              <a:rPr lang="en-US" dirty="0"/>
              <a:t>How might that impact your decision?</a:t>
            </a:r>
          </a:p>
          <a:p>
            <a:r>
              <a:rPr lang="en-US" dirty="0"/>
              <a:t>Which indirect rate is best for you?</a:t>
            </a:r>
          </a:p>
        </p:txBody>
      </p:sp>
      <p:sp>
        <p:nvSpPr>
          <p:cNvPr id="4" name="Slide Number Placeholder 3"/>
          <p:cNvSpPr>
            <a:spLocks noGrp="1"/>
          </p:cNvSpPr>
          <p:nvPr>
            <p:ph type="sldNum" sz="quarter" idx="12"/>
          </p:nvPr>
        </p:nvSpPr>
        <p:spPr/>
        <p:txBody>
          <a:bodyPr/>
          <a:lstStyle/>
          <a:p>
            <a:fld id="{45AF61AB-B0DD-4F9C-9F8E-E57A609D99F7}" type="slidenum">
              <a:rPr lang="en-US" smtClean="0"/>
              <a:t>12</a:t>
            </a:fld>
            <a:endParaRPr lang="en-US" dirty="0"/>
          </a:p>
        </p:txBody>
      </p:sp>
    </p:spTree>
    <p:extLst>
      <p:ext uri="{BB962C8B-B14F-4D97-AF65-F5344CB8AC3E}">
        <p14:creationId xmlns:p14="http://schemas.microsoft.com/office/powerpoint/2010/main" val="3704477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8424C1-81B4-43D5-81DA-6DC543B723C5}"/>
              </a:ext>
            </a:extLst>
          </p:cNvPr>
          <p:cNvSpPr>
            <a:spLocks noGrp="1"/>
          </p:cNvSpPr>
          <p:nvPr>
            <p:ph type="title"/>
          </p:nvPr>
        </p:nvSpPr>
        <p:spPr/>
        <p:txBody>
          <a:bodyPr/>
          <a:lstStyle/>
          <a:p>
            <a:r>
              <a:rPr lang="en-US" sz="500" dirty="0">
                <a:solidFill>
                  <a:schemeClr val="bg1">
                    <a:lumMod val="85000"/>
                  </a:schemeClr>
                </a:solidFill>
              </a:rPr>
              <a:t>&gt;&gt;Slide 84</a:t>
            </a:r>
            <a:r>
              <a:rPr lang="en-US" dirty="0">
                <a:highlight>
                  <a:srgbClr val="FFFF00"/>
                </a:highlight>
              </a:rPr>
              <a:t/>
            </a:r>
            <a:br>
              <a:rPr lang="en-US" dirty="0">
                <a:highlight>
                  <a:srgbClr val="FFFF00"/>
                </a:highlight>
              </a:rPr>
            </a:br>
            <a:r>
              <a:rPr lang="en-US" dirty="0"/>
              <a:t>Using the 10% de minimis rate</a:t>
            </a:r>
          </a:p>
        </p:txBody>
      </p:sp>
      <p:sp>
        <p:nvSpPr>
          <p:cNvPr id="3" name="Content Placeholder 2">
            <a:extLst>
              <a:ext uri="{FF2B5EF4-FFF2-40B4-BE49-F238E27FC236}">
                <a16:creationId xmlns="" xmlns:a16="http://schemas.microsoft.com/office/drawing/2014/main" id="{10F59F24-5C23-4567-B643-CD7384AF2829}"/>
              </a:ext>
            </a:extLst>
          </p:cNvPr>
          <p:cNvSpPr>
            <a:spLocks noGrp="1"/>
          </p:cNvSpPr>
          <p:nvPr>
            <p:ph idx="1"/>
          </p:nvPr>
        </p:nvSpPr>
        <p:spPr/>
        <p:txBody>
          <a:bodyPr/>
          <a:lstStyle/>
          <a:p>
            <a:r>
              <a:rPr lang="en-US" dirty="0"/>
              <a:t>Definition: De minimis rate is an opportunity for organizations that do not have a current indirect cost rate agreement to receive an indirect cost rate of 10 percent of modified total direct costs. </a:t>
            </a:r>
          </a:p>
          <a:p>
            <a:r>
              <a:rPr lang="en-US" dirty="0"/>
              <a:t>An organization that has a provisional or other rate cannot use the de minimis rate. However, if their rate has expired or they have never had an indirect rate, they can apply the 10% if they wish.</a:t>
            </a:r>
          </a:p>
        </p:txBody>
      </p:sp>
      <p:sp>
        <p:nvSpPr>
          <p:cNvPr id="4" name="Slide Number Placeholder 3">
            <a:extLst>
              <a:ext uri="{FF2B5EF4-FFF2-40B4-BE49-F238E27FC236}">
                <a16:creationId xmlns="" xmlns:a16="http://schemas.microsoft.com/office/drawing/2014/main" id="{F6130812-4B38-468C-B237-BE271BFA53B0}"/>
              </a:ext>
            </a:extLst>
          </p:cNvPr>
          <p:cNvSpPr>
            <a:spLocks noGrp="1"/>
          </p:cNvSpPr>
          <p:nvPr>
            <p:ph type="sldNum" sz="quarter" idx="12"/>
          </p:nvPr>
        </p:nvSpPr>
        <p:spPr/>
        <p:txBody>
          <a:bodyPr/>
          <a:lstStyle/>
          <a:p>
            <a:fld id="{45AF61AB-B0DD-4F9C-9F8E-E57A609D99F7}" type="slidenum">
              <a:rPr lang="en-US" smtClean="0"/>
              <a:t>13</a:t>
            </a:fld>
            <a:endParaRPr lang="en-US" dirty="0"/>
          </a:p>
        </p:txBody>
      </p:sp>
    </p:spTree>
    <p:extLst>
      <p:ext uri="{BB962C8B-B14F-4D97-AF65-F5344CB8AC3E}">
        <p14:creationId xmlns:p14="http://schemas.microsoft.com/office/powerpoint/2010/main" val="3704544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a:xfrm>
            <a:off x="692150" y="381000"/>
            <a:ext cx="9137650" cy="914401"/>
          </a:xfrm>
        </p:spPr>
        <p:txBody>
          <a:bodyPr>
            <a:normAutofit fontScale="90000"/>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14</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sz="3100" dirty="0">
                <a:latin typeface="Arial Rounded MT Bold" panose="020B0604020202020204"/>
              </a:rPr>
              <a:t>Cost Reimbursement Using the 10% de minimis Rate</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fontScale="92500"/>
          </a:bodyPr>
          <a:lstStyle/>
          <a:p>
            <a:pPr marL="0" indent="0">
              <a:lnSpc>
                <a:spcPct val="100000"/>
              </a:lnSpc>
              <a:buNone/>
            </a:pPr>
            <a:r>
              <a:rPr lang="en-US" dirty="0"/>
              <a:t>If you have opted for the 10% de minimis indirect cost rate:</a:t>
            </a:r>
          </a:p>
          <a:p>
            <a:pPr>
              <a:lnSpc>
                <a:spcPct val="100000"/>
              </a:lnSpc>
            </a:pPr>
            <a:r>
              <a:rPr lang="en-US" dirty="0"/>
              <a:t>Do you feel that you are being fully reimbursed for your indirect costs?</a:t>
            </a:r>
          </a:p>
          <a:p>
            <a:pPr>
              <a:lnSpc>
                <a:spcPct val="100000"/>
              </a:lnSpc>
            </a:pPr>
            <a:r>
              <a:rPr lang="en-US" dirty="0"/>
              <a:t>Are you careful not to charge any costs that benefit all of your programs (such as accounting, HR, Agency management, general insurances and similar amounts) as direct?</a:t>
            </a:r>
          </a:p>
          <a:p>
            <a:pPr>
              <a:lnSpc>
                <a:spcPct val="100000"/>
              </a:lnSpc>
            </a:pPr>
            <a:r>
              <a:rPr lang="en-US" dirty="0"/>
              <a:t>Are you applying the 10% rate only to your Modified Total Direct costs which includes salaries &amp; wages, fringe benefits, materials and supplies, services, travel, and up to $25,000 of each sub award? but exclude equipment, capital expenditures, rental costs, and participant support costs?</a:t>
            </a:r>
          </a:p>
        </p:txBody>
      </p:sp>
      <p:sp>
        <p:nvSpPr>
          <p:cNvPr id="4" name="Slide Number Placeholder 3"/>
          <p:cNvSpPr>
            <a:spLocks noGrp="1"/>
          </p:cNvSpPr>
          <p:nvPr>
            <p:ph type="sldNum" sz="quarter" idx="12"/>
          </p:nvPr>
        </p:nvSpPr>
        <p:spPr/>
        <p:txBody>
          <a:bodyPr/>
          <a:lstStyle/>
          <a:p>
            <a:fld id="{45AF61AB-B0DD-4F9C-9F8E-E57A609D99F7}" type="slidenum">
              <a:rPr lang="en-US" smtClean="0"/>
              <a:t>14</a:t>
            </a:fld>
            <a:endParaRPr lang="en-US" dirty="0"/>
          </a:p>
        </p:txBody>
      </p:sp>
    </p:spTree>
    <p:extLst>
      <p:ext uri="{BB962C8B-B14F-4D97-AF65-F5344CB8AC3E}">
        <p14:creationId xmlns:p14="http://schemas.microsoft.com/office/powerpoint/2010/main" val="1465653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a:xfrm>
            <a:off x="615950" y="457200"/>
            <a:ext cx="9213850" cy="914401"/>
          </a:xfrm>
        </p:spPr>
        <p:txBody>
          <a:bodyPr>
            <a:normAutofit fontScale="90000"/>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15</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sz="3100" dirty="0"/>
              <a:t>Cost Reimbursement Using the 10% de minimis Rate</a:t>
            </a:r>
            <a:r>
              <a:rPr lang="en-US" sz="2400" b="0" dirty="0"/>
              <a:t>, cont’d.</a:t>
            </a:r>
            <a:endParaRPr lang="en-US" dirty="0"/>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a:lnSpc>
                <a:spcPct val="100000"/>
              </a:lnSpc>
            </a:pPr>
            <a:r>
              <a:rPr lang="en-US" dirty="0"/>
              <a:t>Without changing the numbers in this example, we know that your actual indirect costs are $188,600.</a:t>
            </a:r>
          </a:p>
          <a:p>
            <a:pPr>
              <a:lnSpc>
                <a:spcPct val="100000"/>
              </a:lnSpc>
            </a:pPr>
            <a:r>
              <a:rPr lang="en-US" dirty="0"/>
              <a:t>We also know that the direct costs that the 10% de minimis can be applied to excludes rent and utilities and maintenance, so you can claim 10% of $707,701, you can be reimbursed $70,770 when your actual costs are $188,600.</a:t>
            </a:r>
          </a:p>
          <a:p>
            <a:pPr>
              <a:lnSpc>
                <a:spcPct val="100000"/>
              </a:lnSpc>
            </a:pPr>
            <a:r>
              <a:rPr lang="en-US" dirty="0"/>
              <a:t>How can that work?</a:t>
            </a:r>
          </a:p>
        </p:txBody>
      </p:sp>
      <p:sp>
        <p:nvSpPr>
          <p:cNvPr id="4" name="Slide Number Placeholder 3"/>
          <p:cNvSpPr>
            <a:spLocks noGrp="1"/>
          </p:cNvSpPr>
          <p:nvPr>
            <p:ph type="sldNum" sz="quarter" idx="12"/>
          </p:nvPr>
        </p:nvSpPr>
        <p:spPr/>
        <p:txBody>
          <a:bodyPr/>
          <a:lstStyle/>
          <a:p>
            <a:fld id="{45AF61AB-B0DD-4F9C-9F8E-E57A609D99F7}" type="slidenum">
              <a:rPr lang="en-US" smtClean="0"/>
              <a:t>15</a:t>
            </a:fld>
            <a:endParaRPr lang="en-US" dirty="0"/>
          </a:p>
        </p:txBody>
      </p:sp>
    </p:spTree>
    <p:extLst>
      <p:ext uri="{BB962C8B-B14F-4D97-AF65-F5344CB8AC3E}">
        <p14:creationId xmlns:p14="http://schemas.microsoft.com/office/powerpoint/2010/main" val="4193082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16</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Indirect Cost Tips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r>
              <a:rPr lang="en-US" dirty="0"/>
              <a:t>Remember you will need to do this calculation each year, so set up an Excel template or some other format that will help in the future.</a:t>
            </a:r>
          </a:p>
          <a:p>
            <a:r>
              <a:rPr lang="en-US" dirty="0"/>
              <a:t>It is also important to remember that, although you submit a rate for approval, </a:t>
            </a:r>
            <a:r>
              <a:rPr lang="en-US" b="1" dirty="0"/>
              <a:t>it is your method of determining that rate that is approved. Your actual rate is likely to change each year.</a:t>
            </a:r>
          </a:p>
          <a:p>
            <a:r>
              <a:rPr lang="en-US" dirty="0"/>
              <a:t>Overcharges based on rate changes may need to be paid back or may be adjusted into the subsequent year’s rate.</a:t>
            </a:r>
          </a:p>
          <a:p>
            <a:r>
              <a:rPr lang="en-US" dirty="0"/>
              <a:t>Any under billings will not be able to be recovered other than by a possible adjustment to future rates.</a:t>
            </a:r>
          </a:p>
        </p:txBody>
      </p:sp>
      <p:sp>
        <p:nvSpPr>
          <p:cNvPr id="4" name="Slide Number Placeholder 3"/>
          <p:cNvSpPr>
            <a:spLocks noGrp="1"/>
          </p:cNvSpPr>
          <p:nvPr>
            <p:ph type="sldNum" sz="quarter" idx="12"/>
          </p:nvPr>
        </p:nvSpPr>
        <p:spPr/>
        <p:txBody>
          <a:bodyPr/>
          <a:lstStyle/>
          <a:p>
            <a:fld id="{45AF61AB-B0DD-4F9C-9F8E-E57A609D99F7}" type="slidenum">
              <a:rPr lang="en-US" smtClean="0"/>
              <a:t>16</a:t>
            </a:fld>
            <a:endParaRPr lang="en-US" dirty="0"/>
          </a:p>
        </p:txBody>
      </p:sp>
    </p:spTree>
    <p:extLst>
      <p:ext uri="{BB962C8B-B14F-4D97-AF65-F5344CB8AC3E}">
        <p14:creationId xmlns:p14="http://schemas.microsoft.com/office/powerpoint/2010/main" val="3293757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1">
                    <a:lumMod val="85000"/>
                  </a:schemeClr>
                </a:solidFill>
                <a:latin typeface="Arial Rounded MT Bold" panose="020F0704030504030204" pitchFamily="34" charset="0"/>
              </a:rPr>
              <a:t>&gt;&gt; Slide </a:t>
            </a:r>
            <a:fld id="{8A444053-2964-4726-8391-23A946A74AF7}" type="slidenum">
              <a:rPr lang="en-US" sz="600">
                <a:solidFill>
                  <a:schemeClr val="bg1">
                    <a:lumMod val="85000"/>
                  </a:schemeClr>
                </a:solidFill>
                <a:latin typeface="Arial Rounded MT Bold" panose="020F0704030504030204" pitchFamily="34" charset="0"/>
              </a:rPr>
              <a:pPr/>
              <a:t>17</a:t>
            </a:fld>
            <a:r>
              <a:rPr lang="en-US" sz="600" dirty="0">
                <a:solidFill>
                  <a:schemeClr val="bg1">
                    <a:lumMod val="85000"/>
                  </a:schemeClr>
                </a:solidFill>
                <a:latin typeface="Arial Rounded MT Bold" panose="020F0704030504030204" pitchFamily="34" charset="0"/>
              </a:rPr>
              <a:t> </a:t>
            </a:r>
            <a:r>
              <a:rPr lang="en-US" sz="800" dirty="0">
                <a:latin typeface="Arial Rounded MT Bold" panose="020F0704030504030204" pitchFamily="34" charset="0"/>
              </a:rPr>
              <a:t/>
            </a:r>
            <a:br>
              <a:rPr lang="en-US" sz="800" dirty="0">
                <a:latin typeface="Arial Rounded MT Bold" panose="020F0704030504030204" pitchFamily="34" charset="0"/>
              </a:rPr>
            </a:br>
            <a:r>
              <a:rPr lang="en-US" dirty="0"/>
              <a:t>Indirect Cost Rate Resources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0" indent="0">
              <a:lnSpc>
                <a:spcPct val="100000"/>
              </a:lnSpc>
              <a:buNone/>
            </a:pPr>
            <a:r>
              <a:rPr lang="en-US" dirty="0"/>
              <a:t>Are you aware of the IRLU webinars and resources for  indirect cost rate proposals?</a:t>
            </a:r>
          </a:p>
          <a:p>
            <a:r>
              <a:rPr lang="en-US" dirty="0">
                <a:hlinkClick r:id="rId3"/>
              </a:rPr>
              <a:t>An Introduction to the New Indirect Cost Rate Requirements for Centers for Independent Living (1.45 Hours)</a:t>
            </a:r>
            <a:endParaRPr lang="en-US" dirty="0"/>
          </a:p>
          <a:p>
            <a:r>
              <a:rPr lang="en-US" dirty="0">
                <a:hlinkClick r:id="rId4"/>
              </a:rPr>
              <a:t>How to Prepare an Indirect Cost Rate Proposal (1.75 Hours)</a:t>
            </a:r>
            <a:endParaRPr lang="en-US" dirty="0"/>
          </a:p>
          <a:p>
            <a:r>
              <a:rPr lang="en-US" dirty="0">
                <a:hlinkClick r:id="rId5"/>
              </a:rPr>
              <a:t>Applying Your Indirect Cost Rate at Centers for Independent Living (1.5 Hours)</a:t>
            </a:r>
            <a:endParaRPr lang="en-US" dirty="0"/>
          </a:p>
        </p:txBody>
      </p:sp>
      <p:sp>
        <p:nvSpPr>
          <p:cNvPr id="4" name="Slide Number Placeholder 3"/>
          <p:cNvSpPr>
            <a:spLocks noGrp="1"/>
          </p:cNvSpPr>
          <p:nvPr>
            <p:ph type="sldNum" sz="quarter" idx="12"/>
          </p:nvPr>
        </p:nvSpPr>
        <p:spPr/>
        <p:txBody>
          <a:bodyPr/>
          <a:lstStyle/>
          <a:p>
            <a:fld id="{45AF61AB-B0DD-4F9C-9F8E-E57A609D99F7}" type="slidenum">
              <a:rPr lang="en-US" smtClean="0"/>
              <a:t>17</a:t>
            </a:fld>
            <a:endParaRPr lang="en-US" dirty="0"/>
          </a:p>
        </p:txBody>
      </p:sp>
    </p:spTree>
    <p:extLst>
      <p:ext uri="{BB962C8B-B14F-4D97-AF65-F5344CB8AC3E}">
        <p14:creationId xmlns:p14="http://schemas.microsoft.com/office/powerpoint/2010/main" val="3872612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18</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Stretch Break	</a:t>
            </a:r>
          </a:p>
        </p:txBody>
      </p:sp>
      <p:sp>
        <p:nvSpPr>
          <p:cNvPr id="4" name="Slide Number Placeholder 3"/>
          <p:cNvSpPr>
            <a:spLocks noGrp="1"/>
          </p:cNvSpPr>
          <p:nvPr>
            <p:ph type="sldNum" sz="quarter" idx="12"/>
          </p:nvPr>
        </p:nvSpPr>
        <p:spPr/>
        <p:txBody>
          <a:bodyPr/>
          <a:lstStyle/>
          <a:p>
            <a:fld id="{45AF61AB-B0DD-4F9C-9F8E-E57A609D99F7}" type="slidenum">
              <a:rPr lang="en-US" smtClean="0"/>
              <a:t>18</a:t>
            </a:fld>
            <a:endParaRPr lang="en-US" dirty="0"/>
          </a:p>
        </p:txBody>
      </p:sp>
      <p:pic>
        <p:nvPicPr>
          <p:cNvPr id="6" name="Content Placeholder 4" descr="Large lion stretch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1600200"/>
            <a:ext cx="6629400" cy="4972050"/>
          </a:xfrm>
          <a:prstGeom prst="rect">
            <a:avLst/>
          </a:prstGeom>
        </p:spPr>
      </p:pic>
    </p:spTree>
    <p:extLst>
      <p:ext uri="{BB962C8B-B14F-4D97-AF65-F5344CB8AC3E}">
        <p14:creationId xmlns:p14="http://schemas.microsoft.com/office/powerpoint/2010/main" val="359920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 dirty="0">
                <a:solidFill>
                  <a:schemeClr val="bg1">
                    <a:lumMod val="95000"/>
                  </a:schemeClr>
                </a:solidFill>
              </a:rPr>
              <a:t>&gt;Slide </a:t>
            </a:r>
            <a:r>
              <a:rPr lang="en-US" sz="600" dirty="0" smtClean="0">
                <a:solidFill>
                  <a:schemeClr val="bg1">
                    <a:lumMod val="95000"/>
                  </a:schemeClr>
                </a:solidFill>
              </a:rPr>
              <a:t>176</a:t>
            </a:r>
            <a:r>
              <a:rPr lang="en-US" dirty="0">
                <a:solidFill>
                  <a:schemeClr val="bg1">
                    <a:lumMod val="95000"/>
                  </a:schemeClr>
                </a:solidFill>
              </a:rPr>
              <a:t/>
            </a:r>
            <a:br>
              <a:rPr lang="en-US" dirty="0">
                <a:solidFill>
                  <a:schemeClr val="bg1">
                    <a:lumMod val="95000"/>
                  </a:schemeClr>
                </a:solidFill>
              </a:rPr>
            </a:br>
            <a:r>
              <a:rPr lang="en-US" dirty="0"/>
              <a:t>For More Information</a:t>
            </a:r>
          </a:p>
        </p:txBody>
      </p:sp>
      <p:sp>
        <p:nvSpPr>
          <p:cNvPr id="3" name="Content Placeholder 2"/>
          <p:cNvSpPr>
            <a:spLocks noGrp="1"/>
          </p:cNvSpPr>
          <p:nvPr>
            <p:ph idx="1"/>
          </p:nvPr>
        </p:nvSpPr>
        <p:spPr/>
        <p:txBody>
          <a:bodyPr/>
          <a:lstStyle/>
          <a:p>
            <a:pPr>
              <a:buFont typeface="Tahoma" pitchFamily="34" charset="0"/>
              <a:buNone/>
            </a:pPr>
            <a:r>
              <a:rPr lang="en-US" dirty="0"/>
              <a:t>Contact:</a:t>
            </a:r>
          </a:p>
          <a:p>
            <a:pPr lvl="1">
              <a:buNone/>
            </a:pPr>
            <a:r>
              <a:rPr lang="en-US" dirty="0"/>
              <a:t>John Heveron, Jr. </a:t>
            </a:r>
            <a:r>
              <a:rPr lang="en-US" dirty="0">
                <a:hlinkClick r:id="rId2"/>
              </a:rPr>
              <a:t>john@heveroncpa.com</a:t>
            </a:r>
            <a:endParaRPr lang="en-US" dirty="0"/>
          </a:p>
          <a:p>
            <a:pPr lvl="1">
              <a:buNone/>
            </a:pPr>
            <a:r>
              <a:rPr lang="en-US" dirty="0"/>
              <a:t>Paula McElwee </a:t>
            </a:r>
            <a:r>
              <a:rPr lang="en-US" dirty="0">
                <a:hlinkClick r:id="rId3"/>
              </a:rPr>
              <a:t>paulamcelwee-ILRU@yahoo.com</a:t>
            </a:r>
            <a:endParaRPr lang="en-US" dirty="0"/>
          </a:p>
        </p:txBody>
      </p:sp>
      <p:sp>
        <p:nvSpPr>
          <p:cNvPr id="4" name="Slide Number Placeholder 3"/>
          <p:cNvSpPr>
            <a:spLocks noGrp="1"/>
          </p:cNvSpPr>
          <p:nvPr>
            <p:ph type="sldNum" sz="quarter" idx="12"/>
          </p:nvPr>
        </p:nvSpPr>
        <p:spPr/>
        <p:txBody>
          <a:bodyPr/>
          <a:lstStyle/>
          <a:p>
            <a:fld id="{45AF61AB-B0DD-4F9C-9F8E-E57A609D99F7}" type="slidenum">
              <a:rPr lang="en-US" smtClean="0"/>
              <a:t>19</a:t>
            </a:fld>
            <a:endParaRPr lang="en-US" dirty="0"/>
          </a:p>
        </p:txBody>
      </p:sp>
    </p:spTree>
    <p:extLst>
      <p:ext uri="{BB962C8B-B14F-4D97-AF65-F5344CB8AC3E}">
        <p14:creationId xmlns:p14="http://schemas.microsoft.com/office/powerpoint/2010/main" val="1062415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276600"/>
            <a:ext cx="9144000" cy="1524000"/>
          </a:xfrm>
        </p:spPr>
        <p:txBody>
          <a:bodyPr>
            <a:noAutofit/>
          </a:bodyPr>
          <a:lstStyle/>
          <a:p>
            <a:pPr>
              <a:lnSpc>
                <a:spcPct val="100000"/>
              </a:lnSpc>
            </a:pPr>
            <a:r>
              <a:rPr lang="en-US" sz="600" b="1" dirty="0">
                <a:solidFill>
                  <a:schemeClr val="bg2"/>
                </a:solidFill>
                <a:latin typeface="Arial Rounded MT Bold" panose="020F0704030504030204" pitchFamily="34" charset="0"/>
              </a:rPr>
              <a:t>&gt;&gt; Slide </a:t>
            </a:r>
            <a:fld id="{8A444053-2964-4726-8391-23A946A74AF7}" type="slidenum">
              <a:rPr lang="en-US" sz="600" b="1">
                <a:solidFill>
                  <a:schemeClr val="bg2"/>
                </a:solidFill>
                <a:latin typeface="Arial Rounded MT Bold" panose="020F0704030504030204" pitchFamily="34" charset="0"/>
              </a:rPr>
              <a:pPr>
                <a:lnSpc>
                  <a:spcPct val="100000"/>
                </a:lnSpc>
              </a:pPr>
              <a:t>2</a:t>
            </a:fld>
            <a:r>
              <a:rPr lang="en-US" sz="3200" b="1" dirty="0">
                <a:solidFill>
                  <a:schemeClr val="bg1">
                    <a:lumMod val="75000"/>
                  </a:schemeClr>
                </a:solidFill>
                <a:latin typeface="Arial Rounded MT Bold" panose="020F0704030504030204" pitchFamily="34" charset="0"/>
              </a:rPr>
              <a:t/>
            </a:r>
            <a:br>
              <a:rPr lang="en-US" sz="3200" b="1" dirty="0">
                <a:solidFill>
                  <a:schemeClr val="bg1">
                    <a:lumMod val="75000"/>
                  </a:schemeClr>
                </a:solidFill>
                <a:latin typeface="Arial Rounded MT Bold" panose="020F0704030504030204" pitchFamily="34" charset="0"/>
              </a:rPr>
            </a:br>
            <a:r>
              <a:rPr lang="en-US" sz="3200" dirty="0"/>
              <a:t>Financial Management for </a:t>
            </a:r>
            <a:br>
              <a:rPr lang="en-US" sz="3200" dirty="0"/>
            </a:br>
            <a:r>
              <a:rPr lang="en-US" sz="3200" dirty="0"/>
              <a:t>Centers for Independent Living</a:t>
            </a:r>
            <a:br>
              <a:rPr lang="en-US" sz="3200" dirty="0"/>
            </a:br>
            <a:r>
              <a:rPr lang="en-US" altLang="en-US" sz="2800" i="1" dirty="0">
                <a:solidFill>
                  <a:srgbClr val="333399"/>
                </a:solidFill>
                <a:latin typeface="Arial Rounded MT Bold" panose="020F0704030504030204" pitchFamily="34" charset="0"/>
                <a:ea typeface="ＭＳ Ｐゴシック" pitchFamily="34" charset="-128"/>
                <a:cs typeface="Arial" charset="0"/>
              </a:rPr>
              <a:t>Presenters:</a:t>
            </a:r>
            <a:br>
              <a:rPr lang="en-US" altLang="en-US" sz="2800" i="1" dirty="0">
                <a:solidFill>
                  <a:srgbClr val="333399"/>
                </a:solidFill>
                <a:latin typeface="Arial Rounded MT Bold" panose="020F0704030504030204" pitchFamily="34" charset="0"/>
                <a:ea typeface="ＭＳ Ｐゴシック" pitchFamily="34" charset="-128"/>
                <a:cs typeface="Arial" charset="0"/>
              </a:rPr>
            </a:br>
            <a:r>
              <a:rPr lang="en-US" altLang="en-US" sz="2800" i="1" dirty="0">
                <a:solidFill>
                  <a:srgbClr val="333399"/>
                </a:solidFill>
                <a:latin typeface="Arial Rounded MT Bold" panose="020F0704030504030204" pitchFamily="34" charset="0"/>
                <a:ea typeface="ＭＳ Ｐゴシック" pitchFamily="34" charset="-128"/>
                <a:cs typeface="Arial" charset="0"/>
              </a:rPr>
              <a:t/>
            </a:r>
            <a:br>
              <a:rPr lang="en-US" altLang="en-US" sz="2800" i="1" dirty="0">
                <a:solidFill>
                  <a:srgbClr val="333399"/>
                </a:solidFill>
                <a:latin typeface="Arial Rounded MT Bold" panose="020F0704030504030204" pitchFamily="34" charset="0"/>
                <a:ea typeface="ＭＳ Ｐゴシック" pitchFamily="34" charset="-128"/>
                <a:cs typeface="Arial" charset="0"/>
              </a:rPr>
            </a:br>
            <a:r>
              <a:rPr lang="en-US" altLang="en-US" sz="2800" dirty="0">
                <a:ea typeface="ＭＳ Ｐゴシック" pitchFamily="34" charset="-128"/>
                <a:cs typeface="Arial" charset="0"/>
              </a:rPr>
              <a:t>John Heveron</a:t>
            </a:r>
            <a:br>
              <a:rPr lang="en-US" altLang="en-US" sz="2800" dirty="0">
                <a:ea typeface="ＭＳ Ｐゴシック" pitchFamily="34" charset="-128"/>
                <a:cs typeface="Arial" charset="0"/>
              </a:rPr>
            </a:br>
            <a:r>
              <a:rPr lang="en-US" altLang="en-US" sz="2800" dirty="0">
                <a:ea typeface="ＭＳ Ｐゴシック" pitchFamily="34" charset="-128"/>
                <a:cs typeface="Arial" charset="0"/>
              </a:rPr>
              <a:t>Paula McElwee</a:t>
            </a:r>
            <a:endParaRPr lang="en-US" b="1" dirty="0">
              <a:solidFill>
                <a:srgbClr val="333399"/>
              </a:solidFill>
              <a:latin typeface="Arial Rounded MT Bold" panose="020F070403050403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2</a:t>
            </a:fld>
            <a:endParaRPr lang="en-US" dirty="0"/>
          </a:p>
        </p:txBody>
      </p:sp>
    </p:spTree>
    <p:extLst>
      <p:ext uri="{BB962C8B-B14F-4D97-AF65-F5344CB8AC3E}">
        <p14:creationId xmlns:p14="http://schemas.microsoft.com/office/powerpoint/2010/main" val="3238155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304800"/>
            <a:ext cx="8985250" cy="914401"/>
          </a:xfrm>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20</a:t>
            </a:fld>
            <a:r>
              <a:rPr lang="en-US" dirty="0">
                <a:latin typeface="Arial Rounded MT Bold" panose="020F0704030504030204" pitchFamily="34" charset="0"/>
              </a:rPr>
              <a:t/>
            </a:r>
            <a:br>
              <a:rPr lang="en-US" dirty="0">
                <a:latin typeface="Arial Rounded MT Bold" panose="020F0704030504030204" pitchFamily="34" charset="0"/>
              </a:rPr>
            </a:br>
            <a:r>
              <a:rPr lang="en-US" dirty="0">
                <a:latin typeface="Arial Rounded MT Bold" panose="020F0704030504030204" pitchFamily="34" charset="0"/>
              </a:rPr>
              <a:t>IL-NET </a:t>
            </a:r>
            <a:r>
              <a:rPr lang="en-US" dirty="0">
                <a:ea typeface="Arial"/>
                <a:cs typeface="Arial"/>
                <a:sym typeface="Arial"/>
              </a:rPr>
              <a:t>Attribution</a:t>
            </a:r>
            <a:endParaRPr lang="en-US" sz="2800" b="1" dirty="0">
              <a:latin typeface="Arial Rounded MT Bold" panose="020F0704030504030204" pitchFamily="34" charset="0"/>
            </a:endParaRPr>
          </a:p>
        </p:txBody>
      </p:sp>
      <p:sp>
        <p:nvSpPr>
          <p:cNvPr id="3" name="Subtitle 2"/>
          <p:cNvSpPr>
            <a:spLocks noGrp="1"/>
          </p:cNvSpPr>
          <p:nvPr>
            <p:ph idx="1"/>
          </p:nvPr>
        </p:nvSpPr>
        <p:spPr>
          <a:xfrm>
            <a:off x="609600" y="1143000"/>
            <a:ext cx="9220200" cy="5486399"/>
          </a:xfrm>
        </p:spPr>
        <p:txBody>
          <a:bodyPr>
            <a:noAutofit/>
          </a:bodyPr>
          <a:lstStyle/>
          <a:p>
            <a:pPr marL="0" indent="0" fontAlgn="base">
              <a:lnSpc>
                <a:spcPct val="100000"/>
              </a:lnSpc>
              <a:buNone/>
            </a:pPr>
            <a:r>
              <a:rPr lang="en-US" sz="2400" dirty="0"/>
              <a:t>The IL-NET is supported by grant numbers 90ILTA0001 and 90ISTA0001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endParaRPr lang="en-US" sz="2400" dirty="0">
              <a:effectLst/>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20</a:t>
            </a:fld>
            <a:endParaRPr lang="en-US" dirty="0"/>
          </a:p>
        </p:txBody>
      </p:sp>
    </p:spTree>
    <p:extLst>
      <p:ext uri="{BB962C8B-B14F-4D97-AF65-F5344CB8AC3E}">
        <p14:creationId xmlns:p14="http://schemas.microsoft.com/office/powerpoint/2010/main" val="226620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92E414-02AA-418B-B7DF-4EDB8D067976}"/>
              </a:ext>
            </a:extLst>
          </p:cNvPr>
          <p:cNvSpPr>
            <a:spLocks noGrp="1"/>
          </p:cNvSpPr>
          <p:nvPr>
            <p:ph type="title"/>
          </p:nvPr>
        </p:nvSpPr>
        <p:spPr/>
        <p:txBody>
          <a:bodyPr/>
          <a:lstStyle/>
          <a:p>
            <a:r>
              <a:rPr lang="en-US" sz="500" dirty="0">
                <a:solidFill>
                  <a:schemeClr val="bg1">
                    <a:lumMod val="85000"/>
                  </a:schemeClr>
                </a:solidFill>
              </a:rPr>
              <a:t>&gt;&gt;Slide 74</a:t>
            </a:r>
            <a:r>
              <a:rPr lang="en-US" dirty="0"/>
              <a:t/>
            </a:r>
            <a:br>
              <a:rPr lang="en-US" dirty="0"/>
            </a:br>
            <a:r>
              <a:rPr lang="en-US" dirty="0"/>
              <a:t>Day 2. Any Questions from yesterday?</a:t>
            </a:r>
          </a:p>
        </p:txBody>
      </p:sp>
      <p:sp>
        <p:nvSpPr>
          <p:cNvPr id="4" name="Slide Number Placeholder 3">
            <a:extLst>
              <a:ext uri="{FF2B5EF4-FFF2-40B4-BE49-F238E27FC236}">
                <a16:creationId xmlns="" xmlns:a16="http://schemas.microsoft.com/office/drawing/2014/main" id="{A07423CC-8C57-4203-A9B3-A9ED6F55A632}"/>
              </a:ext>
            </a:extLst>
          </p:cNvPr>
          <p:cNvSpPr>
            <a:spLocks noGrp="1"/>
          </p:cNvSpPr>
          <p:nvPr>
            <p:ph type="sldNum" sz="quarter" idx="12"/>
          </p:nvPr>
        </p:nvSpPr>
        <p:spPr/>
        <p:txBody>
          <a:bodyPr/>
          <a:lstStyle/>
          <a:p>
            <a:fld id="{45AF61AB-B0DD-4F9C-9F8E-E57A609D99F7}" type="slidenum">
              <a:rPr lang="en-US" smtClean="0"/>
              <a:t>3</a:t>
            </a:fld>
            <a:endParaRPr lang="en-US" dirty="0"/>
          </a:p>
        </p:txBody>
      </p:sp>
    </p:spTree>
    <p:extLst>
      <p:ext uri="{BB962C8B-B14F-4D97-AF65-F5344CB8AC3E}">
        <p14:creationId xmlns:p14="http://schemas.microsoft.com/office/powerpoint/2010/main" val="1922245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4</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Cost Objectives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fontScale="92500" lnSpcReduction="20000"/>
          </a:bodyPr>
          <a:lstStyle/>
          <a:p>
            <a:pPr marL="0" indent="0">
              <a:lnSpc>
                <a:spcPct val="110000"/>
              </a:lnSpc>
              <a:buNone/>
            </a:pPr>
            <a:r>
              <a:rPr lang="en-US" dirty="0"/>
              <a:t>What are cost objectives?</a:t>
            </a:r>
          </a:p>
          <a:p>
            <a:pPr>
              <a:lnSpc>
                <a:spcPct val="110000"/>
              </a:lnSpc>
            </a:pPr>
            <a:r>
              <a:rPr lang="en-US" dirty="0"/>
              <a:t>A cost objective means a function, organizational subdivision, </a:t>
            </a:r>
            <a:r>
              <a:rPr lang="en-US" u="sng" dirty="0"/>
              <a:t>contract, Federal award</a:t>
            </a:r>
            <a:r>
              <a:rPr lang="en-US" dirty="0"/>
              <a:t>, or other work unit for which cost data are desired and for which provision is made to accumulate and measure the cost of processes, projects, jobs and capitalized projects.</a:t>
            </a:r>
          </a:p>
          <a:p>
            <a:pPr>
              <a:lnSpc>
                <a:spcPct val="110000"/>
              </a:lnSpc>
            </a:pPr>
            <a:r>
              <a:rPr lang="en-US" dirty="0"/>
              <a:t>We like to say the same services for the same population means a single cost objective. This happens most often when a CIL receives both Part B and Part C grants to serve the same geographic and demographics.</a:t>
            </a:r>
          </a:p>
          <a:p>
            <a:pPr>
              <a:lnSpc>
                <a:spcPct val="110000"/>
              </a:lnSpc>
            </a:pPr>
            <a:r>
              <a:rPr lang="en-US" dirty="0"/>
              <a:t>See the contradiction?</a:t>
            </a:r>
          </a:p>
          <a:p>
            <a:pPr>
              <a:lnSpc>
                <a:spcPct val="110000"/>
              </a:lnSpc>
            </a:pPr>
            <a:r>
              <a:rPr lang="en-US" dirty="0"/>
              <a:t>But how can you account for individual funding sources that have the same services and population?</a:t>
            </a:r>
          </a:p>
        </p:txBody>
      </p:sp>
      <p:sp>
        <p:nvSpPr>
          <p:cNvPr id="4" name="Slide Number Placeholder 3"/>
          <p:cNvSpPr>
            <a:spLocks noGrp="1"/>
          </p:cNvSpPr>
          <p:nvPr>
            <p:ph type="sldNum" sz="quarter" idx="12"/>
          </p:nvPr>
        </p:nvSpPr>
        <p:spPr/>
        <p:txBody>
          <a:bodyPr/>
          <a:lstStyle/>
          <a:p>
            <a:fld id="{45AF61AB-B0DD-4F9C-9F8E-E57A609D99F7}" type="slidenum">
              <a:rPr lang="en-US" smtClean="0"/>
              <a:t>4</a:t>
            </a:fld>
            <a:endParaRPr lang="en-US" dirty="0"/>
          </a:p>
        </p:txBody>
      </p:sp>
    </p:spTree>
    <p:extLst>
      <p:ext uri="{BB962C8B-B14F-4D97-AF65-F5344CB8AC3E}">
        <p14:creationId xmlns:p14="http://schemas.microsoft.com/office/powerpoint/2010/main" val="1434303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5</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Direct and Indirect Costs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a:xfrm>
            <a:off x="692150" y="1447800"/>
            <a:ext cx="8756650" cy="5562600"/>
          </a:xfrm>
        </p:spPr>
        <p:txBody>
          <a:bodyPr>
            <a:normAutofit fontScale="92500" lnSpcReduction="20000"/>
          </a:bodyPr>
          <a:lstStyle/>
          <a:p>
            <a:pPr marL="0" indent="0">
              <a:lnSpc>
                <a:spcPct val="110000"/>
              </a:lnSpc>
              <a:buNone/>
            </a:pPr>
            <a:r>
              <a:rPr lang="en-US" u="sng" dirty="0"/>
              <a:t>Direct costs </a:t>
            </a:r>
            <a:r>
              <a:rPr lang="en-US" dirty="0"/>
              <a:t>– costs that are directly charged to a specific funding source or cost objective.</a:t>
            </a:r>
          </a:p>
          <a:p>
            <a:pPr marL="0" indent="0">
              <a:lnSpc>
                <a:spcPct val="110000"/>
              </a:lnSpc>
              <a:buNone/>
            </a:pPr>
            <a:r>
              <a:rPr lang="en-US" u="sng" dirty="0"/>
              <a:t>Indirect costs </a:t>
            </a:r>
            <a:r>
              <a:rPr lang="en-US" dirty="0"/>
              <a:t>– costs that are shared between two or more funding sources or cost objectives.</a:t>
            </a:r>
          </a:p>
          <a:p>
            <a:pPr>
              <a:lnSpc>
                <a:spcPct val="110000"/>
              </a:lnSpc>
            </a:pPr>
            <a:r>
              <a:rPr lang="en-US" dirty="0"/>
              <a:t>Indirect costs that are used in the calculation of your indirect cost rate aren’t always the same as management and general costs in your financial statements.  </a:t>
            </a:r>
          </a:p>
          <a:p>
            <a:pPr>
              <a:lnSpc>
                <a:spcPct val="110000"/>
              </a:lnSpc>
            </a:pPr>
            <a:r>
              <a:rPr lang="en-US" dirty="0"/>
              <a:t>Sometimes a specific program will require administrative costs for that program only.  So those administrative costs would be directly assigned to that program, rather than being indirect. </a:t>
            </a:r>
          </a:p>
          <a:p>
            <a:pPr>
              <a:lnSpc>
                <a:spcPct val="110000"/>
              </a:lnSpc>
            </a:pPr>
            <a:r>
              <a:rPr lang="en-US" dirty="0"/>
              <a:t>In other cases costs, that are potentially direct,  may be combined with indirect costs for convenience.  </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45AF61AB-B0DD-4F9C-9F8E-E57A609D99F7}" type="slidenum">
              <a:rPr lang="en-US" smtClean="0"/>
              <a:t>5</a:t>
            </a:fld>
            <a:endParaRPr lang="en-US" dirty="0"/>
          </a:p>
        </p:txBody>
      </p:sp>
    </p:spTree>
    <p:extLst>
      <p:ext uri="{BB962C8B-B14F-4D97-AF65-F5344CB8AC3E}">
        <p14:creationId xmlns:p14="http://schemas.microsoft.com/office/powerpoint/2010/main" val="1737897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6</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Direct and Indirect Costs</a:t>
            </a:r>
            <a:r>
              <a:rPr lang="en-US" sz="2400" dirty="0"/>
              <a:t>, </a:t>
            </a:r>
            <a:r>
              <a:rPr lang="en-US" sz="2400" b="0" dirty="0"/>
              <a:t>cont’d.</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a:xfrm>
            <a:off x="692150" y="1219200"/>
            <a:ext cx="8756650" cy="5715000"/>
          </a:xfrm>
        </p:spPr>
        <p:txBody>
          <a:bodyPr>
            <a:normAutofit fontScale="92500" lnSpcReduction="20000"/>
          </a:bodyPr>
          <a:lstStyle/>
          <a:p>
            <a:pPr>
              <a:lnSpc>
                <a:spcPct val="120000"/>
              </a:lnSpc>
            </a:pPr>
            <a:r>
              <a:rPr lang="en-US" dirty="0"/>
              <a:t>If you are still using codes to track copies or check out office supplies, there is a simpler way. </a:t>
            </a:r>
          </a:p>
          <a:p>
            <a:pPr>
              <a:lnSpc>
                <a:spcPct val="120000"/>
              </a:lnSpc>
            </a:pPr>
            <a:r>
              <a:rPr lang="en-US" dirty="0"/>
              <a:t>Costs like copies and supplies, which could be tracked directly to programs are generally combined with indirect costs because it is inefficient to track them for direct assignment.</a:t>
            </a:r>
          </a:p>
          <a:p>
            <a:pPr>
              <a:lnSpc>
                <a:spcPct val="120000"/>
              </a:lnSpc>
            </a:pPr>
            <a:r>
              <a:rPr lang="en-US" dirty="0"/>
              <a:t>BUT, in many cases “indirect” and “management and general” or “administrative costs” will be the same, especially for smaller and medium-sized organizations.</a:t>
            </a:r>
          </a:p>
          <a:p>
            <a:pPr>
              <a:lnSpc>
                <a:spcPct val="120000"/>
              </a:lnSpc>
            </a:pPr>
            <a:r>
              <a:rPr lang="en-US" dirty="0"/>
              <a:t>Using management and general as your indirect costs makes your annual reporting of actual indirect costs very easy, and also simplifies tracking your indirect costs percentage to make sure you are not billing significantly more or less indirect cost than you are incurring.</a:t>
            </a:r>
          </a:p>
        </p:txBody>
      </p:sp>
      <p:sp>
        <p:nvSpPr>
          <p:cNvPr id="4" name="Slide Number Placeholder 3"/>
          <p:cNvSpPr>
            <a:spLocks noGrp="1"/>
          </p:cNvSpPr>
          <p:nvPr>
            <p:ph type="sldNum" sz="quarter" idx="12"/>
          </p:nvPr>
        </p:nvSpPr>
        <p:spPr/>
        <p:txBody>
          <a:bodyPr/>
          <a:lstStyle/>
          <a:p>
            <a:fld id="{45AF61AB-B0DD-4F9C-9F8E-E57A609D99F7}" type="slidenum">
              <a:rPr lang="en-US" smtClean="0"/>
              <a:t>6</a:t>
            </a:fld>
            <a:endParaRPr lang="en-US" dirty="0"/>
          </a:p>
        </p:txBody>
      </p:sp>
    </p:spTree>
    <p:extLst>
      <p:ext uri="{BB962C8B-B14F-4D97-AF65-F5344CB8AC3E}">
        <p14:creationId xmlns:p14="http://schemas.microsoft.com/office/powerpoint/2010/main" val="2050387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7</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Indirect Cost Allocation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r>
              <a:rPr lang="en-US" dirty="0"/>
              <a:t>The level of detail in your Approved Indirect Cost Rate should be based on, and be similar to, the level of detail in your statement of functional expenses if you issue formal financial statements, or in the expense schedule of your Form 990 if you issue a full form 990 rather than a Form 990 EZ.</a:t>
            </a:r>
          </a:p>
          <a:p>
            <a:r>
              <a:rPr lang="en-US" dirty="0"/>
              <a:t>Stick with your methodology, and review it carefully before you submit it.</a:t>
            </a:r>
          </a:p>
          <a:p>
            <a:r>
              <a:rPr lang="en-US" dirty="0"/>
              <a:t>Simplify your accounting and your vouchering by putting more accounts into indirect, and by using fewer categories. This will give you a higher indirect rate, but a simpler process.</a:t>
            </a:r>
          </a:p>
        </p:txBody>
      </p:sp>
      <p:sp>
        <p:nvSpPr>
          <p:cNvPr id="4" name="Slide Number Placeholder 3"/>
          <p:cNvSpPr>
            <a:spLocks noGrp="1"/>
          </p:cNvSpPr>
          <p:nvPr>
            <p:ph type="sldNum" sz="quarter" idx="12"/>
          </p:nvPr>
        </p:nvSpPr>
        <p:spPr/>
        <p:txBody>
          <a:bodyPr/>
          <a:lstStyle/>
          <a:p>
            <a:fld id="{45AF61AB-B0DD-4F9C-9F8E-E57A609D99F7}" type="slidenum">
              <a:rPr lang="en-US" smtClean="0"/>
              <a:t>7</a:t>
            </a:fld>
            <a:endParaRPr lang="en-US" dirty="0"/>
          </a:p>
        </p:txBody>
      </p:sp>
    </p:spTree>
    <p:extLst>
      <p:ext uri="{BB962C8B-B14F-4D97-AF65-F5344CB8AC3E}">
        <p14:creationId xmlns:p14="http://schemas.microsoft.com/office/powerpoint/2010/main" val="3969427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8</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Indirect Cost Allocation</a:t>
            </a:r>
            <a:r>
              <a:rPr lang="en-US" sz="2400" dirty="0"/>
              <a:t>, </a:t>
            </a:r>
            <a:r>
              <a:rPr lang="en-US" sz="2400" b="0" dirty="0"/>
              <a:t>cont’d.</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r>
              <a:rPr lang="en-US" dirty="0"/>
              <a:t>Track your expenses by service area. If you have multiple funders for the same program, you may also need to break it down by funding source.</a:t>
            </a:r>
          </a:p>
          <a:p>
            <a:r>
              <a:rPr lang="en-US" dirty="0"/>
              <a:t>How do you break out your different projects or programs?</a:t>
            </a:r>
          </a:p>
          <a:p>
            <a:r>
              <a:rPr lang="en-US" dirty="0"/>
              <a:t>Be mindful of other funding requirements such as those your State imposes.</a:t>
            </a:r>
          </a:p>
        </p:txBody>
      </p:sp>
      <p:sp>
        <p:nvSpPr>
          <p:cNvPr id="4" name="Slide Number Placeholder 3"/>
          <p:cNvSpPr>
            <a:spLocks noGrp="1"/>
          </p:cNvSpPr>
          <p:nvPr>
            <p:ph type="sldNum" sz="quarter" idx="12"/>
          </p:nvPr>
        </p:nvSpPr>
        <p:spPr/>
        <p:txBody>
          <a:bodyPr/>
          <a:lstStyle/>
          <a:p>
            <a:fld id="{45AF61AB-B0DD-4F9C-9F8E-E57A609D99F7}" type="slidenum">
              <a:rPr lang="en-US" smtClean="0"/>
              <a:t>8</a:t>
            </a:fld>
            <a:endParaRPr lang="en-US" dirty="0"/>
          </a:p>
        </p:txBody>
      </p:sp>
    </p:spTree>
    <p:extLst>
      <p:ext uri="{BB962C8B-B14F-4D97-AF65-F5344CB8AC3E}">
        <p14:creationId xmlns:p14="http://schemas.microsoft.com/office/powerpoint/2010/main" val="3597135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9</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Cost Allocation Methods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a:lnSpc>
                <a:spcPct val="100000"/>
              </a:lnSpc>
            </a:pPr>
            <a:r>
              <a:rPr lang="en-US" dirty="0"/>
              <a:t>Earlier we talked about cost allocation methods including:</a:t>
            </a:r>
          </a:p>
          <a:p>
            <a:pPr lvl="1">
              <a:lnSpc>
                <a:spcPct val="100000"/>
              </a:lnSpc>
            </a:pPr>
            <a:r>
              <a:rPr lang="en-US" dirty="0"/>
              <a:t>Approved federal indirect cost rate,</a:t>
            </a:r>
          </a:p>
          <a:p>
            <a:pPr lvl="1">
              <a:lnSpc>
                <a:spcPct val="100000"/>
              </a:lnSpc>
            </a:pPr>
            <a:r>
              <a:rPr lang="en-US" dirty="0"/>
              <a:t>De minimis indirect cost rate, or</a:t>
            </a:r>
          </a:p>
          <a:p>
            <a:pPr lvl="1">
              <a:lnSpc>
                <a:spcPct val="100000"/>
              </a:lnSpc>
            </a:pPr>
            <a:r>
              <a:rPr lang="en-US" dirty="0"/>
              <a:t>Allocate everything directly.</a:t>
            </a:r>
          </a:p>
          <a:p>
            <a:pPr>
              <a:lnSpc>
                <a:spcPct val="100000"/>
              </a:lnSpc>
            </a:pPr>
            <a:r>
              <a:rPr lang="en-US" dirty="0"/>
              <a:t>HHS’ indirect cost unit indicates direct allocation can’t be done, at least not with any efficiency.</a:t>
            </a:r>
          </a:p>
          <a:p>
            <a:pPr>
              <a:lnSpc>
                <a:spcPct val="100000"/>
              </a:lnSpc>
            </a:pPr>
            <a:r>
              <a:rPr lang="en-US" dirty="0"/>
              <a:t>We only recommend using direct allocation if you have only one funding source (cost objective) and do not do any lobbying or resource development, which must be tracked separately and bear their own indirect costs.</a:t>
            </a:r>
          </a:p>
        </p:txBody>
      </p:sp>
      <p:sp>
        <p:nvSpPr>
          <p:cNvPr id="4" name="Slide Number Placeholder 3"/>
          <p:cNvSpPr>
            <a:spLocks noGrp="1"/>
          </p:cNvSpPr>
          <p:nvPr>
            <p:ph type="sldNum" sz="quarter" idx="12"/>
          </p:nvPr>
        </p:nvSpPr>
        <p:spPr/>
        <p:txBody>
          <a:bodyPr/>
          <a:lstStyle/>
          <a:p>
            <a:fld id="{45AF61AB-B0DD-4F9C-9F8E-E57A609D99F7}" type="slidenum">
              <a:rPr lang="en-US" smtClean="0"/>
              <a:t>9</a:t>
            </a:fld>
            <a:endParaRPr lang="en-US" dirty="0"/>
          </a:p>
        </p:txBody>
      </p:sp>
    </p:spTree>
    <p:extLst>
      <p:ext uri="{BB962C8B-B14F-4D97-AF65-F5344CB8AC3E}">
        <p14:creationId xmlns:p14="http://schemas.microsoft.com/office/powerpoint/2010/main" val="72891640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534</TotalTime>
  <Words>1249</Words>
  <Application>Microsoft Office PowerPoint</Application>
  <PresentationFormat>Custom</PresentationFormat>
  <Paragraphs>146</Paragraphs>
  <Slides>20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ＭＳ Ｐゴシック</vt:lpstr>
      <vt:lpstr>Arial</vt:lpstr>
      <vt:lpstr>Arial Rounded MT Bold</vt:lpstr>
      <vt:lpstr>Calibri</vt:lpstr>
      <vt:lpstr>Calibri Light</vt:lpstr>
      <vt:lpstr>IL-Arial Rounded MT Bold</vt:lpstr>
      <vt:lpstr>Tahoma</vt:lpstr>
      <vt:lpstr>Custom Design</vt:lpstr>
      <vt:lpstr>&gt;&gt;Slide 1 ILRU’s IL-NET National  Training and Technical Assistance Center for Independent Living</vt:lpstr>
      <vt:lpstr>&gt;&gt; Slide 2 Financial Management for  Centers for Independent Living Presenters:  John Heveron Paula McElwee</vt:lpstr>
      <vt:lpstr>&gt;&gt;Slide 74 Day 2. Any Questions from yesterday?</vt:lpstr>
      <vt:lpstr>&gt;&gt; Slide 4  Cost Objectives </vt:lpstr>
      <vt:lpstr>&gt;&gt; Slide 5  Direct and Indirect Costs </vt:lpstr>
      <vt:lpstr>&gt;&gt; Slide 6  Direct and Indirect Costs, cont’d. </vt:lpstr>
      <vt:lpstr>&gt;&gt; Slide 7  Indirect Cost Allocation </vt:lpstr>
      <vt:lpstr>&gt;&gt; Slide 8  Indirect Cost Allocation, cont’d. </vt:lpstr>
      <vt:lpstr>&gt;&gt; Slide 9  Cost Allocation Methods </vt:lpstr>
      <vt:lpstr>&gt;&gt; Slide 10  Calculating Indirect Costs — Example  </vt:lpstr>
      <vt:lpstr>&gt;&gt; Slide 11  Calculating Indirect Costs </vt:lpstr>
      <vt:lpstr>&gt;&gt; Slide 12  Calculating Indirect Costs, cont’d. </vt:lpstr>
      <vt:lpstr>&gt;&gt;Slide 84 Using the 10% de minimis rate</vt:lpstr>
      <vt:lpstr>&gt;&gt; Slide 14  Cost Reimbursement Using the 10% de minimis Rate </vt:lpstr>
      <vt:lpstr>&gt;&gt; Slide 15  Cost Reimbursement Using the 10% de minimis Rate, cont’d.</vt:lpstr>
      <vt:lpstr>&gt;&gt; Slide 16  Indirect Cost Tips </vt:lpstr>
      <vt:lpstr>&gt;&gt; Slide 17  Indirect Cost Rate Resources </vt:lpstr>
      <vt:lpstr>&gt;&gt; Slide 18  Stretch Break </vt:lpstr>
      <vt:lpstr>&gt;Slide 176 For More Information</vt:lpstr>
      <vt:lpstr>&gt;&gt; Slide 20 IL-NET Attribution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 for CILs 2020</dc:title>
  <dc:creator>Carol Eubanks</dc:creator>
  <cp:lastModifiedBy>Carol Eubanks</cp:lastModifiedBy>
  <cp:revision>268</cp:revision>
  <cp:lastPrinted>2020-02-12T12:15:31Z</cp:lastPrinted>
  <dcterms:created xsi:type="dcterms:W3CDTF">2019-06-30T15:12:08Z</dcterms:created>
  <dcterms:modified xsi:type="dcterms:W3CDTF">2020-11-25T19:22:21Z</dcterms:modified>
</cp:coreProperties>
</file>