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35"/>
  </p:notesMasterIdLst>
  <p:handoutMasterIdLst>
    <p:handoutMasterId r:id="rId36"/>
  </p:handoutMasterIdLst>
  <p:sldIdLst>
    <p:sldId id="259" r:id="rId3"/>
    <p:sldId id="319" r:id="rId4"/>
    <p:sldId id="320" r:id="rId5"/>
    <p:sldId id="315" r:id="rId6"/>
    <p:sldId id="316" r:id="rId7"/>
    <p:sldId id="317" r:id="rId8"/>
    <p:sldId id="324" r:id="rId9"/>
    <p:sldId id="309" r:id="rId10"/>
    <p:sldId id="310" r:id="rId11"/>
    <p:sldId id="311" r:id="rId12"/>
    <p:sldId id="293" r:id="rId13"/>
    <p:sldId id="321" r:id="rId14"/>
    <p:sldId id="295" r:id="rId15"/>
    <p:sldId id="322" r:id="rId16"/>
    <p:sldId id="297" r:id="rId17"/>
    <p:sldId id="298" r:id="rId18"/>
    <p:sldId id="299" r:id="rId19"/>
    <p:sldId id="300" r:id="rId20"/>
    <p:sldId id="325" r:id="rId21"/>
    <p:sldId id="323" r:id="rId22"/>
    <p:sldId id="260" r:id="rId23"/>
    <p:sldId id="304" r:id="rId24"/>
    <p:sldId id="305" r:id="rId25"/>
    <p:sldId id="306" r:id="rId26"/>
    <p:sldId id="308" r:id="rId27"/>
    <p:sldId id="307" r:id="rId28"/>
    <p:sldId id="312" r:id="rId29"/>
    <p:sldId id="313" r:id="rId30"/>
    <p:sldId id="314" r:id="rId31"/>
    <p:sldId id="282" r:id="rId32"/>
    <p:sldId id="277" r:id="rId33"/>
    <p:sldId id="279"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77" autoAdjust="0"/>
    <p:restoredTop sz="94660"/>
  </p:normalViewPr>
  <p:slideViewPr>
    <p:cSldViewPr>
      <p:cViewPr varScale="1">
        <p:scale>
          <a:sx n="86" d="100"/>
          <a:sy n="86" d="100"/>
        </p:scale>
        <p:origin x="562" y="6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sorterViewPr>
    <p:cViewPr>
      <p:scale>
        <a:sx n="100" d="100"/>
        <a:sy n="100" d="100"/>
      </p:scale>
      <p:origin x="0" y="-11582"/>
    </p:cViewPr>
  </p:sorterViewPr>
  <p:notesViewPr>
    <p:cSldViewPr>
      <p:cViewPr varScale="1">
        <p:scale>
          <a:sx n="67" d="100"/>
          <a:sy n="67" d="100"/>
        </p:scale>
        <p:origin x="234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11/10/2017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11/10/2017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14</a:t>
            </a:fld>
            <a:endParaRPr lang="en-US"/>
          </a:p>
        </p:txBody>
      </p:sp>
    </p:spTree>
    <p:extLst>
      <p:ext uri="{BB962C8B-B14F-4D97-AF65-F5344CB8AC3E}">
        <p14:creationId xmlns:p14="http://schemas.microsoft.com/office/powerpoint/2010/main" val="80666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419419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2287144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17</a:t>
            </a:fld>
            <a:endParaRPr lang="en-US"/>
          </a:p>
        </p:txBody>
      </p:sp>
    </p:spTree>
    <p:extLst>
      <p:ext uri="{BB962C8B-B14F-4D97-AF65-F5344CB8AC3E}">
        <p14:creationId xmlns:p14="http://schemas.microsoft.com/office/powerpoint/2010/main" val="4106848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18</a:t>
            </a:fld>
            <a:endParaRPr lang="en-US"/>
          </a:p>
        </p:txBody>
      </p:sp>
    </p:spTree>
    <p:extLst>
      <p:ext uri="{BB962C8B-B14F-4D97-AF65-F5344CB8AC3E}">
        <p14:creationId xmlns:p14="http://schemas.microsoft.com/office/powerpoint/2010/main" val="1022884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20</a:t>
            </a:fld>
            <a:endParaRPr lang="en-US"/>
          </a:p>
        </p:txBody>
      </p:sp>
    </p:spTree>
    <p:extLst>
      <p:ext uri="{BB962C8B-B14F-4D97-AF65-F5344CB8AC3E}">
        <p14:creationId xmlns:p14="http://schemas.microsoft.com/office/powerpoint/2010/main" val="3838362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21</a:t>
            </a:fld>
            <a:endParaRPr lang="en-US"/>
          </a:p>
        </p:txBody>
      </p:sp>
    </p:spTree>
    <p:extLst>
      <p:ext uri="{BB962C8B-B14F-4D97-AF65-F5344CB8AC3E}">
        <p14:creationId xmlns:p14="http://schemas.microsoft.com/office/powerpoint/2010/main" val="141816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22</a:t>
            </a:fld>
            <a:endParaRPr lang="en-US"/>
          </a:p>
        </p:txBody>
      </p:sp>
    </p:spTree>
    <p:extLst>
      <p:ext uri="{BB962C8B-B14F-4D97-AF65-F5344CB8AC3E}">
        <p14:creationId xmlns:p14="http://schemas.microsoft.com/office/powerpoint/2010/main" val="2069205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23</a:t>
            </a:fld>
            <a:endParaRPr lang="en-US"/>
          </a:p>
        </p:txBody>
      </p:sp>
    </p:spTree>
    <p:extLst>
      <p:ext uri="{BB962C8B-B14F-4D97-AF65-F5344CB8AC3E}">
        <p14:creationId xmlns:p14="http://schemas.microsoft.com/office/powerpoint/2010/main" val="3435194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24</a:t>
            </a:fld>
            <a:endParaRPr lang="en-US"/>
          </a:p>
        </p:txBody>
      </p:sp>
    </p:spTree>
    <p:extLst>
      <p:ext uri="{BB962C8B-B14F-4D97-AF65-F5344CB8AC3E}">
        <p14:creationId xmlns:p14="http://schemas.microsoft.com/office/powerpoint/2010/main" val="298058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a:t>
            </a:fld>
            <a:endParaRPr lang="en-US"/>
          </a:p>
        </p:txBody>
      </p:sp>
    </p:spTree>
    <p:extLst>
      <p:ext uri="{BB962C8B-B14F-4D97-AF65-F5344CB8AC3E}">
        <p14:creationId xmlns:p14="http://schemas.microsoft.com/office/powerpoint/2010/main" val="385007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25</a:t>
            </a:fld>
            <a:endParaRPr lang="en-US"/>
          </a:p>
        </p:txBody>
      </p:sp>
    </p:spTree>
    <p:extLst>
      <p:ext uri="{BB962C8B-B14F-4D97-AF65-F5344CB8AC3E}">
        <p14:creationId xmlns:p14="http://schemas.microsoft.com/office/powerpoint/2010/main" val="555575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26</a:t>
            </a:fld>
            <a:endParaRPr lang="en-US"/>
          </a:p>
        </p:txBody>
      </p:sp>
    </p:spTree>
    <p:extLst>
      <p:ext uri="{BB962C8B-B14F-4D97-AF65-F5344CB8AC3E}">
        <p14:creationId xmlns:p14="http://schemas.microsoft.com/office/powerpoint/2010/main" val="562568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27</a:t>
            </a:fld>
            <a:endParaRPr lang="en-US"/>
          </a:p>
        </p:txBody>
      </p:sp>
    </p:spTree>
    <p:extLst>
      <p:ext uri="{BB962C8B-B14F-4D97-AF65-F5344CB8AC3E}">
        <p14:creationId xmlns:p14="http://schemas.microsoft.com/office/powerpoint/2010/main" val="2427912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28</a:t>
            </a:fld>
            <a:endParaRPr lang="en-US"/>
          </a:p>
        </p:txBody>
      </p:sp>
    </p:spTree>
    <p:extLst>
      <p:ext uri="{BB962C8B-B14F-4D97-AF65-F5344CB8AC3E}">
        <p14:creationId xmlns:p14="http://schemas.microsoft.com/office/powerpoint/2010/main" val="1214550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29</a:t>
            </a:fld>
            <a:endParaRPr lang="en-US"/>
          </a:p>
        </p:txBody>
      </p:sp>
    </p:spTree>
    <p:extLst>
      <p:ext uri="{BB962C8B-B14F-4D97-AF65-F5344CB8AC3E}">
        <p14:creationId xmlns:p14="http://schemas.microsoft.com/office/powerpoint/2010/main" val="3362252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30</a:t>
            </a:fld>
            <a:endParaRPr lang="en-US"/>
          </a:p>
        </p:txBody>
      </p:sp>
    </p:spTree>
    <p:extLst>
      <p:ext uri="{BB962C8B-B14F-4D97-AF65-F5344CB8AC3E}">
        <p14:creationId xmlns:p14="http://schemas.microsoft.com/office/powerpoint/2010/main" val="565363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701675" y="4416425"/>
            <a:ext cx="5607049" cy="4183063"/>
          </a:xfrm>
          <a:prstGeom prst="rect">
            <a:avLst/>
          </a:prstGeom>
        </p:spPr>
        <p:txBody>
          <a:bodyPr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4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7</a:t>
            </a:fld>
            <a:endParaRPr lang="en-US"/>
          </a:p>
        </p:txBody>
      </p:sp>
    </p:spTree>
    <p:extLst>
      <p:ext uri="{BB962C8B-B14F-4D97-AF65-F5344CB8AC3E}">
        <p14:creationId xmlns:p14="http://schemas.microsoft.com/office/powerpoint/2010/main" val="44857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181450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85721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88083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259278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193491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3691155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36612" y="6203951"/>
            <a:ext cx="6862462" cy="273049"/>
          </a:xfrm>
        </p:spPr>
        <p:txBody>
          <a:bodyPr/>
          <a:lstStyle/>
          <a:p>
            <a:r>
              <a:rPr lang="en-US" dirty="0"/>
              <a:t>CHRIL-Collaborative on Health Reform and Independent Living</a:t>
            </a:r>
          </a:p>
        </p:txBody>
      </p:sp>
      <p:sp>
        <p:nvSpPr>
          <p:cNvPr id="6" name="Slide Number Placeholder 5"/>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a:p>
        </p:txBody>
      </p:sp>
      <p:sp>
        <p:nvSpPr>
          <p:cNvPr id="3" name="Subtitle 2"/>
          <p:cNvSpPr>
            <a:spLocks noGrp="1"/>
          </p:cNvSpPr>
          <p:nvPr>
            <p:ph type="subTitle" idx="1"/>
          </p:nvPr>
        </p:nvSpPr>
        <p:spPr>
          <a:xfrm>
            <a:off x="1979612" y="3581400"/>
            <a:ext cx="8229600" cy="1066800"/>
          </a:xfrm>
        </p:spPr>
        <p:txBody>
          <a:bodyPr>
            <a:normAutofit/>
          </a:bodyPr>
          <a:lstStyle>
            <a:lvl1pPr marL="0" indent="0" algn="ctr">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98612" y="2209800"/>
            <a:ext cx="9144000" cy="990600"/>
          </a:xfrm>
        </p:spPr>
        <p:txBody>
          <a:bodyPr>
            <a:noAutofit/>
          </a:bodyPr>
          <a:lstStyle>
            <a:lvl1pPr algn="ctr">
              <a:defRPr sz="4800" b="1"/>
            </a:lvl1pPr>
          </a:lstStyle>
          <a:p>
            <a:r>
              <a:rPr lang="en-US"/>
              <a:t>Click to edit Master title style</a:t>
            </a:r>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12812" y="6172200"/>
            <a:ext cx="3276600" cy="350627"/>
          </a:xfrm>
        </p:spPr>
        <p:txBody>
          <a:bodyPr/>
          <a:lstStyle>
            <a:lvl1pPr>
              <a:defRPr sz="800"/>
            </a:lvl1pPr>
          </a:lstStyle>
          <a:p>
            <a:r>
              <a:rPr lang="en-US"/>
              <a:t>CHRIL-Collaborative on Health Reform and Independent Living</a:t>
            </a:r>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
        <p:nvSpPr>
          <p:cNvPr id="3" name="Content Placeholder 2"/>
          <p:cNvSpPr>
            <a:spLocks noGrp="1"/>
          </p:cNvSpPr>
          <p:nvPr>
            <p:ph idx="1"/>
          </p:nvPr>
        </p:nvSpPr>
        <p:spPr>
          <a:xfrm>
            <a:off x="912812" y="1371600"/>
            <a:ext cx="10515600" cy="4648200"/>
          </a:xfrm>
        </p:spPr>
        <p:txBody>
          <a:bodyPr>
            <a:normAutofit/>
          </a:bodyPr>
          <a:lstStyle>
            <a:lvl1pPr>
              <a:defRPr sz="2600"/>
            </a:lvl1pPr>
            <a:lvl2pPr>
              <a:buClr>
                <a:schemeClr val="accent2"/>
              </a:buClr>
              <a:defRPr sz="2600"/>
            </a:lvl2pPr>
            <a:lvl3pPr>
              <a:defRPr sz="2600"/>
            </a:lvl3pPr>
            <a:lvl4pPr>
              <a:defRPr sz="2600"/>
            </a:lvl4pPr>
            <a:lvl5pPr>
              <a:defRPr sz="2600"/>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293812" y="457200"/>
            <a:ext cx="9296400" cy="685800"/>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832150" y="6280151"/>
            <a:ext cx="6862462" cy="273049"/>
          </a:xfrm>
        </p:spPr>
        <p:txBody>
          <a:bodyPr/>
          <a:lstStyle/>
          <a:p>
            <a:r>
              <a:rPr lang="en-US"/>
              <a:t>CHRIL-Collaborative on Health Reform and Independent Living</a:t>
            </a:r>
            <a:endParaRPr lang="en-US" dirty="0"/>
          </a:p>
        </p:txBody>
      </p:sp>
      <p:sp>
        <p:nvSpPr>
          <p:cNvPr id="7" name="Slide Number Placeholder 6"/>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a:p>
        </p:txBody>
      </p:sp>
      <p:sp>
        <p:nvSpPr>
          <p:cNvPr id="4" name="Content Placeholder 3"/>
          <p:cNvSpPr>
            <a:spLocks noGrp="1"/>
          </p:cNvSpPr>
          <p:nvPr>
            <p:ph sz="half" idx="2"/>
          </p:nvPr>
        </p:nvSpPr>
        <p:spPr>
          <a:xfrm>
            <a:off x="6475412" y="1327151"/>
            <a:ext cx="4648201"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70012" y="1327151"/>
            <a:ext cx="4645152"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370012" y="381000"/>
            <a:ext cx="9601200" cy="685800"/>
          </a:xfrm>
        </p:spPr>
        <p:txBody>
          <a:bodyPr/>
          <a:lstStyle>
            <a:lvl1pPr>
              <a:defRPr b="1"/>
            </a:lvl1pPr>
          </a:lstStyle>
          <a:p>
            <a:r>
              <a:rPr lang="en-US" dirty="0"/>
              <a:t>Click to edit Master title style</a:t>
            </a:r>
            <a:endParaRPr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CHRIL-Collaborative on Health Reform and Independent Living</a:t>
            </a:r>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CHRIL-Collaborative on Health Reform and Independent Living</a:t>
            </a:r>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
        <p:nvSpPr>
          <p:cNvPr id="2" name="Title 1"/>
          <p:cNvSpPr>
            <a:spLocks noGrp="1"/>
          </p:cNvSpPr>
          <p:nvPr>
            <p:ph type="title"/>
          </p:nvPr>
        </p:nvSpPr>
        <p:spPr>
          <a:xfrm>
            <a:off x="1370012" y="457200"/>
            <a:ext cx="9601200" cy="807827"/>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CHRIL-Collaborative on Health Reform and Independent Living</a:t>
            </a:r>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r>
              <a:rPr lang="en-US"/>
              <a:t>CHRIL-Collaborative on Health Reform and Independent Living</a:t>
            </a: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anchor="ctr"/>
            <a:lstStyle/>
            <a:p>
              <a:pPr algn="ctr"/>
              <a:endParaRPr kumimoji="1" lang="en-US" sz="240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anchor="ctr"/>
            <a:lstStyle/>
            <a:p>
              <a:pPr algn="ctr"/>
              <a:endParaRPr kumimoji="1" lang="en-US" sz="240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anchor="ctr"/>
            <a:lstStyle/>
            <a:p>
              <a:pPr algn="ctr"/>
              <a:endParaRPr kumimoji="1" lang="en-US" sz="240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g"/><Relationship Id="rId3" Type="http://schemas.openxmlformats.org/officeDocument/2006/relationships/image" Target="../media/image4.gif"/><Relationship Id="rId7" Type="http://schemas.openxmlformats.org/officeDocument/2006/relationships/image" Target="../media/image8.jpeg"/><Relationship Id="rId12"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jpg"/><Relationship Id="rId5" Type="http://schemas.openxmlformats.org/officeDocument/2006/relationships/image" Target="../media/image6.jpeg"/><Relationship Id="rId10" Type="http://schemas.openxmlformats.org/officeDocument/2006/relationships/image" Target="../media/image3.jpg"/><Relationship Id="rId4" Type="http://schemas.openxmlformats.org/officeDocument/2006/relationships/image" Target="../media/image5.jpeg"/><Relationship Id="rId9" Type="http://schemas.openxmlformats.org/officeDocument/2006/relationships/image" Target="cid:image001.jpg@01CEE09C.5D4CB0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ationaldisabilitynavigator.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healthreformbeyondthebasics.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getamericacovered.org/" TargetMode="External"/><Relationship Id="rId4" Type="http://schemas.openxmlformats.org/officeDocument/2006/relationships/hyperlink" Target="http://navigatorguide.georgetown.ed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urveygizmo.com/s3/3915545/Webinar-Evaluation-October-31-2017-ACA-Enrollment-201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612" y="3733800"/>
            <a:ext cx="10744200" cy="990600"/>
          </a:xfrm>
        </p:spPr>
        <p:txBody>
          <a:bodyPr/>
          <a:lstStyle/>
          <a:p>
            <a:r>
              <a:rPr lang="en-US" sz="3600" dirty="0"/>
              <a:t>What CILs and CIL Consumers Need to Know about Health Insurance Open </a:t>
            </a:r>
            <a:r>
              <a:rPr lang="en-US" sz="3600" dirty="0" smtClean="0"/>
              <a:t>Enrollment</a:t>
            </a:r>
            <a:br>
              <a:rPr lang="en-US" sz="3600" dirty="0" smtClean="0"/>
            </a:br>
            <a:r>
              <a:rPr lang="en-US" sz="3600" dirty="0" smtClean="0"/>
              <a:t/>
            </a:r>
            <a:br>
              <a:rPr lang="en-US" sz="3600" dirty="0" smtClean="0"/>
            </a:br>
            <a:r>
              <a:rPr lang="en-US" sz="2800" dirty="0" smtClean="0"/>
              <a:t>Presenter</a:t>
            </a:r>
            <a:r>
              <a:rPr lang="en-US" sz="2800" dirty="0"/>
              <a:t>: </a:t>
            </a:r>
            <a:br>
              <a:rPr lang="en-US" sz="2800" dirty="0"/>
            </a:br>
            <a:r>
              <a:rPr lang="en-US" sz="2800" dirty="0"/>
              <a:t>Karl Cooper</a:t>
            </a:r>
            <a:br>
              <a:rPr lang="en-US" sz="2800" dirty="0"/>
            </a:br>
            <a:r>
              <a:rPr lang="en-US" sz="2800" dirty="0"/>
              <a:t>kcooper@aahd.us</a:t>
            </a:r>
            <a:br>
              <a:rPr lang="en-US" sz="2800" dirty="0"/>
            </a:br>
            <a:r>
              <a:rPr lang="en-US" sz="3600" dirty="0"/>
              <a:t/>
            </a:r>
            <a:br>
              <a:rPr lang="en-US" sz="3600" dirty="0"/>
            </a:br>
            <a:r>
              <a:rPr lang="en-US" sz="2000" dirty="0"/>
              <a:t>October 31, 2017</a:t>
            </a:r>
          </a:p>
        </p:txBody>
      </p:sp>
      <p:sp>
        <p:nvSpPr>
          <p:cNvPr id="7" name="Footer Placeholder 6"/>
          <p:cNvSpPr>
            <a:spLocks noGrp="1"/>
          </p:cNvSpPr>
          <p:nvPr>
            <p:ph type="ftr" sz="quarter" idx="11"/>
          </p:nvPr>
        </p:nvSpPr>
        <p:spPr/>
        <p:txBody>
          <a:bodyPr/>
          <a:lstStyle/>
          <a:p>
            <a:r>
              <a:rPr lang="en-US"/>
              <a:t>CHRIL-Collaborative on Health Reform and Independent Living</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a:t>
            </a:fld>
            <a:endParaRPr lang="en-US"/>
          </a:p>
        </p:txBody>
      </p:sp>
      <p:pic>
        <p:nvPicPr>
          <p:cNvPr id="6" name="Picture 5" descr="Photo of Karl Cooper who is wearing a coat and tie and smi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212" y="2434748"/>
            <a:ext cx="1333500" cy="1986915"/>
          </a:xfrm>
          <a:prstGeom prst="rect">
            <a:avLst/>
          </a:prstGeom>
        </p:spPr>
      </p:pic>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Special Enrollment Periods (SEPs)</a:t>
            </a:r>
          </a:p>
        </p:txBody>
      </p:sp>
      <p:sp>
        <p:nvSpPr>
          <p:cNvPr id="14" name="Content Placeholder 13"/>
          <p:cNvSpPr>
            <a:spLocks noGrp="1"/>
          </p:cNvSpPr>
          <p:nvPr>
            <p:ph idx="1"/>
          </p:nvPr>
        </p:nvSpPr>
        <p:spPr>
          <a:xfrm>
            <a:off x="1522414" y="1143000"/>
            <a:ext cx="9601200" cy="4876800"/>
          </a:xfrm>
        </p:spPr>
        <p:txBody>
          <a:bodyPr>
            <a:normAutofit/>
          </a:bodyPr>
          <a:lstStyle/>
          <a:p>
            <a:pPr lvl="0"/>
            <a:r>
              <a:rPr lang="en-US" dirty="0">
                <a:solidFill>
                  <a:srgbClr val="632E62"/>
                </a:solidFill>
                <a:ea typeface="+mj-ea"/>
                <a:cs typeface="+mj-cs"/>
              </a:rPr>
              <a:t>What if someone misses open enrollment?</a:t>
            </a:r>
          </a:p>
          <a:p>
            <a:pPr lvl="0"/>
            <a:r>
              <a:rPr lang="en-US" dirty="0">
                <a:solidFill>
                  <a:srgbClr val="632E62"/>
                </a:solidFill>
                <a:ea typeface="+mj-ea"/>
                <a:cs typeface="+mj-cs"/>
              </a:rPr>
              <a:t>SEPs are available for a number of reasons, including:</a:t>
            </a:r>
          </a:p>
          <a:p>
            <a:pPr lvl="1"/>
            <a:r>
              <a:rPr lang="en-US" dirty="0">
                <a:solidFill>
                  <a:srgbClr val="632E62"/>
                </a:solidFill>
                <a:ea typeface="+mj-ea"/>
                <a:cs typeface="+mj-cs"/>
              </a:rPr>
              <a:t>Loss of a job</a:t>
            </a:r>
          </a:p>
          <a:p>
            <a:pPr lvl="1"/>
            <a:r>
              <a:rPr lang="en-US" dirty="0">
                <a:solidFill>
                  <a:srgbClr val="632E62"/>
                </a:solidFill>
                <a:ea typeface="+mj-ea"/>
                <a:cs typeface="+mj-cs"/>
              </a:rPr>
              <a:t>Change in marital status</a:t>
            </a:r>
          </a:p>
          <a:p>
            <a:pPr lvl="1"/>
            <a:r>
              <a:rPr lang="en-US" dirty="0">
                <a:solidFill>
                  <a:srgbClr val="632E62"/>
                </a:solidFill>
                <a:ea typeface="+mj-ea"/>
                <a:cs typeface="+mj-cs"/>
              </a:rPr>
              <a:t>Birth of a child</a:t>
            </a:r>
          </a:p>
          <a:p>
            <a:pPr lvl="1"/>
            <a:r>
              <a:rPr lang="en-US" dirty="0">
                <a:solidFill>
                  <a:srgbClr val="632E62"/>
                </a:solidFill>
                <a:ea typeface="+mj-ea"/>
                <a:cs typeface="+mj-cs"/>
              </a:rPr>
              <a:t>Moving to a different state (or even a different part of the same state)</a:t>
            </a:r>
          </a:p>
          <a:p>
            <a:endParaRPr lang="en-US" dirty="0">
              <a:solidFill>
                <a:srgbClr val="632E62"/>
              </a:solidFill>
              <a:ea typeface="+mj-ea"/>
              <a:cs typeface="+mj-cs"/>
            </a:endParaRPr>
          </a:p>
          <a:p>
            <a:r>
              <a:rPr lang="en-US" dirty="0">
                <a:solidFill>
                  <a:srgbClr val="632E62"/>
                </a:solidFill>
                <a:ea typeface="+mj-ea"/>
                <a:cs typeface="+mj-cs"/>
              </a:rPr>
              <a:t>Remember: Medicaid enrollment is year-round</a:t>
            </a:r>
          </a:p>
        </p:txBody>
      </p:sp>
      <p:sp>
        <p:nvSpPr>
          <p:cNvPr id="2" name="Slide Number Placeholder 1"/>
          <p:cNvSpPr>
            <a:spLocks noGrp="1"/>
          </p:cNvSpPr>
          <p:nvPr>
            <p:ph type="sldNum" sz="quarter" idx="12"/>
          </p:nvPr>
        </p:nvSpPr>
        <p:spPr/>
        <p:txBody>
          <a:bodyPr/>
          <a:lstStyle/>
          <a:p>
            <a:fld id="{E5137D0E-4A4F-4307-8994-C1891D747D59}" type="slidenum">
              <a:rPr lang="en-US" smtClean="0"/>
              <a:t>10</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591061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NDNRC</a:t>
            </a:r>
            <a:br>
              <a:rPr lang="en-US" dirty="0"/>
            </a:br>
            <a:r>
              <a:rPr lang="en-US" dirty="0"/>
              <a:t>Mission Statement</a:t>
            </a:r>
          </a:p>
        </p:txBody>
      </p:sp>
      <p:sp>
        <p:nvSpPr>
          <p:cNvPr id="4" name="Content Placeholder 3"/>
          <p:cNvSpPr>
            <a:spLocks noGrp="1"/>
          </p:cNvSpPr>
          <p:nvPr>
            <p:ph idx="1"/>
          </p:nvPr>
        </p:nvSpPr>
        <p:spPr/>
        <p:txBody>
          <a:bodyPr>
            <a:normAutofit/>
          </a:bodyPr>
          <a:lstStyle/>
          <a:p>
            <a:pPr marL="0" indent="0">
              <a:lnSpc>
                <a:spcPct val="100000"/>
              </a:lnSpc>
              <a:buNone/>
            </a:pPr>
            <a:r>
              <a:rPr lang="en-US" sz="2800" dirty="0"/>
              <a:t>The mission of the National Disability Navigator Resource Collaborative (NDNRC) is to provide cross-disability information and support to Navigators and other enrollment specialists thereby ensuring people with disabilities receive accurate information when selecting and enrolling in insurance through the Affordable Care Act Marketplaces.</a:t>
            </a:r>
          </a:p>
          <a:p>
            <a:pPr marL="0" indent="0">
              <a:lnSpc>
                <a:spcPct val="100000"/>
              </a:lnSpc>
              <a:buNone/>
            </a:pPr>
            <a:endParaRPr lang="en-US" sz="2800" dirty="0"/>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11</a:t>
            </a:fld>
            <a:endParaRPr lang="en-US"/>
          </a:p>
        </p:txBody>
      </p:sp>
    </p:spTree>
    <p:extLst>
      <p:ext uri="{BB962C8B-B14F-4D97-AF65-F5344CB8AC3E}">
        <p14:creationId xmlns:p14="http://schemas.microsoft.com/office/powerpoint/2010/main" val="2978700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725593"/>
          </a:xfrm>
        </p:spPr>
        <p:txBody>
          <a:bodyPr>
            <a:normAutofit/>
          </a:bodyPr>
          <a:lstStyle/>
          <a:p>
            <a:r>
              <a:rPr lang="en-US" dirty="0"/>
              <a:t>NDNRC</a:t>
            </a:r>
            <a:r>
              <a:rPr lang="en-US" dirty="0">
                <a:latin typeface="Times New Roman" panose="02020603050405020304" pitchFamily="18" charset="0"/>
                <a:cs typeface="Times New Roman" panose="02020603050405020304" pitchFamily="18" charset="0"/>
              </a:rPr>
              <a:t>–</a:t>
            </a:r>
            <a:r>
              <a:rPr lang="en-US" dirty="0"/>
              <a:t>Partners</a:t>
            </a:r>
          </a:p>
        </p:txBody>
      </p:sp>
      <p:pic>
        <p:nvPicPr>
          <p:cNvPr id="6" name="Picture 5" descr="logo blue lettering AUCD Association of University Centers on Disabilities - Research, Education, Service&#10;logo AUCD Association of University Centers on Disabilities - Research, Education, Servic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560" y="1766685"/>
            <a:ext cx="2567461" cy="923274"/>
          </a:xfrm>
          <a:prstGeom prst="rect">
            <a:avLst/>
          </a:prstGeom>
        </p:spPr>
      </p:pic>
      <p:pic>
        <p:nvPicPr>
          <p:cNvPr id="9" name="Picture 8" descr="Logo Christopher &amp; Dana Reeve Foundation Today's Care. Toorrow's Cure."/>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6757" y="1707706"/>
            <a:ext cx="3837171" cy="959293"/>
          </a:xfrm>
          <a:prstGeom prst="rect">
            <a:avLst/>
          </a:prstGeom>
        </p:spPr>
      </p:pic>
      <p:pic>
        <p:nvPicPr>
          <p:cNvPr id="11" name="Picture 10" descr="Logo blue puzzle piece Autism Speaks. It's time to listen."/>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0742" y="3184628"/>
            <a:ext cx="1749973" cy="1464345"/>
          </a:xfrm>
          <a:prstGeom prst="rect">
            <a:avLst/>
          </a:prstGeom>
        </p:spPr>
      </p:pic>
      <p:pic>
        <p:nvPicPr>
          <p:cNvPr id="15" name="Picture 14" descr="Logo Family Voices ... keeping families a tthe center of children's health car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412" y="4811857"/>
            <a:ext cx="3351369" cy="543535"/>
          </a:xfrm>
          <a:prstGeom prst="rect">
            <a:avLst/>
          </a:prstGeom>
        </p:spPr>
      </p:pic>
      <p:pic>
        <p:nvPicPr>
          <p:cNvPr id="16" name="Picture 15" descr="Logo The Arc - For people with intellectual and developmental disabilities"/>
          <p:cNvPicPr>
            <a:picLocks noChangeAspect="1"/>
          </p:cNvPicPr>
          <p:nvPr/>
        </p:nvPicPr>
        <p:blipFill>
          <a:blip r:embed="rId7" cstate="print">
            <a:clrChange>
              <a:clrFrom>
                <a:srgbClr val="FFFFFF"/>
              </a:clrFrom>
              <a:clrTo>
                <a:srgbClr val="FFFFFF">
                  <a:alpha val="0"/>
                </a:srgbClr>
              </a:clrTo>
            </a:clrChange>
          </a:blip>
          <a:stretch>
            <a:fillRect/>
          </a:stretch>
        </p:blipFill>
        <p:spPr>
          <a:xfrm>
            <a:off x="5053093" y="4640321"/>
            <a:ext cx="1969062" cy="1514946"/>
          </a:xfrm>
          <a:prstGeom prst="rect">
            <a:avLst/>
          </a:prstGeom>
        </p:spPr>
      </p:pic>
      <p:pic>
        <p:nvPicPr>
          <p:cNvPr id="17" name="webImgShrinked" descr="Logo United Spinal Association"/>
          <p:cNvPicPr/>
          <p:nvPr/>
        </p:nvPicPr>
        <p:blipFill>
          <a:blip r:embed="rId8" r:link="rId9" cstate="print">
            <a:clrChange>
              <a:clrFrom>
                <a:srgbClr val="FFFFFF"/>
              </a:clrFrom>
              <a:clrTo>
                <a:srgbClr val="FFFFFF">
                  <a:alpha val="0"/>
                </a:srgbClr>
              </a:clrTo>
            </a:clrChange>
          </a:blip>
          <a:srcRect/>
          <a:stretch>
            <a:fillRect/>
          </a:stretch>
        </p:blipFill>
        <p:spPr bwMode="auto">
          <a:xfrm>
            <a:off x="7629128" y="4811857"/>
            <a:ext cx="2892425" cy="763149"/>
          </a:xfrm>
          <a:prstGeom prst="rect">
            <a:avLst/>
          </a:prstGeom>
          <a:noFill/>
          <a:ln w="9525">
            <a:noFill/>
            <a:miter lim="800000"/>
            <a:headEnd/>
            <a:tailEnd/>
          </a:ln>
        </p:spPr>
      </p:pic>
      <p:pic>
        <p:nvPicPr>
          <p:cNvPr id="4" name="Picture 3" descr="AAHD logo - American Association on Health and Disability"/>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5249" y="1340407"/>
            <a:ext cx="1524000" cy="1536192"/>
          </a:xfrm>
          <a:prstGeom prst="rect">
            <a:avLst/>
          </a:prstGeom>
        </p:spPr>
      </p:pic>
      <p:pic>
        <p:nvPicPr>
          <p:cNvPr id="5" name="Picture 4" descr="Logo NAMI National Alliance on Mental Illnes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8832" y="3233049"/>
            <a:ext cx="1981200" cy="762000"/>
          </a:xfrm>
          <a:prstGeom prst="rect">
            <a:avLst/>
          </a:prstGeom>
        </p:spPr>
      </p:pic>
      <p:pic>
        <p:nvPicPr>
          <p:cNvPr id="8" name="Picture 7" descr="Logo National Multiple Sclerosis Society"/>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26649" y="2900813"/>
            <a:ext cx="1749552" cy="1469136"/>
          </a:xfrm>
          <a:prstGeom prst="rect">
            <a:avLst/>
          </a:prstGeom>
        </p:spPr>
      </p:pic>
      <p:pic>
        <p:nvPicPr>
          <p:cNvPr id="18" name="Picture 17" descr="Logo DREDF - Disability Rights Education &amp; Defense Fund"/>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45409" y="3059364"/>
            <a:ext cx="2676144" cy="969264"/>
          </a:xfrm>
          <a:prstGeom prst="rect">
            <a:avLst/>
          </a:prstGeom>
        </p:spPr>
      </p:pic>
      <p:sp>
        <p:nvSpPr>
          <p:cNvPr id="3" name="Footer Placeholder 2"/>
          <p:cNvSpPr>
            <a:spLocks noGrp="1"/>
          </p:cNvSpPr>
          <p:nvPr>
            <p:ph type="ftr" sz="quarter" idx="11"/>
          </p:nvPr>
        </p:nvSpPr>
        <p:spPr>
          <a:xfrm>
            <a:off x="912812" y="6172200"/>
            <a:ext cx="3447930" cy="381000"/>
          </a:xfrm>
        </p:spPr>
        <p:txBody>
          <a:bodyPr/>
          <a:lstStyle/>
          <a:p>
            <a:r>
              <a:rPr lang="en-US" dirty="0"/>
              <a:t>CHRIL-Collaborative on Health Reform and Independent Living</a:t>
            </a:r>
          </a:p>
        </p:txBody>
      </p:sp>
      <p:sp>
        <p:nvSpPr>
          <p:cNvPr id="2" name="Slide Number Placeholder 1"/>
          <p:cNvSpPr>
            <a:spLocks noGrp="1"/>
          </p:cNvSpPr>
          <p:nvPr>
            <p:ph type="sldNum" sz="quarter" idx="12"/>
          </p:nvPr>
        </p:nvSpPr>
        <p:spPr/>
        <p:txBody>
          <a:bodyPr/>
          <a:lstStyle/>
          <a:p>
            <a:fld id="{E5137D0E-4A4F-4307-8994-C1891D747D59}" type="slidenum">
              <a:rPr lang="en-US" smtClean="0"/>
              <a:t>12</a:t>
            </a:fld>
            <a:endParaRPr lang="en-US"/>
          </a:p>
        </p:txBody>
      </p:sp>
    </p:spTree>
    <p:extLst>
      <p:ext uri="{BB962C8B-B14F-4D97-AF65-F5344CB8AC3E}">
        <p14:creationId xmlns:p14="http://schemas.microsoft.com/office/powerpoint/2010/main" val="404876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1066800"/>
          </a:xfrm>
        </p:spPr>
        <p:txBody>
          <a:bodyPr>
            <a:normAutofit/>
          </a:bodyPr>
          <a:lstStyle/>
          <a:p>
            <a:r>
              <a:rPr lang="en-US" dirty="0"/>
              <a:t>NDNRC</a:t>
            </a:r>
            <a:br>
              <a:rPr lang="en-US" dirty="0"/>
            </a:br>
            <a:r>
              <a:rPr lang="en-US" dirty="0"/>
              <a:t>Website</a:t>
            </a:r>
          </a:p>
        </p:txBody>
      </p:sp>
      <p:sp>
        <p:nvSpPr>
          <p:cNvPr id="6" name="TextBox 5" descr="NDNRC URL - www.nationaldisabilitynavigator.org"/>
          <p:cNvSpPr txBox="1"/>
          <p:nvPr/>
        </p:nvSpPr>
        <p:spPr>
          <a:xfrm>
            <a:off x="1903412" y="1219200"/>
            <a:ext cx="8402698" cy="461665"/>
          </a:xfrm>
          <a:prstGeom prst="rect">
            <a:avLst/>
          </a:prstGeom>
          <a:noFill/>
        </p:spPr>
        <p:txBody>
          <a:bodyPr wrap="square" rtlCol="0">
            <a:spAutoFit/>
          </a:bodyPr>
          <a:lstStyle/>
          <a:p>
            <a:pPr algn="ctr"/>
            <a:r>
              <a:rPr lang="en-US" sz="2400" dirty="0">
                <a:hlinkClick r:id="rId3"/>
              </a:rPr>
              <a:t>www.nationaldisabilitynavigator.org</a:t>
            </a:r>
            <a:endParaRPr lang="en-US" sz="2400" dirty="0"/>
          </a:p>
        </p:txBody>
      </p:sp>
      <p:pic>
        <p:nvPicPr>
          <p:cNvPr id="7" name="Picture 4" descr="Photo of cover of National Disability Navigator Resource Collaborative Disability Guide"/>
          <p:cNvPicPr>
            <a:picLocks noChangeAspect="1" noChangeArrowheads="1"/>
          </p:cNvPicPr>
          <p:nvPr/>
        </p:nvPicPr>
        <p:blipFill>
          <a:blip r:embed="rId4" cstate="print"/>
          <a:srcRect t="11719" r="1250" b="5469"/>
          <a:stretch>
            <a:fillRect/>
          </a:stretch>
        </p:blipFill>
        <p:spPr bwMode="auto">
          <a:xfrm>
            <a:off x="2866261" y="1752600"/>
            <a:ext cx="6477000" cy="4345330"/>
          </a:xfrm>
          <a:prstGeom prst="rect">
            <a:avLst/>
          </a:prstGeom>
          <a:noFill/>
          <a:ln w="9525">
            <a:noFill/>
            <a:miter lim="800000"/>
            <a:headEnd/>
            <a:tailEnd/>
          </a:ln>
        </p:spPr>
      </p:pic>
      <p:sp>
        <p:nvSpPr>
          <p:cNvPr id="3" name="Footer Placeholder 2"/>
          <p:cNvSpPr>
            <a:spLocks noGrp="1"/>
          </p:cNvSpPr>
          <p:nvPr>
            <p:ph type="ftr" sz="quarter" idx="11"/>
          </p:nvPr>
        </p:nvSpPr>
        <p:spPr>
          <a:xfrm>
            <a:off x="912812" y="6172200"/>
            <a:ext cx="3657600" cy="381000"/>
          </a:xfrm>
        </p:spPr>
        <p:txBody>
          <a:bodyPr/>
          <a:lstStyle/>
          <a:p>
            <a:r>
              <a:rPr lang="en-US" dirty="0"/>
              <a:t>CHRIL-Collaborative on Health Reform and Independent Living</a:t>
            </a:r>
          </a:p>
        </p:txBody>
      </p:sp>
      <p:sp>
        <p:nvSpPr>
          <p:cNvPr id="2" name="Slide Number Placeholder 1"/>
          <p:cNvSpPr>
            <a:spLocks noGrp="1"/>
          </p:cNvSpPr>
          <p:nvPr>
            <p:ph type="sldNum" sz="quarter" idx="12"/>
          </p:nvPr>
        </p:nvSpPr>
        <p:spPr/>
        <p:txBody>
          <a:bodyPr/>
          <a:lstStyle/>
          <a:p>
            <a:fld id="{E5137D0E-4A4F-4307-8994-C1891D747D59}" type="slidenum">
              <a:rPr lang="en-US" smtClean="0"/>
              <a:t>13</a:t>
            </a:fld>
            <a:endParaRPr lang="en-US"/>
          </a:p>
        </p:txBody>
      </p:sp>
    </p:spTree>
    <p:extLst>
      <p:ext uri="{BB962C8B-B14F-4D97-AF65-F5344CB8AC3E}">
        <p14:creationId xmlns:p14="http://schemas.microsoft.com/office/powerpoint/2010/main" val="338504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normAutofit/>
          </a:bodyPr>
          <a:lstStyle/>
          <a:p>
            <a:r>
              <a:rPr lang="en-US" dirty="0"/>
              <a:t>NDNRC</a:t>
            </a:r>
            <a:r>
              <a:rPr lang="en-US" dirty="0">
                <a:latin typeface="Times New Roman" panose="02020603050405020304" pitchFamily="18" charset="0"/>
                <a:cs typeface="Times New Roman" panose="02020603050405020304" pitchFamily="18" charset="0"/>
              </a:rPr>
              <a:t>–</a:t>
            </a:r>
            <a:r>
              <a:rPr lang="en-US" dirty="0"/>
              <a:t>Disability Guide</a:t>
            </a:r>
          </a:p>
        </p:txBody>
      </p:sp>
      <p:pic>
        <p:nvPicPr>
          <p:cNvPr id="8" name="Picture 7" descr="Cover of publication Guide to Disability for Healthcare Insurance Marketplace Navigators. &#10;Woman outside in wheelchair; man with prosthetic leg standing with arms in air; woman standing next to another lady at table. National Disability Navigator Resource Collaborative. Revised January 20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757" y="1143000"/>
            <a:ext cx="3947055" cy="5107953"/>
          </a:xfrm>
          <a:prstGeom prst="rect">
            <a:avLst/>
          </a:prstGeom>
        </p:spPr>
      </p:pic>
      <p:sp>
        <p:nvSpPr>
          <p:cNvPr id="2" name="Slide Number Placeholder 1"/>
          <p:cNvSpPr>
            <a:spLocks noGrp="1"/>
          </p:cNvSpPr>
          <p:nvPr>
            <p:ph type="sldNum" sz="quarter" idx="12"/>
          </p:nvPr>
        </p:nvSpPr>
        <p:spPr/>
        <p:txBody>
          <a:bodyPr/>
          <a:lstStyle/>
          <a:p>
            <a:fld id="{E5137D0E-4A4F-4307-8994-C1891D747D59}" type="slidenum">
              <a:rPr lang="en-US" smtClean="0"/>
              <a:t>14</a:t>
            </a:fld>
            <a:endParaRPr lang="en-US"/>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2503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NDNRC</a:t>
            </a:r>
            <a:br>
              <a:rPr lang="en-US" dirty="0"/>
            </a:br>
            <a:r>
              <a:rPr lang="en-US" dirty="0"/>
              <a:t>Fact Sheets</a:t>
            </a:r>
          </a:p>
        </p:txBody>
      </p:sp>
      <p:sp>
        <p:nvSpPr>
          <p:cNvPr id="4" name="Content Placeholder 3"/>
          <p:cNvSpPr>
            <a:spLocks noGrp="1"/>
          </p:cNvSpPr>
          <p:nvPr>
            <p:ph idx="1"/>
          </p:nvPr>
        </p:nvSpPr>
        <p:spPr/>
        <p:txBody>
          <a:bodyPr>
            <a:normAutofit fontScale="92500"/>
          </a:bodyPr>
          <a:lstStyle/>
          <a:p>
            <a:pPr marL="571500" lvl="0" indent="-571500">
              <a:spcAft>
                <a:spcPts val="1200"/>
              </a:spcAft>
              <a:buFont typeface="+mj-lt"/>
              <a:buAutoNum type="arabicPeriod"/>
            </a:pPr>
            <a:r>
              <a:rPr lang="en-US" sz="2800" dirty="0"/>
              <a:t>Comparing Health Plans’ Benefits and Coverage Summaries</a:t>
            </a:r>
          </a:p>
          <a:p>
            <a:pPr marL="571500" indent="-571500">
              <a:spcAft>
                <a:spcPts val="1200"/>
              </a:spcAft>
              <a:buFont typeface="+mj-lt"/>
              <a:buAutoNum type="arabicPeriod"/>
            </a:pPr>
            <a:r>
              <a:rPr lang="en-US" sz="2800" dirty="0"/>
              <a:t>Getting and Using Health Plan Evidence of Coverage</a:t>
            </a:r>
          </a:p>
          <a:p>
            <a:pPr marL="571500" indent="-571500">
              <a:spcAft>
                <a:spcPts val="1200"/>
              </a:spcAft>
              <a:buFont typeface="+mj-lt"/>
              <a:buAutoNum type="arabicPeriod"/>
            </a:pPr>
            <a:r>
              <a:rPr lang="en-US" sz="2800" dirty="0"/>
              <a:t>Using Health Plan Customer Service</a:t>
            </a:r>
          </a:p>
          <a:p>
            <a:pPr marL="571500" indent="-571500">
              <a:spcAft>
                <a:spcPts val="1200"/>
              </a:spcAft>
              <a:buFont typeface="+mj-lt"/>
              <a:buAutoNum type="arabicPeriod"/>
            </a:pPr>
            <a:r>
              <a:rPr lang="en-US" sz="2800" dirty="0"/>
              <a:t>Rehabilitation and Habilitation Services and Devices</a:t>
            </a:r>
          </a:p>
          <a:p>
            <a:pPr marL="571500" indent="-571500">
              <a:spcAft>
                <a:spcPts val="1200"/>
              </a:spcAft>
              <a:buFont typeface="+mj-lt"/>
              <a:buAutoNum type="arabicPeriod"/>
            </a:pPr>
            <a:r>
              <a:rPr lang="en-US" sz="2800" dirty="0"/>
              <a:t>Prescription Medication Benefits</a:t>
            </a:r>
          </a:p>
          <a:p>
            <a:pPr marL="571500" indent="-571500">
              <a:spcAft>
                <a:spcPts val="1200"/>
              </a:spcAft>
              <a:buFont typeface="+mj-lt"/>
              <a:buAutoNum type="arabicPeriod"/>
            </a:pPr>
            <a:r>
              <a:rPr lang="en-US" sz="2800" dirty="0"/>
              <a:t>Supporting Collaborations Between Navigators, Connectors and Assisters, and Local Disability and Affinity Organizations</a:t>
            </a:r>
          </a:p>
          <a:p>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15</a:t>
            </a:fld>
            <a:endParaRPr lang="en-US"/>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225377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1066800"/>
          </a:xfrm>
        </p:spPr>
        <p:txBody>
          <a:bodyPr>
            <a:normAutofit/>
          </a:bodyPr>
          <a:lstStyle/>
          <a:p>
            <a:r>
              <a:rPr lang="en-US" dirty="0"/>
              <a:t>NDNRC</a:t>
            </a:r>
            <a:br>
              <a:rPr lang="en-US" dirty="0"/>
            </a:br>
            <a:r>
              <a:rPr lang="en-US" dirty="0"/>
              <a:t>Fact Sheets</a:t>
            </a:r>
          </a:p>
        </p:txBody>
      </p:sp>
      <p:sp>
        <p:nvSpPr>
          <p:cNvPr id="6" name="TextBox 5"/>
          <p:cNvSpPr txBox="1"/>
          <p:nvPr/>
        </p:nvSpPr>
        <p:spPr>
          <a:xfrm>
            <a:off x="1293812" y="1530727"/>
            <a:ext cx="9601200" cy="4031873"/>
          </a:xfrm>
          <a:prstGeom prst="rect">
            <a:avLst/>
          </a:prstGeom>
          <a:noFill/>
        </p:spPr>
        <p:txBody>
          <a:bodyPr wrap="square" rtlCol="0">
            <a:spAutoFit/>
          </a:bodyPr>
          <a:lstStyle/>
          <a:p>
            <a:pPr marL="571500" indent="-571500">
              <a:spcAft>
                <a:spcPts val="1200"/>
              </a:spcAft>
              <a:buFont typeface="+mj-lt"/>
              <a:buAutoNum type="arabicPeriod" startAt="7"/>
            </a:pPr>
            <a:r>
              <a:rPr lang="en-US" sz="2400" dirty="0"/>
              <a:t>Mental Health and Substance Abuse Parity</a:t>
            </a:r>
          </a:p>
          <a:p>
            <a:pPr marL="571500" indent="-571500">
              <a:spcAft>
                <a:spcPts val="1200"/>
              </a:spcAft>
              <a:buFont typeface="+mj-lt"/>
              <a:buAutoNum type="arabicPeriod" startAt="7"/>
            </a:pPr>
            <a:r>
              <a:rPr lang="en-US" sz="2400" dirty="0"/>
              <a:t>Medically Frail Status as an Exemption to Receiving Medicaid Alternative Benefit Plan with Essential Health Benefits</a:t>
            </a:r>
          </a:p>
          <a:p>
            <a:pPr marL="571500" indent="-571500">
              <a:spcAft>
                <a:spcPts val="1200"/>
              </a:spcAft>
              <a:buFont typeface="+mj-lt"/>
              <a:buAutoNum type="arabicPeriod" startAt="7"/>
            </a:pPr>
            <a:r>
              <a:rPr lang="en-US" sz="2400" dirty="0"/>
              <a:t>Streamlined Marketplace Application Process</a:t>
            </a:r>
          </a:p>
          <a:p>
            <a:pPr marL="571500" indent="-571500">
              <a:spcAft>
                <a:spcPts val="1200"/>
              </a:spcAft>
              <a:buFont typeface="+mj-lt"/>
              <a:buAutoNum type="arabicPeriod" startAt="10"/>
            </a:pPr>
            <a:r>
              <a:rPr lang="en-US" sz="2400" dirty="0"/>
              <a:t>Medical Supplies Benefits</a:t>
            </a:r>
          </a:p>
          <a:p>
            <a:pPr marL="571500" indent="-571500">
              <a:spcAft>
                <a:spcPts val="1200"/>
              </a:spcAft>
              <a:buFont typeface="+mj-lt"/>
              <a:buAutoNum type="arabicPeriod" startAt="10"/>
            </a:pPr>
            <a:r>
              <a:rPr lang="en-US" sz="2400" dirty="0"/>
              <a:t>Civil Rights of People with Disabilities under the Americans with Disabilities Act and Section 504 and Section 508 of the Rehabilitation Act</a:t>
            </a:r>
          </a:p>
        </p:txBody>
      </p:sp>
      <p:sp>
        <p:nvSpPr>
          <p:cNvPr id="2" name="Slide Number Placeholder 1"/>
          <p:cNvSpPr>
            <a:spLocks noGrp="1"/>
          </p:cNvSpPr>
          <p:nvPr>
            <p:ph type="sldNum" sz="quarter" idx="12"/>
          </p:nvPr>
        </p:nvSpPr>
        <p:spPr/>
        <p:txBody>
          <a:bodyPr/>
          <a:lstStyle/>
          <a:p>
            <a:fld id="{E5137D0E-4A4F-4307-8994-C1891D747D59}" type="slidenum">
              <a:rPr lang="en-US" smtClean="0"/>
              <a:t>16</a:t>
            </a:fld>
            <a:endParaRPr lang="en-US"/>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13114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NDNRC</a:t>
            </a:r>
            <a:br>
              <a:rPr lang="en-US" dirty="0"/>
            </a:br>
            <a:r>
              <a:rPr lang="en-US" dirty="0"/>
              <a:t>Fact Sheets</a:t>
            </a:r>
          </a:p>
        </p:txBody>
      </p:sp>
      <p:sp>
        <p:nvSpPr>
          <p:cNvPr id="4" name="Content Placeholder 3"/>
          <p:cNvSpPr>
            <a:spLocks noGrp="1"/>
          </p:cNvSpPr>
          <p:nvPr>
            <p:ph idx="1"/>
          </p:nvPr>
        </p:nvSpPr>
        <p:spPr/>
        <p:txBody>
          <a:bodyPr>
            <a:normAutofit fontScale="92500"/>
          </a:bodyPr>
          <a:lstStyle/>
          <a:p>
            <a:pPr marL="571500" indent="-571500">
              <a:spcAft>
                <a:spcPts val="1200"/>
              </a:spcAft>
              <a:buFont typeface="+mj-lt"/>
              <a:buAutoNum type="arabicPeriod" startAt="12"/>
            </a:pPr>
            <a:r>
              <a:rPr lang="en-US" sz="2800" dirty="0"/>
              <a:t>Process for Medicaid Eligibility</a:t>
            </a:r>
          </a:p>
          <a:p>
            <a:pPr marL="571500" indent="-571500">
              <a:spcAft>
                <a:spcPts val="1200"/>
              </a:spcAft>
              <a:buFont typeface="+mj-lt"/>
              <a:buAutoNum type="arabicPeriod" startAt="13"/>
            </a:pPr>
            <a:r>
              <a:rPr lang="en-US" sz="2800" dirty="0"/>
              <a:t>Referral and Resource Lists</a:t>
            </a:r>
          </a:p>
          <a:p>
            <a:pPr marL="571500" indent="-571500">
              <a:spcAft>
                <a:spcPts val="1200"/>
              </a:spcAft>
              <a:buFont typeface="+mj-lt"/>
              <a:buAutoNum type="arabicPeriod" startAt="13"/>
            </a:pPr>
            <a:r>
              <a:rPr lang="en-US" sz="2800" dirty="0"/>
              <a:t>Information for People on Medicaid Home and Community-Based Services Waiver Waiting Lists</a:t>
            </a:r>
          </a:p>
          <a:p>
            <a:pPr marL="571500" indent="-571500">
              <a:spcAft>
                <a:spcPts val="1200"/>
              </a:spcAft>
              <a:buFont typeface="+mj-lt"/>
              <a:buAutoNum type="arabicPeriod" startAt="13"/>
            </a:pPr>
            <a:r>
              <a:rPr lang="en-US" sz="2800" dirty="0"/>
              <a:t>Medicaid Buy-In</a:t>
            </a:r>
          </a:p>
          <a:p>
            <a:pPr marL="568325" indent="-568325">
              <a:spcAft>
                <a:spcPts val="1200"/>
              </a:spcAft>
              <a:buFont typeface="+mj-lt"/>
              <a:buAutoNum type="arabicPeriod" startAt="16"/>
            </a:pPr>
            <a:r>
              <a:rPr lang="en-US" sz="2800" dirty="0"/>
              <a:t>Moving from Coverage-to-Care for People with Disabilities</a:t>
            </a:r>
          </a:p>
          <a:p>
            <a:pPr marL="568325" lvl="0" indent="-568325">
              <a:spcAft>
                <a:spcPts val="1200"/>
              </a:spcAft>
              <a:buFont typeface="+mj-lt"/>
              <a:buAutoNum type="arabicPeriod" startAt="16"/>
            </a:pPr>
            <a:r>
              <a:rPr lang="en-US" sz="2800" dirty="0"/>
              <a:t>Disability Etiquette</a:t>
            </a:r>
          </a:p>
          <a:p>
            <a:endParaRPr lang="en-US" dirty="0"/>
          </a:p>
        </p:txBody>
      </p:sp>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17</a:t>
            </a:fld>
            <a:endParaRPr lang="en-US"/>
          </a:p>
        </p:txBody>
      </p:sp>
    </p:spTree>
    <p:extLst>
      <p:ext uri="{BB962C8B-B14F-4D97-AF65-F5344CB8AC3E}">
        <p14:creationId xmlns:p14="http://schemas.microsoft.com/office/powerpoint/2010/main" val="2281984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CHRIL-Collaborative on Health Reform and Independent Living</a:t>
            </a:r>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18</a:t>
            </a:fld>
            <a:endParaRPr lang="en-US"/>
          </a:p>
        </p:txBody>
      </p:sp>
      <p:sp>
        <p:nvSpPr>
          <p:cNvPr id="5" name="Content Placeholder 4"/>
          <p:cNvSpPr>
            <a:spLocks noGrp="1"/>
          </p:cNvSpPr>
          <p:nvPr>
            <p:ph sz="half" idx="2"/>
          </p:nvPr>
        </p:nvSpPr>
        <p:spPr>
          <a:xfrm>
            <a:off x="6018212" y="1828800"/>
            <a:ext cx="5486400" cy="3962400"/>
          </a:xfrm>
        </p:spPr>
        <p:txBody>
          <a:bodyPr>
            <a:normAutofit/>
          </a:bodyPr>
          <a:lstStyle/>
          <a:p>
            <a:pPr marL="747713" lvl="0" indent="-290513">
              <a:lnSpc>
                <a:spcPct val="120000"/>
              </a:lnSpc>
            </a:pPr>
            <a:r>
              <a:rPr lang="en-US" sz="2400" dirty="0"/>
              <a:t>Multiple Sclerosis</a:t>
            </a:r>
          </a:p>
          <a:p>
            <a:pPr marL="747713" lvl="0" indent="-290513">
              <a:lnSpc>
                <a:spcPct val="120000"/>
              </a:lnSpc>
            </a:pPr>
            <a:r>
              <a:rPr lang="en-US" sz="2400" dirty="0"/>
              <a:t>Spina Bifida</a:t>
            </a:r>
          </a:p>
          <a:p>
            <a:pPr marL="747713" lvl="0" indent="-290513">
              <a:lnSpc>
                <a:spcPct val="120000"/>
              </a:lnSpc>
            </a:pPr>
            <a:r>
              <a:rPr lang="en-US" sz="2400" dirty="0"/>
              <a:t>Traumatic Brain Injury</a:t>
            </a:r>
          </a:p>
          <a:p>
            <a:pPr marL="747713" indent="-290513">
              <a:lnSpc>
                <a:spcPct val="120000"/>
              </a:lnSpc>
            </a:pPr>
            <a:r>
              <a:rPr lang="en-US" sz="2400" dirty="0"/>
              <a:t>Information for Veterans Regarding Department of Veterans Affairs Healthcare</a:t>
            </a:r>
          </a:p>
          <a:p>
            <a:endParaRPr lang="en-US" sz="2400" dirty="0"/>
          </a:p>
        </p:txBody>
      </p:sp>
      <p:sp>
        <p:nvSpPr>
          <p:cNvPr id="4" name="Content Placeholder 3"/>
          <p:cNvSpPr>
            <a:spLocks noGrp="1"/>
          </p:cNvSpPr>
          <p:nvPr>
            <p:ph sz="half" idx="1"/>
          </p:nvPr>
        </p:nvSpPr>
        <p:spPr>
          <a:xfrm>
            <a:off x="1065212" y="1828800"/>
            <a:ext cx="5410200" cy="4151086"/>
          </a:xfrm>
        </p:spPr>
        <p:txBody>
          <a:bodyPr>
            <a:noAutofit/>
          </a:bodyPr>
          <a:lstStyle/>
          <a:p>
            <a:pPr marL="747713" indent="-290513">
              <a:lnSpc>
                <a:spcPct val="120000"/>
              </a:lnSpc>
            </a:pPr>
            <a:r>
              <a:rPr lang="en-US" sz="2400" dirty="0"/>
              <a:t>Autism Spectrum Disorder</a:t>
            </a:r>
          </a:p>
          <a:p>
            <a:pPr marL="747713" indent="-290513">
              <a:lnSpc>
                <a:spcPct val="120000"/>
              </a:lnSpc>
            </a:pPr>
            <a:r>
              <a:rPr lang="en-US" sz="2400" dirty="0"/>
              <a:t>Blood Clots</a:t>
            </a:r>
          </a:p>
          <a:p>
            <a:pPr marL="747713" indent="-290513">
              <a:lnSpc>
                <a:spcPct val="120000"/>
              </a:lnSpc>
            </a:pPr>
            <a:r>
              <a:rPr lang="en-US" sz="2400" dirty="0"/>
              <a:t>Child with Special Health Care Needs</a:t>
            </a:r>
          </a:p>
          <a:p>
            <a:pPr marL="747713" lvl="0" indent="-290513">
              <a:lnSpc>
                <a:spcPct val="120000"/>
              </a:lnSpc>
            </a:pPr>
            <a:r>
              <a:rPr lang="en-US" sz="2400" dirty="0"/>
              <a:t>Intellectual Disability</a:t>
            </a:r>
          </a:p>
          <a:p>
            <a:pPr marL="747713" indent="-290513">
              <a:lnSpc>
                <a:spcPct val="120000"/>
              </a:lnSpc>
            </a:pPr>
            <a:r>
              <a:rPr lang="en-US" sz="2400" dirty="0"/>
              <a:t>Mental Illness</a:t>
            </a:r>
          </a:p>
          <a:p>
            <a:pPr>
              <a:lnSpc>
                <a:spcPct val="120000"/>
              </a:lnSpc>
            </a:pPr>
            <a:endParaRPr lang="en-US" sz="2800" dirty="0"/>
          </a:p>
        </p:txBody>
      </p:sp>
      <p:sp>
        <p:nvSpPr>
          <p:cNvPr id="13" name="Title 12"/>
          <p:cNvSpPr>
            <a:spLocks noGrp="1"/>
          </p:cNvSpPr>
          <p:nvPr>
            <p:ph type="title"/>
          </p:nvPr>
        </p:nvSpPr>
        <p:spPr>
          <a:xfrm>
            <a:off x="1370012" y="304800"/>
            <a:ext cx="9601200" cy="914400"/>
          </a:xfrm>
        </p:spPr>
        <p:txBody>
          <a:bodyPr>
            <a:normAutofit fontScale="90000"/>
          </a:bodyPr>
          <a:lstStyle/>
          <a:p>
            <a:r>
              <a:rPr lang="en-US" dirty="0"/>
              <a:t>NDNRC</a:t>
            </a:r>
            <a:br>
              <a:rPr lang="en-US" dirty="0"/>
            </a:br>
            <a:r>
              <a:rPr lang="en-US" dirty="0"/>
              <a:t>Fact Sheets – Population Specific</a:t>
            </a:r>
          </a:p>
        </p:txBody>
      </p:sp>
      <p:sp>
        <p:nvSpPr>
          <p:cNvPr id="9" name="TextBox 8"/>
          <p:cNvSpPr txBox="1"/>
          <p:nvPr/>
        </p:nvSpPr>
        <p:spPr>
          <a:xfrm>
            <a:off x="1789112" y="1290935"/>
            <a:ext cx="8458200" cy="461665"/>
          </a:xfrm>
          <a:prstGeom prst="rect">
            <a:avLst/>
          </a:prstGeom>
          <a:noFill/>
          <a:ln>
            <a:solidFill>
              <a:schemeClr val="bg2"/>
            </a:solidFill>
          </a:ln>
        </p:spPr>
        <p:txBody>
          <a:bodyPr wrap="square" rtlCol="0" anchor="ctr" anchorCtr="1">
            <a:spAutoFit/>
          </a:bodyPr>
          <a:lstStyle/>
          <a:p>
            <a:r>
              <a:rPr lang="en-US" sz="2400" b="1" dirty="0"/>
              <a:t>What to Know When Assisting a Consumer with:</a:t>
            </a:r>
          </a:p>
        </p:txBody>
      </p:sp>
    </p:spTree>
    <p:extLst>
      <p:ext uri="{BB962C8B-B14F-4D97-AF65-F5344CB8AC3E}">
        <p14:creationId xmlns:p14="http://schemas.microsoft.com/office/powerpoint/2010/main" val="3843545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Questions?</a:t>
            </a:r>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19</a:t>
            </a:fld>
            <a:endParaRPr lang="en-US"/>
          </a:p>
        </p:txBody>
      </p:sp>
    </p:spTree>
    <p:extLst>
      <p:ext uri="{BB962C8B-B14F-4D97-AF65-F5344CB8AC3E}">
        <p14:creationId xmlns:p14="http://schemas.microsoft.com/office/powerpoint/2010/main" val="4248037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7" name="Content Placeholder 6"/>
          <p:cNvSpPr>
            <a:spLocks noGrp="1"/>
          </p:cNvSpPr>
          <p:nvPr>
            <p:ph idx="1"/>
          </p:nvPr>
        </p:nvSpPr>
        <p:spPr>
          <a:xfrm>
            <a:off x="912812" y="1371600"/>
            <a:ext cx="10591800" cy="4648200"/>
          </a:xfrm>
        </p:spPr>
        <p:txBody>
          <a:bodyPr>
            <a:normAutofit/>
          </a:bodyPr>
          <a:lstStyle/>
          <a:p>
            <a:pPr marL="0" indent="0">
              <a:lnSpc>
                <a:spcPct val="100000"/>
              </a:lnSpc>
              <a:buNone/>
            </a:pPr>
            <a:r>
              <a:rPr lang="en-US" dirty="0"/>
              <a:t>The CHRIL is funded by a 5-year Disability and Rehabilitation Research Program (DRRP) grant from the National Institute on Disability, Independent Living, and Rehabilitation Research (NIDILRR grant number 90DP0075-01-00). The CHRIL brings together disability advocates and researchers from 4 institutions (Washington State University, the University of Kansas, George Mason University, and Independent Living Research Utilization (ILRU) at TIRR Memorial Hermann) to systematically investigate and disseminate essential findings about how the Affordable Care Act's implementation affects working age adults with disabilities. The CHRIL website is at CHRIL.ORG.</a:t>
            </a:r>
          </a:p>
        </p:txBody>
      </p:sp>
      <p:sp>
        <p:nvSpPr>
          <p:cNvPr id="6" name="Title 5"/>
          <p:cNvSpPr>
            <a:spLocks noGrp="1"/>
          </p:cNvSpPr>
          <p:nvPr>
            <p:ph type="title"/>
          </p:nvPr>
        </p:nvSpPr>
        <p:spPr/>
        <p:txBody>
          <a:bodyPr/>
          <a:lstStyle/>
          <a:p>
            <a:r>
              <a:rPr lang="en-US" dirty="0"/>
              <a:t>CHRIL Attribution</a:t>
            </a:r>
          </a:p>
        </p:txBody>
      </p:sp>
      <p:sp>
        <p:nvSpPr>
          <p:cNvPr id="3" name="Slide Number Placeholder 2"/>
          <p:cNvSpPr>
            <a:spLocks noGrp="1"/>
          </p:cNvSpPr>
          <p:nvPr>
            <p:ph type="sldNum" sz="quarter" idx="12"/>
          </p:nvPr>
        </p:nvSpPr>
        <p:spPr/>
        <p:txBody>
          <a:bodyPr/>
          <a:lstStyle/>
          <a:p>
            <a:fld id="{E5137D0E-4A4F-4307-8994-C1891D747D59}" type="slidenum">
              <a:rPr lang="en-US" smtClean="0"/>
              <a:t>2</a:t>
            </a:fld>
            <a:endParaRPr lang="en-US"/>
          </a:p>
        </p:txBody>
      </p:sp>
    </p:spTree>
    <p:extLst>
      <p:ext uri="{BB962C8B-B14F-4D97-AF65-F5344CB8AC3E}">
        <p14:creationId xmlns:p14="http://schemas.microsoft.com/office/powerpoint/2010/main" val="4188488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1066800"/>
          </a:xfrm>
        </p:spPr>
        <p:txBody>
          <a:bodyPr>
            <a:normAutofit/>
          </a:bodyPr>
          <a:lstStyle/>
          <a:p>
            <a:r>
              <a:rPr lang="en-US" dirty="0"/>
              <a:t>NDNRC</a:t>
            </a:r>
            <a:br>
              <a:rPr lang="en-US" dirty="0"/>
            </a:br>
            <a:endParaRPr lang="en-US" dirty="0"/>
          </a:p>
        </p:txBody>
      </p:sp>
      <p:pic>
        <p:nvPicPr>
          <p:cNvPr id="6" name="Picture 5" descr="logo from tv JEOPARDY!"/>
          <p:cNvPicPr>
            <a:picLocks noChangeAspect="1"/>
          </p:cNvPicPr>
          <p:nvPr/>
        </p:nvPicPr>
        <p:blipFill rotWithShape="1">
          <a:blip r:embed="rId3" cstate="print">
            <a:extLst>
              <a:ext uri="{28A0092B-C50C-407E-A947-70E740481C1C}">
                <a14:useLocalDpi xmlns:a14="http://schemas.microsoft.com/office/drawing/2010/main" val="0"/>
              </a:ext>
            </a:extLst>
          </a:blip>
          <a:srcRect l="7308" t="26569" r="6461" b="32529"/>
          <a:stretch/>
        </p:blipFill>
        <p:spPr>
          <a:xfrm>
            <a:off x="3732212" y="1447800"/>
            <a:ext cx="4731026" cy="1262269"/>
          </a:xfrm>
          <a:prstGeom prst="rect">
            <a:avLst/>
          </a:prstGeom>
        </p:spPr>
      </p:pic>
      <p:sp>
        <p:nvSpPr>
          <p:cNvPr id="8" name="TextBox 7"/>
          <p:cNvSpPr txBox="1"/>
          <p:nvPr/>
        </p:nvSpPr>
        <p:spPr>
          <a:xfrm>
            <a:off x="1903412" y="2735759"/>
            <a:ext cx="8402698" cy="769441"/>
          </a:xfrm>
          <a:prstGeom prst="rect">
            <a:avLst/>
          </a:prstGeom>
          <a:noFill/>
        </p:spPr>
        <p:txBody>
          <a:bodyPr wrap="square" rtlCol="0">
            <a:spAutoFit/>
          </a:bodyPr>
          <a:lstStyle/>
          <a:p>
            <a:pPr algn="ctr"/>
            <a:r>
              <a:rPr lang="en-US" sz="4400" b="1" u="sng" dirty="0"/>
              <a:t>Health Insurance Jeopardy!</a:t>
            </a:r>
          </a:p>
        </p:txBody>
      </p:sp>
      <p:sp>
        <p:nvSpPr>
          <p:cNvPr id="9" name="TextBox 8"/>
          <p:cNvSpPr txBox="1"/>
          <p:nvPr/>
        </p:nvSpPr>
        <p:spPr>
          <a:xfrm>
            <a:off x="1903412" y="3638370"/>
            <a:ext cx="8402698" cy="1200329"/>
          </a:xfrm>
          <a:prstGeom prst="rect">
            <a:avLst/>
          </a:prstGeom>
          <a:noFill/>
        </p:spPr>
        <p:txBody>
          <a:bodyPr wrap="square" rtlCol="0">
            <a:spAutoFit/>
          </a:bodyPr>
          <a:lstStyle/>
          <a:p>
            <a:pPr algn="ctr"/>
            <a:r>
              <a:rPr lang="en-US" sz="3600" i="1" dirty="0"/>
              <a:t>It’s not about the answer. </a:t>
            </a:r>
          </a:p>
          <a:p>
            <a:pPr algn="ctr"/>
            <a:r>
              <a:rPr lang="en-US" sz="3600" i="1" dirty="0"/>
              <a:t>It’s about asking the right question!</a:t>
            </a:r>
          </a:p>
        </p:txBody>
      </p:sp>
      <p:sp>
        <p:nvSpPr>
          <p:cNvPr id="4" name="TextBox 3"/>
          <p:cNvSpPr txBox="1"/>
          <p:nvPr/>
        </p:nvSpPr>
        <p:spPr>
          <a:xfrm>
            <a:off x="2132012" y="5257800"/>
            <a:ext cx="7924800" cy="369332"/>
          </a:xfrm>
          <a:prstGeom prst="rect">
            <a:avLst/>
          </a:prstGeom>
          <a:noFill/>
          <a:ln>
            <a:noFill/>
          </a:ln>
        </p:spPr>
        <p:txBody>
          <a:bodyPr wrap="square" rtlCol="0" anchor="ctr" anchorCtr="1">
            <a:spAutoFit/>
          </a:bodyPr>
          <a:lstStyle/>
          <a:p>
            <a:r>
              <a:rPr lang="en-US" dirty="0"/>
              <a:t>https://www.youtube.com/channel/UCZzm0pWC6ZeN_6jg9ci2JCQ</a:t>
            </a:r>
          </a:p>
        </p:txBody>
      </p:sp>
      <p:sp>
        <p:nvSpPr>
          <p:cNvPr id="2" name="Slide Number Placeholder 1"/>
          <p:cNvSpPr>
            <a:spLocks noGrp="1"/>
          </p:cNvSpPr>
          <p:nvPr>
            <p:ph type="sldNum" sz="quarter" idx="12"/>
          </p:nvPr>
        </p:nvSpPr>
        <p:spPr/>
        <p:txBody>
          <a:bodyPr/>
          <a:lstStyle/>
          <a:p>
            <a:fld id="{E5137D0E-4A4F-4307-8994-C1891D747D59}" type="slidenum">
              <a:rPr lang="en-US" smtClean="0"/>
              <a:t>20</a:t>
            </a:fld>
            <a:endParaRPr lang="en-US"/>
          </a:p>
        </p:txBody>
      </p:sp>
      <p:sp>
        <p:nvSpPr>
          <p:cNvPr id="3" name="Footer Placeholder 2"/>
          <p:cNvSpPr>
            <a:spLocks noGrp="1"/>
          </p:cNvSpPr>
          <p:nvPr>
            <p:ph type="ftr" sz="quarter" idx="11"/>
          </p:nvPr>
        </p:nvSpPr>
        <p:spPr>
          <a:xfrm>
            <a:off x="912812" y="6172200"/>
            <a:ext cx="3581400" cy="273049"/>
          </a:xfrm>
        </p:spPr>
        <p:txBody>
          <a:bodyPr/>
          <a:lstStyle/>
          <a:p>
            <a:r>
              <a:rPr lang="en-US" dirty="0"/>
              <a:t>CHRIL-Collaborative on Health Reform and Independent Living</a:t>
            </a:r>
          </a:p>
        </p:txBody>
      </p:sp>
    </p:spTree>
    <p:extLst>
      <p:ext uri="{BB962C8B-B14F-4D97-AF65-F5344CB8AC3E}">
        <p14:creationId xmlns:p14="http://schemas.microsoft.com/office/powerpoint/2010/main" val="3555516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914400"/>
          </a:xfrm>
        </p:spPr>
        <p:txBody>
          <a:bodyPr>
            <a:normAutofit fontScale="90000"/>
          </a:bodyPr>
          <a:lstStyle/>
          <a:p>
            <a:r>
              <a:rPr lang="en-US" dirty="0"/>
              <a:t>What Consumers Need to Consider</a:t>
            </a:r>
            <a:br>
              <a:rPr lang="en-US" dirty="0"/>
            </a:br>
            <a:r>
              <a:rPr lang="en-US" dirty="0"/>
              <a:t>When Choosing a Health Plan</a:t>
            </a:r>
          </a:p>
        </p:txBody>
      </p:sp>
      <p:sp>
        <p:nvSpPr>
          <p:cNvPr id="14" name="Content Placeholder 13"/>
          <p:cNvSpPr>
            <a:spLocks noGrp="1"/>
          </p:cNvSpPr>
          <p:nvPr>
            <p:ph idx="1"/>
          </p:nvPr>
        </p:nvSpPr>
        <p:spPr>
          <a:xfrm>
            <a:off x="1522414" y="1371600"/>
            <a:ext cx="9601200" cy="4648200"/>
          </a:xfrm>
        </p:spPr>
        <p:txBody>
          <a:bodyPr/>
          <a:lstStyle/>
          <a:p>
            <a:pPr lvl="0"/>
            <a:r>
              <a:rPr lang="en-US" dirty="0"/>
              <a:t>Providers</a:t>
            </a:r>
          </a:p>
          <a:p>
            <a:pPr lvl="0"/>
            <a:r>
              <a:rPr lang="en-US" dirty="0"/>
              <a:t>Pharmacy</a:t>
            </a:r>
          </a:p>
          <a:p>
            <a:pPr lvl="0"/>
            <a:r>
              <a:rPr lang="en-US" dirty="0"/>
              <a:t>Therapies</a:t>
            </a:r>
          </a:p>
          <a:p>
            <a:pPr lvl="0"/>
            <a:r>
              <a:rPr lang="en-US" dirty="0"/>
              <a:t>Equipment</a:t>
            </a:r>
          </a:p>
        </p:txBody>
      </p:sp>
      <p:sp>
        <p:nvSpPr>
          <p:cNvPr id="2" name="Slide Number Placeholder 1"/>
          <p:cNvSpPr>
            <a:spLocks noGrp="1"/>
          </p:cNvSpPr>
          <p:nvPr>
            <p:ph type="sldNum" sz="quarter" idx="12"/>
          </p:nvPr>
        </p:nvSpPr>
        <p:spPr/>
        <p:txBody>
          <a:bodyPr/>
          <a:lstStyle/>
          <a:p>
            <a:fld id="{E5137D0E-4A4F-4307-8994-C1891D747D59}" type="slidenum">
              <a:rPr lang="en-US" smtClean="0"/>
              <a:t>21</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68599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914400"/>
          </a:xfrm>
        </p:spPr>
        <p:txBody>
          <a:bodyPr>
            <a:normAutofit fontScale="90000"/>
          </a:bodyPr>
          <a:lstStyle/>
          <a:p>
            <a:r>
              <a:rPr lang="en-US" dirty="0"/>
              <a:t>What Consumers Need to Consider</a:t>
            </a:r>
            <a:br>
              <a:rPr lang="en-US" dirty="0"/>
            </a:br>
            <a:r>
              <a:rPr lang="en-US" dirty="0"/>
              <a:t>When Choosing a Health Plan – Providers </a:t>
            </a:r>
          </a:p>
        </p:txBody>
      </p:sp>
      <p:sp>
        <p:nvSpPr>
          <p:cNvPr id="14" name="Content Placeholder 13"/>
          <p:cNvSpPr>
            <a:spLocks noGrp="1"/>
          </p:cNvSpPr>
          <p:nvPr>
            <p:ph idx="1"/>
          </p:nvPr>
        </p:nvSpPr>
        <p:spPr>
          <a:xfrm>
            <a:off x="1522414" y="1371600"/>
            <a:ext cx="9601200" cy="4648200"/>
          </a:xfrm>
        </p:spPr>
        <p:txBody>
          <a:bodyPr/>
          <a:lstStyle/>
          <a:p>
            <a:pPr lvl="0"/>
            <a:r>
              <a:rPr lang="en-US" dirty="0"/>
              <a:t>Is their current doctor in the Qualified Health Plan’s (QHP) network?</a:t>
            </a:r>
          </a:p>
          <a:p>
            <a:pPr lvl="0"/>
            <a:r>
              <a:rPr lang="en-US" dirty="0"/>
              <a:t>Are there other specialists that the person will need to see?</a:t>
            </a:r>
          </a:p>
          <a:p>
            <a:pPr lvl="0"/>
            <a:r>
              <a:rPr lang="en-US" dirty="0"/>
              <a:t>If so, is the network of providers sufficient?</a:t>
            </a:r>
          </a:p>
          <a:p>
            <a:pPr lvl="0"/>
            <a:r>
              <a:rPr lang="en-US" dirty="0"/>
              <a:t>Does the QHP cover mental health treatment?</a:t>
            </a:r>
          </a:p>
          <a:p>
            <a:pPr lvl="0"/>
            <a:r>
              <a:rPr lang="en-US" dirty="0"/>
              <a:t>Does the QHP cover substance use disorder treatment?</a:t>
            </a:r>
          </a:p>
        </p:txBody>
      </p:sp>
      <p:sp>
        <p:nvSpPr>
          <p:cNvPr id="2" name="Slide Number Placeholder 1"/>
          <p:cNvSpPr>
            <a:spLocks noGrp="1"/>
          </p:cNvSpPr>
          <p:nvPr>
            <p:ph type="sldNum" sz="quarter" idx="12"/>
          </p:nvPr>
        </p:nvSpPr>
        <p:spPr/>
        <p:txBody>
          <a:bodyPr/>
          <a:lstStyle/>
          <a:p>
            <a:fld id="{E5137D0E-4A4F-4307-8994-C1891D747D59}" type="slidenum">
              <a:rPr lang="en-US" smtClean="0"/>
              <a:t>22</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88953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914400"/>
          </a:xfrm>
        </p:spPr>
        <p:txBody>
          <a:bodyPr>
            <a:normAutofit fontScale="90000"/>
          </a:bodyPr>
          <a:lstStyle/>
          <a:p>
            <a:r>
              <a:rPr lang="en-US" dirty="0"/>
              <a:t>What Consumers Need to Consider</a:t>
            </a:r>
            <a:br>
              <a:rPr lang="en-US" dirty="0"/>
            </a:br>
            <a:r>
              <a:rPr lang="en-US" dirty="0"/>
              <a:t>When Choosing a Health Plan – Pharmacy</a:t>
            </a:r>
          </a:p>
        </p:txBody>
      </p:sp>
      <p:sp>
        <p:nvSpPr>
          <p:cNvPr id="14" name="Content Placeholder 13"/>
          <p:cNvSpPr>
            <a:spLocks noGrp="1"/>
          </p:cNvSpPr>
          <p:nvPr>
            <p:ph idx="1"/>
          </p:nvPr>
        </p:nvSpPr>
        <p:spPr>
          <a:xfrm>
            <a:off x="1522414" y="1371600"/>
            <a:ext cx="9601200" cy="4648200"/>
          </a:xfrm>
        </p:spPr>
        <p:txBody>
          <a:bodyPr/>
          <a:lstStyle/>
          <a:p>
            <a:pPr lvl="0"/>
            <a:r>
              <a:rPr lang="en-US" dirty="0"/>
              <a:t>Are their current drugs covered under the plan’s formulary?</a:t>
            </a:r>
          </a:p>
          <a:p>
            <a:pPr lvl="0"/>
            <a:r>
              <a:rPr lang="en-US" dirty="0"/>
              <a:t>Does the plan have a tiered prescription medication benefit (generic/name-brand/specialty)?</a:t>
            </a:r>
          </a:p>
          <a:p>
            <a:pPr lvl="0"/>
            <a:r>
              <a:rPr lang="en-US" dirty="0"/>
              <a:t>Does the plan require pre-authorization for the medications?</a:t>
            </a:r>
          </a:p>
          <a:p>
            <a:pPr lvl="0"/>
            <a:r>
              <a:rPr lang="en-US" dirty="0"/>
              <a:t>Does the QHP require a patient to try a generic drug first (i.e. “Step Therapy”)?</a:t>
            </a:r>
          </a:p>
          <a:p>
            <a:pPr lvl="0"/>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23</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883350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906000" cy="914400"/>
          </a:xfrm>
        </p:spPr>
        <p:txBody>
          <a:bodyPr>
            <a:normAutofit fontScale="90000"/>
          </a:bodyPr>
          <a:lstStyle/>
          <a:p>
            <a:r>
              <a:rPr lang="en-US" dirty="0"/>
              <a:t>What Consumers Need to Consider</a:t>
            </a:r>
            <a:br>
              <a:rPr lang="en-US" dirty="0"/>
            </a:br>
            <a:r>
              <a:rPr lang="en-US" dirty="0"/>
              <a:t>When Choosing a Health Plan – Therapies</a:t>
            </a:r>
          </a:p>
        </p:txBody>
      </p:sp>
      <p:sp>
        <p:nvSpPr>
          <p:cNvPr id="14" name="Content Placeholder 13"/>
          <p:cNvSpPr>
            <a:spLocks noGrp="1"/>
          </p:cNvSpPr>
          <p:nvPr>
            <p:ph idx="1"/>
          </p:nvPr>
        </p:nvSpPr>
        <p:spPr>
          <a:xfrm>
            <a:off x="1522414" y="1371600"/>
            <a:ext cx="9601200" cy="4648200"/>
          </a:xfrm>
        </p:spPr>
        <p:txBody>
          <a:bodyPr/>
          <a:lstStyle/>
          <a:p>
            <a:pPr lvl="0"/>
            <a:r>
              <a:rPr lang="en-US" dirty="0"/>
              <a:t>Does the QHP require pre-authorization for rehabilitation therapies?</a:t>
            </a:r>
          </a:p>
          <a:p>
            <a:pPr lvl="0"/>
            <a:r>
              <a:rPr lang="en-US" dirty="0"/>
              <a:t>Does the QHP treat rehabilitation and habilitation differently?</a:t>
            </a:r>
          </a:p>
          <a:p>
            <a:pPr lvl="0"/>
            <a:r>
              <a:rPr lang="en-US" dirty="0"/>
              <a:t>Does the QHP put limits on visits?</a:t>
            </a:r>
          </a:p>
          <a:p>
            <a:pPr lvl="1"/>
            <a:r>
              <a:rPr lang="en-US" dirty="0"/>
              <a:t>This is especially important for rehab/habilitation benefits</a:t>
            </a:r>
          </a:p>
          <a:p>
            <a:r>
              <a:rPr lang="en-US" dirty="0"/>
              <a:t>Does the QHP cover other therapies?</a:t>
            </a:r>
          </a:p>
          <a:p>
            <a:r>
              <a:rPr lang="en-US" dirty="0"/>
              <a:t>Does the QHP cover other services and supports?</a:t>
            </a:r>
          </a:p>
        </p:txBody>
      </p:sp>
      <p:sp>
        <p:nvSpPr>
          <p:cNvPr id="2" name="Slide Number Placeholder 1"/>
          <p:cNvSpPr>
            <a:spLocks noGrp="1"/>
          </p:cNvSpPr>
          <p:nvPr>
            <p:ph type="sldNum" sz="quarter" idx="12"/>
          </p:nvPr>
        </p:nvSpPr>
        <p:spPr/>
        <p:txBody>
          <a:bodyPr/>
          <a:lstStyle/>
          <a:p>
            <a:fld id="{E5137D0E-4A4F-4307-8994-C1891D747D59}" type="slidenum">
              <a:rPr lang="en-US" smtClean="0"/>
              <a:t>24</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823122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906000" cy="914400"/>
          </a:xfrm>
        </p:spPr>
        <p:txBody>
          <a:bodyPr>
            <a:normAutofit fontScale="90000"/>
          </a:bodyPr>
          <a:lstStyle/>
          <a:p>
            <a:r>
              <a:rPr lang="en-US" dirty="0"/>
              <a:t>What Consumers Need to Consider</a:t>
            </a:r>
            <a:br>
              <a:rPr lang="en-US" dirty="0"/>
            </a:br>
            <a:r>
              <a:rPr lang="en-US" dirty="0"/>
              <a:t>When Choosing a Health Plan –Equipment</a:t>
            </a:r>
          </a:p>
        </p:txBody>
      </p:sp>
      <p:sp>
        <p:nvSpPr>
          <p:cNvPr id="14" name="Content Placeholder 13"/>
          <p:cNvSpPr>
            <a:spLocks noGrp="1"/>
          </p:cNvSpPr>
          <p:nvPr>
            <p:ph idx="1"/>
          </p:nvPr>
        </p:nvSpPr>
        <p:spPr>
          <a:xfrm>
            <a:off x="1522414" y="1371600"/>
            <a:ext cx="9601200" cy="4648200"/>
          </a:xfrm>
        </p:spPr>
        <p:txBody>
          <a:bodyPr/>
          <a:lstStyle/>
          <a:p>
            <a:r>
              <a:rPr lang="en-US" dirty="0"/>
              <a:t>Does the QHP cover durable medical equipment (DME)?</a:t>
            </a:r>
          </a:p>
          <a:p>
            <a:r>
              <a:rPr lang="en-US" dirty="0"/>
              <a:t>Does the QHP cover disposable medical supplies?</a:t>
            </a:r>
          </a:p>
          <a:p>
            <a:r>
              <a:rPr lang="en-US" dirty="0"/>
              <a:t>Does the QHP cover prosthetics?</a:t>
            </a:r>
          </a:p>
          <a:p>
            <a:r>
              <a:rPr lang="en-US" dirty="0"/>
              <a:t>Does the QHP cover the repair &amp;/or replacement?</a:t>
            </a:r>
          </a:p>
          <a:p>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25</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97747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906000" cy="914400"/>
          </a:xfrm>
        </p:spPr>
        <p:txBody>
          <a:bodyPr>
            <a:normAutofit fontScale="90000"/>
          </a:bodyPr>
          <a:lstStyle/>
          <a:p>
            <a:r>
              <a:rPr lang="en-US" dirty="0"/>
              <a:t>What Consumers Need to Consider</a:t>
            </a:r>
            <a:br>
              <a:rPr lang="en-US" dirty="0"/>
            </a:br>
            <a:r>
              <a:rPr lang="en-US" dirty="0"/>
              <a:t>When Choosing a Health Plan – Other Considerations</a:t>
            </a:r>
          </a:p>
        </p:txBody>
      </p:sp>
      <p:sp>
        <p:nvSpPr>
          <p:cNvPr id="14" name="Content Placeholder 13"/>
          <p:cNvSpPr>
            <a:spLocks noGrp="1"/>
          </p:cNvSpPr>
          <p:nvPr>
            <p:ph idx="1"/>
          </p:nvPr>
        </p:nvSpPr>
        <p:spPr>
          <a:xfrm>
            <a:off x="1522414" y="1371600"/>
            <a:ext cx="9601200" cy="4648200"/>
          </a:xfrm>
        </p:spPr>
        <p:txBody>
          <a:bodyPr/>
          <a:lstStyle/>
          <a:p>
            <a:r>
              <a:rPr lang="en-US" dirty="0"/>
              <a:t>Automatic re-enrollment</a:t>
            </a:r>
          </a:p>
          <a:p>
            <a:r>
              <a:rPr lang="en-US" dirty="0"/>
              <a:t>Co-occurring conditions</a:t>
            </a:r>
          </a:p>
          <a:p>
            <a:r>
              <a:rPr lang="en-US" dirty="0"/>
              <a:t>Continuity of care issues with changing plans</a:t>
            </a:r>
          </a:p>
          <a:p>
            <a:r>
              <a:rPr lang="en-US" dirty="0"/>
              <a:t>Treatment of mental health v. “physical” health</a:t>
            </a:r>
          </a:p>
          <a:p>
            <a:r>
              <a:rPr lang="en-US" dirty="0"/>
              <a:t>Figuring out what a plan covers (plan transparency)</a:t>
            </a:r>
          </a:p>
          <a:p>
            <a:r>
              <a:rPr lang="en-US" dirty="0"/>
              <a:t>Medicaid as an option</a:t>
            </a:r>
          </a:p>
          <a:p>
            <a:r>
              <a:rPr lang="en-US" dirty="0"/>
              <a:t>Premiums v. Out-of-pocket costs</a:t>
            </a:r>
          </a:p>
          <a:p>
            <a:r>
              <a:rPr lang="en-US" dirty="0"/>
              <a:t>Individuals transitioning to Medicare</a:t>
            </a:r>
          </a:p>
        </p:txBody>
      </p:sp>
      <p:sp>
        <p:nvSpPr>
          <p:cNvPr id="2" name="Slide Number Placeholder 1"/>
          <p:cNvSpPr>
            <a:spLocks noGrp="1"/>
          </p:cNvSpPr>
          <p:nvPr>
            <p:ph type="sldNum" sz="quarter" idx="12"/>
          </p:nvPr>
        </p:nvSpPr>
        <p:spPr/>
        <p:txBody>
          <a:bodyPr/>
          <a:lstStyle/>
          <a:p>
            <a:fld id="{E5137D0E-4A4F-4307-8994-C1891D747D59}" type="slidenum">
              <a:rPr lang="en-US" smtClean="0"/>
              <a:t>26</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993891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Advanced Premium Tax Credits (APTC)</a:t>
            </a:r>
          </a:p>
        </p:txBody>
      </p:sp>
      <p:sp>
        <p:nvSpPr>
          <p:cNvPr id="14" name="Content Placeholder 13"/>
          <p:cNvSpPr>
            <a:spLocks noGrp="1"/>
          </p:cNvSpPr>
          <p:nvPr>
            <p:ph idx="1"/>
          </p:nvPr>
        </p:nvSpPr>
        <p:spPr>
          <a:xfrm>
            <a:off x="1522414" y="1066800"/>
            <a:ext cx="9601200" cy="4953000"/>
          </a:xfrm>
        </p:spPr>
        <p:txBody>
          <a:bodyPr/>
          <a:lstStyle/>
          <a:p>
            <a:pPr lvl="0"/>
            <a:r>
              <a:rPr lang="en-US" dirty="0"/>
              <a:t>Premiums are paid directly by the government to the insurance company</a:t>
            </a:r>
          </a:p>
          <a:p>
            <a:pPr lvl="0"/>
            <a:r>
              <a:rPr lang="en-US" dirty="0"/>
              <a:t>Based on Income</a:t>
            </a:r>
          </a:p>
          <a:p>
            <a:pPr lvl="0"/>
            <a:r>
              <a:rPr lang="en-US" dirty="0"/>
              <a:t>Available to people between 100-400% Federal Poverty Level (FPL)</a:t>
            </a:r>
          </a:p>
          <a:p>
            <a:pPr lvl="0"/>
            <a:r>
              <a:rPr lang="en-US" dirty="0"/>
              <a:t>Cannot claim APTC if other coverage is available (i.e. employer offered insurance)</a:t>
            </a:r>
          </a:p>
        </p:txBody>
      </p:sp>
      <p:sp>
        <p:nvSpPr>
          <p:cNvPr id="2" name="Slide Number Placeholder 1"/>
          <p:cNvSpPr>
            <a:spLocks noGrp="1"/>
          </p:cNvSpPr>
          <p:nvPr>
            <p:ph type="sldNum" sz="quarter" idx="12"/>
          </p:nvPr>
        </p:nvSpPr>
        <p:spPr/>
        <p:txBody>
          <a:bodyPr/>
          <a:lstStyle/>
          <a:p>
            <a:fld id="{E5137D0E-4A4F-4307-8994-C1891D747D59}" type="slidenum">
              <a:rPr lang="en-US" smtClean="0"/>
              <a:t>27</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60359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Cost Sharing Reductions (CSRs)</a:t>
            </a:r>
          </a:p>
        </p:txBody>
      </p:sp>
      <p:sp>
        <p:nvSpPr>
          <p:cNvPr id="14" name="Content Placeholder 13"/>
          <p:cNvSpPr>
            <a:spLocks noGrp="1"/>
          </p:cNvSpPr>
          <p:nvPr>
            <p:ph idx="1"/>
          </p:nvPr>
        </p:nvSpPr>
        <p:spPr>
          <a:xfrm>
            <a:off x="1522414" y="1066800"/>
            <a:ext cx="9601200" cy="4953000"/>
          </a:xfrm>
        </p:spPr>
        <p:txBody>
          <a:bodyPr/>
          <a:lstStyle/>
          <a:p>
            <a:pPr lvl="0"/>
            <a:r>
              <a:rPr lang="en-US" dirty="0"/>
              <a:t>Designed to help low-income people with out-of-pocket costs (deductibles, co-pays)</a:t>
            </a:r>
          </a:p>
          <a:p>
            <a:pPr lvl="0"/>
            <a:r>
              <a:rPr lang="en-US" dirty="0"/>
              <a:t>Paid directly by the government to the insurance company</a:t>
            </a:r>
          </a:p>
          <a:p>
            <a:pPr lvl="0"/>
            <a:r>
              <a:rPr lang="en-US" dirty="0"/>
              <a:t>Based on Income</a:t>
            </a:r>
          </a:p>
          <a:p>
            <a:pPr lvl="0"/>
            <a:r>
              <a:rPr lang="en-US" dirty="0"/>
              <a:t>Available to people between 100-250% Federal Poverty Level (FPL)</a:t>
            </a:r>
          </a:p>
          <a:p>
            <a:pPr lvl="0"/>
            <a:r>
              <a:rPr lang="en-US" dirty="0"/>
              <a:t>Must be enrolled in a silver plan or higher that is eligible for CSRs</a:t>
            </a:r>
          </a:p>
          <a:p>
            <a:pPr lvl="0"/>
            <a:r>
              <a:rPr lang="en-US" dirty="0"/>
              <a:t>Their future is subject to the “politics” of the ACA</a:t>
            </a:r>
          </a:p>
        </p:txBody>
      </p:sp>
      <p:sp>
        <p:nvSpPr>
          <p:cNvPr id="2" name="Slide Number Placeholder 1"/>
          <p:cNvSpPr>
            <a:spLocks noGrp="1"/>
          </p:cNvSpPr>
          <p:nvPr>
            <p:ph type="sldNum" sz="quarter" idx="12"/>
          </p:nvPr>
        </p:nvSpPr>
        <p:spPr/>
        <p:txBody>
          <a:bodyPr/>
          <a:lstStyle/>
          <a:p>
            <a:fld id="{E5137D0E-4A4F-4307-8994-C1891D747D59}" type="slidenum">
              <a:rPr lang="en-US" smtClean="0"/>
              <a:t>28</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417562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Other Changes for 2018 &amp; Beyond</a:t>
            </a:r>
          </a:p>
        </p:txBody>
      </p:sp>
      <p:sp>
        <p:nvSpPr>
          <p:cNvPr id="14" name="Content Placeholder 13"/>
          <p:cNvSpPr>
            <a:spLocks noGrp="1"/>
          </p:cNvSpPr>
          <p:nvPr>
            <p:ph idx="1"/>
          </p:nvPr>
        </p:nvSpPr>
        <p:spPr>
          <a:xfrm>
            <a:off x="1522414" y="1066800"/>
            <a:ext cx="9601200" cy="4953000"/>
          </a:xfrm>
        </p:spPr>
        <p:txBody>
          <a:bodyPr/>
          <a:lstStyle/>
          <a:p>
            <a:pPr lvl="0"/>
            <a:r>
              <a:rPr lang="en-US" dirty="0"/>
              <a:t>Insurance Companies will be able to deny coverage if you have an outstanding balance on your premiums from a prior year</a:t>
            </a:r>
          </a:p>
          <a:p>
            <a:pPr lvl="0"/>
            <a:r>
              <a:rPr lang="en-US" dirty="0"/>
              <a:t>Proving Eligibility for SEPs will require additional proof</a:t>
            </a:r>
          </a:p>
          <a:p>
            <a:pPr lvl="0"/>
            <a:r>
              <a:rPr lang="en-US" dirty="0"/>
              <a:t>No changing metal levels when enrolling through a SEP</a:t>
            </a:r>
          </a:p>
          <a:p>
            <a:pPr lvl="0"/>
            <a:r>
              <a:rPr lang="en-US" dirty="0"/>
              <a:t>Allowance for more coverage through Association Health Plans</a:t>
            </a:r>
          </a:p>
          <a:p>
            <a:pPr lvl="0"/>
            <a:r>
              <a:rPr lang="en-US" dirty="0"/>
              <a:t>Allowance for more coverage through short-term policies</a:t>
            </a:r>
          </a:p>
        </p:txBody>
      </p:sp>
      <p:sp>
        <p:nvSpPr>
          <p:cNvPr id="2" name="Slide Number Placeholder 1"/>
          <p:cNvSpPr>
            <a:spLocks noGrp="1"/>
          </p:cNvSpPr>
          <p:nvPr>
            <p:ph type="sldNum" sz="quarter" idx="12"/>
          </p:nvPr>
        </p:nvSpPr>
        <p:spPr/>
        <p:txBody>
          <a:bodyPr/>
          <a:lstStyle/>
          <a:p>
            <a:fld id="{E5137D0E-4A4F-4307-8994-C1891D747D59}" type="slidenum">
              <a:rPr lang="en-US" smtClean="0"/>
              <a:t>29</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183474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4" name="Content Placeholder 3"/>
          <p:cNvSpPr>
            <a:spLocks noGrp="1"/>
          </p:cNvSpPr>
          <p:nvPr>
            <p:ph idx="1"/>
          </p:nvPr>
        </p:nvSpPr>
        <p:spPr>
          <a:xfrm>
            <a:off x="1065212" y="1558771"/>
            <a:ext cx="10515600" cy="4648200"/>
          </a:xfrm>
        </p:spPr>
        <p:txBody>
          <a:bodyPr>
            <a:noAutofit/>
          </a:bodyPr>
          <a:lstStyle/>
          <a:p>
            <a:pPr>
              <a:lnSpc>
                <a:spcPct val="100000"/>
              </a:lnSpc>
            </a:pPr>
            <a:r>
              <a:rPr lang="en-US" sz="2800" dirty="0"/>
              <a:t>To provide disability stakeholders with accurate, current and actionable information on how recent changes in health policy directly or indirectly impact the community living and participation of working-age adults with disabilities.</a:t>
            </a:r>
          </a:p>
        </p:txBody>
      </p:sp>
      <p:sp>
        <p:nvSpPr>
          <p:cNvPr id="5" name="Title 4"/>
          <p:cNvSpPr>
            <a:spLocks noGrp="1"/>
          </p:cNvSpPr>
          <p:nvPr>
            <p:ph type="title"/>
          </p:nvPr>
        </p:nvSpPr>
        <p:spPr>
          <a:xfrm>
            <a:off x="1293812" y="609600"/>
            <a:ext cx="9296400" cy="685800"/>
          </a:xfrm>
        </p:spPr>
        <p:txBody>
          <a:bodyPr>
            <a:normAutofit fontScale="90000"/>
          </a:bodyPr>
          <a:lstStyle/>
          <a:p>
            <a:r>
              <a:rPr lang="en-US" dirty="0"/>
              <a:t>Collaborative on Health Reform and Independent Living (CHRIL) Project Objective</a:t>
            </a:r>
          </a:p>
        </p:txBody>
      </p:sp>
      <p:sp>
        <p:nvSpPr>
          <p:cNvPr id="3" name="Slide Number Placeholder 2"/>
          <p:cNvSpPr>
            <a:spLocks noGrp="1"/>
          </p:cNvSpPr>
          <p:nvPr>
            <p:ph type="sldNum" sz="quarter" idx="12"/>
          </p:nvPr>
        </p:nvSpPr>
        <p:spPr/>
        <p:txBody>
          <a:bodyPr/>
          <a:lstStyle/>
          <a:p>
            <a:fld id="{E5137D0E-4A4F-4307-8994-C1891D747D59}" type="slidenum">
              <a:rPr lang="en-US" smtClean="0"/>
              <a:t>3</a:t>
            </a:fld>
            <a:endParaRPr lang="en-US"/>
          </a:p>
        </p:txBody>
      </p:sp>
    </p:spTree>
    <p:extLst>
      <p:ext uri="{BB962C8B-B14F-4D97-AF65-F5344CB8AC3E}">
        <p14:creationId xmlns:p14="http://schemas.microsoft.com/office/powerpoint/2010/main" val="2610463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Other Helpful Resources</a:t>
            </a:r>
          </a:p>
        </p:txBody>
      </p:sp>
      <p:sp>
        <p:nvSpPr>
          <p:cNvPr id="14" name="Content Placeholder 13"/>
          <p:cNvSpPr>
            <a:spLocks noGrp="1"/>
          </p:cNvSpPr>
          <p:nvPr>
            <p:ph idx="1"/>
          </p:nvPr>
        </p:nvSpPr>
        <p:spPr>
          <a:xfrm>
            <a:off x="1522414" y="1066800"/>
            <a:ext cx="9601200" cy="4953000"/>
          </a:xfrm>
        </p:spPr>
        <p:txBody>
          <a:bodyPr/>
          <a:lstStyle/>
          <a:p>
            <a:pPr lvl="0"/>
            <a:r>
              <a:rPr lang="en-US" dirty="0"/>
              <a:t>Community Catalyst</a:t>
            </a:r>
          </a:p>
          <a:p>
            <a:pPr lvl="0"/>
            <a:r>
              <a:rPr lang="en-US" dirty="0"/>
              <a:t>Center on Budget and Policy Priorities</a:t>
            </a:r>
          </a:p>
          <a:p>
            <a:pPr lvl="0"/>
            <a:r>
              <a:rPr lang="en-US" dirty="0"/>
              <a:t>Health Reform: Beyond the Basics</a:t>
            </a:r>
          </a:p>
          <a:p>
            <a:pPr marL="0" lvl="0" indent="0">
              <a:buNone/>
            </a:pPr>
            <a:r>
              <a:rPr lang="en-US" dirty="0">
                <a:hlinkClick r:id="rId3"/>
              </a:rPr>
              <a:t>http://www.healthreformbeyondthebasics.org/</a:t>
            </a:r>
            <a:endParaRPr lang="en-US" dirty="0"/>
          </a:p>
          <a:p>
            <a:pPr lvl="0"/>
            <a:r>
              <a:rPr lang="en-US" dirty="0"/>
              <a:t>Georgetown University Center on Health Insurance Reforms Navigator Guide</a:t>
            </a:r>
          </a:p>
          <a:p>
            <a:pPr marL="0" lvl="0" indent="0">
              <a:buNone/>
            </a:pPr>
            <a:r>
              <a:rPr lang="en-US" dirty="0">
                <a:hlinkClick r:id="rId4"/>
              </a:rPr>
              <a:t>http://navigatorguide.georgetown.edu/</a:t>
            </a:r>
            <a:endParaRPr lang="en-US" dirty="0"/>
          </a:p>
          <a:p>
            <a:pPr lvl="0"/>
            <a:r>
              <a:rPr lang="en-US" dirty="0"/>
              <a:t>Get America Covered</a:t>
            </a:r>
          </a:p>
          <a:p>
            <a:pPr marL="0" lvl="0" indent="0">
              <a:buNone/>
            </a:pPr>
            <a:r>
              <a:rPr lang="en-US" dirty="0">
                <a:hlinkClick r:id="rId5"/>
              </a:rPr>
              <a:t>https://getamericacovered.org/</a:t>
            </a:r>
            <a:endParaRPr lang="en-US" dirty="0"/>
          </a:p>
        </p:txBody>
      </p:sp>
      <p:sp>
        <p:nvSpPr>
          <p:cNvPr id="2" name="Slide Number Placeholder 1"/>
          <p:cNvSpPr>
            <a:spLocks noGrp="1"/>
          </p:cNvSpPr>
          <p:nvPr>
            <p:ph type="sldNum" sz="quarter" idx="12"/>
          </p:nvPr>
        </p:nvSpPr>
        <p:spPr/>
        <p:txBody>
          <a:bodyPr/>
          <a:lstStyle/>
          <a:p>
            <a:fld id="{E5137D0E-4A4F-4307-8994-C1891D747D59}" type="slidenum">
              <a:rPr lang="en-US" smtClean="0"/>
              <a:t>30</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937269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Questions?</a:t>
            </a:r>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31</a:t>
            </a:fld>
            <a:endParaRPr lang="en-US"/>
          </a:p>
        </p:txBody>
      </p:sp>
    </p:spTree>
    <p:extLst>
      <p:ext uri="{BB962C8B-B14F-4D97-AF65-F5344CB8AC3E}">
        <p14:creationId xmlns:p14="http://schemas.microsoft.com/office/powerpoint/2010/main" val="1343880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Shape 227"/>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spcBef>
                <a:spcPts val="0"/>
              </a:spcBef>
              <a:buSzPct val="25000"/>
            </a:pPr>
            <a:r>
              <a:rPr lang="en-US" dirty="0"/>
              <a:t>Final Questions and Evaluation Survey</a:t>
            </a:r>
            <a:endParaRPr lang="en-US" dirty="0">
              <a:solidFill>
                <a:schemeClr val="accent2"/>
              </a:solidFill>
              <a:ea typeface="Nunito"/>
              <a:cs typeface="Nunito"/>
              <a:sym typeface="Nunito"/>
            </a:endParaRPr>
          </a:p>
        </p:txBody>
      </p:sp>
      <p:sp>
        <p:nvSpPr>
          <p:cNvPr id="225" name="Shape 225"/>
          <p:cNvSpPr txBox="1">
            <a:spLocks noGrp="1"/>
          </p:cNvSpPr>
          <p:nvPr>
            <p:ph idx="1"/>
          </p:nvPr>
        </p:nvSpPr>
        <p:spPr>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25000"/>
              <a:buNone/>
            </a:pPr>
            <a:r>
              <a:rPr lang="en-US" sz="2800" dirty="0">
                <a:solidFill>
                  <a:schemeClr val="dk1"/>
                </a:solidFill>
                <a:ea typeface="Tahoma"/>
                <a:cs typeface="Tahoma"/>
                <a:sym typeface="Tahoma"/>
              </a:rPr>
              <a:t>Any final questions?</a:t>
            </a:r>
          </a:p>
          <a:p>
            <a:pPr marL="342900" indent="-342900">
              <a:spcBef>
                <a:spcPts val="560"/>
              </a:spcBef>
              <a:buClr>
                <a:schemeClr val="dk1"/>
              </a:buClr>
              <a:buSzPct val="25000"/>
              <a:buNone/>
            </a:pPr>
            <a:endParaRPr sz="2800" dirty="0">
              <a:solidFill>
                <a:schemeClr val="dk1"/>
              </a:solidFill>
              <a:ea typeface="Tahoma"/>
              <a:cs typeface="Tahoma"/>
              <a:sym typeface="Tahoma"/>
            </a:endParaRPr>
          </a:p>
          <a:p>
            <a:pPr marL="342900" indent="-342900">
              <a:spcBef>
                <a:spcPts val="560"/>
              </a:spcBef>
              <a:buClr>
                <a:schemeClr val="dk1"/>
              </a:buClr>
              <a:buSzPct val="25000"/>
              <a:buNone/>
            </a:pPr>
            <a:r>
              <a:rPr lang="en-US" sz="2800" dirty="0">
                <a:solidFill>
                  <a:schemeClr val="dk1"/>
                </a:solidFill>
                <a:ea typeface="Tahoma"/>
                <a:cs typeface="Tahoma"/>
                <a:sym typeface="Tahoma"/>
              </a:rPr>
              <a:t>Please copy the link shown on the chat screen to complete the evaluation survey located at:</a:t>
            </a:r>
          </a:p>
          <a:p>
            <a:pPr indent="-342900" algn="ctr">
              <a:spcBef>
                <a:spcPts val="480"/>
              </a:spcBef>
              <a:buSzPct val="25000"/>
              <a:buNone/>
            </a:pPr>
            <a:r>
              <a:rPr lang="en-US" sz="2800" b="1" i="1" dirty="0">
                <a:solidFill>
                  <a:srgbClr val="FF0000"/>
                </a:solidFill>
                <a:ea typeface="Tahoma" panose="020B0604030504040204" pitchFamily="34" charset="0"/>
                <a:cs typeface="Tahoma" panose="020B0604030504040204" pitchFamily="34" charset="0"/>
                <a:sym typeface="Tahoma"/>
                <a:hlinkClick r:id="rId3"/>
              </a:rPr>
              <a:t>http://surveygizmo.com/s3/3915545/Webinar-Evaluation-October-31-2017-ACA-Enrollment-2017</a:t>
            </a:r>
            <a:endParaRPr lang="en-US" sz="2800" b="1" i="1" dirty="0">
              <a:solidFill>
                <a:srgbClr val="FF0000"/>
              </a:solidFill>
              <a:ea typeface="Tahoma" panose="020B0604030504040204" pitchFamily="34" charset="0"/>
              <a:cs typeface="Tahoma" panose="020B0604030504040204" pitchFamily="34" charset="0"/>
              <a:sym typeface="Tahoma"/>
            </a:endParaRPr>
          </a:p>
          <a:p>
            <a:pPr indent="-342900" algn="ctr">
              <a:spcBef>
                <a:spcPts val="480"/>
              </a:spcBef>
              <a:buSzPct val="25000"/>
              <a:buNone/>
            </a:pPr>
            <a:endParaRPr sz="2800" b="1" i="1" dirty="0">
              <a:solidFill>
                <a:srgbClr val="FF0000"/>
              </a:solidFill>
              <a:ea typeface="Tahoma" panose="020B0604030504040204" pitchFamily="34" charset="0"/>
              <a:cs typeface="Tahoma" panose="020B0604030504040204" pitchFamily="34" charset="0"/>
              <a:sym typeface="Tahoma"/>
            </a:endParaRPr>
          </a:p>
        </p:txBody>
      </p:sp>
      <p:sp>
        <p:nvSpPr>
          <p:cNvPr id="226" name="Shape 226"/>
          <p:cNvSpPr txBox="1">
            <a:spLocks noGrp="1"/>
          </p:cNvSpPr>
          <p:nvPr>
            <p:ph type="sldNum" sz="quarter" idx="12"/>
          </p:nvPr>
        </p:nvSpPr>
        <p:spPr>
          <a:prstGeom prst="rect">
            <a:avLst/>
          </a:prstGeom>
          <a:noFill/>
          <a:ln>
            <a:noFill/>
          </a:ln>
        </p:spPr>
        <p:txBody>
          <a:bodyPr vert="horz" lIns="91425" tIns="45700" rIns="91425" bIns="45700" rtlCol="0" anchor="t" anchorCtr="0">
            <a:noAutofit/>
          </a:bodyPr>
          <a:lstStyle/>
          <a:p>
            <a:pPr>
              <a:buSzPct val="25000"/>
            </a:pPr>
            <a:fld id="{00000000-1234-1234-1234-123412341234}" type="slidenum">
              <a:rPr lang="en-US" sz="1200" b="1">
                <a:solidFill>
                  <a:schemeClr val="dk1"/>
                </a:solidFill>
                <a:latin typeface="Arial"/>
                <a:ea typeface="Arial"/>
                <a:cs typeface="Arial"/>
                <a:sym typeface="Arial"/>
              </a:rPr>
              <a:pPr>
                <a:buSzPct val="25000"/>
              </a:pPr>
              <a:t>32</a:t>
            </a:fld>
            <a:endParaRPr lang="en-US" sz="1200" b="1">
              <a:solidFill>
                <a:schemeClr val="dk1"/>
              </a:solidFill>
              <a:latin typeface="Arial"/>
              <a:ea typeface="Arial"/>
              <a:cs typeface="Arial"/>
              <a:sym typeface="Arial"/>
            </a:endParaRPr>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525309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2" y="609600"/>
            <a:ext cx="9296400" cy="685800"/>
          </a:xfrm>
        </p:spPr>
        <p:txBody>
          <a:bodyPr>
            <a:normAutofit/>
          </a:bodyPr>
          <a:lstStyle/>
          <a:p>
            <a:r>
              <a:rPr lang="en-US" dirty="0"/>
              <a:t>CHRIL Purpose</a:t>
            </a:r>
          </a:p>
        </p:txBody>
      </p:sp>
      <p:sp>
        <p:nvSpPr>
          <p:cNvPr id="4" name="Content Placeholder 3"/>
          <p:cNvSpPr>
            <a:spLocks noGrp="1"/>
          </p:cNvSpPr>
          <p:nvPr>
            <p:ph idx="1"/>
          </p:nvPr>
        </p:nvSpPr>
        <p:spPr>
          <a:xfrm>
            <a:off x="1065212" y="1558771"/>
            <a:ext cx="10515600" cy="4648200"/>
          </a:xfrm>
        </p:spPr>
        <p:txBody>
          <a:bodyPr>
            <a:noAutofit/>
          </a:bodyPr>
          <a:lstStyle/>
          <a:p>
            <a:r>
              <a:rPr lang="en-US" sz="2800" dirty="0"/>
              <a:t>Systematically investigate and disseminate essential findings about how health reforms affect working age adults with disabilities.</a:t>
            </a:r>
          </a:p>
          <a:p>
            <a:pPr marL="0" indent="0">
              <a:buNone/>
            </a:pPr>
            <a:endParaRPr lang="en-US" sz="2800" dirty="0"/>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4</a:t>
            </a:fld>
            <a:endParaRPr lang="en-US"/>
          </a:p>
        </p:txBody>
      </p:sp>
    </p:spTree>
    <p:extLst>
      <p:ext uri="{BB962C8B-B14F-4D97-AF65-F5344CB8AC3E}">
        <p14:creationId xmlns:p14="http://schemas.microsoft.com/office/powerpoint/2010/main" val="2449809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2" y="609600"/>
            <a:ext cx="9296400" cy="685800"/>
          </a:xfrm>
        </p:spPr>
        <p:txBody>
          <a:bodyPr>
            <a:normAutofit/>
          </a:bodyPr>
          <a:lstStyle/>
          <a:p>
            <a:r>
              <a:rPr lang="en-US" dirty="0"/>
              <a:t>CHRIL Institutional </a:t>
            </a:r>
            <a:r>
              <a:rPr lang="en-US" dirty="0" smtClean="0"/>
              <a:t>Partners</a:t>
            </a:r>
            <a:endParaRPr lang="en-US" dirty="0"/>
          </a:p>
        </p:txBody>
      </p:sp>
      <p:sp>
        <p:nvSpPr>
          <p:cNvPr id="4" name="Content Placeholder 3"/>
          <p:cNvSpPr>
            <a:spLocks noGrp="1"/>
          </p:cNvSpPr>
          <p:nvPr>
            <p:ph idx="1"/>
          </p:nvPr>
        </p:nvSpPr>
        <p:spPr>
          <a:xfrm>
            <a:off x="1065212" y="1558771"/>
            <a:ext cx="10515600" cy="4648200"/>
          </a:xfrm>
        </p:spPr>
        <p:txBody>
          <a:bodyPr>
            <a:noAutofit/>
          </a:bodyPr>
          <a:lstStyle/>
          <a:p>
            <a:r>
              <a:rPr lang="en-US" sz="2800" dirty="0"/>
              <a:t>Washington State University (WSU)  </a:t>
            </a:r>
          </a:p>
          <a:p>
            <a:r>
              <a:rPr lang="en-US" sz="2800" dirty="0"/>
              <a:t>University of Kansas (KU) </a:t>
            </a:r>
          </a:p>
          <a:p>
            <a:r>
              <a:rPr lang="en-US" sz="2800" dirty="0"/>
              <a:t>George Mason University (GMU) </a:t>
            </a:r>
          </a:p>
          <a:p>
            <a:r>
              <a:rPr lang="en-US" sz="2800" dirty="0"/>
              <a:t>Independent Living Research Utilization (ILRU) at TIRR Memorial Hermann</a:t>
            </a:r>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5</a:t>
            </a:fld>
            <a:endParaRPr lang="en-US"/>
          </a:p>
        </p:txBody>
      </p:sp>
    </p:spTree>
    <p:extLst>
      <p:ext uri="{BB962C8B-B14F-4D97-AF65-F5344CB8AC3E}">
        <p14:creationId xmlns:p14="http://schemas.microsoft.com/office/powerpoint/2010/main" val="15075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2" y="609600"/>
            <a:ext cx="9296400" cy="685800"/>
          </a:xfrm>
        </p:spPr>
        <p:txBody>
          <a:bodyPr>
            <a:normAutofit/>
          </a:bodyPr>
          <a:lstStyle/>
          <a:p>
            <a:r>
              <a:rPr lang="en-US" dirty="0"/>
              <a:t>CHRIL </a:t>
            </a:r>
            <a:r>
              <a:rPr lang="en-US" dirty="0" smtClean="0"/>
              <a:t>Institutional </a:t>
            </a:r>
            <a:r>
              <a:rPr lang="en-US" dirty="0"/>
              <a:t>Partners</a:t>
            </a:r>
          </a:p>
        </p:txBody>
      </p:sp>
      <p:sp>
        <p:nvSpPr>
          <p:cNvPr id="4" name="Content Placeholder 3"/>
          <p:cNvSpPr>
            <a:spLocks noGrp="1"/>
          </p:cNvSpPr>
          <p:nvPr>
            <p:ph idx="1"/>
          </p:nvPr>
        </p:nvSpPr>
        <p:spPr>
          <a:xfrm>
            <a:off x="1065212" y="1558771"/>
            <a:ext cx="10515600" cy="4648200"/>
          </a:xfrm>
        </p:spPr>
        <p:txBody>
          <a:bodyPr>
            <a:noAutofit/>
          </a:bodyPr>
          <a:lstStyle/>
          <a:p>
            <a:r>
              <a:rPr lang="en-US" sz="2800" dirty="0"/>
              <a:t>National Council on Independent Living (NCIL) </a:t>
            </a:r>
          </a:p>
          <a:p>
            <a:r>
              <a:rPr lang="en-US" sz="2800" dirty="0"/>
              <a:t> American Association on Health and Disability (AAHD) </a:t>
            </a:r>
          </a:p>
          <a:p>
            <a:r>
              <a:rPr lang="en-US" sz="2800" dirty="0"/>
              <a:t> Association of Programs for Rural Independent Living (APRIL) </a:t>
            </a:r>
          </a:p>
          <a:p>
            <a:r>
              <a:rPr lang="en-US" sz="2800" dirty="0"/>
              <a:t> Disability Research Interest Group (DRIG) of AcademyHealth </a:t>
            </a:r>
          </a:p>
          <a:p>
            <a:r>
              <a:rPr lang="en-US" sz="2800" dirty="0"/>
              <a:t> Urban Institute</a:t>
            </a:r>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
        <p:nvSpPr>
          <p:cNvPr id="3" name="Slide Number Placeholder 2"/>
          <p:cNvSpPr>
            <a:spLocks noGrp="1"/>
          </p:cNvSpPr>
          <p:nvPr>
            <p:ph type="sldNum" sz="quarter" idx="12"/>
          </p:nvPr>
        </p:nvSpPr>
        <p:spPr/>
        <p:txBody>
          <a:bodyPr/>
          <a:lstStyle/>
          <a:p>
            <a:fld id="{E5137D0E-4A4F-4307-8994-C1891D747D59}" type="slidenum">
              <a:rPr lang="en-US" smtClean="0"/>
              <a:t>6</a:t>
            </a:fld>
            <a:endParaRPr lang="en-US"/>
          </a:p>
        </p:txBody>
      </p:sp>
    </p:spTree>
    <p:extLst>
      <p:ext uri="{BB962C8B-B14F-4D97-AF65-F5344CB8AC3E}">
        <p14:creationId xmlns:p14="http://schemas.microsoft.com/office/powerpoint/2010/main" val="172248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381000"/>
            <a:ext cx="9601200" cy="685800"/>
          </a:xfrm>
        </p:spPr>
        <p:txBody>
          <a:bodyPr>
            <a:normAutofit fontScale="90000"/>
          </a:bodyPr>
          <a:lstStyle/>
          <a:p>
            <a:r>
              <a:rPr lang="en-US" dirty="0"/>
              <a:t>American Association on Health &amp; Disability (AAHD)</a:t>
            </a:r>
          </a:p>
        </p:txBody>
      </p:sp>
      <p:sp>
        <p:nvSpPr>
          <p:cNvPr id="14" name="Content Placeholder 13"/>
          <p:cNvSpPr>
            <a:spLocks noGrp="1"/>
          </p:cNvSpPr>
          <p:nvPr>
            <p:ph idx="1"/>
          </p:nvPr>
        </p:nvSpPr>
        <p:spPr>
          <a:xfrm>
            <a:off x="1522414" y="1219200"/>
            <a:ext cx="9905998" cy="1371600"/>
          </a:xfrm>
        </p:spPr>
        <p:txBody>
          <a:bodyPr/>
          <a:lstStyle/>
          <a:p>
            <a:pPr marL="0" indent="0">
              <a:lnSpc>
                <a:spcPct val="100000"/>
              </a:lnSpc>
              <a:buNone/>
            </a:pPr>
            <a:r>
              <a:rPr lang="en-US" sz="2800" dirty="0"/>
              <a:t>The mission of AAHD is to advance health promotion and wellness initiatives for children and adults with disabilities. </a:t>
            </a:r>
          </a:p>
          <a:p>
            <a:pPr marL="0" lvl="0" indent="0">
              <a:lnSpc>
                <a:spcPct val="100000"/>
              </a:lnSpc>
              <a:buNone/>
            </a:pPr>
            <a:endParaRPr lang="en-US" dirty="0"/>
          </a:p>
        </p:txBody>
      </p:sp>
      <p:sp>
        <p:nvSpPr>
          <p:cNvPr id="7" name="TextBox 6"/>
          <p:cNvSpPr txBox="1"/>
          <p:nvPr/>
        </p:nvSpPr>
        <p:spPr>
          <a:xfrm>
            <a:off x="1893063" y="2514600"/>
            <a:ext cx="8402698" cy="2677656"/>
          </a:xfrm>
          <a:prstGeom prst="rect">
            <a:avLst/>
          </a:prstGeom>
          <a:noFill/>
        </p:spPr>
        <p:txBody>
          <a:bodyPr wrap="square" rtlCol="0">
            <a:spAutoFit/>
          </a:bodyPr>
          <a:lstStyle/>
          <a:p>
            <a:pPr algn="ctr">
              <a:lnSpc>
                <a:spcPct val="150000"/>
              </a:lnSpc>
            </a:pPr>
            <a:r>
              <a:rPr lang="en-US" sz="2800" dirty="0">
                <a:cs typeface="Times New Roman" panose="02020603050405020304" pitchFamily="18" charset="0"/>
              </a:rPr>
              <a:t>Reduce Health Disparities</a:t>
            </a:r>
          </a:p>
          <a:p>
            <a:pPr algn="ctr">
              <a:lnSpc>
                <a:spcPct val="150000"/>
              </a:lnSpc>
            </a:pPr>
            <a:r>
              <a:rPr lang="en-US" sz="2800" dirty="0">
                <a:cs typeface="Times New Roman" panose="02020603050405020304" pitchFamily="18" charset="0"/>
              </a:rPr>
              <a:t>Advocate for Community Inclusion</a:t>
            </a:r>
          </a:p>
          <a:p>
            <a:pPr algn="ctr">
              <a:lnSpc>
                <a:spcPct val="150000"/>
              </a:lnSpc>
            </a:pPr>
            <a:r>
              <a:rPr lang="en-US" sz="2800" dirty="0">
                <a:cs typeface="Times New Roman" panose="02020603050405020304" pitchFamily="18" charset="0"/>
              </a:rPr>
              <a:t>Promote Full Accessibility</a:t>
            </a:r>
          </a:p>
          <a:p>
            <a:pPr algn="ctr">
              <a:lnSpc>
                <a:spcPct val="150000"/>
              </a:lnSpc>
            </a:pPr>
            <a:r>
              <a:rPr lang="en-US" sz="2800" dirty="0">
                <a:cs typeface="Times New Roman" panose="02020603050405020304" pitchFamily="18" charset="0"/>
              </a:rPr>
              <a:t>Integrate Disability into Public Health Agenda</a:t>
            </a:r>
          </a:p>
        </p:txBody>
      </p:sp>
      <p:pic>
        <p:nvPicPr>
          <p:cNvPr id="4" name="Picture 3" descr="AAHD logo - American Association on Health and Disa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132" y="4648200"/>
            <a:ext cx="1153759" cy="1162989"/>
          </a:xfrm>
          <a:prstGeom prst="rect">
            <a:avLst/>
          </a:prstGeom>
        </p:spPr>
      </p:pic>
      <p:sp>
        <p:nvSpPr>
          <p:cNvPr id="2" name="Slide Number Placeholder 1"/>
          <p:cNvSpPr>
            <a:spLocks noGrp="1"/>
          </p:cNvSpPr>
          <p:nvPr>
            <p:ph type="sldNum" sz="quarter" idx="12"/>
          </p:nvPr>
        </p:nvSpPr>
        <p:spPr/>
        <p:txBody>
          <a:bodyPr/>
          <a:lstStyle/>
          <a:p>
            <a:fld id="{E5137D0E-4A4F-4307-8994-C1891D747D59}" type="slidenum">
              <a:rPr lang="en-US" smtClean="0"/>
              <a:t>7</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545277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Open Enrollment Basics</a:t>
            </a:r>
          </a:p>
        </p:txBody>
      </p:sp>
      <p:sp>
        <p:nvSpPr>
          <p:cNvPr id="14" name="Content Placeholder 13"/>
          <p:cNvSpPr>
            <a:spLocks noGrp="1"/>
          </p:cNvSpPr>
          <p:nvPr>
            <p:ph idx="1"/>
          </p:nvPr>
        </p:nvSpPr>
        <p:spPr>
          <a:xfrm>
            <a:off x="1522414" y="1143000"/>
            <a:ext cx="9601200" cy="4876800"/>
          </a:xfrm>
        </p:spPr>
        <p:txBody>
          <a:bodyPr>
            <a:normAutofit/>
          </a:bodyPr>
          <a:lstStyle/>
          <a:p>
            <a:pPr lvl="0"/>
            <a:r>
              <a:rPr lang="en-US" dirty="0">
                <a:solidFill>
                  <a:srgbClr val="632E62"/>
                </a:solidFill>
                <a:ea typeface="+mj-ea"/>
                <a:cs typeface="+mj-cs"/>
              </a:rPr>
              <a:t>ACA still is the law of the land</a:t>
            </a:r>
          </a:p>
          <a:p>
            <a:pPr lvl="0"/>
            <a:r>
              <a:rPr lang="en-US" dirty="0">
                <a:solidFill>
                  <a:srgbClr val="632E62"/>
                </a:solidFill>
                <a:ea typeface="+mj-ea"/>
                <a:cs typeface="+mj-cs"/>
              </a:rPr>
              <a:t>Healthcare.gov will still be open for business</a:t>
            </a:r>
          </a:p>
          <a:p>
            <a:pPr lvl="0"/>
            <a:r>
              <a:rPr lang="en-US" dirty="0">
                <a:solidFill>
                  <a:srgbClr val="632E62"/>
                </a:solidFill>
                <a:ea typeface="+mj-ea"/>
                <a:cs typeface="+mj-cs"/>
              </a:rPr>
              <a:t>Premium assistance is still available</a:t>
            </a:r>
          </a:p>
          <a:p>
            <a:pPr lvl="0"/>
            <a:r>
              <a:rPr lang="en-US" dirty="0">
                <a:solidFill>
                  <a:srgbClr val="632E62"/>
                </a:solidFill>
                <a:ea typeface="+mj-ea"/>
                <a:cs typeface="+mj-cs"/>
              </a:rPr>
              <a:t>In states where Medicaid was expanded, this coverage remains</a:t>
            </a:r>
          </a:p>
        </p:txBody>
      </p:sp>
      <p:sp>
        <p:nvSpPr>
          <p:cNvPr id="2" name="Slide Number Placeholder 1"/>
          <p:cNvSpPr>
            <a:spLocks noGrp="1"/>
          </p:cNvSpPr>
          <p:nvPr>
            <p:ph type="sldNum" sz="quarter" idx="12"/>
          </p:nvPr>
        </p:nvSpPr>
        <p:spPr/>
        <p:txBody>
          <a:bodyPr/>
          <a:lstStyle/>
          <a:p>
            <a:fld id="{E5137D0E-4A4F-4307-8994-C1891D747D59}" type="slidenum">
              <a:rPr lang="en-US" smtClean="0"/>
              <a:t>8</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712919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381000"/>
            <a:ext cx="9601200" cy="685800"/>
          </a:xfrm>
        </p:spPr>
        <p:txBody>
          <a:bodyPr/>
          <a:lstStyle/>
          <a:p>
            <a:r>
              <a:rPr lang="en-US" dirty="0"/>
              <a:t>Open Enrollment Basics – Important Dates*</a:t>
            </a:r>
          </a:p>
        </p:txBody>
      </p:sp>
      <p:sp>
        <p:nvSpPr>
          <p:cNvPr id="14" name="Content Placeholder 13"/>
          <p:cNvSpPr>
            <a:spLocks noGrp="1"/>
          </p:cNvSpPr>
          <p:nvPr>
            <p:ph idx="1"/>
          </p:nvPr>
        </p:nvSpPr>
        <p:spPr>
          <a:xfrm>
            <a:off x="1522414" y="1143000"/>
            <a:ext cx="9601200" cy="4876800"/>
          </a:xfrm>
        </p:spPr>
        <p:txBody>
          <a:bodyPr>
            <a:normAutofit/>
          </a:bodyPr>
          <a:lstStyle/>
          <a:p>
            <a:pPr lvl="0"/>
            <a:endParaRPr lang="en-US" dirty="0"/>
          </a:p>
          <a:p>
            <a:pPr lvl="0"/>
            <a:r>
              <a:rPr lang="en-US" dirty="0"/>
              <a:t>Open Enrollment Begins: November 1, 2017</a:t>
            </a:r>
          </a:p>
          <a:p>
            <a:r>
              <a:rPr lang="en-US" dirty="0"/>
              <a:t>Open Enrollment Ends: December 15, 2017</a:t>
            </a:r>
          </a:p>
          <a:p>
            <a:pPr lvl="0"/>
            <a:r>
              <a:rPr lang="en-US" dirty="0"/>
              <a:t>New Coverage Begins: January 1, 2018</a:t>
            </a:r>
          </a:p>
          <a:p>
            <a:pPr lvl="0"/>
            <a:endParaRPr lang="en-US" dirty="0"/>
          </a:p>
          <a:p>
            <a:pPr marL="0" lvl="0" indent="0">
              <a:buNone/>
            </a:pPr>
            <a:endParaRPr lang="en-US" dirty="0"/>
          </a:p>
          <a:p>
            <a:pPr marL="0" lvl="0" indent="0">
              <a:buNone/>
            </a:pPr>
            <a:r>
              <a:rPr lang="en-US" dirty="0">
                <a:solidFill>
                  <a:srgbClr val="632E62"/>
                </a:solidFill>
                <a:ea typeface="+mj-ea"/>
                <a:cs typeface="+mj-cs"/>
              </a:rPr>
              <a:t>* Different dates apply in the following states:</a:t>
            </a:r>
          </a:p>
          <a:p>
            <a:pPr marL="0" lvl="0" indent="0">
              <a:buNone/>
            </a:pPr>
            <a:r>
              <a:rPr lang="en-US" dirty="0">
                <a:solidFill>
                  <a:srgbClr val="632E62"/>
                </a:solidFill>
                <a:ea typeface="+mj-ea"/>
                <a:cs typeface="+mj-cs"/>
              </a:rPr>
              <a:t>   CA, CO, CT, DC, MA, MN, NY, RI, WA</a:t>
            </a:r>
          </a:p>
        </p:txBody>
      </p:sp>
      <p:sp>
        <p:nvSpPr>
          <p:cNvPr id="2" name="Slide Number Placeholder 1"/>
          <p:cNvSpPr>
            <a:spLocks noGrp="1"/>
          </p:cNvSpPr>
          <p:nvPr>
            <p:ph type="sldNum" sz="quarter" idx="12"/>
          </p:nvPr>
        </p:nvSpPr>
        <p:spPr/>
        <p:txBody>
          <a:bodyPr/>
          <a:lstStyle/>
          <a:p>
            <a:fld id="{E5137D0E-4A4F-4307-8994-C1891D747D59}" type="slidenum">
              <a:rPr lang="en-US" smtClean="0"/>
              <a:t>9</a:t>
            </a:fld>
            <a:endParaRPr lang="en-US"/>
          </a:p>
        </p:txBody>
      </p:sp>
      <p:sp>
        <p:nvSpPr>
          <p:cNvPr id="3" name="Footer Placeholder 2"/>
          <p:cNvSpPr>
            <a:spLocks noGrp="1"/>
          </p:cNvSpPr>
          <p:nvPr>
            <p:ph type="ftr" sz="quarter" idx="11"/>
          </p:nvPr>
        </p:nvSpPr>
        <p:spPr>
          <a:xfrm>
            <a:off x="912812" y="6172200"/>
            <a:ext cx="3505200" cy="350627"/>
          </a:xfrm>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519244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Vertical and horizontal design slides</Template>
  <TotalTime>0</TotalTime>
  <Words>1489</Words>
  <Application>Microsoft Office PowerPoint</Application>
  <PresentationFormat>Custom</PresentationFormat>
  <Paragraphs>249</Paragraphs>
  <Slides>32</Slides>
  <Notes>26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굴림</vt:lpstr>
      <vt:lpstr>Arial</vt:lpstr>
      <vt:lpstr>Century Gothic</vt:lpstr>
      <vt:lpstr>Nunito</vt:lpstr>
      <vt:lpstr>Tahoma</vt:lpstr>
      <vt:lpstr>Times New Roman</vt:lpstr>
      <vt:lpstr>Vertical and Horizontal design template</vt:lpstr>
      <vt:lpstr>What CILs and CIL Consumers Need to Know about Health Insurance Open Enrollment  Presenter:  Karl Cooper kcooper@aahd.us  October 31, 2017</vt:lpstr>
      <vt:lpstr>CHRIL Attribution</vt:lpstr>
      <vt:lpstr>Collaborative on Health Reform and Independent Living (CHRIL) Project Objective</vt:lpstr>
      <vt:lpstr>CHRIL Purpose</vt:lpstr>
      <vt:lpstr>CHRIL Institutional Partners</vt:lpstr>
      <vt:lpstr>CHRIL Institutional Partners</vt:lpstr>
      <vt:lpstr>American Association on Health &amp; Disability (AAHD)</vt:lpstr>
      <vt:lpstr>Open Enrollment Basics</vt:lpstr>
      <vt:lpstr>Open Enrollment Basics – Important Dates*</vt:lpstr>
      <vt:lpstr>Special Enrollment Periods (SEPs)</vt:lpstr>
      <vt:lpstr>NDNRC Mission Statement</vt:lpstr>
      <vt:lpstr>NDNRC–Partners</vt:lpstr>
      <vt:lpstr>NDNRC Website</vt:lpstr>
      <vt:lpstr>NDNRC–Disability Guide</vt:lpstr>
      <vt:lpstr>NDNRC Fact Sheets</vt:lpstr>
      <vt:lpstr>NDNRC Fact Sheets</vt:lpstr>
      <vt:lpstr>NDNRC Fact Sheets</vt:lpstr>
      <vt:lpstr>NDNRC Fact Sheets – Population Specific</vt:lpstr>
      <vt:lpstr>Questions?</vt:lpstr>
      <vt:lpstr>NDNRC </vt:lpstr>
      <vt:lpstr>What Consumers Need to Consider When Choosing a Health Plan</vt:lpstr>
      <vt:lpstr>What Consumers Need to Consider When Choosing a Health Plan – Providers </vt:lpstr>
      <vt:lpstr>What Consumers Need to Consider When Choosing a Health Plan – Pharmacy</vt:lpstr>
      <vt:lpstr>What Consumers Need to Consider When Choosing a Health Plan – Therapies</vt:lpstr>
      <vt:lpstr>What Consumers Need to Consider When Choosing a Health Plan –Equipment</vt:lpstr>
      <vt:lpstr>What Consumers Need to Consider When Choosing a Health Plan – Other Considerations</vt:lpstr>
      <vt:lpstr>Advanced Premium Tax Credits (APTC)</vt:lpstr>
      <vt:lpstr>Cost Sharing Reductions (CSRs)</vt:lpstr>
      <vt:lpstr>Other Changes for 2018 &amp; Beyond</vt:lpstr>
      <vt:lpstr>Other Helpful Resources</vt:lpstr>
      <vt:lpstr>Questions?</vt:lpstr>
      <vt:lpstr>Final Questions and Evaluation Survey</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2016-04-13T11:43:47Z</dcterms:created>
  <dcterms:modified xsi:type="dcterms:W3CDTF">2017-11-10T17:23:03Z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