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636" r:id="rId2"/>
    <p:sldId id="758" r:id="rId3"/>
    <p:sldId id="760" r:id="rId4"/>
    <p:sldId id="761" r:id="rId5"/>
    <p:sldId id="256" r:id="rId6"/>
    <p:sldId id="768" r:id="rId7"/>
    <p:sldId id="769" r:id="rId8"/>
    <p:sldId id="770" r:id="rId9"/>
    <p:sldId id="771" r:id="rId10"/>
    <p:sldId id="772" r:id="rId11"/>
    <p:sldId id="773" r:id="rId12"/>
    <p:sldId id="774" r:id="rId13"/>
    <p:sldId id="822" r:id="rId14"/>
    <p:sldId id="775" r:id="rId15"/>
    <p:sldId id="776" r:id="rId16"/>
    <p:sldId id="767" r:id="rId17"/>
    <p:sldId id="751" r:id="rId18"/>
    <p:sldId id="777" r:id="rId19"/>
    <p:sldId id="764"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6120" autoAdjust="0"/>
  </p:normalViewPr>
  <p:slideViewPr>
    <p:cSldViewPr>
      <p:cViewPr varScale="1">
        <p:scale>
          <a:sx n="103" d="100"/>
          <a:sy n="103" d="100"/>
        </p:scale>
        <p:origin x="2634" y="102"/>
      </p:cViewPr>
      <p:guideLst>
        <p:guide orient="horz" pos="2160"/>
        <p:guide pos="2880"/>
      </p:guideLst>
    </p:cSldViewPr>
  </p:slideViewPr>
  <p:outlineViewPr>
    <p:cViewPr>
      <p:scale>
        <a:sx n="33" d="100"/>
        <a:sy n="33" d="100"/>
      </p:scale>
      <p:origin x="0" y="-406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11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9/1/2022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5570E8-4F96-4058-B374-62D771A5C295}" type="slidenum">
              <a:rPr lang="en-US" smtClean="0"/>
              <a:t>5</a:t>
            </a:fld>
            <a:endParaRPr lang="en-US"/>
          </a:p>
        </p:txBody>
      </p:sp>
    </p:spTree>
    <p:extLst>
      <p:ext uri="{BB962C8B-B14F-4D97-AF65-F5344CB8AC3E}">
        <p14:creationId xmlns:p14="http://schemas.microsoft.com/office/powerpoint/2010/main" val="631774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a:p>
        </p:txBody>
      </p:sp>
    </p:spTree>
    <p:extLst>
      <p:ext uri="{BB962C8B-B14F-4D97-AF65-F5344CB8AC3E}">
        <p14:creationId xmlns:p14="http://schemas.microsoft.com/office/powerpoint/2010/main" val="21888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8417-5C5F-4D58-AB42-03357BB8F862}" type="datetime1">
              <a:rPr lang="en-US" smtClean="0"/>
              <a:t>9/1/2022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61704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8"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 id="2147483662" r:id="rId6"/>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risa@iicil.com"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a:xfrm>
            <a:off x="6553200" y="6248400"/>
            <a:ext cx="2362200" cy="244475"/>
          </a:xfrm>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027238"/>
            <a:ext cx="8458200" cy="792162"/>
          </a:xfrm>
        </p:spPr>
        <p:txBody>
          <a:bodyPr/>
          <a:lstStyle/>
          <a:p>
            <a:pPr algn="ctr"/>
            <a:r>
              <a:rPr lang="en-US" sz="1050" dirty="0">
                <a:solidFill>
                  <a:schemeClr val="bg1">
                    <a:lumMod val="95000"/>
                  </a:schemeClr>
                </a:solidFill>
              </a:rPr>
              <a:t>&gt;&gt;Slide 10 </a:t>
            </a:r>
            <a:br>
              <a:rPr lang="en-US" sz="1050" dirty="0">
                <a:solidFill>
                  <a:schemeClr val="bg1">
                    <a:lumMod val="95000"/>
                  </a:schemeClr>
                </a:solidFill>
              </a:rPr>
            </a:br>
            <a:r>
              <a:rPr lang="en-US" sz="4000" dirty="0"/>
              <a:t>How are you selling your organization?</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a:p>
        </p:txBody>
      </p:sp>
    </p:spTree>
    <p:extLst>
      <p:ext uri="{BB962C8B-B14F-4D97-AF65-F5344CB8AC3E}">
        <p14:creationId xmlns:p14="http://schemas.microsoft.com/office/powerpoint/2010/main" val="1982613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6400"/>
            <a:ext cx="8458200" cy="792162"/>
          </a:xfrm>
        </p:spPr>
        <p:txBody>
          <a:bodyPr/>
          <a:lstStyle/>
          <a:p>
            <a:pPr algn="ctr"/>
            <a:r>
              <a:rPr lang="en-US" sz="1050" dirty="0">
                <a:solidFill>
                  <a:schemeClr val="bg1">
                    <a:lumMod val="95000"/>
                  </a:schemeClr>
                </a:solidFill>
              </a:rPr>
              <a:t>&gt;&gt;Slide 11 </a:t>
            </a:r>
            <a:br>
              <a:rPr lang="en-US" sz="1050" dirty="0">
                <a:solidFill>
                  <a:schemeClr val="bg1">
                    <a:lumMod val="95000"/>
                  </a:schemeClr>
                </a:solidFill>
              </a:rPr>
            </a:br>
            <a:r>
              <a:rPr lang="en-US" sz="4000" dirty="0"/>
              <a:t>Mind over Matter</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a:p>
        </p:txBody>
      </p:sp>
    </p:spTree>
    <p:extLst>
      <p:ext uri="{BB962C8B-B14F-4D97-AF65-F5344CB8AC3E}">
        <p14:creationId xmlns:p14="http://schemas.microsoft.com/office/powerpoint/2010/main" val="254118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1676400"/>
            <a:ext cx="8458200" cy="792162"/>
          </a:xfrm>
        </p:spPr>
        <p:txBody>
          <a:bodyPr/>
          <a:lstStyle/>
          <a:p>
            <a:pPr algn="ctr"/>
            <a:r>
              <a:rPr lang="en-US" sz="1050" dirty="0">
                <a:solidFill>
                  <a:schemeClr val="bg1">
                    <a:lumMod val="95000"/>
                  </a:schemeClr>
                </a:solidFill>
              </a:rPr>
              <a:t>&gt;&gt;Slide 12 </a:t>
            </a:r>
            <a:br>
              <a:rPr lang="en-US" sz="1050" dirty="0">
                <a:solidFill>
                  <a:schemeClr val="bg1">
                    <a:lumMod val="95000"/>
                  </a:schemeClr>
                </a:solidFill>
              </a:rPr>
            </a:br>
            <a:r>
              <a:rPr lang="en-US" sz="4000" dirty="0"/>
              <a:t>What is the Purpose?</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Tree>
    <p:extLst>
      <p:ext uri="{BB962C8B-B14F-4D97-AF65-F5344CB8AC3E}">
        <p14:creationId xmlns:p14="http://schemas.microsoft.com/office/powerpoint/2010/main" val="266874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13</a:t>
            </a:r>
            <a:br>
              <a:rPr lang="en-US" sz="800" dirty="0">
                <a:solidFill>
                  <a:schemeClr val="bg1">
                    <a:lumMod val="95000"/>
                  </a:schemeClr>
                </a:solidFill>
              </a:rPr>
            </a:br>
            <a:r>
              <a:rPr lang="en-US" dirty="0"/>
              <a:t>Evaluation Survey</a:t>
            </a:r>
            <a:endParaRPr lang="en-US" sz="2400" b="0" dirty="0"/>
          </a:p>
        </p:txBody>
      </p:sp>
      <p:sp>
        <p:nvSpPr>
          <p:cNvPr id="2" name="Content Placeholder 1"/>
          <p:cNvSpPr>
            <a:spLocks noGrp="1"/>
          </p:cNvSpPr>
          <p:nvPr>
            <p:ph idx="1"/>
          </p:nvPr>
        </p:nvSpPr>
        <p:spPr>
          <a:xfrm>
            <a:off x="304800" y="1219200"/>
            <a:ext cx="8382000" cy="5029200"/>
          </a:xfrm>
        </p:spPr>
        <p:txBody>
          <a:bodyPr/>
          <a:lstStyle/>
          <a:p>
            <a:pPr marL="0" indent="0">
              <a:buNone/>
            </a:pPr>
            <a:r>
              <a:rPr lang="en-US" dirty="0"/>
              <a:t>We appreciate your feedback! Look for the link in the Chat for your convenience as we approach the end of the presentation. </a:t>
            </a:r>
          </a:p>
          <a:p>
            <a:pPr marL="0" indent="0">
              <a:buNone/>
            </a:pPr>
            <a:endParaRPr lang="en-US" dirty="0"/>
          </a:p>
          <a:p>
            <a:pPr marL="0" indent="0">
              <a:buNone/>
            </a:pPr>
            <a:r>
              <a:rPr lang="en-US" i="1" dirty="0">
                <a:solidFill>
                  <a:srgbClr val="FF0000"/>
                </a:solidFill>
              </a:rPr>
              <a:t>Survey link goes here…</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Tree>
    <p:extLst>
      <p:ext uri="{BB962C8B-B14F-4D97-AF65-F5344CB8AC3E}">
        <p14:creationId xmlns:p14="http://schemas.microsoft.com/office/powerpoint/2010/main" val="235400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1676400"/>
            <a:ext cx="8458200" cy="792162"/>
          </a:xfrm>
        </p:spPr>
        <p:txBody>
          <a:bodyPr/>
          <a:lstStyle/>
          <a:p>
            <a:pPr algn="ctr"/>
            <a:r>
              <a:rPr lang="en-US" sz="1050" dirty="0">
                <a:solidFill>
                  <a:schemeClr val="bg1">
                    <a:lumMod val="95000"/>
                  </a:schemeClr>
                </a:solidFill>
              </a:rPr>
              <a:t>&gt;&gt;Slide 14 </a:t>
            </a:r>
            <a:br>
              <a:rPr lang="en-US" sz="1050" dirty="0">
                <a:solidFill>
                  <a:schemeClr val="bg1">
                    <a:lumMod val="95000"/>
                  </a:schemeClr>
                </a:solidFill>
              </a:rPr>
            </a:br>
            <a:r>
              <a:rPr lang="en-US" sz="4000" dirty="0"/>
              <a:t>Community Partners</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a:p>
        </p:txBody>
      </p:sp>
    </p:spTree>
    <p:extLst>
      <p:ext uri="{BB962C8B-B14F-4D97-AF65-F5344CB8AC3E}">
        <p14:creationId xmlns:p14="http://schemas.microsoft.com/office/powerpoint/2010/main" val="758661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1600200"/>
            <a:ext cx="8458200" cy="792162"/>
          </a:xfrm>
        </p:spPr>
        <p:txBody>
          <a:bodyPr/>
          <a:lstStyle/>
          <a:p>
            <a:pPr algn="ctr"/>
            <a:r>
              <a:rPr lang="en-US" sz="1050" dirty="0">
                <a:solidFill>
                  <a:schemeClr val="bg1">
                    <a:lumMod val="95000"/>
                  </a:schemeClr>
                </a:solidFill>
              </a:rPr>
              <a:t>&gt;&gt;Slide 15 </a:t>
            </a:r>
            <a:br>
              <a:rPr lang="en-US" sz="1050" dirty="0">
                <a:solidFill>
                  <a:schemeClr val="bg1">
                    <a:lumMod val="95000"/>
                  </a:schemeClr>
                </a:solidFill>
              </a:rPr>
            </a:br>
            <a:r>
              <a:rPr lang="en-US" sz="4000" dirty="0"/>
              <a:t>National Partners</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a:p>
        </p:txBody>
      </p:sp>
    </p:spTree>
    <p:extLst>
      <p:ext uri="{BB962C8B-B14F-4D97-AF65-F5344CB8AC3E}">
        <p14:creationId xmlns:p14="http://schemas.microsoft.com/office/powerpoint/2010/main" val="102998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16</a:t>
            </a:r>
            <a:br>
              <a:rPr lang="en-US" sz="800" dirty="0">
                <a:solidFill>
                  <a:schemeClr val="bg1">
                    <a:lumMod val="95000"/>
                  </a:schemeClr>
                </a:solidFill>
              </a:rPr>
            </a:br>
            <a:r>
              <a:rPr lang="en-US" dirty="0">
                <a:effectLst/>
              </a:rPr>
              <a:t>Questions &amp; Discussion</a:t>
            </a:r>
            <a:endParaRPr lang="en-US" sz="2400" dirty="0">
              <a:effectLst/>
            </a:endParaRPr>
          </a:p>
        </p:txBody>
      </p:sp>
      <p:sp>
        <p:nvSpPr>
          <p:cNvPr id="3" name="Slide Number Placeholder 2"/>
          <p:cNvSpPr>
            <a:spLocks noGrp="1"/>
          </p:cNvSpPr>
          <p:nvPr>
            <p:ph type="sldNum" sz="quarter" idx="10"/>
          </p:nvPr>
        </p:nvSpPr>
        <p:spPr>
          <a:xfrm>
            <a:off x="6477000" y="6324600"/>
            <a:ext cx="2362200" cy="244475"/>
          </a:xfrm>
        </p:spPr>
        <p:txBody>
          <a:bodyPr/>
          <a:lstStyle/>
          <a:p>
            <a:pPr>
              <a:defRPr/>
            </a:pPr>
            <a:fld id="{F42DF3E2-0175-464B-95E4-5D6CFE698002}" type="slidenum">
              <a:rPr lang="en-US" smtClean="0"/>
              <a:pPr>
                <a:defRPr/>
              </a:pPr>
              <a:t>16</a:t>
            </a:fld>
            <a:endParaRPr lang="en-US" dirty="0"/>
          </a:p>
        </p:txBody>
      </p:sp>
    </p:spTree>
    <p:extLst>
      <p:ext uri="{BB962C8B-B14F-4D97-AF65-F5344CB8AC3E}">
        <p14:creationId xmlns:p14="http://schemas.microsoft.com/office/powerpoint/2010/main" val="4114947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17</a:t>
            </a:r>
            <a:br>
              <a:rPr lang="en-US" sz="800" dirty="0">
                <a:solidFill>
                  <a:schemeClr val="bg1">
                    <a:lumMod val="95000"/>
                  </a:schemeClr>
                </a:solidFill>
              </a:rPr>
            </a:br>
            <a:r>
              <a:rPr lang="en-US" dirty="0"/>
              <a:t>Final Questions and Evaluation Survey</a:t>
            </a:r>
            <a:endParaRPr lang="en-US" sz="2400" b="0" dirty="0"/>
          </a:p>
        </p:txBody>
      </p:sp>
      <p:sp>
        <p:nvSpPr>
          <p:cNvPr id="2" name="Content Placeholder 1"/>
          <p:cNvSpPr>
            <a:spLocks noGrp="1"/>
          </p:cNvSpPr>
          <p:nvPr>
            <p:ph idx="1"/>
          </p:nvPr>
        </p:nvSpPr>
        <p:spPr/>
        <p:txBody>
          <a:bodyPr/>
          <a:lstStyle/>
          <a:p>
            <a:r>
              <a:rPr lang="en-US" dirty="0"/>
              <a:t>Any final questions?</a:t>
            </a:r>
          </a:p>
          <a:p>
            <a:r>
              <a:rPr lang="en-US" dirty="0"/>
              <a:t>Directly following the webinar, you will see a short evaluation survey to complete on your screen. We appreciate your feedback!</a:t>
            </a:r>
          </a:p>
          <a:p>
            <a:endParaRPr lang="en-US" i="1" dirty="0">
              <a:solidFill>
                <a:srgbClr val="FF0000"/>
              </a:solidFill>
            </a:endParaRPr>
          </a:p>
          <a:p>
            <a:pPr marL="0" indent="0">
              <a:buNone/>
            </a:pPr>
            <a:r>
              <a:rPr lang="en-US" i="1" dirty="0">
                <a:solidFill>
                  <a:srgbClr val="FF0000"/>
                </a:solidFill>
              </a:rPr>
              <a:t>Survey link goes here…</a:t>
            </a:r>
          </a:p>
          <a:p>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17</a:t>
            </a:fld>
            <a:endParaRPr lang="en-US"/>
          </a:p>
        </p:txBody>
      </p:sp>
    </p:spTree>
    <p:extLst>
      <p:ext uri="{BB962C8B-B14F-4D97-AF65-F5344CB8AC3E}">
        <p14:creationId xmlns:p14="http://schemas.microsoft.com/office/powerpoint/2010/main" val="3274869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14600"/>
            <a:ext cx="8458200" cy="792162"/>
          </a:xfrm>
        </p:spPr>
        <p:txBody>
          <a:bodyPr/>
          <a:lstStyle/>
          <a:p>
            <a:pPr algn="ctr"/>
            <a:r>
              <a:rPr lang="en-US" sz="900" dirty="0">
                <a:solidFill>
                  <a:schemeClr val="bg1">
                    <a:lumMod val="95000"/>
                  </a:schemeClr>
                </a:solidFill>
              </a:rPr>
              <a:t>&gt;&gt;Slide 18 </a:t>
            </a:r>
            <a:br>
              <a:rPr lang="en-US" sz="900" dirty="0">
                <a:solidFill>
                  <a:schemeClr val="bg1">
                    <a:lumMod val="95000"/>
                  </a:schemeClr>
                </a:solidFill>
              </a:rPr>
            </a:br>
            <a:r>
              <a:rPr lang="en-US" sz="3200" dirty="0"/>
              <a:t>For more information: </a:t>
            </a:r>
            <a:br>
              <a:rPr lang="en-US" sz="3200" dirty="0"/>
            </a:br>
            <a:r>
              <a:rPr lang="en-US" sz="3200" dirty="0"/>
              <a:t>Marisa </a:t>
            </a:r>
            <a:r>
              <a:rPr lang="en-US" sz="3200" dirty="0" err="1"/>
              <a:t>Cantú</a:t>
            </a:r>
            <a:br>
              <a:rPr lang="en-US" sz="3200" dirty="0"/>
            </a:br>
            <a:r>
              <a:rPr lang="en-US" sz="3200" dirty="0"/>
              <a:t>(309) 558-5629</a:t>
            </a:r>
            <a:br>
              <a:rPr lang="en-US" sz="3200" dirty="0"/>
            </a:br>
            <a:r>
              <a:rPr lang="en-US" sz="3200" dirty="0">
                <a:hlinkClick r:id="rId2"/>
              </a:rPr>
              <a:t>marisa@iicil.com</a:t>
            </a:r>
            <a:br>
              <a:rPr lang="en-US" sz="3200" dirty="0"/>
            </a:br>
            <a:r>
              <a:rPr lang="en-US" sz="3200" dirty="0"/>
              <a:t>www.iicil.com</a:t>
            </a:r>
            <a:endParaRPr lang="en-US" sz="32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a:p>
        </p:txBody>
      </p:sp>
    </p:spTree>
    <p:extLst>
      <p:ext uri="{BB962C8B-B14F-4D97-AF65-F5344CB8AC3E}">
        <p14:creationId xmlns:p14="http://schemas.microsoft.com/office/powerpoint/2010/main" val="3654846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086600" cy="792162"/>
          </a:xfrm>
        </p:spPr>
        <p:txBody>
          <a:bodyPr>
            <a:normAutofit/>
          </a:bodyPr>
          <a:lstStyle/>
          <a:p>
            <a:r>
              <a:rPr lang="en-US" sz="800" dirty="0">
                <a:solidFill>
                  <a:schemeClr val="accent3">
                    <a:lumMod val="95000"/>
                  </a:schemeClr>
                </a:solidFill>
                <a:latin typeface="Arial Rounded MT Bold" panose="020F0704030504030204" pitchFamily="34" charset="0"/>
              </a:rPr>
              <a:t>&gt;&gt; Slide 19</a:t>
            </a:r>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7785847" cy="4840940"/>
          </a:xfrm>
        </p:spPr>
        <p:txBody>
          <a:bodyPr>
            <a:noAutofit/>
          </a:bodyPr>
          <a:lstStyle/>
          <a:p>
            <a:pPr marL="0" indent="0">
              <a:buNone/>
            </a:pPr>
            <a:r>
              <a:rPr lang="en-US" sz="203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843153" y="6290702"/>
            <a:ext cx="1996047" cy="365592"/>
          </a:xfrm>
          <a:prstGeom prst="rect">
            <a:avLst/>
          </a:prstGeom>
        </p:spPr>
        <p:txBody>
          <a:bodyPr/>
          <a:lstStyle/>
          <a:p>
            <a:fld id="{6153527D-BED1-478D-AC23-D9BDE0E418EC}" type="slidenum">
              <a:rPr lang="en-US" smtClean="0"/>
              <a:t>19</a:t>
            </a:fld>
            <a:endParaRPr lang="en-US" dirty="0"/>
          </a:p>
        </p:txBody>
      </p:sp>
    </p:spTree>
    <p:extLst>
      <p:ext uri="{BB962C8B-B14F-4D97-AF65-F5344CB8AC3E}">
        <p14:creationId xmlns:p14="http://schemas.microsoft.com/office/powerpoint/2010/main" val="559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algn="ctr"/>
            <a:r>
              <a:rPr lang="en-US" sz="600" b="1" dirty="0">
                <a:solidFill>
                  <a:schemeClr val="bg1">
                    <a:lumMod val="95000"/>
                  </a:schemeClr>
                </a:solidFill>
                <a:effectLst/>
                <a:latin typeface="+mj-lt"/>
                <a:ea typeface="+mj-ea"/>
                <a:cs typeface="+mj-cs"/>
              </a:rPr>
              <a:t>&gt;&gt;Slide 2</a:t>
            </a:r>
            <a:br>
              <a:rPr lang="en-US" sz="2800" b="1" dirty="0">
                <a:solidFill>
                  <a:schemeClr val="accent2"/>
                </a:solidFill>
                <a:effectLst/>
                <a:latin typeface="+mj-lt"/>
                <a:ea typeface="+mj-ea"/>
                <a:cs typeface="+mj-cs"/>
              </a:rPr>
            </a:br>
            <a:r>
              <a:rPr lang="en-US" sz="2800" b="1" dirty="0">
                <a:solidFill>
                  <a:schemeClr val="accent2"/>
                </a:solidFill>
                <a:effectLst/>
                <a:latin typeface="+mj-lt"/>
                <a:ea typeface="+mj-ea"/>
                <a:cs typeface="+mj-cs"/>
              </a:rPr>
              <a:t>IL-NET Biennial IL Virtual Institute</a:t>
            </a:r>
            <a:br>
              <a:rPr lang="en-US" sz="2800" b="1" dirty="0">
                <a:solidFill>
                  <a:schemeClr val="accent2"/>
                </a:solidFill>
                <a:effectLst/>
                <a:latin typeface="+mj-lt"/>
                <a:ea typeface="+mj-ea"/>
                <a:cs typeface="+mj-cs"/>
              </a:rPr>
            </a:br>
            <a:br>
              <a:rPr lang="en-US" sz="2800" b="1" dirty="0">
                <a:solidFill>
                  <a:schemeClr val="accent2"/>
                </a:solidFill>
                <a:effectLst/>
                <a:latin typeface="+mj-lt"/>
                <a:ea typeface="+mj-ea"/>
                <a:cs typeface="+mj-cs"/>
              </a:rPr>
            </a:br>
            <a:r>
              <a:rPr lang="en-US" b="1" dirty="0">
                <a:effectLst/>
                <a:ea typeface="Calibri" panose="020F0502020204030204" pitchFamily="34" charset="0"/>
              </a:rPr>
              <a:t>Future of IL: </a:t>
            </a:r>
            <a:br>
              <a:rPr lang="en-US" b="1" dirty="0">
                <a:effectLst/>
                <a:ea typeface="Calibri" panose="020F0502020204030204" pitchFamily="34" charset="0"/>
              </a:rPr>
            </a:br>
            <a:r>
              <a:rPr lang="en-US" b="1" dirty="0">
                <a:effectLst/>
                <a:ea typeface="Calibri" panose="020F0502020204030204" pitchFamily="34" charset="0"/>
              </a:rPr>
              <a:t>Diversity in CILs and Leadership</a:t>
            </a:r>
            <a:br>
              <a:rPr lang="en-US" sz="2400" dirty="0">
                <a:effectLst/>
                <a:ea typeface="Calibri" panose="020F0502020204030204" pitchFamily="34" charset="0"/>
              </a:rPr>
            </a:br>
            <a:br>
              <a:rPr lang="en-US" i="1" dirty="0"/>
            </a:br>
            <a:r>
              <a:rPr lang="en-US" sz="2400" i="1" dirty="0"/>
              <a:t>Presenter:</a:t>
            </a:r>
            <a:br>
              <a:rPr lang="en-US" sz="2400" b="0" i="1" dirty="0"/>
            </a:br>
            <a:r>
              <a:rPr lang="en-US" sz="2400" b="0" dirty="0"/>
              <a:t>Marisa Cantu</a:t>
            </a:r>
            <a:br>
              <a:rPr lang="en-US" sz="2400" b="0" dirty="0"/>
            </a:br>
            <a:br>
              <a:rPr lang="en-US" sz="2400" dirty="0"/>
            </a:br>
            <a:r>
              <a:rPr lang="en-US" sz="2400" dirty="0"/>
              <a:t>September 7, 2022</a:t>
            </a:r>
            <a:endParaRPr lang="en-US" dirty="0"/>
          </a:p>
        </p:txBody>
      </p:sp>
      <p:sp>
        <p:nvSpPr>
          <p:cNvPr id="4" name="Slide Number Placeholder 3"/>
          <p:cNvSpPr>
            <a:spLocks noGrp="1"/>
          </p:cNvSpPr>
          <p:nvPr>
            <p:ph type="sldNum" sz="quarter" idx="10"/>
          </p:nvPr>
        </p:nvSpPr>
        <p:spPr>
          <a:xfrm>
            <a:off x="6553200" y="6324600"/>
            <a:ext cx="2362200" cy="244475"/>
          </a:xfrm>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72765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3 </a:t>
            </a:r>
            <a:br>
              <a:rPr lang="en-US" sz="800" dirty="0">
                <a:solidFill>
                  <a:schemeClr val="bg1">
                    <a:lumMod val="95000"/>
                  </a:schemeClr>
                </a:solidFill>
              </a:rPr>
            </a:br>
            <a:r>
              <a:rPr lang="en-US" dirty="0"/>
              <a:t>Meet the Presenter</a:t>
            </a:r>
          </a:p>
        </p:txBody>
      </p:sp>
      <p:sp>
        <p:nvSpPr>
          <p:cNvPr id="2" name="Content Placeholder 1"/>
          <p:cNvSpPr>
            <a:spLocks noGrp="1"/>
          </p:cNvSpPr>
          <p:nvPr>
            <p:ph idx="1"/>
          </p:nvPr>
        </p:nvSpPr>
        <p:spPr/>
        <p:txBody>
          <a:bodyPr/>
          <a:lstStyle/>
          <a:p>
            <a:r>
              <a:rPr lang="en-US" b="0" dirty="0"/>
              <a:t>Marisa Cantu – </a:t>
            </a:r>
            <a:r>
              <a:rPr lang="en-US" dirty="0"/>
              <a:t>Community Education Advocate IL/IA Center for Independent Living</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val="135575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8478" y="350837"/>
            <a:ext cx="7696200" cy="792162"/>
          </a:xfrm>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What You Will Learn</a:t>
            </a:r>
            <a:endParaRPr lang="en-US" i="1" dirty="0">
              <a:solidFill>
                <a:srgbClr val="FF0000"/>
              </a:solidFill>
            </a:endParaRPr>
          </a:p>
        </p:txBody>
      </p:sp>
      <p:sp>
        <p:nvSpPr>
          <p:cNvPr id="2" name="Content Placeholder 1"/>
          <p:cNvSpPr>
            <a:spLocks noGrp="1"/>
          </p:cNvSpPr>
          <p:nvPr>
            <p:ph idx="1"/>
          </p:nvPr>
        </p:nvSpPr>
        <p:spPr>
          <a:xfrm>
            <a:off x="609600" y="1142999"/>
            <a:ext cx="7848600" cy="5241925"/>
          </a:xfrm>
        </p:spPr>
        <p:txBody>
          <a:bodyPr/>
          <a:lstStyle/>
          <a:p>
            <a:pPr>
              <a:spcBef>
                <a:spcPts val="0"/>
              </a:spcBef>
              <a:spcAft>
                <a:spcPts val="0"/>
              </a:spcAft>
            </a:pPr>
            <a:r>
              <a:rPr lang="en-US" dirty="0">
                <a:solidFill>
                  <a:srgbClr val="000000"/>
                </a:solidFill>
                <a:effectLst/>
                <a:ea typeface="Times New Roman" panose="02020603050405020304" pitchFamily="18" charset="0"/>
              </a:rPr>
              <a:t>One CIL’s experience in networking and creating community-wide engagement that’s diverse, equitable, and inclusive.</a:t>
            </a:r>
            <a:endParaRPr lang="en-US" dirty="0">
              <a:effectLst/>
              <a:ea typeface="Times New Roman" panose="02020603050405020304" pitchFamily="18" charset="0"/>
            </a:endParaRPr>
          </a:p>
          <a:p>
            <a:pPr>
              <a:spcBef>
                <a:spcPts val="0"/>
              </a:spcBef>
              <a:spcAft>
                <a:spcPts val="800"/>
              </a:spcAft>
            </a:pPr>
            <a:r>
              <a:rPr lang="en-US" dirty="0">
                <a:effectLst/>
                <a:ea typeface="Times New Roman" panose="02020603050405020304" pitchFamily="18" charset="0"/>
              </a:rPr>
              <a:t>How diversity is influencing the current state of the Consumer Control movement. </a:t>
            </a:r>
          </a:p>
          <a:p>
            <a:pPr>
              <a:spcBef>
                <a:spcPts val="0"/>
              </a:spcBef>
              <a:spcAft>
                <a:spcPts val="0"/>
              </a:spcAft>
            </a:pPr>
            <a:r>
              <a:rPr lang="en-US" dirty="0">
                <a:effectLst/>
                <a:ea typeface="Times New Roman" panose="02020603050405020304" pitchFamily="18" charset="0"/>
              </a:rPr>
              <a:t>Why there is a lack of diversity in the disability movement and the Consumer Control movement.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279899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00" dirty="0">
                <a:solidFill>
                  <a:schemeClr val="bg1">
                    <a:lumMod val="95000"/>
                  </a:schemeClr>
                </a:solidFill>
              </a:rPr>
              <a:t>&gt;Slide 5 </a:t>
            </a:r>
            <a:br>
              <a:rPr lang="en-US" sz="3600" dirty="0">
                <a:solidFill>
                  <a:schemeClr val="bg1">
                    <a:lumMod val="95000"/>
                  </a:schemeClr>
                </a:solidFill>
              </a:rPr>
            </a:br>
            <a:r>
              <a:rPr lang="en-US" sz="3600" dirty="0"/>
              <a:t>Creating a Diverse Network</a:t>
            </a:r>
          </a:p>
        </p:txBody>
      </p:sp>
      <p:sp>
        <p:nvSpPr>
          <p:cNvPr id="3" name="Subtitle 2"/>
          <p:cNvSpPr>
            <a:spLocks noGrp="1"/>
          </p:cNvSpPr>
          <p:nvPr>
            <p:ph type="subTitle" idx="1"/>
          </p:nvPr>
        </p:nvSpPr>
        <p:spPr>
          <a:xfrm>
            <a:off x="1303740" y="5360352"/>
            <a:ext cx="6749118" cy="556709"/>
          </a:xfrm>
        </p:spPr>
        <p:txBody>
          <a:bodyPr>
            <a:normAutofit fontScale="77500" lnSpcReduction="20000"/>
          </a:bodyPr>
          <a:lstStyle/>
          <a:p>
            <a:r>
              <a:rPr lang="en-US" dirty="0"/>
              <a:t>Marisa </a:t>
            </a:r>
            <a:r>
              <a:rPr lang="en-US" dirty="0" err="1"/>
              <a:t>Cantú</a:t>
            </a:r>
            <a:r>
              <a:rPr lang="en-US" dirty="0"/>
              <a:t> – Community Education Advocate IL/IA Center for Independent Living</a:t>
            </a:r>
          </a:p>
        </p:txBody>
      </p:sp>
      <p:sp>
        <p:nvSpPr>
          <p:cNvPr id="4" name="Slide Number Placeholder 3">
            <a:extLst>
              <a:ext uri="{FF2B5EF4-FFF2-40B4-BE49-F238E27FC236}">
                <a16:creationId xmlns:a16="http://schemas.microsoft.com/office/drawing/2014/main" id="{727D8EA6-9B1A-34A6-A61B-041DA11296C2}"/>
              </a:ext>
            </a:extLst>
          </p:cNvPr>
          <p:cNvSpPr>
            <a:spLocks noGrp="1"/>
          </p:cNvSpPr>
          <p:nvPr>
            <p:ph type="sldNum" sz="quarter" idx="10"/>
          </p:nvPr>
        </p:nvSpPr>
        <p:spPr/>
        <p:txBody>
          <a:bodyPr/>
          <a:lstStyle/>
          <a:p>
            <a:pPr>
              <a:defRPr/>
            </a:pPr>
            <a:fld id="{C7C8ACA3-9F92-4AD5-9E39-716CB6917A7B}" type="slidenum">
              <a:rPr lang="en-US" smtClean="0"/>
              <a:pPr>
                <a:defRPr/>
              </a:pPr>
              <a:t>5</a:t>
            </a:fld>
            <a:endParaRPr lang="en-US"/>
          </a:p>
        </p:txBody>
      </p:sp>
    </p:spTree>
    <p:extLst>
      <p:ext uri="{BB962C8B-B14F-4D97-AF65-F5344CB8AC3E}">
        <p14:creationId xmlns:p14="http://schemas.microsoft.com/office/powerpoint/2010/main" val="16057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600200"/>
            <a:ext cx="8458200" cy="792162"/>
          </a:xfrm>
        </p:spPr>
        <p:txBody>
          <a:bodyPr/>
          <a:lstStyle/>
          <a:p>
            <a:pPr algn="ctr"/>
            <a:r>
              <a:rPr lang="en-US" sz="1050" dirty="0">
                <a:solidFill>
                  <a:schemeClr val="bg1">
                    <a:lumMod val="95000"/>
                  </a:schemeClr>
                </a:solidFill>
              </a:rPr>
              <a:t>&gt;&gt;Slide 6</a:t>
            </a:r>
            <a:br>
              <a:rPr lang="en-US" sz="1050" dirty="0">
                <a:solidFill>
                  <a:schemeClr val="bg1">
                    <a:lumMod val="95000"/>
                  </a:schemeClr>
                </a:solidFill>
              </a:rPr>
            </a:br>
            <a:r>
              <a:rPr lang="en-US" sz="4000" dirty="0"/>
              <a:t>Mix &amp; Mingle</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a:p>
        </p:txBody>
      </p:sp>
    </p:spTree>
    <p:extLst>
      <p:ext uri="{BB962C8B-B14F-4D97-AF65-F5344CB8AC3E}">
        <p14:creationId xmlns:p14="http://schemas.microsoft.com/office/powerpoint/2010/main" val="140767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1752600"/>
            <a:ext cx="8458200" cy="914400"/>
          </a:xfrm>
        </p:spPr>
        <p:txBody>
          <a:bodyPr/>
          <a:lstStyle/>
          <a:p>
            <a:pPr algn="ctr"/>
            <a:r>
              <a:rPr lang="en-US" sz="1050" dirty="0">
                <a:solidFill>
                  <a:schemeClr val="bg1">
                    <a:lumMod val="95000"/>
                  </a:schemeClr>
                </a:solidFill>
              </a:rPr>
              <a:t>&gt;&gt;Slide 7</a:t>
            </a:r>
            <a:br>
              <a:rPr lang="en-US" sz="1050" dirty="0">
                <a:solidFill>
                  <a:schemeClr val="bg1">
                    <a:lumMod val="95000"/>
                  </a:schemeClr>
                </a:solidFill>
              </a:rPr>
            </a:br>
            <a:r>
              <a:rPr lang="en-US" sz="4000" dirty="0"/>
              <a:t>Networking:</a:t>
            </a:r>
            <a:br>
              <a:rPr lang="en-US" sz="4000" dirty="0"/>
            </a:br>
            <a:r>
              <a:rPr lang="en-US" sz="4000" dirty="0"/>
              <a:t>What is the purpose?</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val="1409998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752600"/>
            <a:ext cx="8458200" cy="792162"/>
          </a:xfrm>
        </p:spPr>
        <p:txBody>
          <a:bodyPr/>
          <a:lstStyle/>
          <a:p>
            <a:pPr algn="ctr"/>
            <a:r>
              <a:rPr lang="en-US" sz="200" dirty="0">
                <a:solidFill>
                  <a:schemeClr val="bg1">
                    <a:lumMod val="95000"/>
                  </a:schemeClr>
                </a:solidFill>
              </a:rPr>
              <a:t>&gt;&gt;Slide 8 </a:t>
            </a:r>
            <a:br>
              <a:rPr lang="en-US" sz="200" dirty="0">
                <a:solidFill>
                  <a:schemeClr val="bg1">
                    <a:lumMod val="95000"/>
                  </a:schemeClr>
                </a:solidFill>
              </a:rPr>
            </a:br>
            <a:r>
              <a:rPr lang="en-US" sz="4000" dirty="0"/>
              <a:t>What does Diversity </a:t>
            </a:r>
            <a:br>
              <a:rPr lang="en-US" sz="4000" dirty="0"/>
            </a:br>
            <a:r>
              <a:rPr lang="en-US" sz="4000" dirty="0"/>
              <a:t>mean to you?</a:t>
            </a:r>
            <a:endParaRPr lang="en-US" sz="12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Tree>
    <p:extLst>
      <p:ext uri="{BB962C8B-B14F-4D97-AF65-F5344CB8AC3E}">
        <p14:creationId xmlns:p14="http://schemas.microsoft.com/office/powerpoint/2010/main" val="327440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0"/>
            <a:ext cx="8458200" cy="792162"/>
          </a:xfrm>
        </p:spPr>
        <p:txBody>
          <a:bodyPr/>
          <a:lstStyle/>
          <a:p>
            <a:pPr algn="ctr"/>
            <a:r>
              <a:rPr lang="en-US" sz="1050" dirty="0">
                <a:solidFill>
                  <a:schemeClr val="bg1">
                    <a:lumMod val="95000"/>
                  </a:schemeClr>
                </a:solidFill>
              </a:rPr>
              <a:t>&gt;&gt;Slide 9</a:t>
            </a:r>
            <a:br>
              <a:rPr lang="en-US" sz="1050" dirty="0">
                <a:solidFill>
                  <a:schemeClr val="bg1">
                    <a:lumMod val="95000"/>
                  </a:schemeClr>
                </a:solidFill>
              </a:rPr>
            </a:br>
            <a:r>
              <a:rPr lang="en-US" sz="4000" dirty="0"/>
              <a:t>Natural Tendencies</a:t>
            </a:r>
            <a:endParaRPr lang="en-US" sz="4000" i="1" dirty="0">
              <a:solidFill>
                <a:srgbClr val="FF000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a:p>
        </p:txBody>
      </p:sp>
    </p:spTree>
    <p:extLst>
      <p:ext uri="{BB962C8B-B14F-4D97-AF65-F5344CB8AC3E}">
        <p14:creationId xmlns:p14="http://schemas.microsoft.com/office/powerpoint/2010/main" val="17633594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21683</TotalTime>
  <Words>423</Words>
  <Application>Microsoft Office PowerPoint</Application>
  <PresentationFormat>On-screen Show (4:3)</PresentationFormat>
  <Paragraphs>53</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Rounded MT Bold</vt:lpstr>
      <vt:lpstr>Tahoma</vt:lpstr>
      <vt:lpstr>Default Design</vt:lpstr>
      <vt:lpstr>&gt;&gt;Slide 1  Independent Living Research Utilization</vt:lpstr>
      <vt:lpstr>&gt;&gt;Slide 2 IL-NET Biennial IL Virtual Institute  Future of IL:  Diversity in CILs and Leadership  Presenter: Marisa Cantu  September 7, 2022</vt:lpstr>
      <vt:lpstr>&gt;&gt;Slide 3  Meet the Presenter</vt:lpstr>
      <vt:lpstr>&gt;&gt;Slide 4  What You Will Learn</vt:lpstr>
      <vt:lpstr>&gt;Slide 5  Creating a Diverse Network</vt:lpstr>
      <vt:lpstr>&gt;&gt;Slide 6 Mix &amp; Mingle</vt:lpstr>
      <vt:lpstr>&gt;&gt;Slide 7 Networking: What is the purpose?</vt:lpstr>
      <vt:lpstr>&gt;&gt;Slide 8  What does Diversity  mean to you?</vt:lpstr>
      <vt:lpstr>&gt;&gt;Slide 9 Natural Tendencies</vt:lpstr>
      <vt:lpstr>&gt;&gt;Slide 10  How are you selling your organization?</vt:lpstr>
      <vt:lpstr>&gt;&gt;Slide 11  Mind over Matter</vt:lpstr>
      <vt:lpstr>&gt;&gt;Slide 12  What is the Purpose?</vt:lpstr>
      <vt:lpstr>&gt;&gt;Slide 13 Evaluation Survey</vt:lpstr>
      <vt:lpstr>&gt;&gt;Slide 14  Community Partners</vt:lpstr>
      <vt:lpstr>&gt;&gt;Slide 15  National Partners</vt:lpstr>
      <vt:lpstr>&gt;&gt;Slide 16 Questions &amp; Discussion</vt:lpstr>
      <vt:lpstr>&gt;&gt;Slide 17 Final Questions and Evaluation Survey</vt:lpstr>
      <vt:lpstr>&gt;&gt;Slide 18  For more information:  Marisa Cantú (309) 558-5629 marisa@iicil.com www.iicil.com</vt:lpstr>
      <vt:lpstr>&gt;&gt; Slide 19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IL Diversity and Leadership</dc:title>
  <dc:creator>eubanks</dc:creator>
  <cp:lastModifiedBy>Carol Eubanks</cp:lastModifiedBy>
  <cp:revision>621</cp:revision>
  <cp:lastPrinted>2018-09-12T11:52:12Z</cp:lastPrinted>
  <dcterms:created xsi:type="dcterms:W3CDTF">2011-01-05T14:17:40Z</dcterms:created>
  <dcterms:modified xsi:type="dcterms:W3CDTF">2022-09-01T19:09:30Z</dcterms:modified>
</cp:coreProperties>
</file>