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3"/>
  </p:notesMasterIdLst>
  <p:handoutMasterIdLst>
    <p:handoutMasterId r:id="rId44"/>
  </p:handoutMasterIdLst>
  <p:sldIdLst>
    <p:sldId id="262" r:id="rId2"/>
    <p:sldId id="263" r:id="rId3"/>
    <p:sldId id="395" r:id="rId4"/>
    <p:sldId id="399" r:id="rId5"/>
    <p:sldId id="401" r:id="rId6"/>
    <p:sldId id="412" r:id="rId7"/>
    <p:sldId id="256" r:id="rId8"/>
    <p:sldId id="309" r:id="rId9"/>
    <p:sldId id="293" r:id="rId10"/>
    <p:sldId id="294" r:id="rId11"/>
    <p:sldId id="260" r:id="rId12"/>
    <p:sldId id="280" r:id="rId13"/>
    <p:sldId id="407" r:id="rId14"/>
    <p:sldId id="285" r:id="rId15"/>
    <p:sldId id="284" r:id="rId16"/>
    <p:sldId id="313" r:id="rId17"/>
    <p:sldId id="286" r:id="rId18"/>
    <p:sldId id="408" r:id="rId19"/>
    <p:sldId id="289" r:id="rId20"/>
    <p:sldId id="312" r:id="rId21"/>
    <p:sldId id="300" r:id="rId22"/>
    <p:sldId id="288" r:id="rId23"/>
    <p:sldId id="303" r:id="rId24"/>
    <p:sldId id="304" r:id="rId25"/>
    <p:sldId id="301" r:id="rId26"/>
    <p:sldId id="290" r:id="rId27"/>
    <p:sldId id="279" r:id="rId28"/>
    <p:sldId id="308" r:id="rId29"/>
    <p:sldId id="302" r:id="rId30"/>
    <p:sldId id="409" r:id="rId31"/>
    <p:sldId id="413" r:id="rId32"/>
    <p:sldId id="414" r:id="rId33"/>
    <p:sldId id="415" r:id="rId34"/>
    <p:sldId id="416" r:id="rId35"/>
    <p:sldId id="417" r:id="rId36"/>
    <p:sldId id="410" r:id="rId37"/>
    <p:sldId id="411" r:id="rId38"/>
    <p:sldId id="404" r:id="rId39"/>
    <p:sldId id="405" r:id="rId40"/>
    <p:sldId id="402" r:id="rId41"/>
    <p:sldId id="281" r:id="rId42"/>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D84710-02B3-7FE4-2256-E85EE37162EF}" name="Paula McElwee" initials="PM" userId="4e650acbddea7669" providerId="Windows Live"/>
  <p188:author id="{BB96F84A-45BC-A233-DC6F-38B58FAF81B9}" name="Carol Eubanks" initials="CE" userId="75585efcf1069a2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rtis, Brooke" initials="CB" lastIdx="18" clrIdx="0">
    <p:extLst>
      <p:ext uri="{19B8F6BF-5375-455C-9EA6-DF929625EA0E}">
        <p15:presenceInfo xmlns:p15="http://schemas.microsoft.com/office/powerpoint/2012/main" userId="S-1-5-21-2125796797-660828019-1501187911-650089" providerId="AD"/>
      </p:ext>
    </p:extLst>
  </p:cmAuthor>
  <p:cmAuthor id="2" name="Carol Eubanks" initials="CE" lastIdx="11" clrIdx="1">
    <p:extLst>
      <p:ext uri="{19B8F6BF-5375-455C-9EA6-DF929625EA0E}">
        <p15:presenceInfo xmlns:p15="http://schemas.microsoft.com/office/powerpoint/2012/main" userId="75585efcf1069a26" providerId="Windows Live"/>
      </p:ext>
    </p:extLst>
  </p:cmAuthor>
  <p:cmAuthor id="3" name="Vicki Smith" initials="VS" lastIdx="1" clrIdx="2">
    <p:extLst>
      <p:ext uri="{19B8F6BF-5375-455C-9EA6-DF929625EA0E}">
        <p15:presenceInfo xmlns:p15="http://schemas.microsoft.com/office/powerpoint/2012/main" userId="Vicki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9" autoAdjust="0"/>
    <p:restoredTop sz="94125" autoAdjust="0"/>
  </p:normalViewPr>
  <p:slideViewPr>
    <p:cSldViewPr>
      <p:cViewPr varScale="1">
        <p:scale>
          <a:sx n="73" d="100"/>
          <a:sy n="73" d="100"/>
        </p:scale>
        <p:origin x="1118" y="62"/>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40" d="100"/>
          <a:sy n="40" d="100"/>
        </p:scale>
        <p:origin x="234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5-25T09:12:34.628"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35EDD98-0BE7-4947-A387-4990F7AFBD5B}" type="datetimeFigureOut">
              <a:rPr lang="en-US" smtClean="0"/>
              <a:t>1/25/2023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5F497E-2CFB-4B9B-B204-045FD3ACCA08}" type="slidenum">
              <a:rPr lang="en-US" smtClean="0"/>
              <a:t>‹#›</a:t>
            </a:fld>
            <a:endParaRPr lang="en-US" dirty="0"/>
          </a:p>
        </p:txBody>
      </p:sp>
    </p:spTree>
    <p:extLst>
      <p:ext uri="{BB962C8B-B14F-4D97-AF65-F5344CB8AC3E}">
        <p14:creationId xmlns:p14="http://schemas.microsoft.com/office/powerpoint/2010/main" val="3899735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87D9D1-A72C-4980-BA97-6D821C250A20}" type="datetimeFigureOut">
              <a:rPr lang="en-US" smtClean="0"/>
              <a:t>1/25/2023</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40FD86-9BCF-4886-A05C-E17597BA8168}" type="slidenum">
              <a:rPr lang="en-US" smtClean="0"/>
              <a:t>‹#›</a:t>
            </a:fld>
            <a:endParaRPr lang="en-US" dirty="0"/>
          </a:p>
        </p:txBody>
      </p:sp>
    </p:spTree>
    <p:extLst>
      <p:ext uri="{BB962C8B-B14F-4D97-AF65-F5344CB8AC3E}">
        <p14:creationId xmlns:p14="http://schemas.microsoft.com/office/powerpoint/2010/main" val="572508534"/>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1</a:t>
            </a:fld>
            <a:endParaRPr lang="en-US" dirty="0"/>
          </a:p>
        </p:txBody>
      </p:sp>
    </p:spTree>
    <p:extLst>
      <p:ext uri="{BB962C8B-B14F-4D97-AF65-F5344CB8AC3E}">
        <p14:creationId xmlns:p14="http://schemas.microsoft.com/office/powerpoint/2010/main" val="50953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47BA9-B56E-48BE-96BE-A2CD53A374AF}" type="slidenum">
              <a:rPr lang="en-US" smtClean="0"/>
              <a:t>26</a:t>
            </a:fld>
            <a:endParaRPr lang="en-US" dirty="0"/>
          </a:p>
        </p:txBody>
      </p:sp>
    </p:spTree>
    <p:extLst>
      <p:ext uri="{BB962C8B-B14F-4D97-AF65-F5344CB8AC3E}">
        <p14:creationId xmlns:p14="http://schemas.microsoft.com/office/powerpoint/2010/main" val="222680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7B76BE0-D354-46D2-8D5B-061F2EE9FF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0048962-DCED-412F-8BEF-7D926EEA00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a:extLst>
              <a:ext uri="{FF2B5EF4-FFF2-40B4-BE49-F238E27FC236}">
                <a16:creationId xmlns:a16="http://schemas.microsoft.com/office/drawing/2014/main" id="{9AAF3815-6579-43CB-8FB4-5E25A916D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5286" indent="-302033">
              <a:defRPr>
                <a:solidFill>
                  <a:schemeClr val="tx1"/>
                </a:solidFill>
                <a:latin typeface="Arial" panose="020B0604020202020204" pitchFamily="34" charset="0"/>
                <a:cs typeface="Arial" panose="020B0604020202020204" pitchFamily="34" charset="0"/>
              </a:defRPr>
            </a:lvl2pPr>
            <a:lvl3pPr marL="1208133" indent="-241626">
              <a:defRPr>
                <a:solidFill>
                  <a:schemeClr val="tx1"/>
                </a:solidFill>
                <a:latin typeface="Arial" panose="020B0604020202020204" pitchFamily="34" charset="0"/>
                <a:cs typeface="Arial" panose="020B0604020202020204" pitchFamily="34" charset="0"/>
              </a:defRPr>
            </a:lvl3pPr>
            <a:lvl4pPr marL="1691385" indent="-241626">
              <a:defRPr>
                <a:solidFill>
                  <a:schemeClr val="tx1"/>
                </a:solidFill>
                <a:latin typeface="Arial" panose="020B0604020202020204" pitchFamily="34" charset="0"/>
                <a:cs typeface="Arial" panose="020B0604020202020204" pitchFamily="34" charset="0"/>
              </a:defRPr>
            </a:lvl4pPr>
            <a:lvl5pPr marL="2174639" indent="-241626">
              <a:defRPr>
                <a:solidFill>
                  <a:schemeClr val="tx1"/>
                </a:solidFill>
                <a:latin typeface="Arial" panose="020B0604020202020204" pitchFamily="34" charset="0"/>
                <a:cs typeface="Arial" panose="020B0604020202020204" pitchFamily="34" charset="0"/>
              </a:defRPr>
            </a:lvl5pPr>
            <a:lvl6pPr marL="2657891" indent="-241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145" indent="-241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398" indent="-241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7651" indent="-2416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FC07EE-01CA-4CF9-B4C7-77F4CA81BDAA}" type="slidenum">
              <a:rPr lang="en-US" altLang="en-US" smtClean="0">
                <a:latin typeface="Calibri" panose="020F0502020204030204" pitchFamily="34" charset="0"/>
              </a:rPr>
              <a:pPr/>
              <a:t>27</a:t>
            </a:fld>
            <a:endParaRPr lang="en-US"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47BA9-B56E-48BE-96BE-A2CD53A374AF}" type="slidenum">
              <a:rPr lang="en-US" smtClean="0"/>
              <a:t>29</a:t>
            </a:fld>
            <a:endParaRPr lang="en-US" dirty="0"/>
          </a:p>
        </p:txBody>
      </p:sp>
    </p:spTree>
    <p:extLst>
      <p:ext uri="{BB962C8B-B14F-4D97-AF65-F5344CB8AC3E}">
        <p14:creationId xmlns:p14="http://schemas.microsoft.com/office/powerpoint/2010/main" val="1071264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30</a:t>
            </a:fld>
            <a:endParaRPr lang="en-US" dirty="0"/>
          </a:p>
        </p:txBody>
      </p:sp>
    </p:spTree>
    <p:extLst>
      <p:ext uri="{BB962C8B-B14F-4D97-AF65-F5344CB8AC3E}">
        <p14:creationId xmlns:p14="http://schemas.microsoft.com/office/powerpoint/2010/main" val="190238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36</a:t>
            </a:fld>
            <a:endParaRPr lang="en-US" dirty="0"/>
          </a:p>
        </p:txBody>
      </p:sp>
    </p:spTree>
    <p:extLst>
      <p:ext uri="{BB962C8B-B14F-4D97-AF65-F5344CB8AC3E}">
        <p14:creationId xmlns:p14="http://schemas.microsoft.com/office/powerpoint/2010/main" val="44023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37</a:t>
            </a:fld>
            <a:endParaRPr lang="en-US" dirty="0"/>
          </a:p>
        </p:txBody>
      </p:sp>
    </p:spTree>
    <p:extLst>
      <p:ext uri="{BB962C8B-B14F-4D97-AF65-F5344CB8AC3E}">
        <p14:creationId xmlns:p14="http://schemas.microsoft.com/office/powerpoint/2010/main" val="1272886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38</a:t>
            </a:fld>
            <a:endParaRPr lang="en-US" dirty="0"/>
          </a:p>
        </p:txBody>
      </p:sp>
    </p:spTree>
    <p:extLst>
      <p:ext uri="{BB962C8B-B14F-4D97-AF65-F5344CB8AC3E}">
        <p14:creationId xmlns:p14="http://schemas.microsoft.com/office/powerpoint/2010/main" val="1734775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39</a:t>
            </a:fld>
            <a:endParaRPr lang="en-US" dirty="0"/>
          </a:p>
        </p:txBody>
      </p:sp>
    </p:spTree>
    <p:extLst>
      <p:ext uri="{BB962C8B-B14F-4D97-AF65-F5344CB8AC3E}">
        <p14:creationId xmlns:p14="http://schemas.microsoft.com/office/powerpoint/2010/main" val="15784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40</a:t>
            </a:fld>
            <a:endParaRPr lang="en-US" dirty="0"/>
          </a:p>
        </p:txBody>
      </p:sp>
    </p:spTree>
    <p:extLst>
      <p:ext uri="{BB962C8B-B14F-4D97-AF65-F5344CB8AC3E}">
        <p14:creationId xmlns:p14="http://schemas.microsoft.com/office/powerpoint/2010/main" val="2170642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41</a:t>
            </a:fld>
            <a:endParaRPr lang="en-US" dirty="0"/>
          </a:p>
        </p:txBody>
      </p:sp>
    </p:spTree>
    <p:extLst>
      <p:ext uri="{BB962C8B-B14F-4D97-AF65-F5344CB8AC3E}">
        <p14:creationId xmlns:p14="http://schemas.microsoft.com/office/powerpoint/2010/main" val="62036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2</a:t>
            </a:fld>
            <a:endParaRPr lang="en-US" dirty="0"/>
          </a:p>
        </p:txBody>
      </p:sp>
    </p:spTree>
    <p:extLst>
      <p:ext uri="{BB962C8B-B14F-4D97-AF65-F5344CB8AC3E}">
        <p14:creationId xmlns:p14="http://schemas.microsoft.com/office/powerpoint/2010/main" val="59833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3</a:t>
            </a:fld>
            <a:endParaRPr lang="en-US" dirty="0"/>
          </a:p>
        </p:txBody>
      </p:sp>
    </p:spTree>
    <p:extLst>
      <p:ext uri="{BB962C8B-B14F-4D97-AF65-F5344CB8AC3E}">
        <p14:creationId xmlns:p14="http://schemas.microsoft.com/office/powerpoint/2010/main" val="364144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4</a:t>
            </a:fld>
            <a:endParaRPr lang="en-US" dirty="0"/>
          </a:p>
        </p:txBody>
      </p:sp>
    </p:spTree>
    <p:extLst>
      <p:ext uri="{BB962C8B-B14F-4D97-AF65-F5344CB8AC3E}">
        <p14:creationId xmlns:p14="http://schemas.microsoft.com/office/powerpoint/2010/main" val="198515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5</a:t>
            </a:fld>
            <a:endParaRPr lang="en-US" dirty="0"/>
          </a:p>
        </p:txBody>
      </p:sp>
    </p:spTree>
    <p:extLst>
      <p:ext uri="{BB962C8B-B14F-4D97-AF65-F5344CB8AC3E}">
        <p14:creationId xmlns:p14="http://schemas.microsoft.com/office/powerpoint/2010/main" val="345938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6</a:t>
            </a:fld>
            <a:endParaRPr lang="en-US" dirty="0"/>
          </a:p>
        </p:txBody>
      </p:sp>
    </p:spTree>
    <p:extLst>
      <p:ext uri="{BB962C8B-B14F-4D97-AF65-F5344CB8AC3E}">
        <p14:creationId xmlns:p14="http://schemas.microsoft.com/office/powerpoint/2010/main" val="5325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47BA9-B56E-48BE-96BE-A2CD53A374AF}" type="slidenum">
              <a:rPr lang="en-US" smtClean="0"/>
              <a:t>7</a:t>
            </a:fld>
            <a:endParaRPr lang="en-US" dirty="0"/>
          </a:p>
        </p:txBody>
      </p:sp>
    </p:spTree>
    <p:extLst>
      <p:ext uri="{BB962C8B-B14F-4D97-AF65-F5344CB8AC3E}">
        <p14:creationId xmlns:p14="http://schemas.microsoft.com/office/powerpoint/2010/main" val="219931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endParaRPr lang="en-US" dirty="0"/>
          </a:p>
        </p:txBody>
      </p:sp>
      <p:sp>
        <p:nvSpPr>
          <p:cNvPr id="4" name="Slide Number Placeholder 3"/>
          <p:cNvSpPr>
            <a:spLocks noGrp="1"/>
          </p:cNvSpPr>
          <p:nvPr>
            <p:ph type="sldNum" sz="quarter" idx="5"/>
          </p:nvPr>
        </p:nvSpPr>
        <p:spPr/>
        <p:txBody>
          <a:bodyPr/>
          <a:lstStyle/>
          <a:p>
            <a:fld id="{87747BA9-B56E-48BE-96BE-A2CD53A374AF}" type="slidenum">
              <a:rPr lang="en-US" smtClean="0"/>
              <a:t>11</a:t>
            </a:fld>
            <a:endParaRPr lang="en-US" dirty="0"/>
          </a:p>
        </p:txBody>
      </p:sp>
    </p:spTree>
    <p:extLst>
      <p:ext uri="{BB962C8B-B14F-4D97-AF65-F5344CB8AC3E}">
        <p14:creationId xmlns:p14="http://schemas.microsoft.com/office/powerpoint/2010/main" val="413236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47BA9-B56E-48BE-96BE-A2CD53A374AF}" type="slidenum">
              <a:rPr lang="en-US" smtClean="0"/>
              <a:t>25</a:t>
            </a:fld>
            <a:endParaRPr lang="en-US" dirty="0"/>
          </a:p>
        </p:txBody>
      </p:sp>
    </p:spTree>
    <p:extLst>
      <p:ext uri="{BB962C8B-B14F-4D97-AF65-F5344CB8AC3E}">
        <p14:creationId xmlns:p14="http://schemas.microsoft.com/office/powerpoint/2010/main" val="90214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828800"/>
            <a:ext cx="7543800" cy="1828800"/>
          </a:xfrm>
        </p:spPr>
        <p:txBody>
          <a:bodyPr anchor="b">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257300" y="4083050"/>
            <a:ext cx="7543800" cy="1876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45AF61AB-B0DD-4F9C-9F8E-E57A609D99F7}" type="slidenum">
              <a:rPr lang="en-US" smtClean="0"/>
              <a:t>‹#›</a:t>
            </a:fld>
            <a:endParaRPr lang="en-US" dirty="0"/>
          </a:p>
        </p:txBody>
      </p:sp>
    </p:spTree>
    <p:extLst>
      <p:ext uri="{BB962C8B-B14F-4D97-AF65-F5344CB8AC3E}">
        <p14:creationId xmlns:p14="http://schemas.microsoft.com/office/powerpoint/2010/main" val="387673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2150" y="381000"/>
            <a:ext cx="8985250" cy="914401"/>
          </a:xfrm>
        </p:spPr>
        <p:txBody>
          <a:bodyPr/>
          <a:lstStyle>
            <a:lvl1pPr>
              <a:defRPr>
                <a:solidFill>
                  <a:srgbClr val="333399"/>
                </a:solidFill>
              </a:defRPr>
            </a:lvl1pPr>
          </a:lstStyle>
          <a:p>
            <a:r>
              <a:rPr lang="en-US" dirty="0"/>
              <a:t>Click to Edit Master Title Style</a:t>
            </a:r>
          </a:p>
        </p:txBody>
      </p:sp>
      <p:sp>
        <p:nvSpPr>
          <p:cNvPr id="3" name="Content Placeholder 2"/>
          <p:cNvSpPr>
            <a:spLocks noGrp="1"/>
          </p:cNvSpPr>
          <p:nvPr>
            <p:ph idx="1"/>
          </p:nvPr>
        </p:nvSpPr>
        <p:spPr>
          <a:xfrm>
            <a:off x="692150" y="1447800"/>
            <a:ext cx="8756650" cy="5237162"/>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696200" y="838200"/>
            <a:ext cx="668337" cy="414338"/>
          </a:xfrm>
        </p:spPr>
        <p:txBody>
          <a:bodyPr/>
          <a:lstStyle>
            <a:lvl1pPr>
              <a:defRPr sz="1000">
                <a:solidFill>
                  <a:schemeClr val="bg2"/>
                </a:solidFill>
              </a:defRPr>
            </a:lvl1pPr>
          </a:lstStyle>
          <a:p>
            <a:r>
              <a:rPr lang="en-US" dirty="0"/>
              <a:t>Slide </a:t>
            </a:r>
            <a:fld id="{45AF61AB-B0DD-4F9C-9F8E-E57A609D99F7}" type="slidenum">
              <a:rPr lang="en-US" smtClean="0"/>
              <a:pPr/>
              <a:t>‹#›</a:t>
            </a:fld>
            <a:endParaRPr lang="en-US" dirty="0"/>
          </a:p>
        </p:txBody>
      </p:sp>
      <p:sp>
        <p:nvSpPr>
          <p:cNvPr id="4" name="Slide Number Placeholder 5">
            <a:extLst>
              <a:ext uri="{FF2B5EF4-FFF2-40B4-BE49-F238E27FC236}">
                <a16:creationId xmlns:a16="http://schemas.microsoft.com/office/drawing/2014/main" id="{EDB8A0C0-8730-B42A-C419-5D7C9752A451}"/>
              </a:ext>
            </a:extLst>
          </p:cNvPr>
          <p:cNvSpPr txBox="1">
            <a:spLocks/>
          </p:cNvSpPr>
          <p:nvPr userDrawn="1"/>
        </p:nvSpPr>
        <p:spPr>
          <a:xfrm>
            <a:off x="7620000" y="7277851"/>
            <a:ext cx="2262187" cy="414338"/>
          </a:xfrm>
          <a:prstGeom prst="rect">
            <a:avLst/>
          </a:prstGeom>
        </p:spPr>
        <p:txBody>
          <a:bodyPr vert="horz" lIns="91440" tIns="45720" rIns="91440" bIns="45720" rtlCol="0" anchor="ctr"/>
          <a:lstStyle>
            <a:defPPr>
              <a:defRPr lang="en-US"/>
            </a:defPPr>
            <a:lvl1pPr marL="0" algn="r" defTabSz="1018824" rtl="0" eaLnBrk="1" latinLnBrk="0" hangingPunct="1">
              <a:defRPr sz="14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45AF61AB-B0DD-4F9C-9F8E-E57A609D99F7}" type="slidenum">
              <a:rPr lang="en-US" smtClean="0"/>
              <a:pPr/>
              <a:t>‹#›</a:t>
            </a:fld>
            <a:endParaRPr lang="en-US" dirty="0"/>
          </a:p>
        </p:txBody>
      </p:sp>
    </p:spTree>
    <p:extLst>
      <p:ext uri="{BB962C8B-B14F-4D97-AF65-F5344CB8AC3E}">
        <p14:creationId xmlns:p14="http://schemas.microsoft.com/office/powerpoint/2010/main" val="10684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5AF61AB-B0DD-4F9C-9F8E-E57A609D99F7}" type="slidenum">
              <a:rPr lang="en-US" smtClean="0"/>
              <a:t>‹#›</a:t>
            </a:fld>
            <a:endParaRPr lang="en-US" dirty="0"/>
          </a:p>
        </p:txBody>
      </p:sp>
      <p:sp>
        <p:nvSpPr>
          <p:cNvPr id="6" name="Rectangle 5"/>
          <p:cNvSpPr/>
          <p:nvPr userDrawn="1"/>
        </p:nvSpPr>
        <p:spPr>
          <a:xfrm>
            <a:off x="692150" y="7250668"/>
            <a:ext cx="4108450" cy="230832"/>
          </a:xfrm>
          <a:prstGeom prst="rect">
            <a:avLst/>
          </a:prstGeom>
        </p:spPr>
        <p:txBody>
          <a:bodyPr wrap="square">
            <a:spAutoFit/>
          </a:bodyPr>
          <a:lstStyle/>
          <a:p>
            <a:r>
              <a:rPr lang="en-US" sz="900" dirty="0">
                <a:solidFill>
                  <a:schemeClr val="tx1"/>
                </a:solidFill>
                <a:effectLst/>
                <a:latin typeface="Arial" panose="020B0604020202020204" pitchFamily="34" charset="0"/>
                <a:cs typeface="Arial" panose="020B0604020202020204" pitchFamily="34" charset="0"/>
              </a:rPr>
              <a:t>ILRU</a:t>
            </a:r>
            <a:endParaRPr lang="en-US"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31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p:spPr>
        <p:txBody>
          <a:bodyPr/>
          <a:lstStyle/>
          <a:p>
            <a:r>
              <a:rPr lang="en-US" dirty="0"/>
              <a:t>Click to edit Master title style</a:t>
            </a:r>
          </a:p>
        </p:txBody>
      </p:sp>
      <p:sp>
        <p:nvSpPr>
          <p:cNvPr id="3" name="Text Placeholder 2"/>
          <p:cNvSpPr>
            <a:spLocks noGrp="1"/>
          </p:cNvSpPr>
          <p:nvPr>
            <p:ph type="body" idx="1"/>
          </p:nvPr>
        </p:nvSpPr>
        <p:spPr>
          <a:xfrm>
            <a:off x="692150" y="1905000"/>
            <a:ext cx="425608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5AF61AB-B0DD-4F9C-9F8E-E57A609D99F7}" type="slidenum">
              <a:rPr lang="en-US" smtClean="0"/>
              <a:t>‹#›</a:t>
            </a:fld>
            <a:endParaRPr lang="en-US" dirty="0"/>
          </a:p>
        </p:txBody>
      </p:sp>
      <p:sp>
        <p:nvSpPr>
          <p:cNvPr id="8" name="Rectangle 7"/>
          <p:cNvSpPr/>
          <p:nvPr userDrawn="1"/>
        </p:nvSpPr>
        <p:spPr>
          <a:xfrm>
            <a:off x="692150" y="7250668"/>
            <a:ext cx="4108450" cy="230832"/>
          </a:xfrm>
          <a:prstGeom prst="rect">
            <a:avLst/>
          </a:prstGeom>
        </p:spPr>
        <p:txBody>
          <a:bodyPr wrap="square">
            <a:spAutoFit/>
          </a:bodyPr>
          <a:lstStyle/>
          <a:p>
            <a:r>
              <a:rPr lang="en-US" sz="900" dirty="0">
                <a:solidFill>
                  <a:schemeClr val="tx1"/>
                </a:solidFill>
                <a:effectLst/>
                <a:latin typeface="Arial" panose="020B0604020202020204" pitchFamily="34" charset="0"/>
                <a:cs typeface="Arial" panose="020B0604020202020204" pitchFamily="34" charset="0"/>
              </a:rPr>
              <a:t>ILRU</a:t>
            </a:r>
            <a:endParaRPr lang="en-US"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366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609599"/>
            <a:ext cx="8674100" cy="9144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2150" y="1752600"/>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467600" y="7125451"/>
            <a:ext cx="2262187" cy="414338"/>
          </a:xfrm>
          <a:prstGeom prst="rect">
            <a:avLst/>
          </a:prstGeom>
        </p:spPr>
        <p:txBody>
          <a:bodyPr vert="horz" lIns="91440" tIns="45720" rIns="91440" bIns="45720" rtlCol="0" anchor="ctr"/>
          <a:lstStyle>
            <a:lvl1pPr algn="r">
              <a:defRPr sz="1400">
                <a:solidFill>
                  <a:schemeClr val="tx1"/>
                </a:solidFill>
              </a:defRPr>
            </a:lvl1pPr>
          </a:lstStyle>
          <a:p>
            <a:fld id="{45AF61AB-B0DD-4F9C-9F8E-E57A609D99F7}" type="slidenum">
              <a:rPr lang="en-US" smtClean="0"/>
              <a:pPr/>
              <a:t>‹#›</a:t>
            </a:fld>
            <a:endParaRPr lang="en-US" dirty="0"/>
          </a:p>
        </p:txBody>
      </p:sp>
      <p:pic>
        <p:nvPicPr>
          <p:cNvPr id="8" name="Picture 7" descr="ILRU logo - ilru red block letters with blue &quot;eyebrow&quot; over it"/>
          <p:cNvPicPr>
            <a:picLocks noChangeAspect="1"/>
          </p:cNvPicPr>
          <p:nvPr userDrawn="1"/>
        </p:nvPicPr>
        <p:blipFill>
          <a:blip r:embed="rId6" cstate="print"/>
          <a:stretch>
            <a:fillRect/>
          </a:stretch>
        </p:blipFill>
        <p:spPr>
          <a:xfrm>
            <a:off x="4847431" y="7066280"/>
            <a:ext cx="838200" cy="401320"/>
          </a:xfrm>
          <a:prstGeom prst="rect">
            <a:avLst/>
          </a:prstGeom>
        </p:spPr>
      </p:pic>
      <p:sp>
        <p:nvSpPr>
          <p:cNvPr id="7" name="Rectangle 6"/>
          <p:cNvSpPr/>
          <p:nvPr userDrawn="1"/>
        </p:nvSpPr>
        <p:spPr>
          <a:xfrm>
            <a:off x="692150" y="7250668"/>
            <a:ext cx="4108450" cy="369332"/>
          </a:xfrm>
          <a:prstGeom prst="rect">
            <a:avLst/>
          </a:prstGeom>
        </p:spPr>
        <p:txBody>
          <a:bodyPr wrap="square">
            <a:spAutoFit/>
          </a:bodyPr>
          <a:lstStyle/>
          <a:p>
            <a:r>
              <a:rPr lang="en-US" sz="900" dirty="0">
                <a:solidFill>
                  <a:schemeClr val="tx1"/>
                </a:solidFill>
                <a:effectLst/>
                <a:latin typeface="Arial" panose="020B0604020202020204" pitchFamily="34" charset="0"/>
                <a:cs typeface="Arial" panose="020B0604020202020204" pitchFamily="34" charset="0"/>
              </a:rPr>
              <a:t>ILRU’s IL-NET National Training and Technical Assistance Center for Independent Living </a:t>
            </a:r>
            <a:endParaRPr lang="en-US" sz="900" dirty="0">
              <a:solidFill>
                <a:schemeClr val="tx1"/>
              </a:solidFill>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47FE9E97-D4B8-4E27-F7CE-E327128D044A}"/>
              </a:ext>
            </a:extLst>
          </p:cNvPr>
          <p:cNvSpPr txBox="1">
            <a:spLocks/>
          </p:cNvSpPr>
          <p:nvPr userDrawn="1"/>
        </p:nvSpPr>
        <p:spPr>
          <a:xfrm>
            <a:off x="692150" y="609599"/>
            <a:ext cx="1136650" cy="304801"/>
          </a:xfrm>
          <a:prstGeom prst="rect">
            <a:avLst/>
          </a:prstGeom>
        </p:spPr>
        <p:txBody>
          <a:bodyPr vert="horz" lIns="91440" tIns="45720" rIns="91440" bIns="45720" rtlCol="0" anchor="ctr"/>
          <a:lstStyle>
            <a:defPPr>
              <a:defRPr lang="en-US"/>
            </a:defPPr>
            <a:lvl1pPr marL="0" algn="r" defTabSz="1018824" rtl="0" eaLnBrk="1" latinLnBrk="0" hangingPunct="1">
              <a:defRPr sz="14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solidFill>
                  <a:schemeClr val="bg1"/>
                </a:solidFill>
              </a:rPr>
              <a:t>Slide </a:t>
            </a:r>
            <a:fld id="{45AF61AB-B0DD-4F9C-9F8E-E57A609D99F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20747128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6" r:id="rId4"/>
  </p:sldLayoutIdLst>
  <p:txStyles>
    <p:titleStyle>
      <a:lvl1pPr algn="l" defTabSz="914400" rtl="0" eaLnBrk="1" latinLnBrk="0" hangingPunct="1">
        <a:lnSpc>
          <a:spcPct val="90000"/>
        </a:lnSpc>
        <a:spcBef>
          <a:spcPct val="0"/>
        </a:spcBef>
        <a:buNone/>
        <a:defRPr sz="2800" b="1" kern="1200">
          <a:solidFill>
            <a:srgbClr val="333399"/>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spectrumlocalnews.com/nc/charlotte/news/2020/12/30/disability-advocacy-group-revamps-prison-reentry-progra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OlDnco-ISz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nccdd.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hyperlink" Target="mailto:info@disabilityrightsnc.org" TargetMode="External"/><Relationship Id="rId4" Type="http://schemas.openxmlformats.org/officeDocument/2006/relationships/hyperlink" Target="http://www.adanc.or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nccdd.org/initiatives/current-initiatives-2017/43-initiatives/1056-justice-release-reentry-and-reintegration.html" TargetMode="External"/><Relationship Id="rId3" Type="http://schemas.openxmlformats.org/officeDocument/2006/relationships/image" Target="../media/image23.png"/><Relationship Id="rId7" Type="http://schemas.openxmlformats.org/officeDocument/2006/relationships/hyperlink" Target="https://youtu.be/OlDnco-ISz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us02web.zoom.us/rec/play/N8uOuLS5wTUOOQ_kEXZAT2pjbj5cbzztRQBnOiq1UZkQb4j1UPYkJbTvQg2WLMmsxjf7v-QEr0t7vk0Q.6uGR9XrqwcPlS1es?continueMode=true" TargetMode="External"/><Relationship Id="rId5" Type="http://schemas.openxmlformats.org/officeDocument/2006/relationships/hyperlink" Target="https://youtu.be/POWnTCKXHBI" TargetMode="External"/><Relationship Id="rId4" Type="http://schemas.openxmlformats.org/officeDocument/2006/relationships/hyperlink" Target="https://spectrumlocalnews.com/nc/charlotte/news/2020/12/30/disability-advocacy-group-revamps-prison-reentry-program" TargetMode="External"/><Relationship Id="rId9" Type="http://schemas.openxmlformats.org/officeDocument/2006/relationships/hyperlink" Target="https://myfox8.com/news/north-carolina/how-much-does-north-carolina-spend-for-every-prisoner-behind-ba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thtmc.az1.qualtrics.com/jfe/form/SV_e4fvrP3oJqC2pq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uthtmc.az1.qualtrics.com/jfe/form/SV_e4fvrP3oJqC2pq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 dirty="0">
                <a:solidFill>
                  <a:schemeClr val="bg2"/>
                </a:solidFill>
              </a:rPr>
              <a:t>&gt;&gt;Slide</a:t>
            </a:r>
            <a:r>
              <a:rPr lang="en-US" sz="800" baseline="0" dirty="0">
                <a:solidFill>
                  <a:schemeClr val="bg2"/>
                </a:solidFill>
              </a:rPr>
              <a:t> 1</a:t>
            </a:r>
            <a:endParaRPr lang="en-US" sz="800" dirty="0">
              <a:solidFill>
                <a:schemeClr val="bg2"/>
              </a:solidFill>
            </a:endParaRPr>
          </a:p>
        </p:txBody>
      </p:sp>
      <p:sp>
        <p:nvSpPr>
          <p:cNvPr id="4" name="Content Placeholder 3"/>
          <p:cNvSpPr>
            <a:spLocks noGrp="1"/>
          </p:cNvSpPr>
          <p:nvPr>
            <p:ph idx="1"/>
          </p:nvPr>
        </p:nvSpPr>
        <p:spPr>
          <a:xfrm>
            <a:off x="692150" y="633095"/>
            <a:ext cx="8756650" cy="6148705"/>
          </a:xfrm>
        </p:spPr>
        <p:txBody>
          <a:bodyPr/>
          <a:lstStyle/>
          <a:p>
            <a:pPr marL="0" indent="0" algn="ctr">
              <a:buNone/>
            </a:pPr>
            <a:endParaRPr lang="en-US" b="1" dirty="0">
              <a:solidFill>
                <a:srgbClr val="333399"/>
              </a:solidFill>
              <a:latin typeface="IL-Arial Rounded MT Bold"/>
            </a:endParaRPr>
          </a:p>
          <a:p>
            <a:pPr marL="0" indent="0" algn="ctr">
              <a:buNone/>
            </a:pPr>
            <a:r>
              <a:rPr lang="en-US" b="1" dirty="0">
                <a:solidFill>
                  <a:srgbClr val="333399"/>
                </a:solidFill>
                <a:latin typeface="Verdana" panose="020B0604030504040204" pitchFamily="34" charset="0"/>
                <a:ea typeface="Verdana" panose="020B0604030504040204" pitchFamily="34" charset="0"/>
              </a:rPr>
              <a:t>IL-NET National Training and Technical Assistance Center for Independent Living</a:t>
            </a:r>
          </a:p>
        </p:txBody>
      </p:sp>
      <p:pic>
        <p:nvPicPr>
          <p:cNvPr id="8" name="Picture 5" descr="ILRU logo in block red letters with blue eyebrow swoosh above and below Independent Living Research utilization. www.ilru.org. "/>
          <p:cNvPicPr>
            <a:picLocks noChangeAspect="1"/>
          </p:cNvPicPr>
          <p:nvPr/>
        </p:nvPicPr>
        <p:blipFill rotWithShape="1">
          <a:blip r:embed="rId3">
            <a:extLst>
              <a:ext uri="{28A0092B-C50C-407E-A947-70E740481C1C}">
                <a14:useLocalDpi xmlns:a14="http://schemas.microsoft.com/office/drawing/2010/main" val="0"/>
              </a:ext>
            </a:extLst>
          </a:blip>
          <a:srcRect l="1" t="16746" r="-944" b="11313"/>
          <a:stretch/>
        </p:blipFill>
        <p:spPr bwMode="auto">
          <a:xfrm>
            <a:off x="1066800" y="1981200"/>
            <a:ext cx="8149428" cy="425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92150" y="7312968"/>
            <a:ext cx="4946650" cy="230832"/>
          </a:xfrm>
          <a:prstGeom prst="rect">
            <a:avLst/>
          </a:prstGeom>
        </p:spPr>
        <p:txBody>
          <a:bodyPr wrap="square">
            <a:spAutoFit/>
          </a:bodyPr>
          <a:lstStyle/>
          <a:p>
            <a:r>
              <a:rPr lang="en-US" sz="900" dirty="0">
                <a:solidFill>
                  <a:schemeClr val="tx1"/>
                </a:solidFill>
                <a:effectLst/>
                <a:latin typeface="Arial" panose="020B0604020202020204" pitchFamily="34" charset="0"/>
                <a:cs typeface="Arial" panose="020B0604020202020204" pitchFamily="34" charset="0"/>
              </a:rPr>
              <a:t>ILRU T&amp;TA Center</a:t>
            </a:r>
            <a:endParaRPr lang="en-US" sz="9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153527D-BED1-478D-AC23-D9BDE0E418EC}" type="slidenum">
              <a:rPr lang="en-US" smtClean="0"/>
              <a:t>1</a:t>
            </a:fld>
            <a:endParaRPr lang="en-US" dirty="0"/>
          </a:p>
        </p:txBody>
      </p:sp>
    </p:spTree>
    <p:extLst>
      <p:ext uri="{BB962C8B-B14F-4D97-AF65-F5344CB8AC3E}">
        <p14:creationId xmlns:p14="http://schemas.microsoft.com/office/powerpoint/2010/main" val="1572116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B3BC-F2EF-4E32-A4A5-D2759B7B9EC1}"/>
              </a:ext>
            </a:extLst>
          </p:cNvPr>
          <p:cNvSpPr>
            <a:spLocks noGrp="1"/>
          </p:cNvSpPr>
          <p:nvPr>
            <p:ph type="title"/>
          </p:nvPr>
        </p:nvSpPr>
        <p:spPr>
          <a:xfrm>
            <a:off x="428336" y="381000"/>
            <a:ext cx="7420264" cy="836385"/>
          </a:xfrm>
        </p:spPr>
        <p:txBody>
          <a:bodyPr>
            <a:noAutofit/>
          </a:bodyPr>
          <a:lstStyle/>
          <a:p>
            <a:r>
              <a:rPr lang="en-US" sz="800" dirty="0">
                <a:solidFill>
                  <a:schemeClr val="bg2"/>
                </a:solidFill>
              </a:rPr>
              <a:t>Slide </a:t>
            </a:r>
            <a:fld id="{8A444053-2964-4726-8391-23A946A74AF7}" type="slidenum">
              <a:rPr lang="en-US" sz="800" smtClean="0">
                <a:solidFill>
                  <a:schemeClr val="bg2"/>
                </a:solidFill>
              </a:rPr>
              <a:pPr/>
              <a:t>10</a:t>
            </a:fld>
            <a:r>
              <a:rPr lang="en-US" dirty="0"/>
              <a:t/>
            </a:r>
            <a:br>
              <a:rPr lang="en-US" dirty="0"/>
            </a:br>
            <a:r>
              <a:rPr lang="en-US" dirty="0"/>
              <a:t>REQUIREMENTS OF A CENTER FOR INDEPENDENT LIVING (CIL)</a:t>
            </a:r>
          </a:p>
        </p:txBody>
      </p:sp>
      <p:pic>
        <p:nvPicPr>
          <p:cNvPr id="5" name="Picture 4" descr="Several individuals of various sizes and ages stand together, holding plaques. &#10;">
            <a:extLst>
              <a:ext uri="{FF2B5EF4-FFF2-40B4-BE49-F238E27FC236}">
                <a16:creationId xmlns:a16="http://schemas.microsoft.com/office/drawing/2014/main" id="{251230AE-F8C2-40E3-A3E6-28FB6FB40EAC}"/>
              </a:ext>
            </a:extLst>
          </p:cNvPr>
          <p:cNvPicPr>
            <a:picLocks noChangeAspect="1"/>
          </p:cNvPicPr>
          <p:nvPr/>
        </p:nvPicPr>
        <p:blipFill rotWithShape="1">
          <a:blip r:embed="rId2"/>
          <a:srcRect l="27822" r="23074"/>
          <a:stretch/>
        </p:blipFill>
        <p:spPr>
          <a:xfrm>
            <a:off x="370204" y="1552337"/>
            <a:ext cx="3038476" cy="4764643"/>
          </a:xfrm>
          <a:prstGeom prst="rect">
            <a:avLst/>
          </a:prstGeom>
        </p:spPr>
      </p:pic>
      <p:sp>
        <p:nvSpPr>
          <p:cNvPr id="3" name="Content Placeholder 2">
            <a:extLst>
              <a:ext uri="{FF2B5EF4-FFF2-40B4-BE49-F238E27FC236}">
                <a16:creationId xmlns:a16="http://schemas.microsoft.com/office/drawing/2014/main" id="{522BACE5-2751-4E00-9CC8-738986EE5890}"/>
              </a:ext>
            </a:extLst>
          </p:cNvPr>
          <p:cNvSpPr>
            <a:spLocks noGrp="1"/>
          </p:cNvSpPr>
          <p:nvPr>
            <p:ph idx="1"/>
          </p:nvPr>
        </p:nvSpPr>
        <p:spPr>
          <a:xfrm>
            <a:off x="3615749" y="1552337"/>
            <a:ext cx="5960686" cy="4848463"/>
          </a:xfrm>
        </p:spPr>
        <p:txBody>
          <a:bodyPr>
            <a:noAutofit/>
          </a:bodyPr>
          <a:lstStyle/>
          <a:p>
            <a:pPr marL="0" indent="0">
              <a:buNone/>
            </a:pPr>
            <a:r>
              <a:rPr lang="en-US" sz="1600" b="1" dirty="0"/>
              <a:t>IN ORDER TO BE A CENTER FOR INDEPENDENT LIVING, THERE ARE CERTAIN REQUIREMENTS AND REGULATIONS THAT MUST BE FOLLOWED:</a:t>
            </a:r>
          </a:p>
          <a:p>
            <a:pPr>
              <a:lnSpc>
                <a:spcPct val="90000"/>
              </a:lnSpc>
            </a:pPr>
            <a:r>
              <a:rPr lang="en-US" sz="1600" b="1" dirty="0"/>
              <a:t>51% OF THE STAFF MUST HAVE A DISABILITY.</a:t>
            </a:r>
          </a:p>
          <a:p>
            <a:pPr>
              <a:lnSpc>
                <a:spcPct val="90000"/>
              </a:lnSpc>
            </a:pPr>
            <a:r>
              <a:rPr lang="en-US" sz="1600" b="1" dirty="0"/>
              <a:t>51% OF THE BOARD OF DIRECTORS MUST HAVE A DISABILITY.</a:t>
            </a:r>
          </a:p>
          <a:p>
            <a:pPr>
              <a:lnSpc>
                <a:spcPct val="90000"/>
              </a:lnSpc>
            </a:pPr>
            <a:r>
              <a:rPr lang="en-US" sz="1600" b="1" dirty="0"/>
              <a:t>ALL PROGRAMS AND SERVICES ARE CONSUMER (CLIENT) CONTROLLED. </a:t>
            </a:r>
          </a:p>
          <a:p>
            <a:pPr>
              <a:lnSpc>
                <a:spcPct val="90000"/>
              </a:lnSpc>
            </a:pPr>
            <a:r>
              <a:rPr lang="en-US" sz="1600" b="1" dirty="0"/>
              <a:t>ALLIANCE OF DISABILITY ADVOCATES DOES NOT REQUIRE ANY MEDICAL DOCUMENTATION OR PROOF OF HAVING A DISABILITY IN ORDER FOR CONSUMERS (CLIENTS) TO OBTAIN SERVICES OR RESOURCES.  </a:t>
            </a:r>
          </a:p>
          <a:p>
            <a:pPr>
              <a:lnSpc>
                <a:spcPct val="90000"/>
              </a:lnSpc>
            </a:pPr>
            <a:r>
              <a:rPr lang="en-US" sz="1600" b="1" dirty="0"/>
              <a:t>THE CONSUMER (CLIENT) MUST SELF-IDENTIFY WITH HAVING A DISABILTY BUT ARE NOT REQUIRED TO DIVULGE THE NATURE OF THE DISABILTY IF THEY CHOOSE NOT TO. </a:t>
            </a:r>
          </a:p>
        </p:txBody>
      </p:sp>
    </p:spTree>
    <p:extLst>
      <p:ext uri="{BB962C8B-B14F-4D97-AF65-F5344CB8AC3E}">
        <p14:creationId xmlns:p14="http://schemas.microsoft.com/office/powerpoint/2010/main" val="2663215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A8C6-ECA8-4010-A6AC-F1733C505EE7}"/>
              </a:ext>
            </a:extLst>
          </p:cNvPr>
          <p:cNvSpPr>
            <a:spLocks noGrp="1"/>
          </p:cNvSpPr>
          <p:nvPr>
            <p:ph type="title"/>
          </p:nvPr>
        </p:nvSpPr>
        <p:spPr/>
        <p:txBody>
          <a:bodyPr/>
          <a:lstStyle/>
          <a:p>
            <a:r>
              <a:rPr lang="en-US" sz="800" dirty="0">
                <a:solidFill>
                  <a:schemeClr val="bg2"/>
                </a:solidFill>
              </a:rPr>
              <a:t>Slide </a:t>
            </a:r>
            <a:fld id="{8A444053-2964-4726-8391-23A946A74AF7}" type="slidenum">
              <a:rPr lang="en-US" sz="800" smtClean="0">
                <a:solidFill>
                  <a:schemeClr val="bg2"/>
                </a:solidFill>
              </a:rPr>
              <a:pPr/>
              <a:t>11</a:t>
            </a:fld>
            <a:r>
              <a:rPr lang="en-US" sz="800" dirty="0">
                <a:solidFill>
                  <a:schemeClr val="bg2"/>
                </a:solidFill>
              </a:rPr>
              <a:t> </a:t>
            </a:r>
            <a:br>
              <a:rPr lang="en-US" sz="800" dirty="0">
                <a:solidFill>
                  <a:schemeClr val="bg2"/>
                </a:solidFill>
              </a:rPr>
            </a:br>
            <a:r>
              <a:rPr lang="en-US" dirty="0">
                <a:latin typeface="Calibri" panose="020F0502020204030204" pitchFamily="34" charset="0"/>
                <a:cs typeface="Calibri" panose="020F0502020204030204" pitchFamily="34" charset="0"/>
              </a:rPr>
              <a:t>Five core services CILs are mandated to provide</a:t>
            </a:r>
          </a:p>
        </p:txBody>
      </p:sp>
      <p:sp>
        <p:nvSpPr>
          <p:cNvPr id="3" name="Content Placeholder 2">
            <a:extLst>
              <a:ext uri="{FF2B5EF4-FFF2-40B4-BE49-F238E27FC236}">
                <a16:creationId xmlns:a16="http://schemas.microsoft.com/office/drawing/2014/main" id="{58E7FC5F-A8E2-4A1D-96F2-36DEABB722A0}"/>
              </a:ext>
            </a:extLst>
          </p:cNvPr>
          <p:cNvSpPr>
            <a:spLocks noGrp="1"/>
          </p:cNvSpPr>
          <p:nvPr>
            <p:ph idx="1"/>
          </p:nvPr>
        </p:nvSpPr>
        <p:spPr/>
        <p:txBody>
          <a:bodyPr>
            <a:normAutofit/>
          </a:bodyPr>
          <a:lstStyle/>
          <a:p>
            <a:pPr marL="0" indent="0">
              <a:buClr>
                <a:srgbClr val="333399"/>
              </a:buClr>
              <a:buNone/>
            </a:pPr>
            <a:r>
              <a:rPr lang="en-US" sz="1980" b="1" dirty="0">
                <a:solidFill>
                  <a:srgbClr val="000000"/>
                </a:solidFill>
              </a:rPr>
              <a:t>(1) Information and referral services is provided </a:t>
            </a:r>
            <a:r>
              <a:rPr lang="en-US" sz="1980" b="1" i="1" dirty="0">
                <a:solidFill>
                  <a:srgbClr val="000000"/>
                </a:solidFill>
              </a:rPr>
              <a:t>in accessible formats</a:t>
            </a:r>
            <a:r>
              <a:rPr lang="en-US" sz="1980" b="1" dirty="0">
                <a:solidFill>
                  <a:srgbClr val="000000"/>
                </a:solidFill>
              </a:rPr>
              <a:t> to all individuals who contact ADANC.</a:t>
            </a:r>
          </a:p>
          <a:p>
            <a:pPr marL="0" indent="0">
              <a:buClr>
                <a:srgbClr val="333399"/>
              </a:buClr>
              <a:buNone/>
            </a:pPr>
            <a:r>
              <a:rPr lang="en-US" sz="1980" b="1" dirty="0">
                <a:solidFill>
                  <a:srgbClr val="000000"/>
                </a:solidFill>
              </a:rPr>
              <a:t>(2) Independent Living Skills Training</a:t>
            </a:r>
          </a:p>
          <a:p>
            <a:pPr marL="0" indent="0">
              <a:buClr>
                <a:srgbClr val="333399"/>
              </a:buClr>
              <a:buNone/>
            </a:pPr>
            <a:r>
              <a:rPr lang="en-US" sz="1980" b="1" dirty="0">
                <a:solidFill>
                  <a:srgbClr val="000000"/>
                </a:solidFill>
              </a:rPr>
              <a:t>(3) Peer Support (including cross-disability peer support)</a:t>
            </a:r>
          </a:p>
          <a:p>
            <a:pPr marL="0" indent="0">
              <a:buClr>
                <a:srgbClr val="333399"/>
              </a:buClr>
              <a:buNone/>
            </a:pPr>
            <a:r>
              <a:rPr lang="en-US" sz="1980" b="1" dirty="0">
                <a:solidFill>
                  <a:srgbClr val="000000"/>
                </a:solidFill>
              </a:rPr>
              <a:t>(4) Individual and Systems Advocacy</a:t>
            </a:r>
          </a:p>
          <a:p>
            <a:pPr marL="0" indent="0">
              <a:buClr>
                <a:srgbClr val="333399"/>
              </a:buClr>
              <a:buNone/>
            </a:pPr>
            <a:r>
              <a:rPr lang="en-US" sz="1980" b="1" dirty="0">
                <a:solidFill>
                  <a:srgbClr val="000000"/>
                </a:solidFill>
              </a:rPr>
              <a:t>(5) Transition Services:</a:t>
            </a:r>
          </a:p>
          <a:p>
            <a:pPr marL="267300" lvl="1" indent="0">
              <a:buClr>
                <a:srgbClr val="333399"/>
              </a:buClr>
              <a:buNone/>
            </a:pPr>
            <a:r>
              <a:rPr lang="en-US" sz="1980" b="1" dirty="0">
                <a:solidFill>
                  <a:srgbClr val="000000"/>
                </a:solidFill>
              </a:rPr>
              <a:t>	Youth, and</a:t>
            </a:r>
          </a:p>
          <a:p>
            <a:pPr marL="267300" lvl="1" indent="0">
              <a:buClr>
                <a:srgbClr val="333399"/>
              </a:buClr>
              <a:buNone/>
            </a:pPr>
            <a:r>
              <a:rPr lang="en-US" sz="1980" b="1" dirty="0">
                <a:solidFill>
                  <a:srgbClr val="000000"/>
                </a:solidFill>
                <a:highlight>
                  <a:srgbClr val="FFFF00"/>
                </a:highlight>
              </a:rPr>
              <a:t>Transition from Institution and Diversion (keeping consumers out facility-based care)</a:t>
            </a:r>
            <a:endParaRPr lang="en-US" sz="1980" b="1" dirty="0">
              <a:solidFill>
                <a:srgbClr val="FF0000"/>
              </a:solidFill>
              <a:highlight>
                <a:srgbClr val="FFFF00"/>
              </a:highlight>
            </a:endParaRPr>
          </a:p>
          <a:p>
            <a:pPr marL="0" indent="0">
              <a:buNone/>
            </a:pPr>
            <a:endParaRPr lang="en-US" dirty="0"/>
          </a:p>
        </p:txBody>
      </p:sp>
    </p:spTree>
    <p:extLst>
      <p:ext uri="{BB962C8B-B14F-4D97-AF65-F5344CB8AC3E}">
        <p14:creationId xmlns:p14="http://schemas.microsoft.com/office/powerpoint/2010/main" val="92176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26AA-F0B5-4839-85F5-3FC0CF03C2BD}"/>
              </a:ext>
            </a:extLst>
          </p:cNvPr>
          <p:cNvSpPr>
            <a:spLocks noGrp="1"/>
          </p:cNvSpPr>
          <p:nvPr>
            <p:ph type="title"/>
          </p:nvPr>
        </p:nvSpPr>
        <p:spPr/>
        <p:txBody>
          <a:bodyPr/>
          <a:lstStyle/>
          <a:p>
            <a:r>
              <a:rPr lang="en-US" sz="800" dirty="0">
                <a:solidFill>
                  <a:schemeClr val="bg2"/>
                </a:solidFill>
              </a:rPr>
              <a:t>Slide </a:t>
            </a:r>
            <a:fld id="{8A444053-2964-4726-8391-23A946A74AF7}" type="slidenum">
              <a:rPr lang="en-US" sz="800" smtClean="0">
                <a:solidFill>
                  <a:schemeClr val="bg2"/>
                </a:solidFill>
              </a:rPr>
              <a:pPr/>
              <a:t>12</a:t>
            </a:fld>
            <a:r>
              <a:rPr lang="en-US" sz="800" dirty="0">
                <a:solidFill>
                  <a:schemeClr val="bg2"/>
                </a:solidFill>
              </a:rPr>
              <a:t> </a:t>
            </a:r>
            <a:br>
              <a:rPr lang="en-US" sz="800" dirty="0">
                <a:solidFill>
                  <a:schemeClr val="bg2"/>
                </a:solidFill>
              </a:rPr>
            </a:br>
            <a:r>
              <a:rPr lang="en-US" dirty="0"/>
              <a:t>TRANSITIONAL SERVICES</a:t>
            </a:r>
          </a:p>
        </p:txBody>
      </p:sp>
      <p:sp>
        <p:nvSpPr>
          <p:cNvPr id="3" name="Content Placeholder 2">
            <a:extLst>
              <a:ext uri="{FF2B5EF4-FFF2-40B4-BE49-F238E27FC236}">
                <a16:creationId xmlns:a16="http://schemas.microsoft.com/office/drawing/2014/main" id="{46599D6E-7764-4874-BF8E-9338360FE479}"/>
              </a:ext>
            </a:extLst>
          </p:cNvPr>
          <p:cNvSpPr>
            <a:spLocks noGrp="1"/>
          </p:cNvSpPr>
          <p:nvPr>
            <p:ph idx="1"/>
          </p:nvPr>
        </p:nvSpPr>
        <p:spPr>
          <a:xfrm>
            <a:off x="479484" y="1295402"/>
            <a:ext cx="9099432" cy="5638798"/>
          </a:xfrm>
        </p:spPr>
        <p:txBody>
          <a:bodyPr>
            <a:normAutofit lnSpcReduction="10000"/>
          </a:bodyPr>
          <a:lstStyle/>
          <a:p>
            <a:pPr marL="0" indent="0" defTabSz="754380" eaLnBrk="0" hangingPunct="0">
              <a:lnSpc>
                <a:spcPct val="100000"/>
              </a:lnSpc>
              <a:spcBef>
                <a:spcPts val="0"/>
              </a:spcBef>
              <a:buNone/>
              <a:defRPr/>
            </a:pPr>
            <a:r>
              <a:rPr lang="en-US" sz="1898" b="1" u="sng" dirty="0">
                <a:solidFill>
                  <a:prstClr val="black"/>
                </a:solidFill>
              </a:rPr>
              <a:t>INSTITUTIONAL TRANSITION</a:t>
            </a:r>
          </a:p>
          <a:p>
            <a:pPr marL="0" indent="0" defTabSz="754380" eaLnBrk="0" hangingPunct="0">
              <a:lnSpc>
                <a:spcPct val="100000"/>
              </a:lnSpc>
              <a:spcBef>
                <a:spcPts val="0"/>
              </a:spcBef>
              <a:buNone/>
              <a:defRPr/>
            </a:pPr>
            <a:endParaRPr lang="en-US" sz="1898" b="1" u="sng" dirty="0">
              <a:solidFill>
                <a:prstClr val="black"/>
              </a:solidFill>
            </a:endParaRPr>
          </a:p>
          <a:p>
            <a:pPr marL="0" indent="0" defTabSz="754380" eaLnBrk="0" hangingPunct="0">
              <a:lnSpc>
                <a:spcPct val="100000"/>
              </a:lnSpc>
              <a:spcBef>
                <a:spcPts val="0"/>
              </a:spcBef>
              <a:buNone/>
              <a:defRPr/>
            </a:pPr>
            <a:r>
              <a:rPr lang="en-US" sz="1898" b="1" dirty="0">
                <a:solidFill>
                  <a:prstClr val="black"/>
                </a:solidFill>
              </a:rPr>
              <a:t>ADANC PROVIDES SERVICES TO INDIVIDUALS WITH DISABILITIES TO ASSIST WITH TRANSITIONING FROM AN INSTITUTION SUCH AS A REHAB HOSPITAL, NURSING HOME, ADULT CARE HOME, OR A CORRECTIONAL FACILITY TO A COMMUNITY SETTING. STAFF WORK WITH A TRANSITIONING INDIVIDUAL TO IDENTIFY THEIR GOALS FOR INDEPENDENT LIVING AND HELP PROVIDE THE SERVICES AND SUPPORTS NECESSARY TO MOVE FROM AN INSTITUTIONALIZED SETTING INTO THE COMMUNITY.</a:t>
            </a:r>
          </a:p>
          <a:p>
            <a:pPr marL="0" indent="0" defTabSz="754380" eaLnBrk="0" hangingPunct="0">
              <a:lnSpc>
                <a:spcPct val="100000"/>
              </a:lnSpc>
              <a:spcBef>
                <a:spcPts val="0"/>
              </a:spcBef>
              <a:buNone/>
              <a:defRPr/>
            </a:pPr>
            <a:endParaRPr lang="en-US" sz="1898" b="1" dirty="0">
              <a:solidFill>
                <a:prstClr val="black"/>
              </a:solidFill>
            </a:endParaRPr>
          </a:p>
          <a:p>
            <a:pPr marL="0" indent="0" defTabSz="754380" eaLnBrk="0" hangingPunct="0">
              <a:lnSpc>
                <a:spcPct val="100000"/>
              </a:lnSpc>
              <a:spcBef>
                <a:spcPts val="0"/>
              </a:spcBef>
              <a:buNone/>
              <a:defRPr/>
            </a:pPr>
            <a:r>
              <a:rPr lang="en-US" sz="1898" b="1" u="sng" dirty="0">
                <a:solidFill>
                  <a:prstClr val="black"/>
                </a:solidFill>
              </a:rPr>
              <a:t>INSTITUTIONAL DIVERSION </a:t>
            </a:r>
            <a:r>
              <a:rPr lang="en-US" sz="1898" b="1" dirty="0">
                <a:solidFill>
                  <a:prstClr val="black"/>
                </a:solidFill>
              </a:rPr>
              <a:t> </a:t>
            </a:r>
          </a:p>
          <a:p>
            <a:pPr marL="0" indent="0" defTabSz="754380" eaLnBrk="0" hangingPunct="0">
              <a:lnSpc>
                <a:spcPct val="100000"/>
              </a:lnSpc>
              <a:spcBef>
                <a:spcPts val="0"/>
              </a:spcBef>
              <a:buNone/>
              <a:defRPr/>
            </a:pPr>
            <a:endParaRPr lang="en-US" sz="1898" b="1" dirty="0">
              <a:solidFill>
                <a:prstClr val="black"/>
              </a:solidFill>
            </a:endParaRPr>
          </a:p>
          <a:p>
            <a:pPr marL="0" indent="0" defTabSz="754380" eaLnBrk="0" hangingPunct="0">
              <a:lnSpc>
                <a:spcPct val="100000"/>
              </a:lnSpc>
              <a:spcBef>
                <a:spcPts val="0"/>
              </a:spcBef>
              <a:buNone/>
              <a:defRPr/>
            </a:pPr>
            <a:r>
              <a:rPr lang="en-US" sz="1898" b="1" dirty="0">
                <a:solidFill>
                  <a:prstClr val="black"/>
                </a:solidFill>
              </a:rPr>
              <a:t>ADANC PROVIDES SERVICES AND SUPPORTS TO THOSE AT RISK OF ENTERING OR RETURNING TO AN INSTITUTION SO THEY CAN STAY IN THE COMMUNITY. THE GOAL IS TO HELP THE CONSUMER IDENTIFY AT-RISK FACTORS THAT MIGHT CAUSE THEM TO GO INTO OR RETURN TO AN INSTITUTION. </a:t>
            </a:r>
          </a:p>
          <a:p>
            <a:pPr marL="0" indent="0" defTabSz="754380" eaLnBrk="0" hangingPunct="0">
              <a:lnSpc>
                <a:spcPct val="100000"/>
              </a:lnSpc>
              <a:spcBef>
                <a:spcPts val="0"/>
              </a:spcBef>
              <a:buNone/>
              <a:defRPr/>
            </a:pPr>
            <a:endParaRPr lang="en-US" sz="1898" b="1" dirty="0">
              <a:solidFill>
                <a:prstClr val="black"/>
              </a:solidFill>
              <a:latin typeface="Calibri" panose="020F0502020204030204"/>
              <a:ea typeface="+mn-ea"/>
            </a:endParaRPr>
          </a:p>
          <a:p>
            <a:pPr marL="0" indent="0" defTabSz="754380" eaLnBrk="0" hangingPunct="0">
              <a:lnSpc>
                <a:spcPct val="100000"/>
              </a:lnSpc>
              <a:spcBef>
                <a:spcPts val="0"/>
              </a:spcBef>
              <a:buNone/>
              <a:defRPr/>
            </a:pPr>
            <a:r>
              <a:rPr lang="en-US" sz="1320" dirty="0">
                <a:solidFill>
                  <a:prstClr val="black"/>
                </a:solidFill>
                <a:latin typeface="Calibri" panose="020F0502020204030204"/>
                <a:ea typeface="+mn-ea"/>
              </a:rPr>
              <a:t> </a:t>
            </a:r>
          </a:p>
          <a:p>
            <a:pPr marL="0" indent="0" defTabSz="754380">
              <a:lnSpc>
                <a:spcPct val="100000"/>
              </a:lnSpc>
              <a:spcBef>
                <a:spcPts val="0"/>
              </a:spcBef>
              <a:buNone/>
              <a:defRPr/>
            </a:pPr>
            <a:r>
              <a:rPr lang="en-US" sz="990" dirty="0">
                <a:solidFill>
                  <a:prstClr val="black"/>
                </a:solidFill>
                <a:latin typeface="Calibri" panose="020F0502020204030204"/>
                <a:ea typeface="+mn-ea"/>
              </a:rPr>
              <a:t> </a:t>
            </a:r>
          </a:p>
          <a:p>
            <a:endParaRPr lang="en-US" dirty="0"/>
          </a:p>
        </p:txBody>
      </p:sp>
    </p:spTree>
    <p:extLst>
      <p:ext uri="{BB962C8B-B14F-4D97-AF65-F5344CB8AC3E}">
        <p14:creationId xmlns:p14="http://schemas.microsoft.com/office/powerpoint/2010/main" val="285288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D3A8-7103-468C-9A83-6DDFDF41F64A}"/>
              </a:ext>
            </a:extLst>
          </p:cNvPr>
          <p:cNvSpPr>
            <a:spLocks noGrp="1"/>
          </p:cNvSpPr>
          <p:nvPr>
            <p:ph type="title"/>
          </p:nvPr>
        </p:nvSpPr>
        <p:spPr/>
        <p:txBody>
          <a:bodyPr/>
          <a:lstStyle/>
          <a:p>
            <a:r>
              <a:rPr lang="en-US" sz="800" dirty="0">
                <a:solidFill>
                  <a:schemeClr val="bg2"/>
                </a:solidFill>
              </a:rPr>
              <a:t>Slide </a:t>
            </a:r>
            <a:fld id="{8A444053-2964-4726-8391-23A946A74AF7}" type="slidenum">
              <a:rPr lang="en-US" sz="800" smtClean="0">
                <a:solidFill>
                  <a:schemeClr val="bg2"/>
                </a:solidFill>
              </a:rPr>
              <a:pPr/>
              <a:t>13</a:t>
            </a:fld>
            <a:r>
              <a:rPr lang="en-US" dirty="0"/>
              <a:t/>
            </a:r>
            <a:br>
              <a:rPr lang="en-US" dirty="0"/>
            </a:br>
            <a:r>
              <a:rPr lang="en-US" dirty="0"/>
              <a:t>Why we do Transitional services</a:t>
            </a:r>
          </a:p>
        </p:txBody>
      </p:sp>
      <p:sp>
        <p:nvSpPr>
          <p:cNvPr id="3" name="Content Placeholder 2">
            <a:extLst>
              <a:ext uri="{FF2B5EF4-FFF2-40B4-BE49-F238E27FC236}">
                <a16:creationId xmlns:a16="http://schemas.microsoft.com/office/drawing/2014/main" id="{89BF0427-CB01-4D16-B1D6-6EDAF0917EA4}"/>
              </a:ext>
            </a:extLst>
          </p:cNvPr>
          <p:cNvSpPr>
            <a:spLocks noGrp="1"/>
          </p:cNvSpPr>
          <p:nvPr>
            <p:ph idx="1"/>
          </p:nvPr>
        </p:nvSpPr>
        <p:spPr/>
        <p:txBody>
          <a:bodyPr/>
          <a:lstStyle/>
          <a:p>
            <a:pPr marL="0" indent="0">
              <a:buNone/>
            </a:pPr>
            <a:r>
              <a:rPr lang="en-US" dirty="0"/>
              <a:t>Required by the feds</a:t>
            </a:r>
          </a:p>
          <a:p>
            <a:pPr marL="0" indent="0">
              <a:buNone/>
            </a:pPr>
            <a:r>
              <a:rPr lang="en-US" dirty="0"/>
              <a:t>Data collection – Demographic information</a:t>
            </a:r>
          </a:p>
          <a:p>
            <a:pPr marL="0" indent="0">
              <a:buNone/>
            </a:pPr>
            <a:r>
              <a:rPr lang="en-US" dirty="0"/>
              <a:t>Services provided</a:t>
            </a:r>
          </a:p>
          <a:p>
            <a:pPr marL="0" indent="0">
              <a:buNone/>
            </a:pPr>
            <a:r>
              <a:rPr lang="en-US" dirty="0"/>
              <a:t>Goals achieved</a:t>
            </a:r>
          </a:p>
          <a:p>
            <a:pPr marL="0" indent="0">
              <a:buNone/>
            </a:pPr>
            <a:r>
              <a:rPr lang="en-US" dirty="0"/>
              <a:t>Lives Impacted and Changed</a:t>
            </a:r>
          </a:p>
          <a:p>
            <a:pPr marL="0" indent="0">
              <a:buNone/>
            </a:pPr>
            <a:r>
              <a:rPr lang="en-US" dirty="0"/>
              <a:t>Reduce Recidivism </a:t>
            </a:r>
          </a:p>
        </p:txBody>
      </p:sp>
    </p:spTree>
    <p:extLst>
      <p:ext uri="{BB962C8B-B14F-4D97-AF65-F5344CB8AC3E}">
        <p14:creationId xmlns:p14="http://schemas.microsoft.com/office/powerpoint/2010/main" val="497612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FCBB-3571-488F-B914-85263D2ECD4E}"/>
              </a:ext>
            </a:extLst>
          </p:cNvPr>
          <p:cNvSpPr>
            <a:spLocks noGrp="1"/>
          </p:cNvSpPr>
          <p:nvPr>
            <p:ph type="title"/>
          </p:nvPr>
        </p:nvSpPr>
        <p:spPr>
          <a:xfrm>
            <a:off x="674084" y="304800"/>
            <a:ext cx="7098316" cy="836385"/>
          </a:xfrm>
        </p:spPr>
        <p:txBody>
          <a:bodyPr>
            <a:normAutofit fontScale="90000"/>
          </a:bodyPr>
          <a:lstStyle/>
          <a:p>
            <a:r>
              <a:rPr lang="en-US" sz="800" dirty="0">
                <a:solidFill>
                  <a:schemeClr val="bg2"/>
                </a:solidFill>
              </a:rPr>
              <a:t>Slide </a:t>
            </a:r>
            <a:fld id="{8A444053-2964-4726-8391-23A946A74AF7}" type="slidenum">
              <a:rPr lang="en-US" sz="800" smtClean="0">
                <a:solidFill>
                  <a:schemeClr val="bg2"/>
                </a:solidFill>
              </a:rPr>
              <a:pPr/>
              <a:t>14</a:t>
            </a:fld>
            <a:r>
              <a:rPr lang="en-US" sz="800" dirty="0">
                <a:solidFill>
                  <a:schemeClr val="bg2"/>
                </a:solidFill>
              </a:rPr>
              <a:t> </a:t>
            </a:r>
            <a:br>
              <a:rPr lang="en-US" sz="800" dirty="0">
                <a:solidFill>
                  <a:schemeClr val="bg2"/>
                </a:solidFill>
              </a:rPr>
            </a:br>
            <a:r>
              <a:rPr lang="en-US" dirty="0">
                <a:solidFill>
                  <a:schemeClr val="accent1"/>
                </a:solidFill>
              </a:rPr>
              <a:t>Why successful reentry plans are vital </a:t>
            </a:r>
          </a:p>
        </p:txBody>
      </p:sp>
      <p:sp>
        <p:nvSpPr>
          <p:cNvPr id="3" name="Content Placeholder 2">
            <a:extLst>
              <a:ext uri="{FF2B5EF4-FFF2-40B4-BE49-F238E27FC236}">
                <a16:creationId xmlns:a16="http://schemas.microsoft.com/office/drawing/2014/main" id="{9D432F83-48A1-44D2-B27A-B5E1D16CA13E}"/>
              </a:ext>
            </a:extLst>
          </p:cNvPr>
          <p:cNvSpPr>
            <a:spLocks noGrp="1"/>
          </p:cNvSpPr>
          <p:nvPr>
            <p:ph idx="1"/>
          </p:nvPr>
        </p:nvSpPr>
        <p:spPr>
          <a:xfrm>
            <a:off x="479485" y="2621915"/>
            <a:ext cx="5960686" cy="3268869"/>
          </a:xfrm>
        </p:spPr>
        <p:txBody>
          <a:bodyPr>
            <a:normAutofit fontScale="77500" lnSpcReduction="20000"/>
          </a:bodyPr>
          <a:lstStyle/>
          <a:p>
            <a:r>
              <a:rPr lang="en-US" dirty="0"/>
              <a:t>Despite the occasional success story of a former inmate building a successful life, research continues to show that as many as </a:t>
            </a:r>
            <a:r>
              <a:rPr lang="en-US" b="1" u="sng" dirty="0"/>
              <a:t>75% of justice-involved individuals find themselves back in the criminal justice system within the first year.</a:t>
            </a:r>
            <a:r>
              <a:rPr lang="en-US" dirty="0"/>
              <a:t> Successful performance management of reentry programs and other resources are critical to change those outcomes. At the end of the day, successful reentry is important for both individuals and communities.</a:t>
            </a:r>
          </a:p>
          <a:p>
            <a:endParaRPr lang="en-US" dirty="0"/>
          </a:p>
        </p:txBody>
      </p:sp>
      <p:pic>
        <p:nvPicPr>
          <p:cNvPr id="5" name="Picture 4" descr="Picture of a prison yard with secure fencing surrounding a series of grey buildings. &#10;">
            <a:extLst>
              <a:ext uri="{FF2B5EF4-FFF2-40B4-BE49-F238E27FC236}">
                <a16:creationId xmlns:a16="http://schemas.microsoft.com/office/drawing/2014/main" id="{6C2A8AEF-6BA6-4E9B-B6AB-DB7C278AF1A3}"/>
              </a:ext>
            </a:extLst>
          </p:cNvPr>
          <p:cNvPicPr>
            <a:picLocks noChangeAspect="1"/>
          </p:cNvPicPr>
          <p:nvPr/>
        </p:nvPicPr>
        <p:blipFill rotWithShape="1">
          <a:blip r:embed="rId2"/>
          <a:srcRect l="29411" r="35180" b="1"/>
          <a:stretch/>
        </p:blipFill>
        <p:spPr>
          <a:xfrm>
            <a:off x="6634771" y="1552337"/>
            <a:ext cx="3049058" cy="4779050"/>
          </a:xfrm>
          <a:prstGeom prst="rect">
            <a:avLst/>
          </a:prstGeom>
        </p:spPr>
      </p:pic>
    </p:spTree>
    <p:extLst>
      <p:ext uri="{BB962C8B-B14F-4D97-AF65-F5344CB8AC3E}">
        <p14:creationId xmlns:p14="http://schemas.microsoft.com/office/powerpoint/2010/main" val="1597792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81C1-A1A6-4D0A-9BFF-8C977F21E138}"/>
              </a:ext>
            </a:extLst>
          </p:cNvPr>
          <p:cNvSpPr>
            <a:spLocks noGrp="1"/>
          </p:cNvSpPr>
          <p:nvPr>
            <p:ph type="title"/>
          </p:nvPr>
        </p:nvSpPr>
        <p:spPr>
          <a:xfrm>
            <a:off x="673100" y="228600"/>
            <a:ext cx="8674100" cy="914401"/>
          </a:xfrm>
        </p:spPr>
        <p:txBody>
          <a:bodyPr>
            <a:normAutofit fontScale="90000"/>
          </a:bodyPr>
          <a:lstStyle/>
          <a:p>
            <a:r>
              <a:rPr lang="en-US" sz="800" dirty="0">
                <a:solidFill>
                  <a:schemeClr val="bg2"/>
                </a:solidFill>
              </a:rPr>
              <a:t>Slide </a:t>
            </a:r>
            <a:fld id="{8A444053-2964-4726-8391-23A946A74AF7}" type="slidenum">
              <a:rPr lang="en-US" sz="800" smtClean="0">
                <a:solidFill>
                  <a:schemeClr val="bg2"/>
                </a:solidFill>
              </a:rPr>
              <a:pPr/>
              <a:t>15</a:t>
            </a:fld>
            <a:r>
              <a:rPr lang="en-US" sz="800" dirty="0">
                <a:solidFill>
                  <a:schemeClr val="bg2"/>
                </a:solidFill>
              </a:rPr>
              <a:t> </a:t>
            </a:r>
            <a:br>
              <a:rPr lang="en-US" sz="800" dirty="0">
                <a:solidFill>
                  <a:schemeClr val="bg2"/>
                </a:solidFill>
              </a:rPr>
            </a:br>
            <a:r>
              <a:rPr lang="en-US" dirty="0"/>
              <a:t>Importance of individualized reentry plans</a:t>
            </a:r>
            <a:endParaRPr lang="en-US" dirty="0">
              <a:solidFill>
                <a:schemeClr val="accent1"/>
              </a:solidFill>
            </a:endParaRPr>
          </a:p>
        </p:txBody>
      </p:sp>
      <p:sp>
        <p:nvSpPr>
          <p:cNvPr id="3" name="Content Placeholder 2">
            <a:extLst>
              <a:ext uri="{FF2B5EF4-FFF2-40B4-BE49-F238E27FC236}">
                <a16:creationId xmlns:a16="http://schemas.microsoft.com/office/drawing/2014/main" id="{1BA1B3FC-F01D-49D6-8BCC-CFF32D609785}"/>
              </a:ext>
            </a:extLst>
          </p:cNvPr>
          <p:cNvSpPr>
            <a:spLocks noGrp="1"/>
          </p:cNvSpPr>
          <p:nvPr>
            <p:ph sz="half" idx="1"/>
          </p:nvPr>
        </p:nvSpPr>
        <p:spPr>
          <a:xfrm>
            <a:off x="692150" y="1143002"/>
            <a:ext cx="4260850" cy="5857874"/>
          </a:xfrm>
        </p:spPr>
        <p:txBody>
          <a:bodyPr>
            <a:normAutofit/>
          </a:bodyPr>
          <a:lstStyle/>
          <a:p>
            <a:pPr marL="0" indent="0">
              <a:buNone/>
            </a:pPr>
            <a:r>
              <a:rPr lang="en-US" sz="1400" dirty="0"/>
              <a:t>ADA implements the Independent Living philosophy with all the services that we offer.  This is vital with reentry as well. Transitioning back into community life from any incarceration is challenging. This challenge increases in difficulty exponentially as the time of incarceration increases and availability or knowledge of resources decreases.  </a:t>
            </a:r>
          </a:p>
          <a:p>
            <a:pPr marL="0" indent="0">
              <a:buNone/>
            </a:pPr>
            <a:r>
              <a:rPr lang="en-US" sz="1400" dirty="0"/>
              <a:t>It’s not enough to simply offer blanket-style reentry resources to individuals pending release from incarceration. </a:t>
            </a:r>
          </a:p>
          <a:p>
            <a:pPr marL="0" indent="0">
              <a:buNone/>
            </a:pPr>
            <a:r>
              <a:rPr lang="en-US" sz="1400" dirty="0"/>
              <a:t>The ratio of social workers in prisons to individuals being released requesting reentry services is an average of 45 to 1. Social workers in the prison systems are overworked with a large caseload which often leads to blanket/generic information given to these individuals, which at times is usually outdated and may not apply or address the needs of the individual. </a:t>
            </a:r>
          </a:p>
          <a:p>
            <a:pPr marL="0" indent="0">
              <a:buNone/>
            </a:pPr>
            <a:r>
              <a:rPr lang="en-US" sz="1400" dirty="0"/>
              <a:t>Once an individual is released with no viable resources or positive supports, that individual will most likely reoffend and return to prison, which goes against the foundation of beliefs of ADA. </a:t>
            </a:r>
          </a:p>
        </p:txBody>
      </p:sp>
      <p:pic>
        <p:nvPicPr>
          <p:cNvPr id="7" name="Content Placeholder 5" descr="The picture is a graphic of white and red bars with black hands holding onto the individual bars. ">
            <a:extLst>
              <a:ext uri="{FF2B5EF4-FFF2-40B4-BE49-F238E27FC236}">
                <a16:creationId xmlns:a16="http://schemas.microsoft.com/office/drawing/2014/main" id="{51BFB417-0E42-0755-D87D-86294FD63760}"/>
              </a:ext>
            </a:extLst>
          </p:cNvPr>
          <p:cNvPicPr>
            <a:picLocks noGrp="1" noChangeAspect="1"/>
          </p:cNvPicPr>
          <p:nvPr>
            <p:ph sz="half" idx="2"/>
          </p:nvPr>
        </p:nvPicPr>
        <p:blipFill>
          <a:blip r:embed="rId2"/>
          <a:stretch>
            <a:fillRect/>
          </a:stretch>
        </p:blipFill>
        <p:spPr>
          <a:xfrm>
            <a:off x="5257800" y="2559246"/>
            <a:ext cx="4260850" cy="2861870"/>
          </a:xfrm>
          <a:prstGeom prst="rect">
            <a:avLst/>
          </a:prstGeom>
        </p:spPr>
      </p:pic>
    </p:spTree>
    <p:extLst>
      <p:ext uri="{BB962C8B-B14F-4D97-AF65-F5344CB8AC3E}">
        <p14:creationId xmlns:p14="http://schemas.microsoft.com/office/powerpoint/2010/main" val="2610715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812D-EC75-45CF-9995-F7C005E0E351}"/>
              </a:ext>
            </a:extLst>
          </p:cNvPr>
          <p:cNvSpPr>
            <a:spLocks noGrp="1"/>
          </p:cNvSpPr>
          <p:nvPr>
            <p:ph type="title"/>
          </p:nvPr>
        </p:nvSpPr>
        <p:spPr>
          <a:xfrm>
            <a:off x="479482" y="381000"/>
            <a:ext cx="9099433" cy="836385"/>
          </a:xfrm>
        </p:spPr>
        <p:txBody>
          <a:bodyPr>
            <a:normAutofit/>
          </a:bodyPr>
          <a:lstStyle/>
          <a:p>
            <a:r>
              <a:rPr lang="en-US" sz="800" dirty="0">
                <a:solidFill>
                  <a:schemeClr val="bg2"/>
                </a:solidFill>
              </a:rPr>
              <a:t>Slide </a:t>
            </a:r>
            <a:fld id="{8A444053-2964-4726-8391-23A946A74AF7}" type="slidenum">
              <a:rPr lang="en-US" sz="800" smtClean="0">
                <a:solidFill>
                  <a:schemeClr val="bg2"/>
                </a:solidFill>
              </a:rPr>
              <a:pPr/>
              <a:t>16</a:t>
            </a:fld>
            <a:r>
              <a:rPr lang="en-US" sz="800" dirty="0">
                <a:solidFill>
                  <a:schemeClr val="bg2"/>
                </a:solidFill>
              </a:rPr>
              <a:t> </a:t>
            </a:r>
            <a:br>
              <a:rPr lang="en-US" sz="800" dirty="0">
                <a:solidFill>
                  <a:schemeClr val="bg2"/>
                </a:solidFill>
              </a:rPr>
            </a:br>
            <a:r>
              <a:rPr lang="en-US" dirty="0"/>
              <a:t>ADA REENTRY DURING COVID</a:t>
            </a:r>
          </a:p>
        </p:txBody>
      </p:sp>
      <p:pic>
        <p:nvPicPr>
          <p:cNvPr id="24" name="Picture 4" descr="Open doors">
            <a:extLst>
              <a:ext uri="{FF2B5EF4-FFF2-40B4-BE49-F238E27FC236}">
                <a16:creationId xmlns:a16="http://schemas.microsoft.com/office/drawing/2014/main" id="{C78BB387-D0E7-A109-7520-A4E58A92F015}"/>
              </a:ext>
            </a:extLst>
          </p:cNvPr>
          <p:cNvPicPr>
            <a:picLocks noChangeAspect="1"/>
          </p:cNvPicPr>
          <p:nvPr/>
        </p:nvPicPr>
        <p:blipFill rotWithShape="1">
          <a:blip r:embed="rId2"/>
          <a:srcRect b="15730"/>
          <a:stretch/>
        </p:blipFill>
        <p:spPr>
          <a:xfrm>
            <a:off x="542211" y="3743543"/>
            <a:ext cx="2726769" cy="1533813"/>
          </a:xfrm>
          <a:prstGeom prst="rect">
            <a:avLst/>
          </a:prstGeom>
        </p:spPr>
      </p:pic>
      <p:sp>
        <p:nvSpPr>
          <p:cNvPr id="25" name="Content Placeholder 2">
            <a:extLst>
              <a:ext uri="{FF2B5EF4-FFF2-40B4-BE49-F238E27FC236}">
                <a16:creationId xmlns:a16="http://schemas.microsoft.com/office/drawing/2014/main" id="{B9FD70DC-3C50-41E3-8F6E-520E8E13B737}"/>
              </a:ext>
            </a:extLst>
          </p:cNvPr>
          <p:cNvSpPr>
            <a:spLocks noGrp="1"/>
          </p:cNvSpPr>
          <p:nvPr>
            <p:ph idx="1"/>
          </p:nvPr>
        </p:nvSpPr>
        <p:spPr>
          <a:xfrm>
            <a:off x="3716893" y="2856185"/>
            <a:ext cx="5862022" cy="3337688"/>
          </a:xfrm>
        </p:spPr>
        <p:txBody>
          <a:bodyPr>
            <a:normAutofit fontScale="55000" lnSpcReduction="20000"/>
          </a:bodyPr>
          <a:lstStyle/>
          <a:p>
            <a:r>
              <a:rPr lang="en-US" dirty="0"/>
              <a:t>The current Covid-19 pandemic has forced many organizations and programs to adapt in order to remain successful and viable. ADA Reentry is no different. </a:t>
            </a:r>
          </a:p>
          <a:p>
            <a:r>
              <a:rPr lang="en-US" dirty="0"/>
              <a:t>During Covid-19 ADA Reentry assisted individuals that were fortunate enough for conditional release from prison. </a:t>
            </a:r>
          </a:p>
          <a:p>
            <a:r>
              <a:rPr lang="en-US" dirty="0"/>
              <a:t>The main issue was the majority of these individuals were being released with no home plan, essentially making them homeless. </a:t>
            </a:r>
          </a:p>
          <a:p>
            <a:r>
              <a:rPr lang="en-US" dirty="0"/>
              <a:t>With CARES funding, ADA Reentry was able to support these individuals, addressing the immediate need of temporary housing and addressing the long term need of permanent housing. </a:t>
            </a:r>
          </a:p>
          <a:p>
            <a:r>
              <a:rPr lang="en-US" dirty="0"/>
              <a:t>Spectrum News did a story about ADA Reentry: </a:t>
            </a:r>
          </a:p>
          <a:p>
            <a:r>
              <a:rPr lang="en-US" sz="1485" b="1" dirty="0">
                <a:hlinkClick r:id="rId3"/>
              </a:rPr>
              <a:t>https://spectrumlocalnews.com/nc/charlotte/news/2020/12/30/disability-advocacy-group-revamps-prison-reentry-program</a:t>
            </a:r>
            <a:endParaRPr lang="en-US" sz="1485" b="1" dirty="0"/>
          </a:p>
          <a:p>
            <a:endParaRPr lang="en-US" dirty="0"/>
          </a:p>
          <a:p>
            <a:endParaRPr lang="en-US" dirty="0"/>
          </a:p>
        </p:txBody>
      </p:sp>
    </p:spTree>
    <p:extLst>
      <p:ext uri="{BB962C8B-B14F-4D97-AF65-F5344CB8AC3E}">
        <p14:creationId xmlns:p14="http://schemas.microsoft.com/office/powerpoint/2010/main" val="702606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1D78-8E41-45E3-B86F-B47EC9E52176}"/>
              </a:ext>
            </a:extLst>
          </p:cNvPr>
          <p:cNvSpPr>
            <a:spLocks noGrp="1"/>
          </p:cNvSpPr>
          <p:nvPr>
            <p:ph type="title"/>
          </p:nvPr>
        </p:nvSpPr>
        <p:spPr/>
        <p:txBody>
          <a:bodyPr/>
          <a:lstStyle/>
          <a:p>
            <a:r>
              <a:rPr lang="en-US" sz="800" dirty="0">
                <a:solidFill>
                  <a:schemeClr val="bg2"/>
                </a:solidFill>
              </a:rPr>
              <a:t>Slide </a:t>
            </a:r>
            <a:fld id="{8A444053-2964-4726-8391-23A946A74AF7}" type="slidenum">
              <a:rPr lang="en-US" sz="800" smtClean="0">
                <a:solidFill>
                  <a:schemeClr val="bg2"/>
                </a:solidFill>
              </a:rPr>
              <a:pPr/>
              <a:t>17</a:t>
            </a:fld>
            <a:r>
              <a:rPr lang="en-US" sz="800" dirty="0">
                <a:solidFill>
                  <a:schemeClr val="bg2"/>
                </a:solidFill>
              </a:rPr>
              <a:t> </a:t>
            </a:r>
            <a:br>
              <a:rPr lang="en-US" sz="800" dirty="0">
                <a:solidFill>
                  <a:schemeClr val="bg2"/>
                </a:solidFill>
              </a:rPr>
            </a:br>
            <a:r>
              <a:rPr lang="en-US" dirty="0"/>
              <a:t>IRP process</a:t>
            </a:r>
          </a:p>
        </p:txBody>
      </p:sp>
      <p:sp>
        <p:nvSpPr>
          <p:cNvPr id="3" name="Content Placeholder 2">
            <a:extLst>
              <a:ext uri="{FF2B5EF4-FFF2-40B4-BE49-F238E27FC236}">
                <a16:creationId xmlns:a16="http://schemas.microsoft.com/office/drawing/2014/main" id="{96346839-6A1B-4320-A0AA-F83C973409E0}"/>
              </a:ext>
            </a:extLst>
          </p:cNvPr>
          <p:cNvSpPr>
            <a:spLocks noGrp="1"/>
          </p:cNvSpPr>
          <p:nvPr>
            <p:ph idx="1"/>
          </p:nvPr>
        </p:nvSpPr>
        <p:spPr>
          <a:xfrm>
            <a:off x="479484" y="1219200"/>
            <a:ext cx="9099432" cy="5174913"/>
          </a:xfrm>
        </p:spPr>
        <p:txBody>
          <a:bodyPr>
            <a:normAutofit fontScale="92500" lnSpcReduction="20000"/>
          </a:bodyPr>
          <a:lstStyle/>
          <a:p>
            <a:r>
              <a:rPr lang="en-US" sz="1733" dirty="0"/>
              <a:t>The IRP (Individualized Reentry Plan) begins at the initial meeting with the justice involved-individual.  Prior to Covid,  ADA had the ability to meet face to face with our justice-involved consumers.  ADA is still able to facilitate the IRP model during this pandemic with assistance from the Department of Public Safety (DPS).  ADA recognizes that successful reentry doesn’t start the day someone is released from prison or jail. The best outcomes occur when there are preparation and supports before, during, and after release. </a:t>
            </a:r>
          </a:p>
          <a:p>
            <a:r>
              <a:rPr lang="en-US" sz="1733" dirty="0"/>
              <a:t>The most important facet of the IRP is listening to the individual when it comes to reentry as far as what they think they need to be successful and not return to prison. This approach allows anxieties about reentry to be expressed. ADA will sit with them, listen to their story, ask about their goals. Empowering individuals to make decisions in their reentry now gives them a voice, which is something they lost as soon as incarceration began. They are no longer a number or another face during count. Empowering individuals shows that ADA is invested in THEIR plan for success. There is no such thing as “one size fits all,” which is why ADA reentry offers a commitment to individualized reentry plans.</a:t>
            </a:r>
          </a:p>
          <a:p>
            <a:r>
              <a:rPr lang="en-US" sz="1733" dirty="0"/>
              <a:t>In practice, that might mean matching them with a therapeutic approach that appeals to their individual needs/wants. It can mean providing a range of educational and vocational opportunities, or it can mean integrating the client back with family to help create a more supportive and successful home environment. </a:t>
            </a:r>
          </a:p>
          <a:p>
            <a:r>
              <a:rPr lang="en-US" sz="1733" dirty="0"/>
              <a:t>Programs and strategies that are built on this framework targets resources to those offenders who are at higher risk of reoffending and provides individualized services to address barriers that each consumer may be expecting or experiencing.  </a:t>
            </a:r>
          </a:p>
          <a:p>
            <a:r>
              <a:rPr lang="en-US" sz="1733" dirty="0"/>
              <a:t>Once the IRP is constructed, it is hand delivered and discussed at the prison with the participant to facilitate and support our consumers with a successful reentry plan.</a:t>
            </a:r>
          </a:p>
          <a:p>
            <a:endParaRPr lang="en-US" dirty="0"/>
          </a:p>
        </p:txBody>
      </p:sp>
    </p:spTree>
    <p:extLst>
      <p:ext uri="{BB962C8B-B14F-4D97-AF65-F5344CB8AC3E}">
        <p14:creationId xmlns:p14="http://schemas.microsoft.com/office/powerpoint/2010/main" val="829919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2756A-EA7E-48CC-AD11-AAADB175715C}"/>
              </a:ext>
            </a:extLst>
          </p:cNvPr>
          <p:cNvSpPr>
            <a:spLocks noGrp="1"/>
          </p:cNvSpPr>
          <p:nvPr>
            <p:ph type="title"/>
          </p:nvPr>
        </p:nvSpPr>
        <p:spPr>
          <a:xfrm>
            <a:off x="473193" y="914400"/>
            <a:ext cx="9099433" cy="836385"/>
          </a:xfrm>
        </p:spPr>
        <p:txBody>
          <a:bodyPr>
            <a:normAutofit/>
          </a:bodyPr>
          <a:lstStyle/>
          <a:p>
            <a:r>
              <a:rPr lang="en-US" sz="800" dirty="0">
                <a:solidFill>
                  <a:schemeClr val="bg2"/>
                </a:solidFill>
              </a:rPr>
              <a:t>Slide </a:t>
            </a:r>
            <a:fld id="{8A444053-2964-4726-8391-23A946A74AF7}" type="slidenum">
              <a:rPr lang="en-US" sz="800" smtClean="0">
                <a:solidFill>
                  <a:schemeClr val="bg2"/>
                </a:solidFill>
              </a:rPr>
              <a:pPr/>
              <a:t>18</a:t>
            </a:fld>
            <a:r>
              <a:rPr lang="en-US" sz="800" dirty="0">
                <a:solidFill>
                  <a:schemeClr val="bg2"/>
                </a:solidFill>
              </a:rPr>
              <a:t> </a:t>
            </a:r>
            <a:br>
              <a:rPr lang="en-US" sz="800" dirty="0">
                <a:solidFill>
                  <a:schemeClr val="bg2"/>
                </a:solidFill>
              </a:rPr>
            </a:br>
            <a:r>
              <a:rPr lang="en-US" dirty="0"/>
              <a:t>Resources involved with IRP</a:t>
            </a:r>
          </a:p>
        </p:txBody>
      </p:sp>
      <p:sp>
        <p:nvSpPr>
          <p:cNvPr id="3" name="Content Placeholder 2">
            <a:extLst>
              <a:ext uri="{FF2B5EF4-FFF2-40B4-BE49-F238E27FC236}">
                <a16:creationId xmlns:a16="http://schemas.microsoft.com/office/drawing/2014/main" id="{139C0794-C809-441A-9184-BB9292171877}"/>
              </a:ext>
            </a:extLst>
          </p:cNvPr>
          <p:cNvSpPr>
            <a:spLocks noGrp="1"/>
          </p:cNvSpPr>
          <p:nvPr>
            <p:ph idx="1"/>
          </p:nvPr>
        </p:nvSpPr>
        <p:spPr>
          <a:xfrm>
            <a:off x="479484" y="1676400"/>
            <a:ext cx="5960687" cy="5333999"/>
          </a:xfrm>
        </p:spPr>
        <p:txBody>
          <a:bodyPr>
            <a:normAutofit fontScale="92500" lnSpcReduction="20000"/>
          </a:bodyPr>
          <a:lstStyle/>
          <a:p>
            <a:pPr>
              <a:lnSpc>
                <a:spcPct val="90000"/>
              </a:lnSpc>
            </a:pPr>
            <a:r>
              <a:rPr lang="en-US" sz="1800" b="1" dirty="0"/>
              <a:t>We provide and connect individuals to</a:t>
            </a:r>
            <a:r>
              <a:rPr lang="en-US" sz="1800" dirty="0"/>
              <a:t>:</a:t>
            </a:r>
          </a:p>
          <a:p>
            <a:pPr lvl="1">
              <a:lnSpc>
                <a:spcPct val="90000"/>
              </a:lnSpc>
            </a:pPr>
            <a:r>
              <a:rPr lang="en-US" sz="1800" dirty="0"/>
              <a:t>Housing Opportunities/ Information                                                                  </a:t>
            </a:r>
          </a:p>
          <a:p>
            <a:pPr lvl="1">
              <a:lnSpc>
                <a:spcPct val="90000"/>
              </a:lnSpc>
            </a:pPr>
            <a:r>
              <a:rPr lang="en-US" sz="1800" dirty="0"/>
              <a:t>Employment Assistance / Interview Prep Training					</a:t>
            </a:r>
          </a:p>
          <a:p>
            <a:pPr lvl="1">
              <a:lnSpc>
                <a:spcPct val="90000"/>
              </a:lnSpc>
            </a:pPr>
            <a:r>
              <a:rPr lang="en-US" sz="1800" dirty="0" err="1"/>
              <a:t>Suitcessful</a:t>
            </a:r>
            <a:r>
              <a:rPr lang="en-US" sz="1800" dirty="0"/>
              <a:t> (ADA provides free business and business casual clothing to our consumers in need)</a:t>
            </a:r>
          </a:p>
          <a:p>
            <a:pPr lvl="1">
              <a:lnSpc>
                <a:spcPct val="90000"/>
              </a:lnSpc>
            </a:pPr>
            <a:r>
              <a:rPr lang="en-US" sz="1800" dirty="0"/>
              <a:t>Food Pantry Resources</a:t>
            </a:r>
          </a:p>
          <a:p>
            <a:pPr lvl="1">
              <a:lnSpc>
                <a:spcPct val="90000"/>
              </a:lnSpc>
            </a:pPr>
            <a:r>
              <a:rPr lang="en-US" sz="1800" dirty="0"/>
              <a:t>Benefits Assistance and Counseling</a:t>
            </a:r>
          </a:p>
          <a:p>
            <a:pPr lvl="1">
              <a:lnSpc>
                <a:spcPct val="90000"/>
              </a:lnSpc>
            </a:pPr>
            <a:r>
              <a:rPr lang="en-US" sz="1800" dirty="0"/>
              <a:t>Independent Living Skills Training</a:t>
            </a:r>
          </a:p>
          <a:p>
            <a:pPr lvl="1">
              <a:lnSpc>
                <a:spcPct val="90000"/>
              </a:lnSpc>
            </a:pPr>
            <a:r>
              <a:rPr lang="en-US" sz="1800" dirty="0"/>
              <a:t>Free Individualized GED Training and Testing with Duke University</a:t>
            </a:r>
          </a:p>
          <a:p>
            <a:pPr lvl="1">
              <a:lnSpc>
                <a:spcPct val="90000"/>
              </a:lnSpc>
            </a:pPr>
            <a:r>
              <a:rPr lang="en-US" sz="1800" dirty="0"/>
              <a:t>Behavioral / Mental Health Resource information</a:t>
            </a:r>
          </a:p>
          <a:p>
            <a:pPr lvl="1">
              <a:lnSpc>
                <a:spcPct val="90000"/>
              </a:lnSpc>
            </a:pPr>
            <a:r>
              <a:rPr lang="en-US" sz="1800" dirty="0"/>
              <a:t>Peer Recovery Support Services and Mentoring</a:t>
            </a:r>
          </a:p>
          <a:p>
            <a:pPr lvl="1">
              <a:lnSpc>
                <a:spcPct val="90000"/>
              </a:lnSpc>
            </a:pPr>
            <a:r>
              <a:rPr lang="en-US" sz="1800" dirty="0"/>
              <a:t>Vital Records (Birth Certificate, Social Security Card, Identification Card)</a:t>
            </a:r>
          </a:p>
          <a:p>
            <a:pPr lvl="1">
              <a:lnSpc>
                <a:spcPct val="90000"/>
              </a:lnSpc>
            </a:pPr>
            <a:r>
              <a:rPr lang="en-US" sz="1800" dirty="0"/>
              <a:t>Post-Release wrap-around services for Wake, Durham, Johnston, Franklin, and Orange county</a:t>
            </a:r>
          </a:p>
          <a:p>
            <a:pPr lvl="1">
              <a:lnSpc>
                <a:spcPct val="90000"/>
              </a:lnSpc>
            </a:pPr>
            <a:r>
              <a:rPr lang="en-US" sz="1800" dirty="0"/>
              <a:t>SNAP information</a:t>
            </a:r>
          </a:p>
          <a:p>
            <a:pPr lvl="1">
              <a:lnSpc>
                <a:spcPct val="90000"/>
              </a:lnSpc>
            </a:pPr>
            <a:endParaRPr lang="en-US" sz="825" dirty="0"/>
          </a:p>
          <a:p>
            <a:pPr>
              <a:lnSpc>
                <a:spcPct val="90000"/>
              </a:lnSpc>
            </a:pPr>
            <a:endParaRPr lang="en-US" sz="825" dirty="0"/>
          </a:p>
        </p:txBody>
      </p:sp>
      <p:pic>
        <p:nvPicPr>
          <p:cNvPr id="9" name="Picture 8" descr="A chair with a bag of groceries on it.">
            <a:extLst>
              <a:ext uri="{FF2B5EF4-FFF2-40B4-BE49-F238E27FC236}">
                <a16:creationId xmlns:a16="http://schemas.microsoft.com/office/drawing/2014/main" id="{742AAD2F-52E2-4110-9CD7-6E216DFF0B1A}"/>
              </a:ext>
            </a:extLst>
          </p:cNvPr>
          <p:cNvPicPr>
            <a:picLocks noChangeAspect="1"/>
          </p:cNvPicPr>
          <p:nvPr/>
        </p:nvPicPr>
        <p:blipFill rotWithShape="1">
          <a:blip r:embed="rId2"/>
          <a:srcRect t="10810" r="2" b="2"/>
          <a:stretch/>
        </p:blipFill>
        <p:spPr>
          <a:xfrm>
            <a:off x="6614160" y="1676400"/>
            <a:ext cx="3052446" cy="2302351"/>
          </a:xfrm>
          <a:prstGeom prst="rect">
            <a:avLst/>
          </a:prstGeom>
        </p:spPr>
      </p:pic>
      <p:pic>
        <p:nvPicPr>
          <p:cNvPr id="11" name="Picture 10" descr="A building with balconies and grass in front of it.&#10;&#10;">
            <a:extLst>
              <a:ext uri="{FF2B5EF4-FFF2-40B4-BE49-F238E27FC236}">
                <a16:creationId xmlns:a16="http://schemas.microsoft.com/office/drawing/2014/main" id="{5427D6FA-6C2E-476F-943B-1BC1F38C4174}"/>
              </a:ext>
            </a:extLst>
          </p:cNvPr>
          <p:cNvPicPr>
            <a:picLocks noChangeAspect="1"/>
          </p:cNvPicPr>
          <p:nvPr/>
        </p:nvPicPr>
        <p:blipFill rotWithShape="1">
          <a:blip r:embed="rId3"/>
          <a:srcRect t="14593" r="2" b="4956"/>
          <a:stretch/>
        </p:blipFill>
        <p:spPr>
          <a:xfrm>
            <a:off x="6623685" y="4038600"/>
            <a:ext cx="3052446" cy="2498167"/>
          </a:xfrm>
          <a:prstGeom prst="rect">
            <a:avLst/>
          </a:prstGeom>
        </p:spPr>
      </p:pic>
    </p:spTree>
    <p:extLst>
      <p:ext uri="{BB962C8B-B14F-4D97-AF65-F5344CB8AC3E}">
        <p14:creationId xmlns:p14="http://schemas.microsoft.com/office/powerpoint/2010/main" val="3359911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B28D-BECB-4C70-9A28-571B97F18BF7}"/>
              </a:ext>
            </a:extLst>
          </p:cNvPr>
          <p:cNvSpPr>
            <a:spLocks noGrp="1"/>
          </p:cNvSpPr>
          <p:nvPr>
            <p:ph type="title"/>
          </p:nvPr>
        </p:nvSpPr>
        <p:spPr>
          <a:xfrm>
            <a:off x="479483" y="304800"/>
            <a:ext cx="9099433" cy="836385"/>
          </a:xfrm>
        </p:spPr>
        <p:txBody>
          <a:bodyPr>
            <a:normAutofit/>
          </a:bodyPr>
          <a:lstStyle/>
          <a:p>
            <a:r>
              <a:rPr lang="en-US" sz="800" dirty="0">
                <a:solidFill>
                  <a:schemeClr val="bg2"/>
                </a:solidFill>
              </a:rPr>
              <a:t>Slide </a:t>
            </a:r>
            <a:fld id="{8A444053-2964-4726-8391-23A946A74AF7}" type="slidenum">
              <a:rPr lang="en-US" sz="800" smtClean="0">
                <a:solidFill>
                  <a:schemeClr val="bg2"/>
                </a:solidFill>
              </a:rPr>
              <a:pPr/>
              <a:t>19</a:t>
            </a:fld>
            <a:r>
              <a:rPr lang="en-US" sz="800" dirty="0">
                <a:solidFill>
                  <a:schemeClr val="bg2"/>
                </a:solidFill>
              </a:rPr>
              <a:t> </a:t>
            </a:r>
            <a:br>
              <a:rPr lang="en-US" sz="800" dirty="0">
                <a:solidFill>
                  <a:schemeClr val="bg2"/>
                </a:solidFill>
              </a:rPr>
            </a:br>
            <a:r>
              <a:rPr lang="en-US" dirty="0"/>
              <a:t>Expertise in reentry</a:t>
            </a:r>
          </a:p>
        </p:txBody>
      </p:sp>
      <p:pic>
        <p:nvPicPr>
          <p:cNvPr id="4" name="Picture 3" descr="A person standing on a cliff, walking across a bridge of letters spelling SUCCESS to another cliff. ">
            <a:extLst>
              <a:ext uri="{FF2B5EF4-FFF2-40B4-BE49-F238E27FC236}">
                <a16:creationId xmlns:a16="http://schemas.microsoft.com/office/drawing/2014/main" id="{D9014B34-1F9E-48E4-A02D-3079B338B96F}"/>
              </a:ext>
            </a:extLst>
          </p:cNvPr>
          <p:cNvPicPr>
            <a:picLocks noChangeAspect="1"/>
          </p:cNvPicPr>
          <p:nvPr/>
        </p:nvPicPr>
        <p:blipFill>
          <a:blip r:embed="rId2"/>
          <a:stretch>
            <a:fillRect/>
          </a:stretch>
        </p:blipFill>
        <p:spPr>
          <a:xfrm>
            <a:off x="542211" y="3105469"/>
            <a:ext cx="4094083" cy="2809961"/>
          </a:xfrm>
          <a:prstGeom prst="rect">
            <a:avLst/>
          </a:prstGeom>
        </p:spPr>
      </p:pic>
      <p:sp>
        <p:nvSpPr>
          <p:cNvPr id="3" name="Content Placeholder 2">
            <a:extLst>
              <a:ext uri="{FF2B5EF4-FFF2-40B4-BE49-F238E27FC236}">
                <a16:creationId xmlns:a16="http://schemas.microsoft.com/office/drawing/2014/main" id="{16CE8232-C47D-4FDC-94EE-3CAE02072A30}"/>
              </a:ext>
            </a:extLst>
          </p:cNvPr>
          <p:cNvSpPr>
            <a:spLocks noGrp="1"/>
          </p:cNvSpPr>
          <p:nvPr>
            <p:ph idx="1"/>
          </p:nvPr>
        </p:nvSpPr>
        <p:spPr>
          <a:xfrm>
            <a:off x="4724400" y="1141186"/>
            <a:ext cx="4854515" cy="5640614"/>
          </a:xfrm>
        </p:spPr>
        <p:txBody>
          <a:bodyPr>
            <a:noAutofit/>
          </a:bodyPr>
          <a:lstStyle/>
          <a:p>
            <a:pPr>
              <a:lnSpc>
                <a:spcPct val="90000"/>
              </a:lnSpc>
            </a:pPr>
            <a:r>
              <a:rPr lang="en-US" sz="1600" dirty="0"/>
              <a:t>ADA has a history of providing Reentry Transitional Services since 2016.  The IRP model was first tested at Butner FCI, which is located in Butner, NC. Currently, to date, over 200 individuals in Butner have benefitted from ADA Reentry IRP services, with many of the justice-involved individuals being released to the Triangle area and continuing with their Post-release Reentry Services. </a:t>
            </a:r>
          </a:p>
          <a:p>
            <a:pPr>
              <a:lnSpc>
                <a:spcPct val="90000"/>
              </a:lnSpc>
            </a:pPr>
            <a:r>
              <a:rPr lang="en-US" sz="1600" b="1" dirty="0"/>
              <a:t>Of all the individuals enrolled in the ADA Reentry Program at Butner, only 2 have reoffended and returned in the first 2 years of release.  That is a 98% success rate.</a:t>
            </a:r>
          </a:p>
          <a:p>
            <a:pPr>
              <a:lnSpc>
                <a:spcPct val="90000"/>
              </a:lnSpc>
            </a:pPr>
            <a:r>
              <a:rPr lang="en-US" sz="1600" dirty="0"/>
              <a:t>It was this IRP model that attracted the North Carolina Council on Developmental Disabilities to ADA.</a:t>
            </a:r>
          </a:p>
          <a:p>
            <a:pPr>
              <a:lnSpc>
                <a:spcPct val="90000"/>
              </a:lnSpc>
            </a:pPr>
            <a:r>
              <a:rPr lang="en-US" sz="1600" dirty="0"/>
              <a:t>The North Carolina Council on Developmental Disabilities awarded ADA a 3-year grant to perform this model in 13 State Prisons in NC in 2020.</a:t>
            </a:r>
          </a:p>
        </p:txBody>
      </p:sp>
    </p:spTree>
    <p:extLst>
      <p:ext uri="{BB962C8B-B14F-4D97-AF65-F5344CB8AC3E}">
        <p14:creationId xmlns:p14="http://schemas.microsoft.com/office/powerpoint/2010/main" val="1937858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191000"/>
            <a:ext cx="9144000" cy="1524000"/>
          </a:xfrm>
        </p:spPr>
        <p:txBody>
          <a:bodyPr>
            <a:noAutofit/>
          </a:bodyPr>
          <a:lstStyle/>
          <a:p>
            <a:r>
              <a:rPr lang="en-US" sz="3200" b="1" dirty="0">
                <a:solidFill>
                  <a:schemeClr val="bg1">
                    <a:lumMod val="75000"/>
                  </a:schemeClr>
                </a:solidFill>
                <a:latin typeface="Arial Rounded MT Bold" panose="020F0704030504030204" pitchFamily="34" charset="0"/>
              </a:rPr>
              <a:t/>
            </a:r>
            <a:br>
              <a:rPr lang="en-US" sz="3200" b="1" dirty="0">
                <a:solidFill>
                  <a:schemeClr val="bg1">
                    <a:lumMod val="75000"/>
                  </a:schemeClr>
                </a:solidFill>
                <a:latin typeface="Arial Rounded MT Bold" panose="020F0704030504030204" pitchFamily="34" charset="0"/>
              </a:rPr>
            </a:br>
            <a:r>
              <a:rPr lang="en-US" sz="3200" b="1" dirty="0">
                <a:solidFill>
                  <a:schemeClr val="bg1">
                    <a:lumMod val="75000"/>
                  </a:schemeClr>
                </a:solidFill>
                <a:latin typeface="Arial Rounded MT Bold" panose="020F0704030504030204" pitchFamily="34" charset="0"/>
              </a:rPr>
              <a:t/>
            </a:r>
            <a:br>
              <a:rPr lang="en-US" sz="3200" b="1" dirty="0">
                <a:solidFill>
                  <a:schemeClr val="bg1">
                    <a:lumMod val="75000"/>
                  </a:schemeClr>
                </a:solidFill>
                <a:latin typeface="Arial Rounded MT Bold" panose="020F0704030504030204" pitchFamily="34" charset="0"/>
              </a:rPr>
            </a:br>
            <a:r>
              <a:rPr lang="en-US" sz="3200" dirty="0">
                <a:latin typeface="Verdana" panose="020B0604030504040204" pitchFamily="34" charset="0"/>
                <a:ea typeface="Verdana" panose="020B0604030504040204" pitchFamily="34" charset="0"/>
              </a:rPr>
              <a:t>Non-Traditional Transitions</a:t>
            </a:r>
            <a:br>
              <a:rPr lang="en-US" sz="3200" dirty="0">
                <a:latin typeface="Verdana" panose="020B0604030504040204" pitchFamily="34" charset="0"/>
                <a:ea typeface="Verdana" panose="020B0604030504040204" pitchFamily="34" charset="0"/>
              </a:rPr>
            </a:br>
            <a:r>
              <a:rPr lang="en-US" altLang="en-US" sz="2400" dirty="0">
                <a:latin typeface="Verdana" panose="020B0604030504040204" pitchFamily="34" charset="0"/>
                <a:ea typeface="Verdana" panose="020B0604030504040204" pitchFamily="34" charset="0"/>
                <a:cs typeface="Arial" charset="0"/>
              </a:rPr>
              <a:t/>
            </a:r>
            <a:br>
              <a:rPr lang="en-US" altLang="en-US" sz="2400" dirty="0">
                <a:latin typeface="Verdana" panose="020B0604030504040204" pitchFamily="34" charset="0"/>
                <a:ea typeface="Verdana" panose="020B0604030504040204" pitchFamily="34" charset="0"/>
                <a:cs typeface="Arial" charset="0"/>
              </a:rPr>
            </a:br>
            <a:r>
              <a:rPr lang="en-US" altLang="en-US" sz="2400" dirty="0">
                <a:latin typeface="Verdana" panose="020B0604030504040204" pitchFamily="34" charset="0"/>
                <a:ea typeface="Verdana" panose="020B0604030504040204" pitchFamily="34" charset="0"/>
                <a:cs typeface="Arial" charset="0"/>
              </a:rPr>
              <a:t/>
            </a:r>
            <a:br>
              <a:rPr lang="en-US" altLang="en-US" sz="2400" dirty="0">
                <a:latin typeface="Verdana" panose="020B0604030504040204" pitchFamily="34" charset="0"/>
                <a:ea typeface="Verdana" panose="020B0604030504040204" pitchFamily="34" charset="0"/>
                <a:cs typeface="Arial" charset="0"/>
              </a:rPr>
            </a:br>
            <a:r>
              <a:rPr lang="en-US" altLang="en-US" sz="2400" dirty="0">
                <a:latin typeface="Verdana" panose="020B0604030504040204" pitchFamily="34" charset="0"/>
                <a:ea typeface="Verdana" panose="020B0604030504040204" pitchFamily="34" charset="0"/>
                <a:cs typeface="Arial" charset="0"/>
              </a:rPr>
              <a:t/>
            </a:r>
            <a:br>
              <a:rPr lang="en-US" altLang="en-US" sz="2400" dirty="0">
                <a:latin typeface="Verdana" panose="020B0604030504040204" pitchFamily="34" charset="0"/>
                <a:ea typeface="Verdana" panose="020B0604030504040204" pitchFamily="34" charset="0"/>
                <a:cs typeface="Arial" charset="0"/>
              </a:rPr>
            </a:br>
            <a:r>
              <a:rPr lang="en-US" altLang="en-US" sz="2400" b="1" dirty="0">
                <a:solidFill>
                  <a:srgbClr val="333399"/>
                </a:solidFill>
                <a:latin typeface="Verdana" panose="020B0604030504040204" pitchFamily="34" charset="0"/>
                <a:ea typeface="Verdana" panose="020B0604030504040204" pitchFamily="34" charset="0"/>
                <a:cs typeface="Arial" charset="0"/>
              </a:rPr>
              <a:t/>
            </a:r>
            <a:br>
              <a:rPr lang="en-US" altLang="en-US" sz="2400" b="1" dirty="0">
                <a:solidFill>
                  <a:srgbClr val="333399"/>
                </a:solidFill>
                <a:latin typeface="Verdana" panose="020B0604030504040204" pitchFamily="34" charset="0"/>
                <a:ea typeface="Verdana" panose="020B0604030504040204" pitchFamily="34" charset="0"/>
                <a:cs typeface="Arial" charset="0"/>
              </a:rPr>
            </a:br>
            <a:r>
              <a:rPr lang="en-US" altLang="en-US" sz="3200" dirty="0">
                <a:latin typeface="Verdana" panose="020B0604030504040204" pitchFamily="34" charset="0"/>
                <a:ea typeface="Verdana" panose="020B0604030504040204" pitchFamily="34" charset="0"/>
              </a:rPr>
              <a:t>January 25, 2023</a:t>
            </a:r>
            <a:endParaRPr lang="en-US" sz="3200" dirty="0">
              <a:latin typeface="Verdana" panose="020B0604030504040204" pitchFamily="34" charset="0"/>
              <a:ea typeface="Verdana" panose="020B0604030504040204" pitchFamily="34" charset="0"/>
            </a:endParaRPr>
          </a:p>
        </p:txBody>
      </p:sp>
      <p:sp>
        <p:nvSpPr>
          <p:cNvPr id="3" name="Slide Number Placeholder 2"/>
          <p:cNvSpPr>
            <a:spLocks noGrp="1"/>
          </p:cNvSpPr>
          <p:nvPr>
            <p:ph type="sldNum" sz="quarter" idx="12"/>
          </p:nvPr>
        </p:nvSpPr>
        <p:spPr/>
        <p:txBody>
          <a:bodyPr/>
          <a:lstStyle/>
          <a:p>
            <a:fld id="{6153527D-BED1-478D-AC23-D9BDE0E418EC}" type="slidenum">
              <a:rPr lang="en-US" smtClean="0"/>
              <a:t>2</a:t>
            </a:fld>
            <a:endParaRPr lang="en-US" dirty="0"/>
          </a:p>
        </p:txBody>
      </p:sp>
      <p:sp>
        <p:nvSpPr>
          <p:cNvPr id="9" name="TextBox 8">
            <a:extLst>
              <a:ext uri="{FF2B5EF4-FFF2-40B4-BE49-F238E27FC236}">
                <a16:creationId xmlns:a16="http://schemas.microsoft.com/office/drawing/2014/main" id="{8E64BC83-E81D-AF0A-4CEB-F9AED9C21B48}"/>
              </a:ext>
              <a:ext uri="{C183D7F6-B498-43B3-948B-1728B52AA6E4}">
                <adec:decorative xmlns:adec="http://schemas.microsoft.com/office/drawing/2017/decorative" xmlns="" val="1"/>
              </a:ext>
            </a:extLst>
          </p:cNvPr>
          <p:cNvSpPr txBox="1"/>
          <p:nvPr/>
        </p:nvSpPr>
        <p:spPr>
          <a:xfrm>
            <a:off x="457200" y="609600"/>
            <a:ext cx="5029200" cy="215444"/>
          </a:xfrm>
          <a:prstGeom prst="rect">
            <a:avLst/>
          </a:prstGeom>
          <a:noFill/>
        </p:spPr>
        <p:txBody>
          <a:bodyPr wrap="square">
            <a:spAutoFit/>
          </a:bodyPr>
          <a:lstStyle/>
          <a:p>
            <a:r>
              <a:rPr lang="en-US" sz="800" b="1" dirty="0">
                <a:solidFill>
                  <a:schemeClr val="bg2"/>
                </a:solidFill>
                <a:latin typeface="Arial Rounded MT Bold" panose="020F0704030504030204" pitchFamily="34" charset="0"/>
              </a:rPr>
              <a:t> Slide </a:t>
            </a:r>
            <a:fld id="{8A444053-2964-4726-8391-23A946A74AF7}" type="slidenum">
              <a:rPr lang="en-US" sz="800" b="1" smtClean="0">
                <a:solidFill>
                  <a:schemeClr val="bg2"/>
                </a:solidFill>
                <a:latin typeface="Arial Rounded MT Bold" panose="020F0704030504030204" pitchFamily="34" charset="0"/>
              </a:rPr>
              <a:pPr/>
              <a:t>2</a:t>
            </a:fld>
            <a:endParaRPr lang="en-US" dirty="0"/>
          </a:p>
        </p:txBody>
      </p:sp>
    </p:spTree>
    <p:extLst>
      <p:ext uri="{BB962C8B-B14F-4D97-AF65-F5344CB8AC3E}">
        <p14:creationId xmlns:p14="http://schemas.microsoft.com/office/powerpoint/2010/main" val="453831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FF83-F66B-4E84-A57B-BF40FDB14F6F}"/>
              </a:ext>
            </a:extLst>
          </p:cNvPr>
          <p:cNvSpPr>
            <a:spLocks noGrp="1"/>
          </p:cNvSpPr>
          <p:nvPr>
            <p:ph type="title"/>
          </p:nvPr>
        </p:nvSpPr>
        <p:spPr>
          <a:xfrm>
            <a:off x="516255" y="304800"/>
            <a:ext cx="7478396" cy="836385"/>
          </a:xfrm>
        </p:spPr>
        <p:txBody>
          <a:bodyPr vert="horz" lIns="75438" tIns="37719" rIns="75438" bIns="37719" rtlCol="0" anchor="ctr">
            <a:normAutofit/>
          </a:bodyPr>
          <a:lstStyle/>
          <a:p>
            <a:r>
              <a:rPr lang="en-US" sz="600" dirty="0">
                <a:solidFill>
                  <a:schemeClr val="bg2"/>
                </a:solidFill>
              </a:rPr>
              <a:t>Slide </a:t>
            </a:r>
            <a:fld id="{8A444053-2964-4726-8391-23A946A74AF7}" type="slidenum">
              <a:rPr lang="en-US" sz="600" smtClean="0">
                <a:solidFill>
                  <a:schemeClr val="bg2"/>
                </a:solidFill>
              </a:rPr>
              <a:pPr/>
              <a:t>20</a:t>
            </a:fld>
            <a:r>
              <a:rPr lang="en-US" sz="600" dirty="0">
                <a:solidFill>
                  <a:schemeClr val="bg2"/>
                </a:solidFill>
              </a:rPr>
              <a:t> </a:t>
            </a:r>
            <a:br>
              <a:rPr lang="en-US" sz="600" dirty="0">
                <a:solidFill>
                  <a:schemeClr val="bg2"/>
                </a:solidFill>
              </a:rPr>
            </a:br>
            <a:r>
              <a:rPr lang="en-US" dirty="0">
                <a:solidFill>
                  <a:schemeClr val="accent5">
                    <a:lumMod val="75000"/>
                  </a:schemeClr>
                </a:solidFill>
              </a:rPr>
              <a:t>First Consumer</a:t>
            </a:r>
          </a:p>
        </p:txBody>
      </p:sp>
      <p:sp>
        <p:nvSpPr>
          <p:cNvPr id="28" name="Content Placeholder 27">
            <a:extLst>
              <a:ext uri="{FF2B5EF4-FFF2-40B4-BE49-F238E27FC236}">
                <a16:creationId xmlns:a16="http://schemas.microsoft.com/office/drawing/2014/main" id="{4D98E4F9-DE5E-52AB-AAEC-25C940D24B47}"/>
              </a:ext>
              <a:ext uri="{C183D7F6-B498-43B3-948B-1728B52AA6E4}">
                <adec:decorative xmlns:adec="http://schemas.microsoft.com/office/drawing/2017/decorative" xmlns="" val="0"/>
              </a:ext>
            </a:extLst>
          </p:cNvPr>
          <p:cNvSpPr>
            <a:spLocks noGrp="1"/>
          </p:cNvSpPr>
          <p:nvPr>
            <p:ph idx="1"/>
          </p:nvPr>
        </p:nvSpPr>
        <p:spPr>
          <a:xfrm>
            <a:off x="3657599" y="2621915"/>
            <a:ext cx="5918835" cy="3555714"/>
          </a:xfrm>
        </p:spPr>
        <p:txBody>
          <a:bodyPr>
            <a:normAutofit fontScale="62500" lnSpcReduction="20000"/>
          </a:bodyPr>
          <a:lstStyle/>
          <a:p>
            <a:r>
              <a:rPr lang="en-US" dirty="0"/>
              <a:t>Meet Adrian</a:t>
            </a:r>
          </a:p>
          <a:p>
            <a:r>
              <a:rPr lang="en-US" dirty="0"/>
              <a:t>Adrian was raised in Baltimore MD in a violent urbanized area</a:t>
            </a:r>
          </a:p>
          <a:p>
            <a:r>
              <a:rPr lang="en-US" dirty="0"/>
              <a:t>Adrian was involved in illegal activity due to environmental influences</a:t>
            </a:r>
          </a:p>
          <a:p>
            <a:r>
              <a:rPr lang="en-US" dirty="0"/>
              <a:t>He was convicted of a felony and sentenced to 20 years of incarceration</a:t>
            </a:r>
          </a:p>
          <a:p>
            <a:r>
              <a:rPr lang="en-US" dirty="0"/>
              <a:t>Adrian enrolled in ADA Reentry Pre-Release, and as they say, the rest is history.</a:t>
            </a:r>
          </a:p>
          <a:p>
            <a:r>
              <a:rPr lang="en-US" dirty="0"/>
              <a:t>Adrian is currently Director of Operations with another CIL.</a:t>
            </a:r>
          </a:p>
          <a:p>
            <a:r>
              <a:rPr lang="en-US" dirty="0"/>
              <a:t>This is his story:  </a:t>
            </a:r>
            <a:r>
              <a:rPr lang="en-US" sz="1485" b="1" dirty="0">
                <a:hlinkClick r:id="rId2"/>
              </a:rPr>
              <a:t>https://youtu.be/OlDnco-ISzY</a:t>
            </a:r>
            <a:r>
              <a:rPr lang="en-US" sz="1485" b="1" dirty="0"/>
              <a:t> </a:t>
            </a:r>
          </a:p>
          <a:p>
            <a:endParaRPr lang="en-US" dirty="0"/>
          </a:p>
          <a:p>
            <a:endParaRPr lang="en-US" dirty="0"/>
          </a:p>
        </p:txBody>
      </p:sp>
      <p:pic>
        <p:nvPicPr>
          <p:cNvPr id="4" name="Content Placeholder 3">
            <a:extLst>
              <a:ext uri="{FF2B5EF4-FFF2-40B4-BE49-F238E27FC236}">
                <a16:creationId xmlns:a16="http://schemas.microsoft.com/office/drawing/2014/main" id="{835C198D-DCE9-489A-B394-FA93BC807C0B}"/>
              </a:ext>
              <a:ext uri="{C183D7F6-B498-43B3-948B-1728B52AA6E4}">
                <adec:decorative xmlns:adec="http://schemas.microsoft.com/office/drawing/2017/decorative" xmlns="" val="1"/>
              </a:ext>
            </a:extLst>
          </p:cNvPr>
          <p:cNvPicPr>
            <a:picLocks noChangeAspect="1"/>
          </p:cNvPicPr>
          <p:nvPr/>
        </p:nvPicPr>
        <p:blipFill rotWithShape="1">
          <a:blip r:embed="rId3"/>
          <a:srcRect t="33" r="-1" b="-1"/>
          <a:stretch/>
        </p:blipFill>
        <p:spPr>
          <a:xfrm>
            <a:off x="481965" y="1412986"/>
            <a:ext cx="3038476" cy="4764643"/>
          </a:xfrm>
          <a:prstGeom prst="rect">
            <a:avLst/>
          </a:prstGeom>
        </p:spPr>
      </p:pic>
    </p:spTree>
    <p:extLst>
      <p:ext uri="{BB962C8B-B14F-4D97-AF65-F5344CB8AC3E}">
        <p14:creationId xmlns:p14="http://schemas.microsoft.com/office/powerpoint/2010/main" val="2032315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30EC-17EC-4CFF-ACD3-4D7DC8ED7878}"/>
              </a:ext>
            </a:extLst>
          </p:cNvPr>
          <p:cNvSpPr>
            <a:spLocks noGrp="1"/>
          </p:cNvSpPr>
          <p:nvPr>
            <p:ph type="title"/>
          </p:nvPr>
        </p:nvSpPr>
        <p:spPr>
          <a:xfrm>
            <a:off x="469243" y="609600"/>
            <a:ext cx="9099433" cy="1064985"/>
          </a:xfrm>
        </p:spPr>
        <p:txBody>
          <a:bodyPr>
            <a:normAutofit/>
          </a:bodyPr>
          <a:lstStyle/>
          <a:p>
            <a:r>
              <a:rPr lang="en-US" sz="800" dirty="0">
                <a:solidFill>
                  <a:schemeClr val="bg2"/>
                </a:solidFill>
              </a:rPr>
              <a:t>Slide </a:t>
            </a:r>
            <a:fld id="{8A444053-2964-4726-8391-23A946A74AF7}" type="slidenum">
              <a:rPr lang="en-US" sz="800">
                <a:solidFill>
                  <a:schemeClr val="bg2"/>
                </a:solidFill>
              </a:rPr>
              <a:pPr/>
              <a:t>21</a:t>
            </a:fld>
            <a:r>
              <a:rPr lang="en-US" sz="800" dirty="0">
                <a:solidFill>
                  <a:schemeClr val="bg2"/>
                </a:solidFill>
              </a:rPr>
              <a:t> </a:t>
            </a:r>
            <a:br>
              <a:rPr lang="en-US" sz="800" dirty="0">
                <a:solidFill>
                  <a:schemeClr val="bg2"/>
                </a:solidFill>
              </a:rPr>
            </a:br>
            <a:r>
              <a:rPr lang="en-US" dirty="0"/>
              <a:t>OUTCOMES/SUCCESS OF ADA NCCDD INITIATIVE</a:t>
            </a:r>
          </a:p>
        </p:txBody>
      </p:sp>
      <p:pic>
        <p:nvPicPr>
          <p:cNvPr id="4" name="Picture 3" descr="White puzzle pieces put together with the word &quot;OUTCOMES&quot; spelled out across the puzzle in orange and red letters. ">
            <a:extLst>
              <a:ext uri="{FF2B5EF4-FFF2-40B4-BE49-F238E27FC236}">
                <a16:creationId xmlns:a16="http://schemas.microsoft.com/office/drawing/2014/main" id="{2347C153-A98C-4A0D-97EC-E8D5A9C1F12B}"/>
              </a:ext>
            </a:extLst>
          </p:cNvPr>
          <p:cNvPicPr>
            <a:picLocks noChangeAspect="1"/>
          </p:cNvPicPr>
          <p:nvPr/>
        </p:nvPicPr>
        <p:blipFill>
          <a:blip r:embed="rId2"/>
          <a:stretch>
            <a:fillRect/>
          </a:stretch>
        </p:blipFill>
        <p:spPr>
          <a:xfrm>
            <a:off x="542211" y="3358988"/>
            <a:ext cx="4094083" cy="2302922"/>
          </a:xfrm>
          <a:prstGeom prst="rect">
            <a:avLst/>
          </a:prstGeom>
        </p:spPr>
      </p:pic>
      <p:sp>
        <p:nvSpPr>
          <p:cNvPr id="3" name="Content Placeholder 2">
            <a:extLst>
              <a:ext uri="{FF2B5EF4-FFF2-40B4-BE49-F238E27FC236}">
                <a16:creationId xmlns:a16="http://schemas.microsoft.com/office/drawing/2014/main" id="{2E579612-9EBD-42A3-8C2D-FA143A348ED7}"/>
              </a:ext>
            </a:extLst>
          </p:cNvPr>
          <p:cNvSpPr>
            <a:spLocks noGrp="1"/>
          </p:cNvSpPr>
          <p:nvPr>
            <p:ph idx="1"/>
          </p:nvPr>
        </p:nvSpPr>
        <p:spPr>
          <a:xfrm>
            <a:off x="5227039" y="1674586"/>
            <a:ext cx="4351876" cy="4519288"/>
          </a:xfrm>
        </p:spPr>
        <p:txBody>
          <a:bodyPr>
            <a:normAutofit lnSpcReduction="10000"/>
          </a:bodyPr>
          <a:lstStyle/>
          <a:p>
            <a:pPr>
              <a:lnSpc>
                <a:spcPct val="90000"/>
              </a:lnSpc>
            </a:pPr>
            <a:r>
              <a:rPr lang="en-US" sz="1600" dirty="0"/>
              <a:t>Under this current initiative from NCCDD,  ADA Reentry has:</a:t>
            </a:r>
          </a:p>
          <a:p>
            <a:pPr>
              <a:lnSpc>
                <a:spcPct val="90000"/>
              </a:lnSpc>
            </a:pPr>
            <a:r>
              <a:rPr lang="en-US" sz="1600" dirty="0"/>
              <a:t>Received 155 referrals for pre-release individuals and completed 151 Individualized Reentry Plans (IRPs). The remaining referrals have future release dates.</a:t>
            </a:r>
          </a:p>
          <a:p>
            <a:pPr>
              <a:lnSpc>
                <a:spcPct val="90000"/>
              </a:lnSpc>
            </a:pPr>
            <a:r>
              <a:rPr lang="en-US" sz="1600" b="1" u="sng" dirty="0"/>
              <a:t>Even with an active pandemic the success rate for this initiative is 87% without ever being able to see/contact our consumers directly until April 2022.</a:t>
            </a:r>
          </a:p>
          <a:p>
            <a:pPr>
              <a:lnSpc>
                <a:spcPct val="90000"/>
              </a:lnSpc>
            </a:pPr>
            <a:r>
              <a:rPr lang="en-US" sz="1600" dirty="0"/>
              <a:t>Many pre-release consumers are now actively receiving post-release wrap-around services and have obtained housing; have sustainable employment; have applied and received state benefits; and, most importantly, have not reoffended.</a:t>
            </a:r>
          </a:p>
          <a:p>
            <a:pPr marL="0" indent="0">
              <a:buNone/>
            </a:pPr>
            <a:endParaRPr lang="en-US" sz="1238" dirty="0"/>
          </a:p>
        </p:txBody>
      </p:sp>
    </p:spTree>
    <p:extLst>
      <p:ext uri="{BB962C8B-B14F-4D97-AF65-F5344CB8AC3E}">
        <p14:creationId xmlns:p14="http://schemas.microsoft.com/office/powerpoint/2010/main" val="1653005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BA3C-2094-4ED0-B977-BF4557F12E39}"/>
              </a:ext>
            </a:extLst>
          </p:cNvPr>
          <p:cNvSpPr>
            <a:spLocks noGrp="1"/>
          </p:cNvSpPr>
          <p:nvPr>
            <p:ph type="title"/>
          </p:nvPr>
        </p:nvSpPr>
        <p:spPr/>
        <p:txBody>
          <a:bodyPr anchor="ctr">
            <a:normAutofit/>
          </a:bodyPr>
          <a:lstStyle/>
          <a:p>
            <a:r>
              <a:rPr lang="en-US" sz="600" dirty="0">
                <a:solidFill>
                  <a:schemeClr val="bg2"/>
                </a:solidFill>
              </a:rPr>
              <a:t>Slide </a:t>
            </a:r>
            <a:fld id="{8A444053-2964-4726-8391-23A946A74AF7}" type="slidenum">
              <a:rPr lang="en-US" sz="600" smtClean="0">
                <a:solidFill>
                  <a:schemeClr val="bg2"/>
                </a:solidFill>
              </a:rPr>
              <a:pPr/>
              <a:t>22</a:t>
            </a:fld>
            <a:r>
              <a:rPr lang="en-US" sz="600" dirty="0">
                <a:solidFill>
                  <a:schemeClr val="bg2"/>
                </a:solidFill>
              </a:rPr>
              <a:t> </a:t>
            </a:r>
            <a:r>
              <a:rPr lang="en-US" sz="800" dirty="0">
                <a:solidFill>
                  <a:schemeClr val="bg2"/>
                </a:solidFill>
              </a:rPr>
              <a:t/>
            </a:r>
            <a:br>
              <a:rPr lang="en-US" sz="800" dirty="0">
                <a:solidFill>
                  <a:schemeClr val="bg2"/>
                </a:solidFill>
              </a:rPr>
            </a:br>
            <a:r>
              <a:rPr lang="en-US" sz="2228" dirty="0">
                <a:solidFill>
                  <a:schemeClr val="accent5">
                    <a:lumMod val="75000"/>
                  </a:schemeClr>
                </a:solidFill>
              </a:rPr>
              <a:t>Collaborations</a:t>
            </a:r>
          </a:p>
        </p:txBody>
      </p:sp>
      <p:sp>
        <p:nvSpPr>
          <p:cNvPr id="3" name="Content Placeholder 2">
            <a:extLst>
              <a:ext uri="{FF2B5EF4-FFF2-40B4-BE49-F238E27FC236}">
                <a16:creationId xmlns:a16="http://schemas.microsoft.com/office/drawing/2014/main" id="{FCF117B0-5BAF-427E-A2ED-350893FEF0FE}"/>
              </a:ext>
            </a:extLst>
          </p:cNvPr>
          <p:cNvSpPr>
            <a:spLocks noGrp="1"/>
          </p:cNvSpPr>
          <p:nvPr>
            <p:ph idx="1"/>
          </p:nvPr>
        </p:nvSpPr>
        <p:spPr/>
        <p:txBody>
          <a:bodyPr anchor="ctr">
            <a:noAutofit/>
          </a:bodyPr>
          <a:lstStyle/>
          <a:p>
            <a:pPr marL="0" indent="0">
              <a:buNone/>
            </a:pPr>
            <a:r>
              <a:rPr lang="en-US" sz="1320" dirty="0"/>
              <a:t>Successful Reentry is a multifaceted problem, and no single program can address all the needs at every stage of the process.</a:t>
            </a:r>
          </a:p>
          <a:p>
            <a:pPr marL="0" indent="0">
              <a:buNone/>
            </a:pPr>
            <a:r>
              <a:rPr lang="en-US" sz="1320" dirty="0"/>
              <a:t>The range of challenges that lead to individuals returning to incarceration can include barriers to employment, housing, lack of family support, lack of problem-solving skills, unresolved emotional and mental health conditions, substance abuse recovery, isolation and lack of community integration, and many others. </a:t>
            </a:r>
          </a:p>
          <a:p>
            <a:pPr>
              <a:lnSpc>
                <a:spcPct val="90000"/>
              </a:lnSpc>
            </a:pPr>
            <a:r>
              <a:rPr lang="en-US" sz="1320" dirty="0"/>
              <a:t>Dunn Rotary Club Of NC</a:t>
            </a:r>
          </a:p>
          <a:p>
            <a:pPr>
              <a:lnSpc>
                <a:spcPct val="90000"/>
              </a:lnSpc>
            </a:pPr>
            <a:r>
              <a:rPr lang="en-US" sz="1320" dirty="0"/>
              <a:t>ADA has a partnership with Duke University and their master’s degree level students to offer free, individualized virtual or in-person (location-based) GED training and testing in addition to Duke Occupational Therapy students reviewing the data and effectiveness of the program.</a:t>
            </a:r>
          </a:p>
          <a:p>
            <a:pPr>
              <a:lnSpc>
                <a:spcPct val="90000"/>
              </a:lnSpc>
            </a:pPr>
            <a:r>
              <a:rPr lang="en-US" sz="1320" dirty="0"/>
              <a:t>Women's Club of Charlotte has joined on to assist in supporting the Reentry Suit Closet by donating business casual woman clothing.</a:t>
            </a:r>
          </a:p>
          <a:p>
            <a:pPr>
              <a:lnSpc>
                <a:spcPct val="90000"/>
              </a:lnSpc>
            </a:pPr>
            <a:r>
              <a:rPr lang="en-US" sz="1320" dirty="0"/>
              <a:t>Local Reentry Councils (LRC’s): Wake, Durham, and Orange County</a:t>
            </a:r>
          </a:p>
          <a:p>
            <a:pPr>
              <a:lnSpc>
                <a:spcPct val="90000"/>
              </a:lnSpc>
            </a:pPr>
            <a:r>
              <a:rPr lang="en-US" sz="1320" dirty="0"/>
              <a:t>Federal and State Probation/Parole</a:t>
            </a:r>
          </a:p>
          <a:p>
            <a:pPr>
              <a:lnSpc>
                <a:spcPct val="90000"/>
              </a:lnSpc>
            </a:pPr>
            <a:r>
              <a:rPr lang="en-US" sz="1320" dirty="0"/>
              <a:t>S.W.I.T (Success while in Transition)</a:t>
            </a:r>
          </a:p>
          <a:p>
            <a:pPr>
              <a:lnSpc>
                <a:spcPct val="90000"/>
              </a:lnSpc>
            </a:pPr>
            <a:r>
              <a:rPr lang="en-US" sz="1320" dirty="0"/>
              <a:t>NCCDD</a:t>
            </a:r>
          </a:p>
          <a:p>
            <a:pPr>
              <a:lnSpc>
                <a:spcPct val="90000"/>
              </a:lnSpc>
            </a:pPr>
            <a:r>
              <a:rPr lang="en-US" sz="1320" dirty="0"/>
              <a:t>Monarch</a:t>
            </a:r>
          </a:p>
          <a:p>
            <a:pPr>
              <a:lnSpc>
                <a:spcPct val="90000"/>
              </a:lnSpc>
            </a:pPr>
            <a:r>
              <a:rPr lang="en-US" sz="1320" dirty="0"/>
              <a:t>FTI360</a:t>
            </a:r>
          </a:p>
          <a:p>
            <a:pPr>
              <a:lnSpc>
                <a:spcPct val="90000"/>
              </a:lnSpc>
            </a:pPr>
            <a:r>
              <a:rPr lang="en-US" sz="1320" dirty="0"/>
              <a:t>Butner FCI</a:t>
            </a:r>
          </a:p>
          <a:p>
            <a:pPr>
              <a:lnSpc>
                <a:spcPct val="90000"/>
              </a:lnSpc>
            </a:pPr>
            <a:r>
              <a:rPr lang="en-US" sz="1320" dirty="0"/>
              <a:t>NC State</a:t>
            </a:r>
          </a:p>
        </p:txBody>
      </p:sp>
    </p:spTree>
    <p:extLst>
      <p:ext uri="{BB962C8B-B14F-4D97-AF65-F5344CB8AC3E}">
        <p14:creationId xmlns:p14="http://schemas.microsoft.com/office/powerpoint/2010/main" val="736261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7258-2F62-43AE-855A-AA46A1E5FF7C}"/>
              </a:ext>
            </a:extLst>
          </p:cNvPr>
          <p:cNvSpPr>
            <a:spLocks noGrp="1"/>
          </p:cNvSpPr>
          <p:nvPr>
            <p:ph type="title"/>
          </p:nvPr>
        </p:nvSpPr>
        <p:spPr>
          <a:xfrm>
            <a:off x="677322" y="381000"/>
            <a:ext cx="9099433" cy="836385"/>
          </a:xfrm>
        </p:spPr>
        <p:txBody>
          <a:bodyPr>
            <a:normAutofit/>
          </a:bodyPr>
          <a:lstStyle/>
          <a:p>
            <a:r>
              <a:rPr lang="en-US" sz="800" dirty="0">
                <a:solidFill>
                  <a:schemeClr val="bg2"/>
                </a:solidFill>
              </a:rPr>
              <a:t>Slide </a:t>
            </a:r>
            <a:fld id="{8A444053-2964-4726-8391-23A946A74AF7}" type="slidenum">
              <a:rPr lang="en-US" sz="800">
                <a:solidFill>
                  <a:schemeClr val="bg2"/>
                </a:solidFill>
              </a:rPr>
              <a:pPr/>
              <a:t>23</a:t>
            </a:fld>
            <a:r>
              <a:rPr lang="en-US" sz="800" dirty="0">
                <a:solidFill>
                  <a:schemeClr val="bg2"/>
                </a:solidFill>
              </a:rPr>
              <a:t> </a:t>
            </a:r>
            <a:br>
              <a:rPr lang="en-US" sz="800" dirty="0">
                <a:solidFill>
                  <a:schemeClr val="bg2"/>
                </a:solidFill>
              </a:rPr>
            </a:br>
            <a:r>
              <a:rPr lang="en-US" dirty="0"/>
              <a:t>Stats on Reentry and Disability</a:t>
            </a:r>
          </a:p>
        </p:txBody>
      </p:sp>
      <p:pic>
        <p:nvPicPr>
          <p:cNvPr id="4" name="Picture 3" descr="A pink graphic depicting a prison guard tower looking down at a prison yard.  In the yard, is a stick person sitting in a chair with thought bubbles surrounding their head. ">
            <a:extLst>
              <a:ext uri="{FF2B5EF4-FFF2-40B4-BE49-F238E27FC236}">
                <a16:creationId xmlns:a16="http://schemas.microsoft.com/office/drawing/2014/main" id="{42BC9675-901F-46EE-9823-06DFF6AD3727}"/>
              </a:ext>
            </a:extLst>
          </p:cNvPr>
          <p:cNvPicPr>
            <a:picLocks noChangeAspect="1"/>
          </p:cNvPicPr>
          <p:nvPr/>
        </p:nvPicPr>
        <p:blipFill rotWithShape="1">
          <a:blip r:embed="rId2"/>
          <a:srcRect r="23508" b="2"/>
          <a:stretch/>
        </p:blipFill>
        <p:spPr>
          <a:xfrm>
            <a:off x="542211" y="3005146"/>
            <a:ext cx="4094083" cy="3010606"/>
          </a:xfrm>
          <a:prstGeom prst="rect">
            <a:avLst/>
          </a:prstGeom>
        </p:spPr>
      </p:pic>
      <p:sp>
        <p:nvSpPr>
          <p:cNvPr id="3" name="Content Placeholder 2">
            <a:extLst>
              <a:ext uri="{FF2B5EF4-FFF2-40B4-BE49-F238E27FC236}">
                <a16:creationId xmlns:a16="http://schemas.microsoft.com/office/drawing/2014/main" id="{142ADCFC-E7D0-417F-9238-C617F7163A07}"/>
              </a:ext>
            </a:extLst>
          </p:cNvPr>
          <p:cNvSpPr>
            <a:spLocks noGrp="1"/>
          </p:cNvSpPr>
          <p:nvPr>
            <p:ph idx="1"/>
          </p:nvPr>
        </p:nvSpPr>
        <p:spPr>
          <a:xfrm>
            <a:off x="5227039" y="1729112"/>
            <a:ext cx="4351876" cy="4976488"/>
          </a:xfrm>
        </p:spPr>
        <p:txBody>
          <a:bodyPr>
            <a:normAutofit fontScale="77500" lnSpcReduction="20000"/>
          </a:bodyPr>
          <a:lstStyle/>
          <a:p>
            <a:r>
              <a:rPr lang="en-US" dirty="0"/>
              <a:t>According to NCDPS, only 55% of inmates with  disabilities have aftercare plans developed prior to leaving the prison system. We assume there are many inmates with a disability who are not identified/diagnosed. </a:t>
            </a:r>
          </a:p>
          <a:p>
            <a:r>
              <a:rPr lang="en-US" dirty="0"/>
              <a:t>With a state recidivism rate of 47% for all inmates the likelihood of successful transition to productive community life for an incarcerated individual with a disability is extremely low without proper planning, training, and supports.</a:t>
            </a:r>
          </a:p>
        </p:txBody>
      </p:sp>
    </p:spTree>
    <p:extLst>
      <p:ext uri="{BB962C8B-B14F-4D97-AF65-F5344CB8AC3E}">
        <p14:creationId xmlns:p14="http://schemas.microsoft.com/office/powerpoint/2010/main" val="730888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BC3D-F450-4148-97CA-7C33813F080B}"/>
              </a:ext>
            </a:extLst>
          </p:cNvPr>
          <p:cNvSpPr>
            <a:spLocks noGrp="1"/>
          </p:cNvSpPr>
          <p:nvPr>
            <p:ph type="title"/>
          </p:nvPr>
        </p:nvSpPr>
        <p:spPr>
          <a:xfrm>
            <a:off x="479484" y="1636554"/>
            <a:ext cx="9099433" cy="836385"/>
          </a:xfrm>
        </p:spPr>
        <p:txBody>
          <a:bodyPr>
            <a:normAutofit/>
          </a:bodyPr>
          <a:lstStyle/>
          <a:p>
            <a:r>
              <a:rPr lang="en-US" sz="600" dirty="0">
                <a:solidFill>
                  <a:schemeClr val="bg2"/>
                </a:solidFill>
              </a:rPr>
              <a:t>Slide </a:t>
            </a:r>
            <a:fld id="{8A444053-2964-4726-8391-23A946A74AF7}" type="slidenum">
              <a:rPr lang="en-US" sz="600" smtClean="0">
                <a:solidFill>
                  <a:schemeClr val="bg2"/>
                </a:solidFill>
              </a:rPr>
              <a:pPr/>
              <a:t>24</a:t>
            </a:fld>
            <a:r>
              <a:rPr lang="en-US" sz="600" dirty="0">
                <a:solidFill>
                  <a:schemeClr val="bg2"/>
                </a:solidFill>
              </a:rPr>
              <a:t> </a:t>
            </a:r>
            <a:r>
              <a:rPr lang="en-US" sz="800" dirty="0">
                <a:solidFill>
                  <a:schemeClr val="bg2"/>
                </a:solidFill>
              </a:rPr>
              <a:t/>
            </a:r>
            <a:br>
              <a:rPr lang="en-US" sz="800" dirty="0">
                <a:solidFill>
                  <a:schemeClr val="bg2"/>
                </a:solidFill>
              </a:rPr>
            </a:br>
            <a:r>
              <a:rPr lang="en-US" dirty="0"/>
              <a:t>Makes Cents</a:t>
            </a:r>
          </a:p>
        </p:txBody>
      </p:sp>
      <p:pic>
        <p:nvPicPr>
          <p:cNvPr id="4" name="Picture 3" descr="A roll of hundred dollar bills inside a pair of handcuffs. ">
            <a:extLst>
              <a:ext uri="{FF2B5EF4-FFF2-40B4-BE49-F238E27FC236}">
                <a16:creationId xmlns:a16="http://schemas.microsoft.com/office/drawing/2014/main" id="{3E9ED7AE-D538-4837-9FD8-02CE71874235}"/>
              </a:ext>
            </a:extLst>
          </p:cNvPr>
          <p:cNvPicPr>
            <a:picLocks noChangeAspect="1"/>
          </p:cNvPicPr>
          <p:nvPr/>
        </p:nvPicPr>
        <p:blipFill>
          <a:blip r:embed="rId2"/>
          <a:stretch>
            <a:fillRect/>
          </a:stretch>
        </p:blipFill>
        <p:spPr>
          <a:xfrm>
            <a:off x="542211" y="3074464"/>
            <a:ext cx="4094083" cy="2871969"/>
          </a:xfrm>
          <a:prstGeom prst="rect">
            <a:avLst/>
          </a:prstGeom>
        </p:spPr>
      </p:pic>
      <p:sp>
        <p:nvSpPr>
          <p:cNvPr id="3" name="Content Placeholder 2">
            <a:extLst>
              <a:ext uri="{FF2B5EF4-FFF2-40B4-BE49-F238E27FC236}">
                <a16:creationId xmlns:a16="http://schemas.microsoft.com/office/drawing/2014/main" id="{FDEB9A31-6E5F-498E-85D0-06351D9A121D}"/>
              </a:ext>
            </a:extLst>
          </p:cNvPr>
          <p:cNvSpPr>
            <a:spLocks noGrp="1"/>
          </p:cNvSpPr>
          <p:nvPr>
            <p:ph idx="1"/>
          </p:nvPr>
        </p:nvSpPr>
        <p:spPr>
          <a:xfrm>
            <a:off x="5227039" y="2362200"/>
            <a:ext cx="4351876" cy="4495800"/>
          </a:xfrm>
        </p:spPr>
        <p:txBody>
          <a:bodyPr>
            <a:noAutofit/>
          </a:bodyPr>
          <a:lstStyle/>
          <a:p>
            <a:r>
              <a:rPr lang="en-US" sz="1600" dirty="0"/>
              <a:t>According to a 2022 North Carolina News report, NC spends $52,882 a year per incarcerated individual. </a:t>
            </a:r>
          </a:p>
          <a:p>
            <a:r>
              <a:rPr lang="en-US" sz="1600" dirty="0"/>
              <a:t>Programs like ADA Reentry that have a proven record of having a high success rate in assisting with successful reentry continues to save the state money, which lowers taxes for all individuals living in the state. </a:t>
            </a:r>
          </a:p>
          <a:p>
            <a:r>
              <a:rPr lang="en-US" sz="1600" dirty="0"/>
              <a:t>ADA Reentry operates currently as structured on 300,000 a year. In conjunction with the NC News report, if ADA successfully assists with reentry for 6 individuals ADA has saved North Carolina the same amount of money it takes to run the whole program for one year.  ADA has successfully transitioned over 373 individuals since 2017.</a:t>
            </a:r>
          </a:p>
        </p:txBody>
      </p:sp>
    </p:spTree>
    <p:extLst>
      <p:ext uri="{BB962C8B-B14F-4D97-AF65-F5344CB8AC3E}">
        <p14:creationId xmlns:p14="http://schemas.microsoft.com/office/powerpoint/2010/main" val="979470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917B-0CE7-4CB4-8A11-36CEF68C3A61}"/>
              </a:ext>
            </a:extLst>
          </p:cNvPr>
          <p:cNvSpPr>
            <a:spLocks noGrp="1"/>
          </p:cNvSpPr>
          <p:nvPr>
            <p:ph type="title"/>
          </p:nvPr>
        </p:nvSpPr>
        <p:spPr>
          <a:xfrm>
            <a:off x="303292" y="514958"/>
            <a:ext cx="7621507" cy="836385"/>
          </a:xfrm>
        </p:spPr>
        <p:txBody>
          <a:bodyPr>
            <a:normAutofit/>
          </a:bodyPr>
          <a:lstStyle/>
          <a:p>
            <a:r>
              <a:rPr lang="en-US" sz="800" dirty="0">
                <a:solidFill>
                  <a:schemeClr val="bg2"/>
                </a:solidFill>
              </a:rPr>
              <a:t>Slide </a:t>
            </a:r>
            <a:fld id="{8A444053-2964-4726-8391-23A946A74AF7}" type="slidenum">
              <a:rPr lang="en-US" sz="800" smtClean="0">
                <a:solidFill>
                  <a:schemeClr val="bg2"/>
                </a:solidFill>
              </a:rPr>
              <a:pPr/>
              <a:t>25</a:t>
            </a:fld>
            <a:r>
              <a:rPr lang="en-US" dirty="0">
                <a:solidFill>
                  <a:schemeClr val="accent5">
                    <a:lumMod val="75000"/>
                  </a:schemeClr>
                </a:solidFill>
              </a:rPr>
              <a:t/>
            </a:r>
            <a:br>
              <a:rPr lang="en-US" dirty="0">
                <a:solidFill>
                  <a:schemeClr val="accent5">
                    <a:lumMod val="75000"/>
                  </a:schemeClr>
                </a:solidFill>
              </a:rPr>
            </a:br>
            <a:r>
              <a:rPr lang="en-US" dirty="0">
                <a:solidFill>
                  <a:schemeClr val="accent5">
                    <a:lumMod val="75000"/>
                  </a:schemeClr>
                </a:solidFill>
              </a:rPr>
              <a:t>The Team</a:t>
            </a:r>
          </a:p>
        </p:txBody>
      </p:sp>
      <p:pic>
        <p:nvPicPr>
          <p:cNvPr id="5" name="Picture 4" descr="Photograph of James Smith Reentry Specialist/ Community Inclusion Specialist/Certified Peer Support Specialist/WRAP Facilitator.  James is a black man with short brown hair and a trimmed beard.  He is smiling at the camera. &#10;">
            <a:extLst>
              <a:ext uri="{FF2B5EF4-FFF2-40B4-BE49-F238E27FC236}">
                <a16:creationId xmlns:a16="http://schemas.microsoft.com/office/drawing/2014/main" id="{DEF2285C-0930-4E29-B911-F729C745E050}"/>
              </a:ext>
            </a:extLst>
          </p:cNvPr>
          <p:cNvPicPr>
            <a:picLocks noChangeAspect="1"/>
          </p:cNvPicPr>
          <p:nvPr/>
        </p:nvPicPr>
        <p:blipFill rotWithShape="1">
          <a:blip r:embed="rId3"/>
          <a:srcRect t="12667" r="1" b="45667"/>
          <a:stretch/>
        </p:blipFill>
        <p:spPr>
          <a:xfrm>
            <a:off x="218363" y="4829035"/>
            <a:ext cx="3062783" cy="1592022"/>
          </a:xfrm>
          <a:prstGeom prst="rect">
            <a:avLst/>
          </a:prstGeom>
        </p:spPr>
      </p:pic>
      <p:pic>
        <p:nvPicPr>
          <p:cNvPr id="6" name="Picture 5" descr="A photograph of Wayne Bell, Reentry Specialist/ Community Inclusion Specialist/Certified Peer Support Specialist.  Wayne is a black man with short greying hair. &#10;">
            <a:extLst>
              <a:ext uri="{FF2B5EF4-FFF2-40B4-BE49-F238E27FC236}">
                <a16:creationId xmlns:a16="http://schemas.microsoft.com/office/drawing/2014/main" id="{B44314F8-6490-4D69-887F-BE22E0749CC1}"/>
              </a:ext>
            </a:extLst>
          </p:cNvPr>
          <p:cNvPicPr>
            <a:picLocks noChangeAspect="1"/>
          </p:cNvPicPr>
          <p:nvPr/>
        </p:nvPicPr>
        <p:blipFill rotWithShape="1">
          <a:blip r:embed="rId4"/>
          <a:srcRect t="10417" r="-2" b="45415"/>
          <a:stretch/>
        </p:blipFill>
        <p:spPr>
          <a:xfrm>
            <a:off x="218363" y="3150610"/>
            <a:ext cx="3062783" cy="1531391"/>
          </a:xfrm>
          <a:prstGeom prst="rect">
            <a:avLst/>
          </a:prstGeom>
        </p:spPr>
      </p:pic>
      <p:pic>
        <p:nvPicPr>
          <p:cNvPr id="4" name="Picture 3" descr="Photograph of Sharif Brown Program Manager for Reentry/Certified Travel Training Instructor. He is a black man with a trimmed beard and short brown hair. &#10;">
            <a:extLst>
              <a:ext uri="{FF2B5EF4-FFF2-40B4-BE49-F238E27FC236}">
                <a16:creationId xmlns:a16="http://schemas.microsoft.com/office/drawing/2014/main" id="{84010D4E-2016-42CC-BC10-5D7B45E88A8A}"/>
              </a:ext>
            </a:extLst>
          </p:cNvPr>
          <p:cNvPicPr>
            <a:picLocks noChangeAspect="1"/>
          </p:cNvPicPr>
          <p:nvPr/>
        </p:nvPicPr>
        <p:blipFill rotWithShape="1">
          <a:blip r:embed="rId5"/>
          <a:srcRect t="13333" r="3" b="46668"/>
          <a:stretch/>
        </p:blipFill>
        <p:spPr>
          <a:xfrm>
            <a:off x="192038" y="1472184"/>
            <a:ext cx="3062783" cy="1531391"/>
          </a:xfrm>
          <a:prstGeom prst="rect">
            <a:avLst/>
          </a:prstGeom>
        </p:spPr>
      </p:pic>
      <p:sp>
        <p:nvSpPr>
          <p:cNvPr id="3" name="Content Placeholder 2" descr="A photograph of James Smith Reentry Specialist/ Community Inclusion Specialist/Certified Peer Support Specialist/WRAP Facilitator.  James is a black man with a trimmed beard and brown hair, smiling at the camera. &#10;">
            <a:extLst>
              <a:ext uri="{FF2B5EF4-FFF2-40B4-BE49-F238E27FC236}">
                <a16:creationId xmlns:a16="http://schemas.microsoft.com/office/drawing/2014/main" id="{07FE7DDE-995C-405F-B9BB-DAB66959C137}"/>
              </a:ext>
            </a:extLst>
          </p:cNvPr>
          <p:cNvSpPr>
            <a:spLocks noGrp="1"/>
          </p:cNvSpPr>
          <p:nvPr>
            <p:ph idx="1"/>
          </p:nvPr>
        </p:nvSpPr>
        <p:spPr>
          <a:xfrm>
            <a:off x="3623211" y="1472184"/>
            <a:ext cx="5960687" cy="4948873"/>
          </a:xfrm>
        </p:spPr>
        <p:txBody>
          <a:bodyPr>
            <a:normAutofit lnSpcReduction="10000"/>
          </a:bodyPr>
          <a:lstStyle/>
          <a:p>
            <a:r>
              <a:rPr lang="en-US" dirty="0">
                <a:solidFill>
                  <a:schemeClr val="accent5">
                    <a:lumMod val="75000"/>
                  </a:schemeClr>
                </a:solidFill>
              </a:rPr>
              <a:t>Sharif Brown Program Manager for Reentry/Certified Travel Training Instructor</a:t>
            </a:r>
          </a:p>
          <a:p>
            <a:r>
              <a:rPr lang="en-US" dirty="0">
                <a:solidFill>
                  <a:schemeClr val="accent5">
                    <a:lumMod val="75000"/>
                  </a:schemeClr>
                </a:solidFill>
              </a:rPr>
              <a:t>Wayne Bell, Reentry Specialist/ Community Inclusion Specialist/Certified Peer Support Specialist </a:t>
            </a:r>
          </a:p>
          <a:p>
            <a:r>
              <a:rPr lang="en-US" dirty="0">
                <a:solidFill>
                  <a:schemeClr val="accent5">
                    <a:lumMod val="75000"/>
                  </a:schemeClr>
                </a:solidFill>
              </a:rPr>
              <a:t>James Smith Reentry Specialist/ Community Inclusion Specialist/Certified Peer Support Specialist/WRAP Facilitator </a:t>
            </a:r>
          </a:p>
        </p:txBody>
      </p:sp>
    </p:spTree>
    <p:extLst>
      <p:ext uri="{BB962C8B-B14F-4D97-AF65-F5344CB8AC3E}">
        <p14:creationId xmlns:p14="http://schemas.microsoft.com/office/powerpoint/2010/main" val="149807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061D-2154-4F24-8ABF-F73C606918BC}"/>
              </a:ext>
            </a:extLst>
          </p:cNvPr>
          <p:cNvSpPr>
            <a:spLocks noGrp="1"/>
          </p:cNvSpPr>
          <p:nvPr>
            <p:ph type="title"/>
          </p:nvPr>
        </p:nvSpPr>
        <p:spPr>
          <a:xfrm>
            <a:off x="304800" y="457200"/>
            <a:ext cx="9099433" cy="836385"/>
          </a:xfrm>
        </p:spPr>
        <p:txBody>
          <a:bodyPr>
            <a:normAutofit/>
          </a:bodyPr>
          <a:lstStyle/>
          <a:p>
            <a:r>
              <a:rPr lang="en-US" sz="800" dirty="0">
                <a:solidFill>
                  <a:schemeClr val="bg2"/>
                </a:solidFill>
              </a:rPr>
              <a:t>Slide </a:t>
            </a:r>
            <a:fld id="{8A444053-2964-4726-8391-23A946A74AF7}" type="slidenum">
              <a:rPr lang="en-US" sz="800" smtClean="0">
                <a:solidFill>
                  <a:schemeClr val="bg2"/>
                </a:solidFill>
              </a:rPr>
              <a:pPr/>
              <a:t>26</a:t>
            </a:fld>
            <a:r>
              <a:rPr lang="en-US" sz="800" dirty="0">
                <a:solidFill>
                  <a:schemeClr val="bg2"/>
                </a:solidFill>
              </a:rPr>
              <a:t> </a:t>
            </a:r>
            <a:br>
              <a:rPr lang="en-US" sz="800" dirty="0">
                <a:solidFill>
                  <a:schemeClr val="bg2"/>
                </a:solidFill>
              </a:rPr>
            </a:br>
            <a:r>
              <a:rPr lang="en-US" dirty="0"/>
              <a:t>Closing</a:t>
            </a:r>
          </a:p>
        </p:txBody>
      </p:sp>
      <p:pic>
        <p:nvPicPr>
          <p:cNvPr id="7" name="Picture 6" descr="Seven people jump up into the sky with their hands raised as they float above a reflective surface. ">
            <a:extLst>
              <a:ext uri="{FF2B5EF4-FFF2-40B4-BE49-F238E27FC236}">
                <a16:creationId xmlns:a16="http://schemas.microsoft.com/office/drawing/2014/main" id="{86A4AD6C-E797-4201-B079-20EBD768BB3D}"/>
              </a:ext>
            </a:extLst>
          </p:cNvPr>
          <p:cNvPicPr>
            <a:picLocks noChangeAspect="1"/>
          </p:cNvPicPr>
          <p:nvPr/>
        </p:nvPicPr>
        <p:blipFill>
          <a:blip r:embed="rId3"/>
          <a:stretch>
            <a:fillRect/>
          </a:stretch>
        </p:blipFill>
        <p:spPr>
          <a:xfrm>
            <a:off x="671669" y="3005146"/>
            <a:ext cx="3835166" cy="3010606"/>
          </a:xfrm>
          <a:prstGeom prst="rect">
            <a:avLst/>
          </a:prstGeom>
        </p:spPr>
      </p:pic>
      <p:sp>
        <p:nvSpPr>
          <p:cNvPr id="3" name="Content Placeholder 2">
            <a:extLst>
              <a:ext uri="{FF2B5EF4-FFF2-40B4-BE49-F238E27FC236}">
                <a16:creationId xmlns:a16="http://schemas.microsoft.com/office/drawing/2014/main" id="{53C175D1-4624-4DEC-989C-AB291AD0E83B}"/>
              </a:ext>
            </a:extLst>
          </p:cNvPr>
          <p:cNvSpPr>
            <a:spLocks noGrp="1"/>
          </p:cNvSpPr>
          <p:nvPr>
            <p:ph idx="1"/>
          </p:nvPr>
        </p:nvSpPr>
        <p:spPr>
          <a:xfrm>
            <a:off x="5227039" y="1293585"/>
            <a:ext cx="4351876" cy="4900288"/>
          </a:xfrm>
        </p:spPr>
        <p:txBody>
          <a:bodyPr>
            <a:normAutofit fontScale="62500" lnSpcReduction="20000"/>
          </a:bodyPr>
          <a:lstStyle/>
          <a:p>
            <a:r>
              <a:rPr lang="en-US" dirty="0"/>
              <a:t>Whether focused on education, employment, transitional housing, substance abuse treatment or building cognitive and emotional resources,  ADA knows individualized reentry plans support successful reentry and reduce recidivism. Luckily, the increased awareness of evidence-based best practices can provide a strong foundation, and ADA believes we can assist in creating safe communities by successfully integrating formerly incarcerated individuals.</a:t>
            </a:r>
          </a:p>
          <a:p>
            <a:r>
              <a:rPr lang="en-US" b="1" u="sng" dirty="0"/>
              <a:t>ADA is also funded by donations, volunteer hours, and grants</a:t>
            </a:r>
            <a:r>
              <a:rPr lang="en-US" dirty="0"/>
              <a:t>.</a:t>
            </a:r>
          </a:p>
          <a:p>
            <a:r>
              <a:rPr lang="en-US" b="1" u="sng" dirty="0"/>
              <a:t>ADA CONTINUES TO SEARCH FOR A FUNDER FOR THIS PROGRAM AS THE GRANT EXPIRES OCTOBER 2023.</a:t>
            </a:r>
          </a:p>
          <a:p>
            <a:endParaRPr lang="en-US" dirty="0"/>
          </a:p>
        </p:txBody>
      </p:sp>
    </p:spTree>
    <p:extLst>
      <p:ext uri="{BB962C8B-B14F-4D97-AF65-F5344CB8AC3E}">
        <p14:creationId xmlns:p14="http://schemas.microsoft.com/office/powerpoint/2010/main" val="1634168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A4212-FB0D-C70D-5EB4-F238FAE0603C}"/>
              </a:ext>
            </a:extLst>
          </p:cNvPr>
          <p:cNvSpPr>
            <a:spLocks noGrp="1"/>
          </p:cNvSpPr>
          <p:nvPr>
            <p:ph type="title"/>
          </p:nvPr>
        </p:nvSpPr>
        <p:spPr>
          <a:xfrm>
            <a:off x="692150" y="609600"/>
            <a:ext cx="8674100" cy="161926"/>
          </a:xfrm>
        </p:spPr>
        <p:txBody>
          <a:bodyPr>
            <a:normAutofit fontScale="90000"/>
          </a:bodyPr>
          <a:lstStyle/>
          <a:p>
            <a:r>
              <a:rPr lang="en-US" sz="800" dirty="0">
                <a:solidFill>
                  <a:schemeClr val="bg2"/>
                </a:solidFill>
              </a:rPr>
              <a:t>Slide </a:t>
            </a:r>
            <a:fld id="{8A444053-2964-4726-8391-23A946A74AF7}" type="slidenum">
              <a:rPr lang="en-US" sz="800" smtClean="0">
                <a:solidFill>
                  <a:schemeClr val="bg2"/>
                </a:solidFill>
              </a:rPr>
              <a:pPr/>
              <a:t>27</a:t>
            </a:fld>
            <a:r>
              <a:rPr lang="en-US" sz="800" dirty="0">
                <a:solidFill>
                  <a:schemeClr val="bg2"/>
                </a:solidFill>
              </a:rPr>
              <a:t/>
            </a:r>
            <a:br>
              <a:rPr lang="en-US" sz="800" dirty="0">
                <a:solidFill>
                  <a:schemeClr val="bg2"/>
                </a:solidFill>
              </a:rPr>
            </a:br>
            <a:endParaRPr lang="en-US" dirty="0"/>
          </a:p>
        </p:txBody>
      </p:sp>
      <p:pic>
        <p:nvPicPr>
          <p:cNvPr id="32771" name="Picture 3" descr="Logo for Alliance of Disability Advocates (ADA)">
            <a:extLst>
              <a:ext uri="{FF2B5EF4-FFF2-40B4-BE49-F238E27FC236}">
                <a16:creationId xmlns:a16="http://schemas.microsoft.com/office/drawing/2014/main" id="{E61FC91C-D704-42DD-ACFE-B5A3EFE1C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030" y="1981200"/>
            <a:ext cx="1896428" cy="119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Content Placeholder 2">
            <a:extLst>
              <a:ext uri="{FF2B5EF4-FFF2-40B4-BE49-F238E27FC236}">
                <a16:creationId xmlns:a16="http://schemas.microsoft.com/office/drawing/2014/main" id="{DE15B585-0911-4610-9E85-9EBB2F82E3CE}"/>
              </a:ext>
            </a:extLst>
          </p:cNvPr>
          <p:cNvSpPr>
            <a:spLocks noGrp="1"/>
          </p:cNvSpPr>
          <p:nvPr>
            <p:ph sz="half" idx="1"/>
          </p:nvPr>
        </p:nvSpPr>
        <p:spPr/>
        <p:txBody>
          <a:bodyPr rtlCol="0">
            <a:normAutofit/>
          </a:bodyPr>
          <a:lstStyle/>
          <a:p>
            <a:pPr algn="ctr">
              <a:defRPr/>
            </a:pPr>
            <a:endParaRPr lang="en-US" dirty="0"/>
          </a:p>
          <a:p>
            <a:pPr algn="ctr">
              <a:defRPr/>
            </a:pPr>
            <a:endParaRPr lang="en-US" dirty="0"/>
          </a:p>
          <a:p>
            <a:pPr algn="ctr">
              <a:buNone/>
              <a:defRPr/>
            </a:pPr>
            <a:endParaRPr lang="en-US" b="1" dirty="0">
              <a:latin typeface="Calibri" panose="020F0502020204030204" pitchFamily="34" charset="0"/>
              <a:cs typeface="Calibri" panose="020F0502020204030204" pitchFamily="34" charset="0"/>
            </a:endParaRPr>
          </a:p>
          <a:p>
            <a:pPr algn="ctr">
              <a:buNone/>
              <a:defRPr/>
            </a:pPr>
            <a:r>
              <a:rPr lang="en-US" sz="1650" b="1" dirty="0">
                <a:latin typeface="Calibri" panose="020F0502020204030204" pitchFamily="34" charset="0"/>
                <a:cs typeface="Calibri" panose="020F0502020204030204" pitchFamily="34" charset="0"/>
              </a:rPr>
              <a:t>3725 National Drive, Suite 105</a:t>
            </a:r>
          </a:p>
          <a:p>
            <a:pPr algn="ctr">
              <a:buNone/>
              <a:defRPr/>
            </a:pPr>
            <a:r>
              <a:rPr lang="en-US" sz="1650" b="1" dirty="0">
                <a:latin typeface="Calibri" panose="020F0502020204030204" pitchFamily="34" charset="0"/>
                <a:cs typeface="Calibri" panose="020F0502020204030204" pitchFamily="34" charset="0"/>
              </a:rPr>
              <a:t>Raleigh, NC 27612</a:t>
            </a:r>
          </a:p>
          <a:p>
            <a:pPr algn="ctr">
              <a:buNone/>
              <a:defRPr/>
            </a:pPr>
            <a:r>
              <a:rPr lang="en-US" sz="1650" b="1" dirty="0">
                <a:latin typeface="Calibri" panose="020F0502020204030204" pitchFamily="34" charset="0"/>
                <a:cs typeface="Calibri" panose="020F0502020204030204" pitchFamily="34" charset="0"/>
              </a:rPr>
              <a:t>Toll-Free: (877) 235-4210 </a:t>
            </a:r>
          </a:p>
          <a:p>
            <a:pPr algn="ctr">
              <a:buNone/>
              <a:defRPr/>
            </a:pPr>
            <a:r>
              <a:rPr lang="en-US" sz="1650" b="1" dirty="0">
                <a:latin typeface="Calibri" panose="020F0502020204030204" pitchFamily="34" charset="0"/>
                <a:cs typeface="Calibri" panose="020F0502020204030204" pitchFamily="34" charset="0"/>
              </a:rPr>
              <a:t>Phone: (919) 591-0891 (D)</a:t>
            </a:r>
          </a:p>
          <a:p>
            <a:pPr algn="ctr">
              <a:defRPr/>
            </a:pPr>
            <a:endParaRPr lang="en-US" sz="1650" b="1" dirty="0">
              <a:latin typeface="Calibri" panose="020F0502020204030204" pitchFamily="34" charset="0"/>
              <a:cs typeface="Calibri" panose="020F0502020204030204" pitchFamily="34" charset="0"/>
            </a:endParaRPr>
          </a:p>
          <a:p>
            <a:pPr algn="ctr">
              <a:buNone/>
              <a:defRPr/>
            </a:pPr>
            <a:r>
              <a:rPr lang="en-US" sz="1650" b="1" dirty="0">
                <a:latin typeface="Calibri" panose="020F0502020204030204" pitchFamily="34" charset="0"/>
                <a:cs typeface="Calibri" panose="020F0502020204030204" pitchFamily="34" charset="0"/>
              </a:rPr>
              <a:t>Website: </a:t>
            </a:r>
            <a:r>
              <a:rPr lang="en-US" sz="1650" b="1" dirty="0">
                <a:latin typeface="Calibri" panose="020F0502020204030204" pitchFamily="34" charset="0"/>
                <a:cs typeface="Calibri" panose="020F0502020204030204" pitchFamily="34" charset="0"/>
                <a:hlinkClick r:id="rId4"/>
              </a:rPr>
              <a:t>www.adanc.org</a:t>
            </a:r>
            <a:r>
              <a:rPr lang="en-US" sz="1650" b="1" dirty="0">
                <a:latin typeface="Calibri" panose="020F0502020204030204" pitchFamily="34" charset="0"/>
                <a:cs typeface="Calibri" panose="020F0502020204030204" pitchFamily="34" charset="0"/>
              </a:rPr>
              <a:t> </a:t>
            </a:r>
          </a:p>
          <a:p>
            <a:pPr algn="ctr">
              <a:buNone/>
              <a:defRPr/>
            </a:pPr>
            <a:r>
              <a:rPr lang="en-US" sz="1650" b="1" dirty="0">
                <a:latin typeface="Calibri" panose="020F0502020204030204" pitchFamily="34" charset="0"/>
                <a:cs typeface="Calibri" panose="020F0502020204030204" pitchFamily="34" charset="0"/>
              </a:rPr>
              <a:t>Email: </a:t>
            </a:r>
            <a:r>
              <a:rPr lang="en-US" sz="1650" b="1" dirty="0">
                <a:solidFill>
                  <a:schemeClr val="accent1">
                    <a:lumMod val="75000"/>
                  </a:schemeClr>
                </a:solidFill>
                <a:latin typeface="Calibri" panose="020F0502020204030204" pitchFamily="34" charset="0"/>
                <a:cs typeface="Calibri" panose="020F0502020204030204" pitchFamily="34" charset="0"/>
                <a:hlinkClick r:id="rId5" tooltip="info@disabilityrightsnc.org"/>
              </a:rPr>
              <a:t>info@adanc.org</a:t>
            </a:r>
            <a:endParaRPr lang="en-US" sz="1650" b="1" dirty="0">
              <a:solidFill>
                <a:schemeClr val="accent1">
                  <a:lumMod val="75000"/>
                </a:schemeClr>
              </a:solidFill>
              <a:latin typeface="Calibri" panose="020F0502020204030204" pitchFamily="34" charset="0"/>
              <a:cs typeface="Calibri" panose="020F0502020204030204" pitchFamily="34" charset="0"/>
            </a:endParaRPr>
          </a:p>
          <a:p>
            <a:pPr algn="ctr">
              <a:defRPr/>
            </a:pPr>
            <a:endParaRPr lang="en-US" dirty="0"/>
          </a:p>
        </p:txBody>
      </p:sp>
      <p:pic>
        <p:nvPicPr>
          <p:cNvPr id="3" name="Picture 2" descr="Green image of the State of North Carolina with super-imposed icon images of various people of all sizes, including wheelchair users. NCCDD North Carolina Council on Developmental Disabilities.">
            <a:extLst>
              <a:ext uri="{FF2B5EF4-FFF2-40B4-BE49-F238E27FC236}">
                <a16:creationId xmlns:a16="http://schemas.microsoft.com/office/drawing/2014/main" id="{CF83F675-71DE-6BC1-0623-6C855D91CF34}"/>
              </a:ext>
            </a:extLst>
          </p:cNvPr>
          <p:cNvPicPr>
            <a:picLocks noChangeAspect="1"/>
          </p:cNvPicPr>
          <p:nvPr/>
        </p:nvPicPr>
        <p:blipFill>
          <a:blip r:embed="rId6"/>
          <a:stretch>
            <a:fillRect/>
          </a:stretch>
        </p:blipFill>
        <p:spPr>
          <a:xfrm>
            <a:off x="5038725" y="1924667"/>
            <a:ext cx="4119745" cy="1031347"/>
          </a:xfrm>
          <a:prstGeom prst="rect">
            <a:avLst/>
          </a:prstGeom>
        </p:spPr>
      </p:pic>
      <p:sp>
        <p:nvSpPr>
          <p:cNvPr id="7" name="Content Placeholder 6">
            <a:extLst>
              <a:ext uri="{FF2B5EF4-FFF2-40B4-BE49-F238E27FC236}">
                <a16:creationId xmlns:a16="http://schemas.microsoft.com/office/drawing/2014/main" id="{6F4D94A9-39BF-945C-10EB-F1A711128B57}"/>
              </a:ext>
              <a:ext uri="{C183D7F6-B498-43B3-948B-1728B52AA6E4}">
                <adec:decorative xmlns:adec="http://schemas.microsoft.com/office/drawing/2017/decorative" xmlns="" val="1"/>
              </a:ext>
            </a:extLst>
          </p:cNvPr>
          <p:cNvSpPr>
            <a:spLocks noGrp="1"/>
          </p:cNvSpPr>
          <p:nvPr>
            <p:ph sz="half" idx="2"/>
          </p:nvPr>
        </p:nvSpPr>
        <p:spPr/>
        <p:txBody>
          <a:bodyPr/>
          <a:lstStyle/>
          <a:p>
            <a:endParaRPr lang="en-US"/>
          </a:p>
        </p:txBody>
      </p:sp>
      <p:sp>
        <p:nvSpPr>
          <p:cNvPr id="6" name="Content Placeholder 2">
            <a:extLst>
              <a:ext uri="{FF2B5EF4-FFF2-40B4-BE49-F238E27FC236}">
                <a16:creationId xmlns:a16="http://schemas.microsoft.com/office/drawing/2014/main" id="{07D060F1-D3F1-674F-0792-04CC41D88B4D}"/>
              </a:ext>
            </a:extLst>
          </p:cNvPr>
          <p:cNvSpPr txBox="1">
            <a:spLocks/>
          </p:cNvSpPr>
          <p:nvPr/>
        </p:nvSpPr>
        <p:spPr>
          <a:xfrm>
            <a:off x="5394672" y="2984589"/>
            <a:ext cx="3035606" cy="3034600"/>
          </a:xfrm>
          <a:prstGeom prst="rect">
            <a:avLst/>
          </a:prstGeom>
        </p:spPr>
        <p:txBody>
          <a:bodyPr vert="horz" lIns="75438" tIns="37719" rIns="75438" bIns="37719"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spcAft>
                <a:spcPts val="0"/>
              </a:spcAft>
              <a:defRPr/>
            </a:pPr>
            <a:endParaRPr lang="en-US" sz="1485" dirty="0"/>
          </a:p>
          <a:p>
            <a:pPr algn="ctr">
              <a:spcAft>
                <a:spcPts val="0"/>
              </a:spcAft>
              <a:defRPr/>
            </a:pPr>
            <a:endParaRPr lang="en-US" sz="1485" dirty="0"/>
          </a:p>
          <a:p>
            <a:pPr algn="ctr">
              <a:spcAft>
                <a:spcPts val="0"/>
              </a:spcAft>
              <a:buNone/>
              <a:defRPr/>
            </a:pPr>
            <a:endParaRPr lang="en-US" sz="1485" b="1" dirty="0">
              <a:latin typeface="Calibri" panose="020F0502020204030204" pitchFamily="34" charset="0"/>
              <a:cs typeface="Calibri" panose="020F0502020204030204" pitchFamily="34" charset="0"/>
            </a:endParaRPr>
          </a:p>
          <a:p>
            <a:pPr algn="ctr">
              <a:spcAft>
                <a:spcPts val="0"/>
              </a:spcAft>
              <a:buNone/>
              <a:defRPr/>
            </a:pPr>
            <a:r>
              <a:rPr lang="en-US" sz="1650" b="1" dirty="0">
                <a:solidFill>
                  <a:schemeClr val="tx1"/>
                </a:solidFill>
                <a:latin typeface="Calibri" panose="020F0502020204030204" pitchFamily="34" charset="0"/>
                <a:cs typeface="Calibri" panose="020F0502020204030204" pitchFamily="34" charset="0"/>
              </a:rPr>
              <a:t>3109 Poplarwood Court, Suite 109</a:t>
            </a:r>
          </a:p>
          <a:p>
            <a:pPr algn="ctr">
              <a:spcAft>
                <a:spcPts val="0"/>
              </a:spcAft>
              <a:buNone/>
              <a:defRPr/>
            </a:pPr>
            <a:r>
              <a:rPr lang="en-US" sz="1650" b="1" dirty="0">
                <a:solidFill>
                  <a:schemeClr val="tx1"/>
                </a:solidFill>
                <a:latin typeface="Calibri" panose="020F0502020204030204" pitchFamily="34" charset="0"/>
                <a:cs typeface="Calibri" panose="020F0502020204030204" pitchFamily="34" charset="0"/>
              </a:rPr>
              <a:t>Raleigh, NC 27604</a:t>
            </a:r>
          </a:p>
          <a:p>
            <a:pPr algn="ctr">
              <a:spcAft>
                <a:spcPts val="0"/>
              </a:spcAft>
              <a:buNone/>
              <a:defRPr/>
            </a:pPr>
            <a:r>
              <a:rPr lang="en-US" sz="1650" b="1" dirty="0">
                <a:solidFill>
                  <a:schemeClr val="tx1"/>
                </a:solidFill>
                <a:latin typeface="Calibri" panose="020F0502020204030204" pitchFamily="34" charset="0"/>
                <a:cs typeface="Calibri" panose="020F0502020204030204" pitchFamily="34" charset="0"/>
              </a:rPr>
              <a:t>Toll-Free: (800)357-6916 </a:t>
            </a:r>
          </a:p>
          <a:p>
            <a:pPr algn="ctr">
              <a:spcAft>
                <a:spcPts val="0"/>
              </a:spcAft>
              <a:buNone/>
              <a:defRPr/>
            </a:pPr>
            <a:r>
              <a:rPr lang="en-US" sz="1650" b="1" dirty="0">
                <a:solidFill>
                  <a:schemeClr val="tx1"/>
                </a:solidFill>
                <a:latin typeface="Calibri" panose="020F0502020204030204" pitchFamily="34" charset="0"/>
                <a:cs typeface="Calibri" panose="020F0502020204030204" pitchFamily="34" charset="0"/>
              </a:rPr>
              <a:t>Phone: (994) 920-8200</a:t>
            </a:r>
          </a:p>
          <a:p>
            <a:pPr algn="ctr">
              <a:spcAft>
                <a:spcPts val="0"/>
              </a:spcAft>
              <a:defRPr/>
            </a:pPr>
            <a:endParaRPr lang="en-US" sz="1650" b="1" dirty="0">
              <a:latin typeface="Calibri" panose="020F0502020204030204" pitchFamily="34" charset="0"/>
              <a:cs typeface="Calibri" panose="020F0502020204030204" pitchFamily="34" charset="0"/>
            </a:endParaRPr>
          </a:p>
          <a:p>
            <a:pPr algn="ctr">
              <a:spcAft>
                <a:spcPts val="0"/>
              </a:spcAft>
              <a:buNone/>
              <a:defRPr/>
            </a:pPr>
            <a:r>
              <a:rPr lang="en-US" sz="1650" b="1" dirty="0">
                <a:latin typeface="Calibri" panose="020F0502020204030204" pitchFamily="34" charset="0"/>
                <a:cs typeface="Calibri" panose="020F0502020204030204" pitchFamily="34" charset="0"/>
              </a:rPr>
              <a:t>Website: </a:t>
            </a:r>
            <a:r>
              <a:rPr lang="en-US" sz="1650" b="1" dirty="0">
                <a:latin typeface="Calibri" panose="020F0502020204030204" pitchFamily="34" charset="0"/>
                <a:cs typeface="Calibri" panose="020F0502020204030204" pitchFamily="34" charset="0"/>
                <a:hlinkClick r:id="rId7"/>
              </a:rPr>
              <a:t>www.nccdd.org</a:t>
            </a:r>
            <a:r>
              <a:rPr lang="en-US" sz="1650" b="1" dirty="0">
                <a:latin typeface="Calibri" panose="020F0502020204030204" pitchFamily="34" charset="0"/>
                <a:cs typeface="Calibri" panose="020F0502020204030204" pitchFamily="34" charset="0"/>
              </a:rPr>
              <a:t>  </a:t>
            </a:r>
          </a:p>
          <a:p>
            <a:pPr algn="ctr">
              <a:spcAft>
                <a:spcPts val="0"/>
              </a:spcAft>
              <a:buNone/>
              <a:defRPr/>
            </a:pPr>
            <a:r>
              <a:rPr lang="en-US" sz="1650" b="1" dirty="0">
                <a:latin typeface="Calibri" panose="020F0502020204030204" pitchFamily="34" charset="0"/>
                <a:cs typeface="Calibri" panose="020F0502020204030204" pitchFamily="34" charset="0"/>
              </a:rPr>
              <a:t>Email: </a:t>
            </a:r>
            <a:r>
              <a:rPr lang="en-US" sz="1650" b="1" dirty="0">
                <a:solidFill>
                  <a:schemeClr val="accent1">
                    <a:lumMod val="75000"/>
                  </a:schemeClr>
                </a:solidFill>
                <a:latin typeface="Calibri" panose="020F0502020204030204" pitchFamily="34" charset="0"/>
                <a:cs typeface="Calibri" panose="020F0502020204030204" pitchFamily="34" charset="0"/>
                <a:hlinkClick r:id="rId5" tooltip="info@disabilityrightsnc.org"/>
              </a:rPr>
              <a:t>info@nccdd.org</a:t>
            </a:r>
            <a:endParaRPr lang="en-US" sz="1650" b="1" dirty="0">
              <a:solidFill>
                <a:schemeClr val="accent1">
                  <a:lumMod val="75000"/>
                </a:schemeClr>
              </a:solidFill>
              <a:latin typeface="Calibri" panose="020F0502020204030204" pitchFamily="34" charset="0"/>
              <a:cs typeface="Calibri" panose="020F0502020204030204" pitchFamily="34" charset="0"/>
            </a:endParaRPr>
          </a:p>
          <a:p>
            <a:pPr algn="ctr">
              <a:spcAft>
                <a:spcPts val="0"/>
              </a:spcAft>
              <a:defRPr/>
            </a:pPr>
            <a:endParaRPr lang="en-US" sz="1485"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30F5-9F60-8044-D6EA-FD0DC46B439A}"/>
              </a:ext>
            </a:extLst>
          </p:cNvPr>
          <p:cNvSpPr>
            <a:spLocks noGrp="1"/>
          </p:cNvSpPr>
          <p:nvPr>
            <p:ph type="title"/>
          </p:nvPr>
        </p:nvSpPr>
        <p:spPr>
          <a:xfrm>
            <a:off x="692150" y="381000"/>
            <a:ext cx="8985250" cy="328399"/>
          </a:xfrm>
        </p:spPr>
        <p:txBody>
          <a:bodyPr>
            <a:normAutofit fontScale="90000"/>
          </a:bodyPr>
          <a:lstStyle/>
          <a:p>
            <a:r>
              <a:rPr lang="en-US" sz="800" dirty="0">
                <a:solidFill>
                  <a:schemeClr val="bg2"/>
                </a:solidFill>
              </a:rPr>
              <a:t>Slide </a:t>
            </a:r>
            <a:fld id="{8A444053-2964-4726-8391-23A946A74AF7}" type="slidenum">
              <a:rPr lang="en-US" sz="800" smtClean="0">
                <a:solidFill>
                  <a:schemeClr val="bg2"/>
                </a:solidFill>
              </a:rPr>
              <a:pPr/>
              <a:t>28</a:t>
            </a:fld>
            <a:r>
              <a:rPr lang="en-US" sz="800" dirty="0">
                <a:solidFill>
                  <a:schemeClr val="bg2"/>
                </a:solidFill>
              </a:rPr>
              <a:t/>
            </a:r>
            <a:br>
              <a:rPr lang="en-US" sz="800" dirty="0">
                <a:solidFill>
                  <a:schemeClr val="bg2"/>
                </a:solidFill>
              </a:rPr>
            </a:br>
            <a:endParaRPr lang="en-US" dirty="0"/>
          </a:p>
        </p:txBody>
      </p:sp>
      <p:sp>
        <p:nvSpPr>
          <p:cNvPr id="3" name="Content Placeholder 2" descr="A screenshot of a video playing on Spectrum News.  The scene is of a black man wearing a button up shirt while standing in a lobby. ">
            <a:extLst>
              <a:ext uri="{FF2B5EF4-FFF2-40B4-BE49-F238E27FC236}">
                <a16:creationId xmlns:a16="http://schemas.microsoft.com/office/drawing/2014/main" id="{D5F7F8EE-7728-8FB0-6CF1-A70007351E07}"/>
              </a:ext>
            </a:extLst>
          </p:cNvPr>
          <p:cNvSpPr>
            <a:spLocks noGrp="1"/>
          </p:cNvSpPr>
          <p:nvPr>
            <p:ph idx="1"/>
          </p:nvPr>
        </p:nvSpPr>
        <p:spPr>
          <a:xfrm>
            <a:off x="723900" y="1504950"/>
            <a:ext cx="8724900" cy="5180012"/>
          </a:xfrm>
        </p:spPr>
        <p:txBody>
          <a:bodyPr/>
          <a:lstStyle/>
          <a:p>
            <a:endParaRPr lang="en-US" dirty="0"/>
          </a:p>
        </p:txBody>
      </p:sp>
      <p:pic>
        <p:nvPicPr>
          <p:cNvPr id="7" name="Picture 6" descr="A screenshot of a video from Spectrum News Services.  Scene is of a man standing in a lobby wearing business casual clothes wearing a mask.  &quot;Preparing for the next step&quot; is written across the screen. ">
            <a:extLst>
              <a:ext uri="{FF2B5EF4-FFF2-40B4-BE49-F238E27FC236}">
                <a16:creationId xmlns:a16="http://schemas.microsoft.com/office/drawing/2014/main" id="{CF93A737-30B3-4AB6-87CD-3C4D60A84636}"/>
              </a:ext>
            </a:extLst>
          </p:cNvPr>
          <p:cNvPicPr>
            <a:picLocks noChangeAspect="1"/>
          </p:cNvPicPr>
          <p:nvPr/>
        </p:nvPicPr>
        <p:blipFill rotWithShape="1">
          <a:blip r:embed="rId2"/>
          <a:srcRect r="-1" b="9255"/>
          <a:stretch/>
        </p:blipFill>
        <p:spPr>
          <a:xfrm>
            <a:off x="368389" y="1552048"/>
            <a:ext cx="9316018" cy="4290265"/>
          </a:xfrm>
          <a:prstGeom prst="rect">
            <a:avLst/>
          </a:prstGeom>
        </p:spPr>
      </p:pic>
    </p:spTree>
    <p:extLst>
      <p:ext uri="{BB962C8B-B14F-4D97-AF65-F5344CB8AC3E}">
        <p14:creationId xmlns:p14="http://schemas.microsoft.com/office/powerpoint/2010/main" val="3000496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FCC9-1176-47CC-8415-2A80A20435A0}"/>
              </a:ext>
            </a:extLst>
          </p:cNvPr>
          <p:cNvSpPr>
            <a:spLocks noGrp="1"/>
          </p:cNvSpPr>
          <p:nvPr>
            <p:ph type="title"/>
          </p:nvPr>
        </p:nvSpPr>
        <p:spPr>
          <a:xfrm>
            <a:off x="304800" y="457200"/>
            <a:ext cx="9099433" cy="836385"/>
          </a:xfrm>
        </p:spPr>
        <p:txBody>
          <a:bodyPr>
            <a:normAutofit/>
          </a:bodyPr>
          <a:lstStyle/>
          <a:p>
            <a:r>
              <a:rPr lang="en-US" sz="800" dirty="0">
                <a:solidFill>
                  <a:schemeClr val="bg2"/>
                </a:solidFill>
              </a:rPr>
              <a:t>Slide </a:t>
            </a:r>
            <a:fld id="{8A444053-2964-4726-8391-23A946A74AF7}" type="slidenum">
              <a:rPr lang="en-US" sz="800" smtClean="0">
                <a:solidFill>
                  <a:schemeClr val="bg2"/>
                </a:solidFill>
              </a:rPr>
              <a:pPr/>
              <a:t>29</a:t>
            </a:fld>
            <a:r>
              <a:rPr lang="en-US" sz="800" dirty="0">
                <a:solidFill>
                  <a:schemeClr val="bg2"/>
                </a:solidFill>
              </a:rPr>
              <a:t> </a:t>
            </a:r>
            <a:br>
              <a:rPr lang="en-US" sz="800" dirty="0">
                <a:solidFill>
                  <a:schemeClr val="bg2"/>
                </a:solidFill>
              </a:rPr>
            </a:br>
            <a:r>
              <a:rPr lang="en-US" dirty="0"/>
              <a:t>LINKS</a:t>
            </a:r>
          </a:p>
        </p:txBody>
      </p:sp>
      <p:pic>
        <p:nvPicPr>
          <p:cNvPr id="4" name="Picture 3" descr="A two-directional road sign with one sign showing the word &quot;links&quot; and the other showing the word &quot;sites&quot;">
            <a:extLst>
              <a:ext uri="{FF2B5EF4-FFF2-40B4-BE49-F238E27FC236}">
                <a16:creationId xmlns:a16="http://schemas.microsoft.com/office/drawing/2014/main" id="{520B3E71-2678-45CB-AF38-9D1D0565F1AF}"/>
              </a:ext>
            </a:extLst>
          </p:cNvPr>
          <p:cNvPicPr>
            <a:picLocks noChangeAspect="1"/>
          </p:cNvPicPr>
          <p:nvPr/>
        </p:nvPicPr>
        <p:blipFill>
          <a:blip r:embed="rId3"/>
          <a:stretch>
            <a:fillRect/>
          </a:stretch>
        </p:blipFill>
        <p:spPr>
          <a:xfrm>
            <a:off x="450910" y="1514423"/>
            <a:ext cx="3335694" cy="3010606"/>
          </a:xfrm>
          <a:prstGeom prst="rect">
            <a:avLst/>
          </a:prstGeom>
        </p:spPr>
      </p:pic>
      <p:sp>
        <p:nvSpPr>
          <p:cNvPr id="3" name="Content Placeholder 2">
            <a:extLst>
              <a:ext uri="{FF2B5EF4-FFF2-40B4-BE49-F238E27FC236}">
                <a16:creationId xmlns:a16="http://schemas.microsoft.com/office/drawing/2014/main" id="{47D2B2DB-5402-4331-80B1-8F87C6846F02}"/>
              </a:ext>
            </a:extLst>
          </p:cNvPr>
          <p:cNvSpPr>
            <a:spLocks noGrp="1"/>
          </p:cNvSpPr>
          <p:nvPr>
            <p:ph idx="1"/>
          </p:nvPr>
        </p:nvSpPr>
        <p:spPr>
          <a:xfrm>
            <a:off x="5227039" y="838200"/>
            <a:ext cx="4351876" cy="5355673"/>
          </a:xfrm>
        </p:spPr>
        <p:txBody>
          <a:bodyPr>
            <a:normAutofit fontScale="62500" lnSpcReduction="20000"/>
          </a:bodyPr>
          <a:lstStyle/>
          <a:p>
            <a:pPr>
              <a:lnSpc>
                <a:spcPct val="90000"/>
              </a:lnSpc>
            </a:pPr>
            <a:r>
              <a:rPr lang="en-US" sz="2063" dirty="0"/>
              <a:t>A Spectrum News Story:</a:t>
            </a:r>
          </a:p>
          <a:p>
            <a:pPr lvl="1">
              <a:lnSpc>
                <a:spcPct val="90000"/>
              </a:lnSpc>
            </a:pPr>
            <a:r>
              <a:rPr lang="en-US" sz="2063" dirty="0">
                <a:hlinkClick r:id="rId4"/>
              </a:rPr>
              <a:t>https://spectrumlocalnews.com/nc/charlotte/news/2020/12/30/disability-advocacy-group-revamps-prison-reentry-program</a:t>
            </a:r>
            <a:endParaRPr lang="en-US" sz="2063" dirty="0"/>
          </a:p>
          <a:p>
            <a:pPr>
              <a:lnSpc>
                <a:spcPct val="90000"/>
              </a:lnSpc>
            </a:pPr>
            <a:r>
              <a:rPr lang="en-US" sz="2063" dirty="0"/>
              <a:t>National Alliance on Mental Illness (NAMI) Presentation: </a:t>
            </a:r>
          </a:p>
          <a:p>
            <a:pPr lvl="1">
              <a:lnSpc>
                <a:spcPct val="90000"/>
              </a:lnSpc>
            </a:pPr>
            <a:r>
              <a:rPr lang="en-US" sz="2063" dirty="0">
                <a:hlinkClick r:id="rId5"/>
              </a:rPr>
              <a:t>https://youtu.be/POWnTCKXHBI</a:t>
            </a:r>
            <a:endParaRPr lang="en-US" sz="2063" dirty="0"/>
          </a:p>
          <a:p>
            <a:pPr>
              <a:lnSpc>
                <a:spcPct val="90000"/>
              </a:lnSpc>
            </a:pPr>
            <a:r>
              <a:rPr lang="en-US" sz="2063" dirty="0"/>
              <a:t>IRLU Presentation:</a:t>
            </a:r>
          </a:p>
          <a:p>
            <a:pPr lvl="1">
              <a:lnSpc>
                <a:spcPct val="90000"/>
              </a:lnSpc>
            </a:pPr>
            <a:r>
              <a:rPr lang="en-US" sz="2063" dirty="0">
                <a:hlinkClick r:id="rId6"/>
              </a:rPr>
              <a:t>https://us02web.zoom.us/rec/play/N8uOuLS5wTUOOQ_kEXZAT2pjbj5cbzztRQBnOiq1UZkQb4j1UPYkJbTvQg2WLMmsxjf7v-QEr0t7vk0Q.6uGR9XrqwcPlS1es?continueMode=true</a:t>
            </a:r>
            <a:endParaRPr lang="en-US" sz="2063" dirty="0"/>
          </a:p>
          <a:p>
            <a:pPr>
              <a:lnSpc>
                <a:spcPct val="90000"/>
              </a:lnSpc>
            </a:pPr>
            <a:r>
              <a:rPr lang="en-US" sz="2063" dirty="0"/>
              <a:t>Adrian Boone’s Story (first IRP reentry consumer):</a:t>
            </a:r>
          </a:p>
          <a:p>
            <a:pPr lvl="1">
              <a:lnSpc>
                <a:spcPct val="90000"/>
              </a:lnSpc>
            </a:pPr>
            <a:r>
              <a:rPr lang="en-US" sz="2063" dirty="0">
                <a:hlinkClick r:id="rId7"/>
              </a:rPr>
              <a:t>https://youtu.be/OlDnco-ISzY</a:t>
            </a:r>
            <a:r>
              <a:rPr lang="en-US" sz="2063" dirty="0"/>
              <a:t> </a:t>
            </a:r>
          </a:p>
          <a:p>
            <a:pPr>
              <a:lnSpc>
                <a:spcPct val="90000"/>
              </a:lnSpc>
            </a:pPr>
            <a:r>
              <a:rPr lang="en-US" sz="2063" dirty="0"/>
              <a:t>Initiative Webpage on NCCDD’s Website:</a:t>
            </a:r>
          </a:p>
          <a:p>
            <a:pPr lvl="1">
              <a:lnSpc>
                <a:spcPct val="90000"/>
              </a:lnSpc>
            </a:pPr>
            <a:r>
              <a:rPr lang="en-US" sz="2063" dirty="0">
                <a:hlinkClick r:id="rId8"/>
              </a:rPr>
              <a:t>https://www.nccdd.org/initiatives/current-initiatives-2017/43-initiatives/1056-justice-release-reentry-and-reintegration.html</a:t>
            </a:r>
            <a:endParaRPr lang="en-US" sz="2063" dirty="0"/>
          </a:p>
          <a:p>
            <a:pPr marL="267300" lvl="1" indent="0">
              <a:buNone/>
            </a:pPr>
            <a:r>
              <a:rPr lang="en-US" sz="2063" dirty="0"/>
              <a:t>NC NEWS/FOX NEWS ARTICLE </a:t>
            </a:r>
          </a:p>
          <a:p>
            <a:pPr marL="267300" lvl="1" indent="0">
              <a:buNone/>
            </a:pPr>
            <a:r>
              <a:rPr lang="en-US" sz="2063" dirty="0">
                <a:hlinkClick r:id="rId9"/>
              </a:rPr>
              <a:t>How much does North Carolina spend for every prisoner behind bars? | FOX8 WGHP (myfox8.com)</a:t>
            </a:r>
            <a:endParaRPr lang="en-US" sz="2063" dirty="0"/>
          </a:p>
          <a:p>
            <a:pPr marL="267300" lvl="1" indent="0">
              <a:buNone/>
            </a:pPr>
            <a:endParaRPr lang="en-US" sz="1238" dirty="0"/>
          </a:p>
          <a:p>
            <a:pPr marL="267300" lvl="1" indent="0">
              <a:buNone/>
            </a:pPr>
            <a:r>
              <a:rPr lang="en-US" sz="1238" dirty="0"/>
              <a:t> </a:t>
            </a:r>
          </a:p>
        </p:txBody>
      </p:sp>
    </p:spTree>
    <p:extLst>
      <p:ext uri="{BB962C8B-B14F-4D97-AF65-F5344CB8AC3E}">
        <p14:creationId xmlns:p14="http://schemas.microsoft.com/office/powerpoint/2010/main" val="3910967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 b="1" dirty="0">
                <a:solidFill>
                  <a:schemeClr val="bg2"/>
                </a:solidFill>
                <a:latin typeface="Arial Rounded MT Bold" panose="020F0704030504030204" pitchFamily="34" charset="0"/>
              </a:rPr>
              <a:t> Slide </a:t>
            </a:r>
            <a:fld id="{8A444053-2964-4726-8391-23A946A74AF7}" type="slidenum">
              <a:rPr lang="en-US" sz="600" b="1" smtClean="0">
                <a:solidFill>
                  <a:schemeClr val="bg2"/>
                </a:solidFill>
                <a:latin typeface="Arial Rounded MT Bold" panose="020F0704030504030204" pitchFamily="34" charset="0"/>
              </a:rPr>
              <a:pPr algn="l"/>
              <a:t>3</a:t>
            </a:fld>
            <a:r>
              <a:rPr lang="en-US" sz="600" b="1" dirty="0">
                <a:solidFill>
                  <a:schemeClr val="bg1"/>
                </a:solidFill>
                <a:latin typeface="Verdana" panose="020B0604030504040204" pitchFamily="34" charset="0"/>
                <a:ea typeface="Verdana" panose="020B0604030504040204" pitchFamily="34" charset="0"/>
              </a:rPr>
              <a:t/>
            </a:r>
            <a:br>
              <a:rPr lang="en-US" sz="600" b="1" dirty="0">
                <a:solidFill>
                  <a:schemeClr val="bg1"/>
                </a:solidFill>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What You Will Learn Today</a:t>
            </a:r>
            <a:endParaRPr lang="en-US" sz="2400" b="1" dirty="0">
              <a:solidFill>
                <a:srgbClr val="333399"/>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384B314-FA0D-8351-5C86-398010455EB9}"/>
              </a:ext>
            </a:extLst>
          </p:cNvPr>
          <p:cNvSpPr>
            <a:spLocks noGrp="1"/>
          </p:cNvSpPr>
          <p:nvPr>
            <p:ph idx="1"/>
          </p:nvPr>
        </p:nvSpPr>
        <p:spPr/>
        <p:txBody>
          <a:bodyPr>
            <a:noAutofit/>
          </a:bodyPr>
          <a:lstStyle/>
          <a:p>
            <a:pPr marL="457200" indent="-457200">
              <a:lnSpc>
                <a:spcPct val="100000"/>
              </a:lnSpc>
              <a:buFont typeface="+mj-lt"/>
              <a:buAutoNum type="arabicPeriod"/>
            </a:pPr>
            <a:endParaRPr lang="en-US" sz="2000" dirty="0"/>
          </a:p>
          <a:p>
            <a:pPr>
              <a:lnSpc>
                <a:spcPct val="100000"/>
              </a:lnSpc>
            </a:pPr>
            <a:r>
              <a:rPr lang="en-US" dirty="0"/>
              <a:t>Describe a broader understanding of institutional settings related to transition and diversion</a:t>
            </a:r>
          </a:p>
          <a:p>
            <a:pPr>
              <a:lnSpc>
                <a:spcPct val="100000"/>
              </a:lnSpc>
            </a:pPr>
            <a:r>
              <a:rPr lang="en-US" dirty="0"/>
              <a:t>Identify possible partnerships for increased transition services in your catchment area</a:t>
            </a:r>
          </a:p>
          <a:p>
            <a:pPr>
              <a:lnSpc>
                <a:spcPct val="100000"/>
              </a:lnSpc>
            </a:pPr>
            <a:r>
              <a:rPr lang="en-US" dirty="0"/>
              <a:t>Describe strategies to capture services that should be identified as transition</a:t>
            </a:r>
          </a:p>
          <a:p>
            <a:pPr marL="457200" indent="-457200">
              <a:lnSpc>
                <a:spcPct val="100000"/>
              </a:lnSpc>
              <a:buFont typeface="+mj-lt"/>
              <a:buAutoNum type="arabicPeriod"/>
            </a:pPr>
            <a:endParaRPr lang="en-US" dirty="0"/>
          </a:p>
        </p:txBody>
      </p:sp>
      <p:sp>
        <p:nvSpPr>
          <p:cNvPr id="4" name="Slide Number Placeholder 3"/>
          <p:cNvSpPr>
            <a:spLocks noGrp="1"/>
          </p:cNvSpPr>
          <p:nvPr>
            <p:ph type="sldNum" sz="quarter" idx="12"/>
          </p:nvPr>
        </p:nvSpPr>
        <p:spPr/>
        <p:txBody>
          <a:bodyPr/>
          <a:lstStyle/>
          <a:p>
            <a:fld id="{6153527D-BED1-478D-AC23-D9BDE0E418EC}" type="slidenum">
              <a:rPr lang="en-US" smtClean="0"/>
              <a:t>3</a:t>
            </a:fld>
            <a:endParaRPr lang="en-US" dirty="0"/>
          </a:p>
        </p:txBody>
      </p:sp>
    </p:spTree>
    <p:extLst>
      <p:ext uri="{BB962C8B-B14F-4D97-AF65-F5344CB8AC3E}">
        <p14:creationId xmlns:p14="http://schemas.microsoft.com/office/powerpoint/2010/main" val="803252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 b="1" dirty="0">
                <a:solidFill>
                  <a:schemeClr val="bg2"/>
                </a:solidFill>
                <a:latin typeface="Arial Rounded MT Bold" panose="020F0704030504030204" pitchFamily="34" charset="0"/>
              </a:rPr>
              <a:t> Slide </a:t>
            </a:r>
            <a:fld id="{8A444053-2964-4726-8391-23A946A74AF7}" type="slidenum">
              <a:rPr lang="en-US" sz="600" b="1" smtClean="0">
                <a:solidFill>
                  <a:schemeClr val="bg2"/>
                </a:solidFill>
                <a:latin typeface="Arial Rounded MT Bold" panose="020F0704030504030204" pitchFamily="34" charset="0"/>
              </a:rPr>
              <a:pPr algn="l"/>
              <a:t>30</a:t>
            </a:fld>
            <a:r>
              <a:rPr lang="en-US" sz="600" b="1" dirty="0">
                <a:solidFill>
                  <a:schemeClr val="bg1"/>
                </a:solidFill>
                <a:latin typeface="Verdana" panose="020B0604030504040204" pitchFamily="34" charset="0"/>
                <a:ea typeface="Verdana" panose="020B0604030504040204" pitchFamily="34" charset="0"/>
              </a:rPr>
              <a:t/>
            </a:r>
            <a:br>
              <a:rPr lang="en-US" sz="600" b="1" dirty="0">
                <a:solidFill>
                  <a:schemeClr val="bg1"/>
                </a:solidFill>
                <a:latin typeface="Verdana" panose="020B0604030504040204" pitchFamily="34" charset="0"/>
                <a:ea typeface="Verdana" panose="020B0604030504040204" pitchFamily="34" charset="0"/>
              </a:rPr>
            </a:br>
            <a:r>
              <a:rPr lang="en-US" sz="3200" b="1" dirty="0">
                <a:solidFill>
                  <a:schemeClr val="accent5">
                    <a:lumMod val="75000"/>
                  </a:schemeClr>
                </a:solidFill>
                <a:latin typeface="Verdana" panose="020B0604030504040204" pitchFamily="34" charset="0"/>
                <a:ea typeface="Verdana" panose="020B0604030504040204" pitchFamily="34" charset="0"/>
              </a:rPr>
              <a:t>Non-Traditional Transitions</a:t>
            </a:r>
            <a:endParaRPr lang="en-US" sz="2400" b="1" dirty="0">
              <a:solidFill>
                <a:schemeClr val="accent5">
                  <a:lumMod val="75000"/>
                </a:scheme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384B314-FA0D-8351-5C86-398010455EB9}"/>
              </a:ext>
            </a:extLst>
          </p:cNvPr>
          <p:cNvSpPr>
            <a:spLocks noGrp="1"/>
          </p:cNvSpPr>
          <p:nvPr>
            <p:ph idx="1"/>
          </p:nvPr>
        </p:nvSpPr>
        <p:spPr/>
        <p:txBody>
          <a:bodyPr>
            <a:noAutofit/>
          </a:bodyPr>
          <a:lstStyle/>
          <a:p>
            <a:pPr algn="l">
              <a:buFont typeface="Arial" panose="020B0604020202020204" pitchFamily="34" charset="0"/>
              <a:buChar char="•"/>
            </a:pPr>
            <a:endParaRPr lang="en-US" sz="2000" b="0" i="0" dirty="0">
              <a:solidFill>
                <a:srgbClr val="000000"/>
              </a:solidFill>
              <a:effectLst/>
            </a:endParaRPr>
          </a:p>
          <a:p>
            <a:pPr marL="0" indent="0" algn="l">
              <a:buNone/>
            </a:pPr>
            <a:r>
              <a:rPr lang="en-US" sz="2000" dirty="0">
                <a:solidFill>
                  <a:srgbClr val="000000"/>
                </a:solidFill>
              </a:rPr>
              <a:t>Looking at the impact of disasters in the displacement of people with disabilities.</a:t>
            </a:r>
          </a:p>
          <a:p>
            <a:pPr algn="l">
              <a:buFont typeface="Arial" panose="020B0604020202020204" pitchFamily="34" charset="0"/>
              <a:buChar char="•"/>
            </a:pPr>
            <a:r>
              <a:rPr lang="en-US" sz="2000" b="0" i="0" dirty="0">
                <a:solidFill>
                  <a:srgbClr val="000000"/>
                </a:solidFill>
                <a:effectLst/>
              </a:rPr>
              <a:t>Betzaida Ramos </a:t>
            </a:r>
            <a:r>
              <a:rPr lang="en-US" sz="2000" b="0" i="0" dirty="0" err="1">
                <a:solidFill>
                  <a:srgbClr val="000000"/>
                </a:solidFill>
                <a:effectLst/>
              </a:rPr>
              <a:t>Chárriez</a:t>
            </a:r>
            <a:r>
              <a:rPr lang="en-US" sz="2000" b="0" i="0" dirty="0">
                <a:solidFill>
                  <a:srgbClr val="000000"/>
                </a:solidFill>
                <a:effectLst/>
              </a:rPr>
              <a:t>, </a:t>
            </a:r>
            <a:r>
              <a:rPr lang="en-US" sz="2000" b="0" i="0" dirty="0" err="1">
                <a:solidFill>
                  <a:srgbClr val="000000"/>
                </a:solidFill>
                <a:effectLst/>
              </a:rPr>
              <a:t>Directora</a:t>
            </a:r>
            <a:r>
              <a:rPr lang="en-US" sz="2000" b="0" i="0" dirty="0">
                <a:solidFill>
                  <a:srgbClr val="000000"/>
                </a:solidFill>
                <a:effectLst/>
              </a:rPr>
              <a:t> </a:t>
            </a:r>
            <a:r>
              <a:rPr lang="en-US" sz="2000" b="0" i="0" dirty="0" err="1">
                <a:solidFill>
                  <a:srgbClr val="000000"/>
                </a:solidFill>
                <a:effectLst/>
              </a:rPr>
              <a:t>Ejecutiva</a:t>
            </a:r>
            <a:r>
              <a:rPr lang="en-US" sz="2000" b="0" i="0" dirty="0">
                <a:solidFill>
                  <a:srgbClr val="000000"/>
                </a:solidFill>
                <a:effectLst/>
              </a:rPr>
              <a:t>, </a:t>
            </a:r>
            <a:r>
              <a:rPr lang="en-US" sz="2000" b="0" i="0" dirty="0" err="1">
                <a:solidFill>
                  <a:srgbClr val="000000"/>
                </a:solidFill>
                <a:effectLst/>
              </a:rPr>
              <a:t>Movimiento</a:t>
            </a:r>
            <a:r>
              <a:rPr lang="en-US" sz="2000" b="0" i="0" dirty="0">
                <a:solidFill>
                  <a:srgbClr val="000000"/>
                </a:solidFill>
                <a:effectLst/>
              </a:rPr>
              <a:t> para </a:t>
            </a:r>
            <a:r>
              <a:rPr lang="en-US" sz="2000" b="0" i="0" dirty="0" err="1">
                <a:solidFill>
                  <a:srgbClr val="000000"/>
                </a:solidFill>
                <a:effectLst/>
              </a:rPr>
              <a:t>el</a:t>
            </a:r>
            <a:r>
              <a:rPr lang="en-US" sz="2000" b="0" i="0" dirty="0">
                <a:solidFill>
                  <a:srgbClr val="000000"/>
                </a:solidFill>
                <a:effectLst/>
              </a:rPr>
              <a:t> </a:t>
            </a:r>
            <a:r>
              <a:rPr lang="en-US" sz="2000" b="0" i="0" dirty="0" err="1">
                <a:solidFill>
                  <a:srgbClr val="000000"/>
                </a:solidFill>
                <a:effectLst/>
              </a:rPr>
              <a:t>Alcance</a:t>
            </a:r>
            <a:r>
              <a:rPr lang="en-US" sz="2000" b="0" i="0" dirty="0">
                <a:solidFill>
                  <a:srgbClr val="000000"/>
                </a:solidFill>
                <a:effectLst/>
              </a:rPr>
              <a:t> de Vida Independiente (MAVI), San Juan, Puerto Rico</a:t>
            </a:r>
          </a:p>
          <a:p>
            <a:pPr marL="457200" indent="-457200">
              <a:lnSpc>
                <a:spcPct val="100000"/>
              </a:lnSpc>
              <a:buFont typeface="+mj-lt"/>
              <a:buAutoNum type="arabicPeriod"/>
            </a:pPr>
            <a:endParaRPr lang="en-US" dirty="0"/>
          </a:p>
        </p:txBody>
      </p:sp>
      <p:sp>
        <p:nvSpPr>
          <p:cNvPr id="4" name="Slide Number Placeholder 3"/>
          <p:cNvSpPr>
            <a:spLocks noGrp="1"/>
          </p:cNvSpPr>
          <p:nvPr>
            <p:ph type="sldNum" sz="quarter" idx="12"/>
          </p:nvPr>
        </p:nvSpPr>
        <p:spPr/>
        <p:txBody>
          <a:bodyPr/>
          <a:lstStyle/>
          <a:p>
            <a:fld id="{6153527D-BED1-478D-AC23-D9BDE0E418EC}" type="slidenum">
              <a:rPr lang="en-US" smtClean="0"/>
              <a:t>30</a:t>
            </a:fld>
            <a:endParaRPr lang="en-US" dirty="0"/>
          </a:p>
        </p:txBody>
      </p:sp>
    </p:spTree>
    <p:extLst>
      <p:ext uri="{BB962C8B-B14F-4D97-AF65-F5344CB8AC3E}">
        <p14:creationId xmlns:p14="http://schemas.microsoft.com/office/powerpoint/2010/main" val="83887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217D53-BFA0-F8C3-B267-540AF3421132}"/>
              </a:ext>
            </a:extLst>
          </p:cNvPr>
          <p:cNvSpPr>
            <a:spLocks noGrp="1"/>
          </p:cNvSpPr>
          <p:nvPr>
            <p:ph type="title"/>
          </p:nvPr>
        </p:nvSpPr>
        <p:spPr/>
        <p:txBody>
          <a:bodyPr/>
          <a:lstStyle/>
          <a:p>
            <a:r>
              <a:rPr lang="en-US" sz="800" dirty="0">
                <a:solidFill>
                  <a:schemeClr val="bg2"/>
                </a:solidFill>
                <a:latin typeface="Arial Rounded MT Bold" panose="020F0704030504030204" pitchFamily="34" charset="0"/>
              </a:rPr>
              <a:t> Slide </a:t>
            </a:r>
            <a:fld id="{8A444053-2964-4726-8391-23A946A74AF7}" type="slidenum">
              <a:rPr lang="en-US" sz="800" smtClean="0">
                <a:solidFill>
                  <a:schemeClr val="bg2"/>
                </a:solidFill>
                <a:latin typeface="Arial Rounded MT Bold" panose="020F0704030504030204" pitchFamily="34" charset="0"/>
              </a:rPr>
              <a:pPr/>
              <a:t>31</a:t>
            </a:fld>
            <a:r>
              <a:rPr lang="en-US" sz="800" dirty="0" smtClean="0">
                <a:solidFill>
                  <a:schemeClr val="bg2"/>
                </a:solidFill>
                <a:latin typeface="Arial Rounded MT Bold" panose="020F0704030504030204" pitchFamily="34" charset="0"/>
              </a:rPr>
              <a:t/>
            </a:r>
            <a:br>
              <a:rPr lang="en-US" sz="800" dirty="0" smtClean="0">
                <a:solidFill>
                  <a:schemeClr val="bg2"/>
                </a:solidFill>
                <a:latin typeface="Arial Rounded MT Bold" panose="020F0704030504030204" pitchFamily="34" charset="0"/>
              </a:rPr>
            </a:br>
            <a:r>
              <a:rPr lang="en-US" dirty="0" smtClean="0"/>
              <a:t>IMPACT </a:t>
            </a:r>
            <a:r>
              <a:rPr lang="en-US" dirty="0"/>
              <a:t>OF DISASTERS ON PWDs</a:t>
            </a:r>
          </a:p>
        </p:txBody>
      </p:sp>
      <p:sp>
        <p:nvSpPr>
          <p:cNvPr id="5" name="Content Placeholder 4">
            <a:extLst>
              <a:ext uri="{FF2B5EF4-FFF2-40B4-BE49-F238E27FC236}">
                <a16:creationId xmlns:a16="http://schemas.microsoft.com/office/drawing/2014/main" id="{4BED3860-5402-C666-A28C-C4414FF3C3AD}"/>
              </a:ext>
            </a:extLst>
          </p:cNvPr>
          <p:cNvSpPr>
            <a:spLocks noGrp="1"/>
          </p:cNvSpPr>
          <p:nvPr>
            <p:ph idx="1"/>
          </p:nvPr>
        </p:nvSpPr>
        <p:spPr/>
        <p:txBody>
          <a:bodyPr/>
          <a:lstStyle/>
          <a:p>
            <a:r>
              <a:rPr lang="en-US" dirty="0"/>
              <a:t>People with disabilities are 2-4 times more likely to suffer injury or death after disasters.</a:t>
            </a:r>
          </a:p>
          <a:p>
            <a:r>
              <a:rPr lang="en-US" dirty="0"/>
              <a:t>Many of those with significant disabilities never return after they are evacuated.</a:t>
            </a:r>
          </a:p>
          <a:p>
            <a:r>
              <a:rPr lang="en-US" dirty="0"/>
              <a:t>Many are separated from their support systems and ultimately end up in institutions.</a:t>
            </a:r>
          </a:p>
          <a:p>
            <a:pPr marL="0" indent="0">
              <a:buNone/>
            </a:pPr>
            <a:endParaRPr lang="en-US" dirty="0"/>
          </a:p>
        </p:txBody>
      </p:sp>
    </p:spTree>
    <p:extLst>
      <p:ext uri="{BB962C8B-B14F-4D97-AF65-F5344CB8AC3E}">
        <p14:creationId xmlns:p14="http://schemas.microsoft.com/office/powerpoint/2010/main" val="4031252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E665-A60F-8EF7-A7D1-B74A8AEB7745}"/>
              </a:ext>
            </a:extLst>
          </p:cNvPr>
          <p:cNvSpPr>
            <a:spLocks noGrp="1"/>
          </p:cNvSpPr>
          <p:nvPr>
            <p:ph type="title"/>
          </p:nvPr>
        </p:nvSpPr>
        <p:spPr/>
        <p:txBody>
          <a:bodyPr>
            <a:normAutofit fontScale="90000"/>
          </a:bodyPr>
          <a:lstStyle/>
          <a:p>
            <a:r>
              <a:rPr lang="en-US" sz="800" dirty="0">
                <a:solidFill>
                  <a:schemeClr val="bg2"/>
                </a:solidFill>
                <a:latin typeface="Arial Rounded MT Bold" panose="020F0704030504030204" pitchFamily="34" charset="0"/>
              </a:rPr>
              <a:t> Slide </a:t>
            </a:r>
            <a:fld id="{8A444053-2964-4726-8391-23A946A74AF7}" type="slidenum">
              <a:rPr lang="en-US" sz="800" smtClean="0">
                <a:solidFill>
                  <a:schemeClr val="bg2"/>
                </a:solidFill>
                <a:latin typeface="Arial Rounded MT Bold" panose="020F0704030504030204" pitchFamily="34" charset="0"/>
              </a:rPr>
              <a:pPr/>
              <a:t>32</a:t>
            </a:fld>
            <a:r>
              <a:rPr lang="en-US" sz="800" dirty="0" smtClean="0">
                <a:solidFill>
                  <a:schemeClr val="bg2"/>
                </a:solidFill>
                <a:latin typeface="Arial Rounded MT Bold" panose="020F0704030504030204" pitchFamily="34" charset="0"/>
              </a:rPr>
              <a:t/>
            </a:r>
            <a:br>
              <a:rPr lang="en-US" sz="800" dirty="0" smtClean="0">
                <a:solidFill>
                  <a:schemeClr val="bg2"/>
                </a:solidFill>
                <a:latin typeface="Arial Rounded MT Bold" panose="020F0704030504030204" pitchFamily="34" charset="0"/>
              </a:rPr>
            </a:br>
            <a:r>
              <a:rPr lang="en-US" dirty="0" smtClean="0"/>
              <a:t>HOW </a:t>
            </a:r>
            <a:r>
              <a:rPr lang="en-US" dirty="0"/>
              <a:t>DO TRANSITIONS SERVICES PLAY INTO DISASTERS</a:t>
            </a:r>
          </a:p>
        </p:txBody>
      </p:sp>
      <p:sp>
        <p:nvSpPr>
          <p:cNvPr id="3" name="Content Placeholder 2">
            <a:extLst>
              <a:ext uri="{FF2B5EF4-FFF2-40B4-BE49-F238E27FC236}">
                <a16:creationId xmlns:a16="http://schemas.microsoft.com/office/drawing/2014/main" id="{A146A5A4-5A71-06C7-F84A-6EA1D3887276}"/>
              </a:ext>
            </a:extLst>
          </p:cNvPr>
          <p:cNvSpPr>
            <a:spLocks noGrp="1"/>
          </p:cNvSpPr>
          <p:nvPr>
            <p:ph idx="1"/>
          </p:nvPr>
        </p:nvSpPr>
        <p:spPr/>
        <p:txBody>
          <a:bodyPr/>
          <a:lstStyle/>
          <a:p>
            <a:r>
              <a:rPr lang="en-US" dirty="0"/>
              <a:t>Transition core services speak of deinstitutionalization and the prevention of institutionalization (or remaining in community).</a:t>
            </a:r>
          </a:p>
          <a:p>
            <a:r>
              <a:rPr lang="en-US" dirty="0"/>
              <a:t>During disasters there is an increased risk of institutionalization because of lack of supports, lack of accessible shelters, and medical complications associated with lack of energy.</a:t>
            </a:r>
          </a:p>
        </p:txBody>
      </p:sp>
    </p:spTree>
    <p:extLst>
      <p:ext uri="{BB962C8B-B14F-4D97-AF65-F5344CB8AC3E}">
        <p14:creationId xmlns:p14="http://schemas.microsoft.com/office/powerpoint/2010/main" val="2495833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AB5D-EDBC-EFE3-FED4-5928F73B6998}"/>
              </a:ext>
            </a:extLst>
          </p:cNvPr>
          <p:cNvSpPr>
            <a:spLocks noGrp="1"/>
          </p:cNvSpPr>
          <p:nvPr>
            <p:ph type="title"/>
          </p:nvPr>
        </p:nvSpPr>
        <p:spPr/>
        <p:txBody>
          <a:bodyPr>
            <a:normAutofit fontScale="90000"/>
          </a:bodyPr>
          <a:lstStyle/>
          <a:p>
            <a:r>
              <a:rPr lang="en-US" sz="800" dirty="0">
                <a:solidFill>
                  <a:schemeClr val="bg2"/>
                </a:solidFill>
                <a:latin typeface="Arial Rounded MT Bold" panose="020F0704030504030204" pitchFamily="34" charset="0"/>
              </a:rPr>
              <a:t> Slide </a:t>
            </a:r>
            <a:fld id="{8A444053-2964-4726-8391-23A946A74AF7}" type="slidenum">
              <a:rPr lang="en-US" sz="800" smtClean="0">
                <a:solidFill>
                  <a:schemeClr val="bg2"/>
                </a:solidFill>
                <a:latin typeface="Arial Rounded MT Bold" panose="020F0704030504030204" pitchFamily="34" charset="0"/>
              </a:rPr>
              <a:pPr/>
              <a:t>33</a:t>
            </a:fld>
            <a:r>
              <a:rPr lang="en-US" sz="800" dirty="0" smtClean="0">
                <a:solidFill>
                  <a:schemeClr val="bg2"/>
                </a:solidFill>
                <a:latin typeface="Arial Rounded MT Bold" panose="020F0704030504030204" pitchFamily="34" charset="0"/>
              </a:rPr>
              <a:t/>
            </a:r>
            <a:br>
              <a:rPr lang="en-US" sz="800" dirty="0" smtClean="0">
                <a:solidFill>
                  <a:schemeClr val="bg2"/>
                </a:solidFill>
                <a:latin typeface="Arial Rounded MT Bold" panose="020F0704030504030204" pitchFamily="34" charset="0"/>
              </a:rPr>
            </a:br>
            <a:r>
              <a:rPr lang="en-US" dirty="0" smtClean="0"/>
              <a:t>MOST </a:t>
            </a:r>
            <a:r>
              <a:rPr lang="en-US" dirty="0"/>
              <a:t>COMMON REACTION OF EMERGENCY PERSONNEL WITH REGARD TO PWDs</a:t>
            </a:r>
          </a:p>
        </p:txBody>
      </p:sp>
      <p:sp>
        <p:nvSpPr>
          <p:cNvPr id="3" name="Content Placeholder 2">
            <a:extLst>
              <a:ext uri="{FF2B5EF4-FFF2-40B4-BE49-F238E27FC236}">
                <a16:creationId xmlns:a16="http://schemas.microsoft.com/office/drawing/2014/main" id="{5CFA8EEF-1E71-4053-01AB-8D9CF77CC8EF}"/>
              </a:ext>
            </a:extLst>
          </p:cNvPr>
          <p:cNvSpPr>
            <a:spLocks noGrp="1"/>
          </p:cNvSpPr>
          <p:nvPr>
            <p:ph idx="1"/>
          </p:nvPr>
        </p:nvSpPr>
        <p:spPr/>
        <p:txBody>
          <a:bodyPr/>
          <a:lstStyle/>
          <a:p>
            <a:r>
              <a:rPr lang="en-US" dirty="0"/>
              <a:t>Institutionalization, because it’s</a:t>
            </a:r>
          </a:p>
          <a:p>
            <a:pPr lvl="1"/>
            <a:r>
              <a:rPr lang="en-US" dirty="0"/>
              <a:t>They’ll get better care</a:t>
            </a:r>
          </a:p>
          <a:p>
            <a:pPr lvl="1"/>
            <a:r>
              <a:rPr lang="en-US" dirty="0"/>
              <a:t>Will be less taxing on government and emergency staff</a:t>
            </a:r>
          </a:p>
          <a:p>
            <a:pPr lvl="1"/>
            <a:r>
              <a:rPr lang="en-US" dirty="0"/>
              <a:t>Unaware of other viable options</a:t>
            </a:r>
          </a:p>
        </p:txBody>
      </p:sp>
    </p:spTree>
    <p:extLst>
      <p:ext uri="{BB962C8B-B14F-4D97-AF65-F5344CB8AC3E}">
        <p14:creationId xmlns:p14="http://schemas.microsoft.com/office/powerpoint/2010/main" val="505954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1E5D-CCB3-F6FF-AEE9-279CF480D832}"/>
              </a:ext>
            </a:extLst>
          </p:cNvPr>
          <p:cNvSpPr>
            <a:spLocks noGrp="1"/>
          </p:cNvSpPr>
          <p:nvPr>
            <p:ph type="title"/>
          </p:nvPr>
        </p:nvSpPr>
        <p:spPr/>
        <p:txBody>
          <a:bodyPr>
            <a:normAutofit fontScale="90000"/>
          </a:bodyPr>
          <a:lstStyle/>
          <a:p>
            <a:r>
              <a:rPr lang="en-US" sz="800" dirty="0">
                <a:solidFill>
                  <a:schemeClr val="bg2"/>
                </a:solidFill>
                <a:latin typeface="Arial Rounded MT Bold" panose="020F0704030504030204" pitchFamily="34" charset="0"/>
              </a:rPr>
              <a:t> Slide </a:t>
            </a:r>
            <a:fld id="{8A444053-2964-4726-8391-23A946A74AF7}" type="slidenum">
              <a:rPr lang="en-US" sz="800" smtClean="0">
                <a:solidFill>
                  <a:schemeClr val="bg2"/>
                </a:solidFill>
                <a:latin typeface="Arial Rounded MT Bold" panose="020F0704030504030204" pitchFamily="34" charset="0"/>
              </a:rPr>
              <a:pPr/>
              <a:t>34</a:t>
            </a:fld>
            <a:r>
              <a:rPr lang="en-US" sz="800" dirty="0" smtClean="0">
                <a:solidFill>
                  <a:schemeClr val="bg2"/>
                </a:solidFill>
                <a:latin typeface="Arial Rounded MT Bold" panose="020F0704030504030204" pitchFamily="34" charset="0"/>
              </a:rPr>
              <a:t/>
            </a:r>
            <a:br>
              <a:rPr lang="en-US" sz="800" dirty="0" smtClean="0">
                <a:solidFill>
                  <a:schemeClr val="bg2"/>
                </a:solidFill>
                <a:latin typeface="Arial Rounded MT Bold" panose="020F0704030504030204" pitchFamily="34" charset="0"/>
              </a:rPr>
            </a:br>
            <a:r>
              <a:rPr lang="en-US" dirty="0" smtClean="0"/>
              <a:t>Strategies </a:t>
            </a:r>
            <a:r>
              <a:rPr lang="en-US" dirty="0"/>
              <a:t>for preventing institutionalization in disasters</a:t>
            </a:r>
          </a:p>
        </p:txBody>
      </p:sp>
      <p:sp>
        <p:nvSpPr>
          <p:cNvPr id="3" name="Content Placeholder 2">
            <a:extLst>
              <a:ext uri="{FF2B5EF4-FFF2-40B4-BE49-F238E27FC236}">
                <a16:creationId xmlns:a16="http://schemas.microsoft.com/office/drawing/2014/main" id="{AE74F0C7-4967-7FB5-4DDC-C9209CD25A1B}"/>
              </a:ext>
            </a:extLst>
          </p:cNvPr>
          <p:cNvSpPr>
            <a:spLocks noGrp="1"/>
          </p:cNvSpPr>
          <p:nvPr>
            <p:ph idx="1"/>
          </p:nvPr>
        </p:nvSpPr>
        <p:spPr/>
        <p:txBody>
          <a:bodyPr>
            <a:normAutofit lnSpcReduction="10000"/>
          </a:bodyPr>
          <a:lstStyle/>
          <a:p>
            <a:r>
              <a:rPr lang="en-US" dirty="0"/>
              <a:t>Help the individual plan ahead and plan for community integrated housing alternatives with family, friends or accessible shelters.</a:t>
            </a:r>
          </a:p>
          <a:p>
            <a:r>
              <a:rPr lang="en-US" dirty="0"/>
              <a:t>Train and provide guidance to shelter employees to consider other housing options and begin planning once the survivor steps into the shelter (vs when shelter is about to shut down). Assist in the relocation process to find most integrated setting. Be present in shelters so you can help identify at risk survivors. </a:t>
            </a:r>
          </a:p>
          <a:p>
            <a:r>
              <a:rPr lang="en-US" dirty="0"/>
              <a:t>Work with local CAGs to identify available community resources.</a:t>
            </a:r>
          </a:p>
        </p:txBody>
      </p:sp>
    </p:spTree>
    <p:extLst>
      <p:ext uri="{BB962C8B-B14F-4D97-AF65-F5344CB8AC3E}">
        <p14:creationId xmlns:p14="http://schemas.microsoft.com/office/powerpoint/2010/main" val="3048636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1E5D-CCB3-F6FF-AEE9-279CF480D832}"/>
              </a:ext>
            </a:extLst>
          </p:cNvPr>
          <p:cNvSpPr>
            <a:spLocks noGrp="1"/>
          </p:cNvSpPr>
          <p:nvPr>
            <p:ph type="title"/>
          </p:nvPr>
        </p:nvSpPr>
        <p:spPr/>
        <p:txBody>
          <a:bodyPr/>
          <a:lstStyle/>
          <a:p>
            <a:r>
              <a:rPr lang="en-US" sz="800" dirty="0">
                <a:solidFill>
                  <a:schemeClr val="bg2"/>
                </a:solidFill>
                <a:latin typeface="Arial Rounded MT Bold" panose="020F0704030504030204" pitchFamily="34" charset="0"/>
              </a:rPr>
              <a:t> Slide </a:t>
            </a:r>
            <a:fld id="{8A444053-2964-4726-8391-23A946A74AF7}" type="slidenum">
              <a:rPr lang="en-US" sz="800" smtClean="0">
                <a:solidFill>
                  <a:schemeClr val="bg2"/>
                </a:solidFill>
                <a:latin typeface="Arial Rounded MT Bold" panose="020F0704030504030204" pitchFamily="34" charset="0"/>
              </a:rPr>
              <a:pPr/>
              <a:t>35</a:t>
            </a:fld>
            <a:r>
              <a:rPr lang="en-US" sz="800" dirty="0" smtClean="0">
                <a:solidFill>
                  <a:schemeClr val="bg2"/>
                </a:solidFill>
                <a:latin typeface="Arial Rounded MT Bold" panose="020F0704030504030204" pitchFamily="34" charset="0"/>
              </a:rPr>
              <a:t/>
            </a:r>
            <a:br>
              <a:rPr lang="en-US" sz="800" dirty="0" smtClean="0">
                <a:solidFill>
                  <a:schemeClr val="bg2"/>
                </a:solidFill>
                <a:latin typeface="Arial Rounded MT Bold" panose="020F0704030504030204" pitchFamily="34" charset="0"/>
              </a:rPr>
            </a:br>
            <a:r>
              <a:rPr lang="en-US" dirty="0" smtClean="0"/>
              <a:t>Situations </a:t>
            </a:r>
            <a:r>
              <a:rPr lang="en-US" dirty="0"/>
              <a:t>to look out for</a:t>
            </a:r>
          </a:p>
        </p:txBody>
      </p:sp>
      <p:sp>
        <p:nvSpPr>
          <p:cNvPr id="3" name="Content Placeholder 2">
            <a:extLst>
              <a:ext uri="{FF2B5EF4-FFF2-40B4-BE49-F238E27FC236}">
                <a16:creationId xmlns:a16="http://schemas.microsoft.com/office/drawing/2014/main" id="{AE74F0C7-4967-7FB5-4DDC-C9209CD25A1B}"/>
              </a:ext>
            </a:extLst>
          </p:cNvPr>
          <p:cNvSpPr>
            <a:spLocks noGrp="1"/>
          </p:cNvSpPr>
          <p:nvPr>
            <p:ph idx="1"/>
          </p:nvPr>
        </p:nvSpPr>
        <p:spPr/>
        <p:txBody>
          <a:bodyPr>
            <a:normAutofit/>
          </a:bodyPr>
          <a:lstStyle/>
          <a:p>
            <a:r>
              <a:rPr lang="en-US" dirty="0"/>
              <a:t>Non-local residents with disabilities (tourists) that may be stuck during the disaster. </a:t>
            </a:r>
          </a:p>
          <a:p>
            <a:r>
              <a:rPr lang="en-US"/>
              <a:t>Deaf and people with cognitive disabilities who are not informed or are unaware of resources available for recovery processes. </a:t>
            </a:r>
            <a:endParaRPr lang="en-US" dirty="0"/>
          </a:p>
        </p:txBody>
      </p:sp>
    </p:spTree>
    <p:extLst>
      <p:ext uri="{BB962C8B-B14F-4D97-AF65-F5344CB8AC3E}">
        <p14:creationId xmlns:p14="http://schemas.microsoft.com/office/powerpoint/2010/main" val="3571426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 b="1" dirty="0">
                <a:solidFill>
                  <a:schemeClr val="bg2"/>
                </a:solidFill>
                <a:latin typeface="Arial Rounded MT Bold" panose="020F0704030504030204" pitchFamily="34" charset="0"/>
              </a:rPr>
              <a:t> Slide </a:t>
            </a:r>
            <a:fld id="{8A444053-2964-4726-8391-23A946A74AF7}" type="slidenum">
              <a:rPr lang="en-US" sz="600" b="1" smtClean="0">
                <a:solidFill>
                  <a:schemeClr val="bg2"/>
                </a:solidFill>
                <a:latin typeface="Arial Rounded MT Bold" panose="020F0704030504030204" pitchFamily="34" charset="0"/>
              </a:rPr>
              <a:pPr algn="l"/>
              <a:t>36</a:t>
            </a:fld>
            <a:r>
              <a:rPr lang="en-US" sz="600" b="1" dirty="0">
                <a:solidFill>
                  <a:schemeClr val="bg1"/>
                </a:solidFill>
                <a:latin typeface="Verdana" panose="020B0604030504040204" pitchFamily="34" charset="0"/>
                <a:ea typeface="Verdana" panose="020B0604030504040204" pitchFamily="34" charset="0"/>
              </a:rPr>
              <a:t/>
            </a:r>
            <a:br>
              <a:rPr lang="en-US" sz="600" b="1" dirty="0">
                <a:solidFill>
                  <a:schemeClr val="bg1"/>
                </a:solidFill>
                <a:latin typeface="Verdana" panose="020B0604030504040204" pitchFamily="34" charset="0"/>
                <a:ea typeface="Verdana" panose="020B0604030504040204" pitchFamily="34" charset="0"/>
              </a:rPr>
            </a:br>
            <a:r>
              <a:rPr lang="en-US" sz="3200" b="1" dirty="0">
                <a:solidFill>
                  <a:schemeClr val="accent5">
                    <a:lumMod val="75000"/>
                  </a:schemeClr>
                </a:solidFill>
                <a:latin typeface="Verdana" panose="020B0604030504040204" pitchFamily="34" charset="0"/>
                <a:ea typeface="Verdana" panose="020B0604030504040204" pitchFamily="34" charset="0"/>
              </a:rPr>
              <a:t>Non-Traditional Transitions</a:t>
            </a:r>
            <a:endParaRPr lang="en-US" sz="2400" b="1" dirty="0">
              <a:solidFill>
                <a:schemeClr val="accent5">
                  <a:lumMod val="75000"/>
                </a:scheme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384B314-FA0D-8351-5C86-398010455EB9}"/>
              </a:ext>
            </a:extLst>
          </p:cNvPr>
          <p:cNvSpPr>
            <a:spLocks noGrp="1"/>
          </p:cNvSpPr>
          <p:nvPr>
            <p:ph idx="1"/>
          </p:nvPr>
        </p:nvSpPr>
        <p:spPr/>
        <p:txBody>
          <a:bodyPr>
            <a:noAutofit/>
          </a:bodyPr>
          <a:lstStyle/>
          <a:p>
            <a:pPr algn="l">
              <a:buFont typeface="Arial" panose="020B0604020202020204" pitchFamily="34" charset="0"/>
              <a:buChar char="•"/>
            </a:pPr>
            <a:r>
              <a:rPr lang="en-US" sz="2000" b="0" i="0" dirty="0">
                <a:solidFill>
                  <a:srgbClr val="000000"/>
                </a:solidFill>
                <a:effectLst/>
              </a:rPr>
              <a:t>Marly </a:t>
            </a:r>
            <a:r>
              <a:rPr lang="en-US" sz="2000" b="0" i="0" dirty="0" err="1">
                <a:solidFill>
                  <a:srgbClr val="000000"/>
                </a:solidFill>
                <a:effectLst/>
              </a:rPr>
              <a:t>Saade</a:t>
            </a:r>
            <a:r>
              <a:rPr lang="en-US" sz="2000" b="0" i="0" dirty="0">
                <a:solidFill>
                  <a:srgbClr val="000000"/>
                </a:solidFill>
                <a:effectLst/>
              </a:rPr>
              <a:t>, </a:t>
            </a:r>
            <a:r>
              <a:rPr lang="en-US" sz="2000" b="0" i="0" dirty="0" err="1">
                <a:solidFill>
                  <a:srgbClr val="000000"/>
                </a:solidFill>
                <a:effectLst/>
              </a:rPr>
              <a:t>PCA</a:t>
            </a:r>
            <a:r>
              <a:rPr lang="en-US" sz="2000" b="0" i="0" dirty="0">
                <a:solidFill>
                  <a:srgbClr val="000000"/>
                </a:solidFill>
                <a:effectLst/>
              </a:rPr>
              <a:t> Program Coordinator, The Center for Disability Empowerment</a:t>
            </a:r>
          </a:p>
          <a:p>
            <a:pPr algn="l">
              <a:buFont typeface="Arial" panose="020B0604020202020204" pitchFamily="34" charset="0"/>
              <a:buChar char="•"/>
            </a:pPr>
            <a:r>
              <a:rPr lang="en-US" sz="2000" b="0" i="0" dirty="0">
                <a:solidFill>
                  <a:srgbClr val="000000"/>
                </a:solidFill>
                <a:effectLst/>
              </a:rPr>
              <a:t>Susan Hetrick, M.Ed., Executive Director, The Center for Disability Empowerment</a:t>
            </a:r>
          </a:p>
          <a:p>
            <a:pPr marL="457200" indent="-457200">
              <a:lnSpc>
                <a:spcPct val="100000"/>
              </a:lnSpc>
              <a:buFont typeface="+mj-lt"/>
              <a:buAutoNum type="arabicPeriod"/>
            </a:pPr>
            <a:endParaRPr lang="en-US" dirty="0"/>
          </a:p>
        </p:txBody>
      </p:sp>
      <p:sp>
        <p:nvSpPr>
          <p:cNvPr id="4" name="Slide Number Placeholder 3"/>
          <p:cNvSpPr>
            <a:spLocks noGrp="1"/>
          </p:cNvSpPr>
          <p:nvPr>
            <p:ph type="sldNum" sz="quarter" idx="12"/>
          </p:nvPr>
        </p:nvSpPr>
        <p:spPr/>
        <p:txBody>
          <a:bodyPr/>
          <a:lstStyle/>
          <a:p>
            <a:fld id="{6153527D-BED1-478D-AC23-D9BDE0E418EC}" type="slidenum">
              <a:rPr lang="en-US" smtClean="0"/>
              <a:t>36</a:t>
            </a:fld>
            <a:endParaRPr lang="en-US" dirty="0"/>
          </a:p>
        </p:txBody>
      </p:sp>
    </p:spTree>
    <p:extLst>
      <p:ext uri="{BB962C8B-B14F-4D97-AF65-F5344CB8AC3E}">
        <p14:creationId xmlns:p14="http://schemas.microsoft.com/office/powerpoint/2010/main" val="1653850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 b="1" dirty="0">
                <a:solidFill>
                  <a:schemeClr val="bg2"/>
                </a:solidFill>
                <a:latin typeface="Arial Rounded MT Bold" panose="020F0704030504030204" pitchFamily="34" charset="0"/>
              </a:rPr>
              <a:t> Slide </a:t>
            </a:r>
            <a:fld id="{8A444053-2964-4726-8391-23A946A74AF7}" type="slidenum">
              <a:rPr lang="en-US" sz="600" b="1" smtClean="0">
                <a:solidFill>
                  <a:schemeClr val="bg2"/>
                </a:solidFill>
                <a:latin typeface="Arial Rounded MT Bold" panose="020F0704030504030204" pitchFamily="34" charset="0"/>
              </a:rPr>
              <a:pPr algn="l"/>
              <a:t>37</a:t>
            </a:fld>
            <a:r>
              <a:rPr lang="en-US" sz="600" b="1" dirty="0">
                <a:solidFill>
                  <a:schemeClr val="bg1"/>
                </a:solidFill>
                <a:latin typeface="Verdana" panose="020B0604030504040204" pitchFamily="34" charset="0"/>
                <a:ea typeface="Verdana" panose="020B0604030504040204" pitchFamily="34" charset="0"/>
              </a:rPr>
              <a:t/>
            </a:r>
            <a:br>
              <a:rPr lang="en-US" sz="600" b="1" dirty="0">
                <a:solidFill>
                  <a:schemeClr val="bg1"/>
                </a:solidFill>
                <a:latin typeface="Verdana" panose="020B0604030504040204" pitchFamily="34" charset="0"/>
                <a:ea typeface="Verdana" panose="020B0604030504040204" pitchFamily="34" charset="0"/>
              </a:rPr>
            </a:br>
            <a:r>
              <a:rPr lang="en-US" sz="3200" b="1" dirty="0">
                <a:solidFill>
                  <a:schemeClr val="accent5">
                    <a:lumMod val="75000"/>
                  </a:schemeClr>
                </a:solidFill>
                <a:latin typeface="Verdana" panose="020B0604030504040204" pitchFamily="34" charset="0"/>
                <a:ea typeface="Verdana" panose="020B0604030504040204" pitchFamily="34" charset="0"/>
              </a:rPr>
              <a:t>Non-Traditional Transitions</a:t>
            </a:r>
            <a:endParaRPr lang="en-US" sz="2400" b="1" dirty="0">
              <a:solidFill>
                <a:schemeClr val="accent5">
                  <a:lumMod val="75000"/>
                </a:scheme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384B314-FA0D-8351-5C86-398010455EB9}"/>
              </a:ext>
            </a:extLst>
          </p:cNvPr>
          <p:cNvSpPr>
            <a:spLocks noGrp="1"/>
          </p:cNvSpPr>
          <p:nvPr>
            <p:ph idx="1"/>
          </p:nvPr>
        </p:nvSpPr>
        <p:spPr/>
        <p:txBody>
          <a:bodyPr>
            <a:noAutofit/>
          </a:bodyPr>
          <a:lstStyle/>
          <a:p>
            <a:pPr algn="l">
              <a:buFont typeface="Arial" panose="020B0604020202020204" pitchFamily="34" charset="0"/>
              <a:buChar char="•"/>
            </a:pPr>
            <a:r>
              <a:rPr lang="en-US" sz="2000" b="0" i="0" dirty="0">
                <a:solidFill>
                  <a:srgbClr val="000000"/>
                </a:solidFill>
                <a:effectLst/>
              </a:rPr>
              <a:t>Jeff Hughes, Executive Director, Progressive Independence</a:t>
            </a:r>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fld id="{6153527D-BED1-478D-AC23-D9BDE0E418EC}" type="slidenum">
              <a:rPr lang="en-US" smtClean="0"/>
              <a:t>37</a:t>
            </a:fld>
            <a:endParaRPr lang="en-US" dirty="0"/>
          </a:p>
        </p:txBody>
      </p:sp>
    </p:spTree>
    <p:extLst>
      <p:ext uri="{BB962C8B-B14F-4D97-AF65-F5344CB8AC3E}">
        <p14:creationId xmlns:p14="http://schemas.microsoft.com/office/powerpoint/2010/main" val="1722009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 b="1" dirty="0">
                <a:solidFill>
                  <a:schemeClr val="bg2"/>
                </a:solidFill>
                <a:latin typeface="Arial Rounded MT Bold" panose="020F0704030504030204" pitchFamily="34" charset="0"/>
              </a:rPr>
              <a:t> Slide </a:t>
            </a:r>
            <a:fld id="{8A444053-2964-4726-8391-23A946A74AF7}" type="slidenum">
              <a:rPr lang="en-US" sz="600" b="1" smtClean="0">
                <a:solidFill>
                  <a:schemeClr val="bg2"/>
                </a:solidFill>
                <a:latin typeface="Arial Rounded MT Bold" panose="020F0704030504030204" pitchFamily="34" charset="0"/>
              </a:rPr>
              <a:pPr algn="l"/>
              <a:t>38</a:t>
            </a:fld>
            <a:r>
              <a:rPr lang="en-US" sz="600" b="1" dirty="0">
                <a:solidFill>
                  <a:schemeClr val="bg1"/>
                </a:solidFill>
                <a:latin typeface="Verdana" panose="020B0604030504040204" pitchFamily="34" charset="0"/>
                <a:ea typeface="Verdana" panose="020B0604030504040204" pitchFamily="34" charset="0"/>
              </a:rPr>
              <a:t/>
            </a:r>
            <a:br>
              <a:rPr lang="en-US" sz="600" b="1" dirty="0">
                <a:solidFill>
                  <a:schemeClr val="bg1"/>
                </a:solidFill>
                <a:latin typeface="Verdana" panose="020B0604030504040204" pitchFamily="34" charset="0"/>
                <a:ea typeface="Verdana" panose="020B0604030504040204" pitchFamily="34" charset="0"/>
              </a:rPr>
            </a:br>
            <a:r>
              <a:rPr lang="en-US" sz="3200" b="1" dirty="0">
                <a:solidFill>
                  <a:schemeClr val="accent5">
                    <a:lumMod val="75000"/>
                  </a:schemeClr>
                </a:solidFill>
                <a:latin typeface="Verdana" panose="020B0604030504040204" pitchFamily="34" charset="0"/>
                <a:ea typeface="Verdana" panose="020B0604030504040204" pitchFamily="34" charset="0"/>
              </a:rPr>
              <a:t>Questions &amp; Discussion</a:t>
            </a:r>
            <a:endParaRPr lang="en-US" sz="2400" b="1" dirty="0">
              <a:solidFill>
                <a:schemeClr val="accent5">
                  <a:lumMod val="75000"/>
                </a:scheme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384B314-FA0D-8351-5C86-398010455EB9}"/>
              </a:ext>
            </a:extLst>
          </p:cNvPr>
          <p:cNvSpPr>
            <a:spLocks noGrp="1"/>
          </p:cNvSpPr>
          <p:nvPr>
            <p:ph idx="1"/>
          </p:nvPr>
        </p:nvSpPr>
        <p:spPr/>
        <p:txBody>
          <a:bodyPr>
            <a:noAutofit/>
          </a:bodyPr>
          <a:lstStyle/>
          <a:p>
            <a:pPr marL="0" indent="0" algn="just">
              <a:buNone/>
            </a:pPr>
            <a:endParaRPr lang="en-US" sz="2000" b="1" i="0" dirty="0">
              <a:solidFill>
                <a:srgbClr val="000000"/>
              </a:solidFill>
              <a:effectLst/>
            </a:endParaRPr>
          </a:p>
        </p:txBody>
      </p:sp>
      <p:sp>
        <p:nvSpPr>
          <p:cNvPr id="4" name="Slide Number Placeholder 3"/>
          <p:cNvSpPr>
            <a:spLocks noGrp="1"/>
          </p:cNvSpPr>
          <p:nvPr>
            <p:ph type="sldNum" sz="quarter" idx="12"/>
          </p:nvPr>
        </p:nvSpPr>
        <p:spPr/>
        <p:txBody>
          <a:bodyPr/>
          <a:lstStyle/>
          <a:p>
            <a:fld id="{6153527D-BED1-478D-AC23-D9BDE0E418EC}" type="slidenum">
              <a:rPr lang="en-US" smtClean="0"/>
              <a:t>38</a:t>
            </a:fld>
            <a:endParaRPr lang="en-US" dirty="0"/>
          </a:p>
        </p:txBody>
      </p:sp>
    </p:spTree>
    <p:extLst>
      <p:ext uri="{BB962C8B-B14F-4D97-AF65-F5344CB8AC3E}">
        <p14:creationId xmlns:p14="http://schemas.microsoft.com/office/powerpoint/2010/main" val="1212508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 b="1" dirty="0">
                <a:solidFill>
                  <a:schemeClr val="bg2"/>
                </a:solidFill>
                <a:latin typeface="Arial Rounded MT Bold" panose="020F0704030504030204" pitchFamily="34" charset="0"/>
              </a:rPr>
              <a:t> Slide </a:t>
            </a:r>
            <a:fld id="{8A444053-2964-4726-8391-23A946A74AF7}" type="slidenum">
              <a:rPr lang="en-US" sz="600" b="1" smtClean="0">
                <a:solidFill>
                  <a:schemeClr val="bg2"/>
                </a:solidFill>
                <a:latin typeface="Arial Rounded MT Bold" panose="020F0704030504030204" pitchFamily="34" charset="0"/>
              </a:rPr>
              <a:pPr algn="l"/>
              <a:t>39</a:t>
            </a:fld>
            <a:r>
              <a:rPr lang="en-US" sz="600" b="1" dirty="0">
                <a:solidFill>
                  <a:schemeClr val="bg1"/>
                </a:solidFill>
                <a:latin typeface="Verdana" panose="020B0604030504040204" pitchFamily="34" charset="0"/>
                <a:ea typeface="Verdana" panose="020B0604030504040204" pitchFamily="34" charset="0"/>
              </a:rPr>
              <a:t/>
            </a:r>
            <a:br>
              <a:rPr lang="en-US" sz="600" b="1" dirty="0">
                <a:solidFill>
                  <a:schemeClr val="bg1"/>
                </a:solidFill>
                <a:latin typeface="Verdana" panose="020B0604030504040204" pitchFamily="34" charset="0"/>
                <a:ea typeface="Verdana" panose="020B0604030504040204" pitchFamily="34" charset="0"/>
              </a:rPr>
            </a:br>
            <a:r>
              <a:rPr lang="en-US" sz="3200" b="1" dirty="0">
                <a:solidFill>
                  <a:schemeClr val="accent5">
                    <a:lumMod val="75000"/>
                  </a:schemeClr>
                </a:solidFill>
                <a:latin typeface="Verdana" panose="020B0604030504040204" pitchFamily="34" charset="0"/>
                <a:ea typeface="Verdana" panose="020B0604030504040204" pitchFamily="34" charset="0"/>
              </a:rPr>
              <a:t>Contact Information</a:t>
            </a:r>
            <a:endParaRPr lang="en-US" sz="2400" b="1" dirty="0">
              <a:solidFill>
                <a:schemeClr val="accent5">
                  <a:lumMod val="75000"/>
                </a:scheme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384B314-FA0D-8351-5C86-398010455EB9}"/>
              </a:ext>
            </a:extLst>
          </p:cNvPr>
          <p:cNvSpPr>
            <a:spLocks noGrp="1"/>
          </p:cNvSpPr>
          <p:nvPr>
            <p:ph idx="1"/>
          </p:nvPr>
        </p:nvSpPr>
        <p:spPr/>
        <p:txBody>
          <a:bodyPr>
            <a:noAutofit/>
          </a:bodyPr>
          <a:lstStyle/>
          <a:p>
            <a:pPr algn="l">
              <a:buFont typeface="Arial" panose="020B0604020202020204" pitchFamily="34" charset="0"/>
              <a:buChar char="•"/>
            </a:pPr>
            <a:r>
              <a:rPr lang="en-US" sz="2000" b="0" i="0" dirty="0">
                <a:solidFill>
                  <a:srgbClr val="000000"/>
                </a:solidFill>
                <a:effectLst/>
              </a:rPr>
              <a:t>Sharif Brown, Alliance of Disability Advocates </a:t>
            </a:r>
            <a:r>
              <a:rPr lang="en-US" sz="2000" b="0" i="0" dirty="0">
                <a:effectLst/>
              </a:rPr>
              <a:t>(sharif@adanc.org)</a:t>
            </a:r>
          </a:p>
          <a:p>
            <a:pPr algn="l">
              <a:buFont typeface="Arial" panose="020B0604020202020204" pitchFamily="34" charset="0"/>
              <a:buChar char="•"/>
            </a:pPr>
            <a:r>
              <a:rPr lang="en-US" sz="2000" b="0" i="0" dirty="0" err="1">
                <a:solidFill>
                  <a:srgbClr val="000000"/>
                </a:solidFill>
                <a:effectLst/>
              </a:rPr>
              <a:t>Betzaida</a:t>
            </a:r>
            <a:r>
              <a:rPr lang="en-US" sz="2000" b="0" i="0" dirty="0">
                <a:solidFill>
                  <a:srgbClr val="000000"/>
                </a:solidFill>
                <a:effectLst/>
              </a:rPr>
              <a:t> Ramos </a:t>
            </a:r>
            <a:r>
              <a:rPr lang="en-US" sz="2000" b="0" i="0" dirty="0" err="1">
                <a:solidFill>
                  <a:srgbClr val="000000"/>
                </a:solidFill>
                <a:effectLst/>
              </a:rPr>
              <a:t>Chárriez</a:t>
            </a:r>
            <a:r>
              <a:rPr lang="en-US" sz="2000" b="0" i="0" dirty="0">
                <a:solidFill>
                  <a:srgbClr val="000000"/>
                </a:solidFill>
                <a:effectLst/>
              </a:rPr>
              <a:t>, </a:t>
            </a:r>
            <a:r>
              <a:rPr lang="en-US" sz="2000" b="0" i="0" dirty="0" err="1">
                <a:solidFill>
                  <a:srgbClr val="000000"/>
                </a:solidFill>
                <a:effectLst/>
              </a:rPr>
              <a:t>Movimiento</a:t>
            </a:r>
            <a:r>
              <a:rPr lang="en-US" sz="2000" b="0" i="0" dirty="0">
                <a:solidFill>
                  <a:srgbClr val="000000"/>
                </a:solidFill>
                <a:effectLst/>
              </a:rPr>
              <a:t> para </a:t>
            </a:r>
            <a:r>
              <a:rPr lang="en-US" sz="2000" b="0" i="0" dirty="0" err="1">
                <a:solidFill>
                  <a:srgbClr val="000000"/>
                </a:solidFill>
                <a:effectLst/>
              </a:rPr>
              <a:t>el</a:t>
            </a:r>
            <a:r>
              <a:rPr lang="en-US" sz="2000" b="0" i="0" dirty="0">
                <a:solidFill>
                  <a:srgbClr val="000000"/>
                </a:solidFill>
                <a:effectLst/>
              </a:rPr>
              <a:t> </a:t>
            </a:r>
            <a:r>
              <a:rPr lang="en-US" sz="2000" b="0" i="0" dirty="0" err="1">
                <a:solidFill>
                  <a:srgbClr val="000000"/>
                </a:solidFill>
                <a:effectLst/>
              </a:rPr>
              <a:t>Alcance</a:t>
            </a:r>
            <a:r>
              <a:rPr lang="en-US" sz="2000" b="0" i="0" dirty="0">
                <a:solidFill>
                  <a:srgbClr val="000000"/>
                </a:solidFill>
                <a:effectLst/>
              </a:rPr>
              <a:t> de Vida Independiente (</a:t>
            </a:r>
            <a:r>
              <a:rPr lang="en-US" sz="2000" b="0" i="0" dirty="0" err="1">
                <a:solidFill>
                  <a:srgbClr val="000000"/>
                </a:solidFill>
                <a:effectLst/>
              </a:rPr>
              <a:t>MAVI</a:t>
            </a:r>
            <a:r>
              <a:rPr lang="en-US" sz="2000" b="0" i="0" dirty="0">
                <a:solidFill>
                  <a:srgbClr val="000000"/>
                </a:solidFill>
                <a:effectLst/>
              </a:rPr>
              <a:t>) (directora@mavi-pr.org)</a:t>
            </a:r>
          </a:p>
          <a:p>
            <a:pPr algn="l">
              <a:buFont typeface="Arial" panose="020B0604020202020204" pitchFamily="34" charset="0"/>
              <a:buChar char="•"/>
            </a:pPr>
            <a:r>
              <a:rPr lang="en-US" sz="2000" b="0" i="0" dirty="0">
                <a:solidFill>
                  <a:srgbClr val="000000"/>
                </a:solidFill>
                <a:effectLst/>
              </a:rPr>
              <a:t>Marly </a:t>
            </a:r>
            <a:r>
              <a:rPr lang="en-US" sz="2000" b="0" i="0" dirty="0" err="1">
                <a:solidFill>
                  <a:srgbClr val="000000"/>
                </a:solidFill>
                <a:effectLst/>
              </a:rPr>
              <a:t>Saade</a:t>
            </a:r>
            <a:r>
              <a:rPr lang="en-US" sz="2000" b="0" i="0" dirty="0">
                <a:solidFill>
                  <a:srgbClr val="000000"/>
                </a:solidFill>
                <a:effectLst/>
              </a:rPr>
              <a:t>, The Center for Disability Empowerment (msaade@disabilityempowerment.net)</a:t>
            </a:r>
          </a:p>
          <a:p>
            <a:pPr algn="l">
              <a:buFont typeface="Arial" panose="020B0604020202020204" pitchFamily="34" charset="0"/>
              <a:buChar char="•"/>
            </a:pPr>
            <a:r>
              <a:rPr lang="en-US" sz="2000" b="0" i="0" dirty="0">
                <a:solidFill>
                  <a:srgbClr val="000000"/>
                </a:solidFill>
                <a:effectLst/>
              </a:rPr>
              <a:t>Susan Hetrick, M.Ed., Executive Director, The Center for Disability Empowerment (msaade@disabilityempowerment.net)</a:t>
            </a:r>
          </a:p>
          <a:p>
            <a:pPr algn="l">
              <a:buFont typeface="Arial" panose="020B0604020202020204" pitchFamily="34" charset="0"/>
              <a:buChar char="•"/>
            </a:pPr>
            <a:r>
              <a:rPr lang="en-US" sz="2000" b="0" i="0" dirty="0">
                <a:solidFill>
                  <a:srgbClr val="000000"/>
                </a:solidFill>
                <a:effectLst/>
              </a:rPr>
              <a:t>Jeff Hughes, Progressive Independence (jlhughes@progind.org)</a:t>
            </a:r>
          </a:p>
          <a:p>
            <a:pPr marL="0" indent="0" algn="just">
              <a:buNone/>
            </a:pPr>
            <a:endParaRPr lang="en-US" sz="2000" b="1" i="0" dirty="0">
              <a:solidFill>
                <a:srgbClr val="000000"/>
              </a:solidFill>
              <a:effectLst/>
            </a:endParaRPr>
          </a:p>
        </p:txBody>
      </p:sp>
      <p:sp>
        <p:nvSpPr>
          <p:cNvPr id="4" name="Slide Number Placeholder 3"/>
          <p:cNvSpPr>
            <a:spLocks noGrp="1"/>
          </p:cNvSpPr>
          <p:nvPr>
            <p:ph type="sldNum" sz="quarter" idx="12"/>
          </p:nvPr>
        </p:nvSpPr>
        <p:spPr/>
        <p:txBody>
          <a:bodyPr/>
          <a:lstStyle/>
          <a:p>
            <a:fld id="{6153527D-BED1-478D-AC23-D9BDE0E418EC}" type="slidenum">
              <a:rPr lang="en-US" smtClean="0"/>
              <a:t>39</a:t>
            </a:fld>
            <a:endParaRPr lang="en-US" dirty="0"/>
          </a:p>
        </p:txBody>
      </p:sp>
    </p:spTree>
    <p:extLst>
      <p:ext uri="{BB962C8B-B14F-4D97-AF65-F5344CB8AC3E}">
        <p14:creationId xmlns:p14="http://schemas.microsoft.com/office/powerpoint/2010/main" val="3999350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 b="1" dirty="0">
                <a:solidFill>
                  <a:schemeClr val="bg2"/>
                </a:solidFill>
                <a:latin typeface="Arial Rounded MT Bold" panose="020F0704030504030204" pitchFamily="34" charset="0"/>
              </a:rPr>
              <a:t> Slide </a:t>
            </a:r>
            <a:fld id="{8A444053-2964-4726-8391-23A946A74AF7}" type="slidenum">
              <a:rPr lang="en-US" sz="600" b="1" smtClean="0">
                <a:solidFill>
                  <a:schemeClr val="bg2"/>
                </a:solidFill>
                <a:latin typeface="Arial Rounded MT Bold" panose="020F0704030504030204" pitchFamily="34" charset="0"/>
              </a:rPr>
              <a:pPr algn="l"/>
              <a:t>4</a:t>
            </a:fld>
            <a:r>
              <a:rPr lang="en-US" sz="600" b="1" dirty="0">
                <a:solidFill>
                  <a:schemeClr val="bg1"/>
                </a:solidFill>
                <a:latin typeface="Verdana" panose="020B0604030504040204" pitchFamily="34" charset="0"/>
                <a:ea typeface="Verdana" panose="020B0604030504040204" pitchFamily="34" charset="0"/>
              </a:rPr>
              <a:t/>
            </a:r>
            <a:br>
              <a:rPr lang="en-US" sz="600" b="1" dirty="0">
                <a:solidFill>
                  <a:schemeClr val="bg1"/>
                </a:solidFill>
                <a:latin typeface="Verdana" panose="020B0604030504040204" pitchFamily="34" charset="0"/>
                <a:ea typeface="Verdana" panose="020B0604030504040204" pitchFamily="34" charset="0"/>
              </a:rPr>
            </a:br>
            <a:r>
              <a:rPr lang="en-US" sz="3200" b="1" dirty="0">
                <a:solidFill>
                  <a:schemeClr val="accent5">
                    <a:lumMod val="75000"/>
                  </a:schemeClr>
                </a:solidFill>
                <a:latin typeface="Verdana" panose="020B0604030504040204" pitchFamily="34" charset="0"/>
                <a:ea typeface="Verdana" panose="020B0604030504040204" pitchFamily="34" charset="0"/>
              </a:rPr>
              <a:t>Evaluation Survey</a:t>
            </a:r>
            <a:endParaRPr lang="en-US" sz="2400" b="1" dirty="0">
              <a:solidFill>
                <a:schemeClr val="accent5">
                  <a:lumMod val="75000"/>
                </a:schemeClr>
              </a:solidFill>
              <a:latin typeface="Verdana" panose="020B0604030504040204" pitchFamily="34" charset="0"/>
              <a:ea typeface="Verdana" panose="020B0604030504040204" pitchFamily="34" charset="0"/>
            </a:endParaRPr>
          </a:p>
        </p:txBody>
      </p:sp>
      <p:sp>
        <p:nvSpPr>
          <p:cNvPr id="4" name="Slide Number Placeholder 3">
            <a:extLst>
              <a:ext uri="{C183D7F6-B498-43B3-948B-1728B52AA6E4}">
                <adec:decorative xmlns:adec="http://schemas.microsoft.com/office/drawing/2017/decorative" xmlns="" val="1"/>
              </a:ext>
            </a:extLst>
          </p:cNvPr>
          <p:cNvSpPr>
            <a:spLocks noGrp="1"/>
          </p:cNvSpPr>
          <p:nvPr>
            <p:ph type="sldNum" sz="quarter" idx="12"/>
          </p:nvPr>
        </p:nvSpPr>
        <p:spPr/>
        <p:txBody>
          <a:bodyPr/>
          <a:lstStyle/>
          <a:p>
            <a:fld id="{6153527D-BED1-478D-AC23-D9BDE0E418EC}" type="slidenum">
              <a:rPr lang="en-US" smtClean="0"/>
              <a:t>4</a:t>
            </a:fld>
            <a:endParaRPr lang="en-US" dirty="0"/>
          </a:p>
        </p:txBody>
      </p:sp>
      <p:sp>
        <p:nvSpPr>
          <p:cNvPr id="8" name="Content Placeholder 7">
            <a:extLst>
              <a:ext uri="{FF2B5EF4-FFF2-40B4-BE49-F238E27FC236}">
                <a16:creationId xmlns:a16="http://schemas.microsoft.com/office/drawing/2014/main" id="{BA56F0CA-B916-3ACE-DF3E-FA18DB4B041A}"/>
              </a:ext>
            </a:extLst>
          </p:cNvPr>
          <p:cNvSpPr>
            <a:spLocks noGrp="1"/>
          </p:cNvSpPr>
          <p:nvPr>
            <p:ph idx="1"/>
          </p:nvPr>
        </p:nvSpPr>
        <p:spPr>
          <a:xfrm>
            <a:off x="806450" y="1252538"/>
            <a:ext cx="8756650" cy="6476999"/>
          </a:xfrm>
        </p:spPr>
        <p:txBody>
          <a:bodyPr/>
          <a:lstStyle/>
          <a:p>
            <a:pPr marL="0" indent="0">
              <a:buNone/>
            </a:pPr>
            <a:r>
              <a:rPr lang="en-US" sz="2800" dirty="0">
                <a:latin typeface="Verdana" panose="020B0604030504040204" pitchFamily="34" charset="0"/>
                <a:ea typeface="Verdana" panose="020B0604030504040204" pitchFamily="34" charset="0"/>
              </a:rPr>
              <a:t>Your feedback on this webinar is important to us. At the end of the presentation, you will have the opportunity to complete a brief evaluation survey.</a:t>
            </a:r>
          </a:p>
          <a:p>
            <a:endParaRPr lang="en-US" sz="2800" dirty="0">
              <a:latin typeface="Verdana" panose="020B0604030504040204" pitchFamily="34" charset="0"/>
              <a:ea typeface="Verdana" panose="020B0604030504040204" pitchFamily="34" charset="0"/>
            </a:endParaRPr>
          </a:p>
          <a:p>
            <a:pPr marL="0" indent="0" rtl="0">
              <a:spcBef>
                <a:spcPts val="0"/>
              </a:spcBef>
              <a:spcAft>
                <a:spcPts val="0"/>
              </a:spcAft>
              <a:buNone/>
            </a:pPr>
            <a:r>
              <a:rPr lang="en-US" sz="2800" b="0" i="0" u="none" strike="noStrike" dirty="0">
                <a:solidFill>
                  <a:srgbClr val="000000"/>
                </a:solidFill>
                <a:effectLst/>
                <a:latin typeface="Verdana" panose="020B0604030504040204" pitchFamily="34" charset="0"/>
                <a:ea typeface="Verdana" panose="020B0604030504040204" pitchFamily="34" charset="0"/>
              </a:rPr>
              <a:t>Survey link:</a:t>
            </a:r>
            <a:endParaRPr lang="en-US" sz="2800" b="0" dirty="0">
              <a:effectLst/>
              <a:latin typeface="Verdana" panose="020B0604030504040204" pitchFamily="34" charset="0"/>
              <a:ea typeface="Verdana" panose="020B0604030504040204" pitchFamily="34" charset="0"/>
            </a:endParaRPr>
          </a:p>
          <a:p>
            <a:pPr rtl="0">
              <a:spcBef>
                <a:spcPts val="0"/>
              </a:spcBef>
              <a:spcAft>
                <a:spcPts val="0"/>
              </a:spcAft>
            </a:pPr>
            <a:r>
              <a:rPr lang="en-US" sz="2800" b="0" i="0" u="sng" strike="noStrike" dirty="0">
                <a:solidFill>
                  <a:srgbClr val="1155CC"/>
                </a:solidFill>
                <a:effectLst/>
                <a:latin typeface="Verdana" panose="020B0604030504040204" pitchFamily="34" charset="0"/>
                <a:ea typeface="Verdana" panose="020B0604030504040204" pitchFamily="34" charset="0"/>
                <a:hlinkClick r:id="rId3"/>
              </a:rPr>
              <a:t>https://uthtmc.az1.qualtrics.com/jfe/form/SV_e4fvrP3oJqC2pqS</a:t>
            </a:r>
            <a:endParaRPr lang="en-US" sz="2800" b="0" dirty="0">
              <a:effectLst/>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1134717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 b="1" dirty="0">
                <a:solidFill>
                  <a:schemeClr val="bg2"/>
                </a:solidFill>
                <a:latin typeface="Arial Rounded MT Bold" panose="020F0704030504030204" pitchFamily="34" charset="0"/>
              </a:rPr>
              <a:t> Slide </a:t>
            </a:r>
            <a:fld id="{8A444053-2964-4726-8391-23A946A74AF7}" type="slidenum">
              <a:rPr lang="en-US" sz="600" b="1" smtClean="0">
                <a:solidFill>
                  <a:schemeClr val="bg2"/>
                </a:solidFill>
                <a:latin typeface="Arial Rounded MT Bold" panose="020F0704030504030204" pitchFamily="34" charset="0"/>
              </a:rPr>
              <a:pPr algn="l"/>
              <a:t>40</a:t>
            </a:fld>
            <a:r>
              <a:rPr lang="en-US" sz="600" b="1" dirty="0">
                <a:solidFill>
                  <a:schemeClr val="bg1"/>
                </a:solidFill>
                <a:latin typeface="Verdana" panose="020B0604030504040204" pitchFamily="34" charset="0"/>
                <a:ea typeface="Verdana" panose="020B0604030504040204" pitchFamily="34" charset="0"/>
              </a:rPr>
              <a:t/>
            </a:r>
            <a:br>
              <a:rPr lang="en-US" sz="600" b="1" dirty="0">
                <a:solidFill>
                  <a:schemeClr val="bg1"/>
                </a:solidFill>
                <a:latin typeface="Verdana" panose="020B0604030504040204" pitchFamily="34" charset="0"/>
                <a:ea typeface="Verdana" panose="020B0604030504040204" pitchFamily="34" charset="0"/>
              </a:rPr>
            </a:br>
            <a:r>
              <a:rPr lang="en-US" sz="3200" b="1" dirty="0">
                <a:solidFill>
                  <a:schemeClr val="accent5">
                    <a:lumMod val="75000"/>
                  </a:schemeClr>
                </a:solidFill>
                <a:latin typeface="Verdana" panose="020B0604030504040204" pitchFamily="34" charset="0"/>
                <a:ea typeface="Verdana" panose="020B0604030504040204" pitchFamily="34" charset="0"/>
              </a:rPr>
              <a:t>Final Questions and Evaluation Link</a:t>
            </a:r>
            <a:endParaRPr lang="en-US" sz="2400" b="1" dirty="0">
              <a:solidFill>
                <a:schemeClr val="accent5">
                  <a:lumMod val="75000"/>
                </a:scheme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384B314-FA0D-8351-5C86-398010455EB9}"/>
              </a:ext>
            </a:extLst>
          </p:cNvPr>
          <p:cNvSpPr>
            <a:spLocks noGrp="1"/>
          </p:cNvSpPr>
          <p:nvPr>
            <p:ph idx="1"/>
          </p:nvPr>
        </p:nvSpPr>
        <p:spPr/>
        <p:txBody>
          <a:bodyPr>
            <a:noAutofit/>
          </a:bodyPr>
          <a:lstStyle/>
          <a:p>
            <a:pPr marL="457200" indent="-457200">
              <a:lnSpc>
                <a:spcPct val="100000"/>
              </a:lnSpc>
              <a:buFont typeface="+mj-lt"/>
              <a:buAutoNum type="arabicPeriod"/>
            </a:pPr>
            <a:endParaRPr lang="en-US" sz="2000" dirty="0"/>
          </a:p>
          <a:p>
            <a:pPr marL="0" indent="0">
              <a:buNone/>
            </a:pPr>
            <a:r>
              <a:rPr lang="en-US" dirty="0">
                <a:latin typeface="Verdana" panose="020B0604030504040204" pitchFamily="34" charset="0"/>
                <a:ea typeface="Verdana" panose="020B0604030504040204" pitchFamily="34" charset="0"/>
              </a:rPr>
              <a:t>Any final questions?</a:t>
            </a:r>
          </a:p>
          <a:p>
            <a:pPr marL="0" indent="0">
              <a:buNone/>
            </a:pP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Directly following the webinar, you will see a short evaluation survey to complete on your screen. We appreciate your feedback!</a:t>
            </a:r>
          </a:p>
          <a:p>
            <a:pPr marL="0" indent="0">
              <a:buNone/>
            </a:pPr>
            <a:endParaRPr lang="en-US" dirty="0">
              <a:latin typeface="Verdana" panose="020B0604030504040204" pitchFamily="34" charset="0"/>
              <a:ea typeface="Verdana" panose="020B0604030504040204" pitchFamily="34" charset="0"/>
            </a:endParaRPr>
          </a:p>
          <a:p>
            <a:pPr marL="0" indent="0" rtl="0">
              <a:spcBef>
                <a:spcPts val="0"/>
              </a:spcBef>
              <a:spcAft>
                <a:spcPts val="0"/>
              </a:spcAft>
              <a:buNone/>
            </a:pPr>
            <a:r>
              <a:rPr lang="en-US" sz="2800" b="0" i="0" u="none" strike="noStrike" dirty="0">
                <a:solidFill>
                  <a:srgbClr val="000000"/>
                </a:solidFill>
                <a:effectLst/>
                <a:latin typeface="Verdana" panose="020B0604030504040204" pitchFamily="34" charset="0"/>
                <a:ea typeface="Verdana" panose="020B0604030504040204" pitchFamily="34" charset="0"/>
              </a:rPr>
              <a:t>Survey link:</a:t>
            </a:r>
            <a:r>
              <a:rPr lang="en-US" dirty="0"/>
              <a:t> </a:t>
            </a:r>
            <a:r>
              <a:rPr lang="en-US" sz="2800" b="0" i="0" u="sng" strike="noStrike" dirty="0">
                <a:solidFill>
                  <a:srgbClr val="1155CC"/>
                </a:solidFill>
                <a:effectLst/>
                <a:latin typeface="Verdana" panose="020B0604030504040204" pitchFamily="34" charset="0"/>
                <a:ea typeface="Verdana" panose="020B0604030504040204" pitchFamily="34" charset="0"/>
                <a:hlinkClick r:id="rId3"/>
              </a:rPr>
              <a:t>https://uthtmc.az1.qualtrics.com/jfe/form/SV_e4fvrP3oJqC2pqS</a:t>
            </a:r>
            <a:endParaRPr lang="en-US" sz="2800" b="0" dirty="0">
              <a:effectLst/>
              <a:latin typeface="Verdana" panose="020B0604030504040204" pitchFamily="34" charset="0"/>
              <a:ea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endParaRPr>
          </a:p>
          <a:p>
            <a:pPr marL="457200" indent="-457200">
              <a:lnSpc>
                <a:spcPct val="100000"/>
              </a:lnSpc>
              <a:buFont typeface="+mj-lt"/>
              <a:buAutoNum type="arabicPeriod"/>
            </a:pPr>
            <a:endParaRPr lang="en-US" dirty="0"/>
          </a:p>
        </p:txBody>
      </p:sp>
      <p:sp>
        <p:nvSpPr>
          <p:cNvPr id="4" name="Slide Number Placeholder 3"/>
          <p:cNvSpPr>
            <a:spLocks noGrp="1"/>
          </p:cNvSpPr>
          <p:nvPr>
            <p:ph type="sldNum" sz="quarter" idx="12"/>
          </p:nvPr>
        </p:nvSpPr>
        <p:spPr/>
        <p:txBody>
          <a:bodyPr/>
          <a:lstStyle/>
          <a:p>
            <a:fld id="{6153527D-BED1-478D-AC23-D9BDE0E418EC}" type="slidenum">
              <a:rPr lang="en-US" smtClean="0"/>
              <a:t>40</a:t>
            </a:fld>
            <a:endParaRPr lang="en-US" dirty="0"/>
          </a:p>
        </p:txBody>
      </p:sp>
    </p:spTree>
    <p:extLst>
      <p:ext uri="{BB962C8B-B14F-4D97-AF65-F5344CB8AC3E}">
        <p14:creationId xmlns:p14="http://schemas.microsoft.com/office/powerpoint/2010/main" val="553463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 dirty="0">
                <a:solidFill>
                  <a:schemeClr val="bg2"/>
                </a:solidFill>
                <a:latin typeface="Arial Rounded MT Bold" panose="020F0704030504030204" pitchFamily="34" charset="0"/>
              </a:rPr>
              <a:t>&gt;&gt; Slide </a:t>
            </a:r>
            <a:fld id="{8A444053-2964-4726-8391-23A946A74AF7}" type="slidenum">
              <a:rPr lang="en-US" sz="600">
                <a:solidFill>
                  <a:schemeClr val="bg2"/>
                </a:solidFill>
                <a:latin typeface="Arial Rounded MT Bold" panose="020F0704030504030204" pitchFamily="34" charset="0"/>
              </a:rPr>
              <a:pPr/>
              <a:t>41</a:t>
            </a:fld>
            <a:r>
              <a:rPr lang="en-US" dirty="0">
                <a:latin typeface="Arial Rounded MT Bold" panose="020F0704030504030204" pitchFamily="34" charset="0"/>
              </a:rPr>
              <a:t/>
            </a:r>
            <a:br>
              <a:rPr lang="en-US" dirty="0">
                <a:latin typeface="Arial Rounded MT Bold" panose="020F0704030504030204" pitchFamily="34" charset="0"/>
              </a:rPr>
            </a:br>
            <a:r>
              <a:rPr lang="en-US" sz="3600" dirty="0">
                <a:latin typeface="+mn-lt"/>
                <a:ea typeface="Arial"/>
                <a:cs typeface="Arial"/>
                <a:sym typeface="Arial"/>
              </a:rPr>
              <a:t>IL-NET Attribution</a:t>
            </a:r>
            <a:endParaRPr lang="en-US" sz="3600" b="1" dirty="0">
              <a:latin typeface="+mn-lt"/>
            </a:endParaRPr>
          </a:p>
        </p:txBody>
      </p:sp>
      <p:sp>
        <p:nvSpPr>
          <p:cNvPr id="3" name="Subtitle 2"/>
          <p:cNvSpPr>
            <a:spLocks noGrp="1"/>
          </p:cNvSpPr>
          <p:nvPr>
            <p:ph idx="1"/>
          </p:nvPr>
        </p:nvSpPr>
        <p:spPr>
          <a:xfrm>
            <a:off x="609600" y="1295400"/>
            <a:ext cx="9144000" cy="5486399"/>
          </a:xfrm>
        </p:spPr>
        <p:txBody>
          <a:bodyPr>
            <a:noAutofit/>
          </a:bodyPr>
          <a:lstStyle/>
          <a:p>
            <a:pPr marL="0" indent="0" fontAlgn="base">
              <a:lnSpc>
                <a:spcPct val="110000"/>
              </a:lnSpc>
              <a:buNone/>
            </a:pPr>
            <a:r>
              <a:rPr lang="en-US" dirty="0"/>
              <a:t>The IL-NET is supported by grant numbers 90ILTA0002 and 90ISTA0002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
        <p:nvSpPr>
          <p:cNvPr id="4" name="Slide Number Placeholder 3"/>
          <p:cNvSpPr>
            <a:spLocks noGrp="1"/>
          </p:cNvSpPr>
          <p:nvPr>
            <p:ph type="sldNum" sz="quarter" idx="12"/>
          </p:nvPr>
        </p:nvSpPr>
        <p:spPr/>
        <p:txBody>
          <a:bodyPr/>
          <a:lstStyle/>
          <a:p>
            <a:fld id="{6153527D-BED1-478D-AC23-D9BDE0E418EC}" type="slidenum">
              <a:rPr lang="en-US" smtClean="0"/>
              <a:t>41</a:t>
            </a:fld>
            <a:endParaRPr lang="en-US" dirty="0"/>
          </a:p>
        </p:txBody>
      </p:sp>
    </p:spTree>
    <p:extLst>
      <p:ext uri="{BB962C8B-B14F-4D97-AF65-F5344CB8AC3E}">
        <p14:creationId xmlns:p14="http://schemas.microsoft.com/office/powerpoint/2010/main" val="90428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 b="1" dirty="0">
                <a:solidFill>
                  <a:schemeClr val="bg2"/>
                </a:solidFill>
                <a:latin typeface="Arial Rounded MT Bold" panose="020F0704030504030204" pitchFamily="34" charset="0"/>
              </a:rPr>
              <a:t> Slide </a:t>
            </a:r>
            <a:fld id="{8A444053-2964-4726-8391-23A946A74AF7}" type="slidenum">
              <a:rPr lang="en-US" sz="600" b="1" smtClean="0">
                <a:solidFill>
                  <a:schemeClr val="bg2"/>
                </a:solidFill>
                <a:latin typeface="Arial Rounded MT Bold" panose="020F0704030504030204" pitchFamily="34" charset="0"/>
              </a:rPr>
              <a:pPr algn="l"/>
              <a:t>5</a:t>
            </a:fld>
            <a:r>
              <a:rPr lang="en-US" sz="600" b="1" dirty="0">
                <a:solidFill>
                  <a:schemeClr val="bg1"/>
                </a:solidFill>
                <a:latin typeface="Verdana" panose="020B0604030504040204" pitchFamily="34" charset="0"/>
                <a:ea typeface="Verdana" panose="020B0604030504040204" pitchFamily="34" charset="0"/>
              </a:rPr>
              <a:t/>
            </a:r>
            <a:br>
              <a:rPr lang="en-US" sz="600" b="1" dirty="0">
                <a:solidFill>
                  <a:schemeClr val="bg1"/>
                </a:solidFill>
                <a:latin typeface="Verdana" panose="020B0604030504040204" pitchFamily="34" charset="0"/>
                <a:ea typeface="Verdana" panose="020B0604030504040204" pitchFamily="34" charset="0"/>
              </a:rPr>
            </a:br>
            <a:r>
              <a:rPr lang="en-US" sz="3200" b="1" dirty="0">
                <a:solidFill>
                  <a:schemeClr val="accent5">
                    <a:lumMod val="75000"/>
                  </a:schemeClr>
                </a:solidFill>
                <a:latin typeface="Verdana" panose="020B0604030504040204" pitchFamily="34" charset="0"/>
                <a:ea typeface="Verdana" panose="020B0604030504040204" pitchFamily="34" charset="0"/>
              </a:rPr>
              <a:t>Our Panelists</a:t>
            </a:r>
            <a:endParaRPr lang="en-US" sz="2400" b="1" dirty="0">
              <a:solidFill>
                <a:schemeClr val="accent5">
                  <a:lumMod val="75000"/>
                </a:scheme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384B314-FA0D-8351-5C86-398010455EB9}"/>
              </a:ext>
            </a:extLst>
          </p:cNvPr>
          <p:cNvSpPr>
            <a:spLocks noGrp="1"/>
          </p:cNvSpPr>
          <p:nvPr>
            <p:ph idx="1"/>
          </p:nvPr>
        </p:nvSpPr>
        <p:spPr/>
        <p:txBody>
          <a:bodyPr>
            <a:noAutofit/>
          </a:bodyPr>
          <a:lstStyle/>
          <a:p>
            <a:pPr algn="l">
              <a:buFont typeface="Arial" panose="020B0604020202020204" pitchFamily="34" charset="0"/>
              <a:buChar char="•"/>
            </a:pPr>
            <a:r>
              <a:rPr lang="en-US" sz="2000" b="0" i="0" dirty="0">
                <a:solidFill>
                  <a:srgbClr val="000000"/>
                </a:solidFill>
                <a:effectLst/>
              </a:rPr>
              <a:t>Sharif Brown, Program Manager for State Reentry, Alliance of Disability Advocates</a:t>
            </a:r>
          </a:p>
          <a:p>
            <a:pPr algn="l">
              <a:buFont typeface="Arial" panose="020B0604020202020204" pitchFamily="34" charset="0"/>
              <a:buChar char="•"/>
            </a:pPr>
            <a:r>
              <a:rPr lang="en-US" sz="2000" b="0" i="0" dirty="0" err="1">
                <a:solidFill>
                  <a:srgbClr val="000000"/>
                </a:solidFill>
                <a:effectLst/>
              </a:rPr>
              <a:t>Betzaida</a:t>
            </a:r>
            <a:r>
              <a:rPr lang="en-US" sz="2000" b="0" i="0" dirty="0">
                <a:solidFill>
                  <a:srgbClr val="000000"/>
                </a:solidFill>
                <a:effectLst/>
              </a:rPr>
              <a:t> Ramos </a:t>
            </a:r>
            <a:r>
              <a:rPr lang="en-US" sz="2000" b="0" i="0" dirty="0" err="1">
                <a:solidFill>
                  <a:srgbClr val="000000"/>
                </a:solidFill>
                <a:effectLst/>
              </a:rPr>
              <a:t>Chárriez</a:t>
            </a:r>
            <a:r>
              <a:rPr lang="en-US" sz="2000" b="0" i="0" dirty="0">
                <a:solidFill>
                  <a:srgbClr val="000000"/>
                </a:solidFill>
                <a:effectLst/>
              </a:rPr>
              <a:t>, </a:t>
            </a:r>
            <a:r>
              <a:rPr lang="en-US" sz="2000" b="0" i="0" dirty="0" err="1">
                <a:solidFill>
                  <a:srgbClr val="000000"/>
                </a:solidFill>
                <a:effectLst/>
              </a:rPr>
              <a:t>Directora</a:t>
            </a:r>
            <a:r>
              <a:rPr lang="en-US" sz="2000" b="0" i="0" dirty="0">
                <a:solidFill>
                  <a:srgbClr val="000000"/>
                </a:solidFill>
                <a:effectLst/>
              </a:rPr>
              <a:t> </a:t>
            </a:r>
            <a:r>
              <a:rPr lang="en-US" sz="2000" b="0" i="0" dirty="0" err="1">
                <a:solidFill>
                  <a:srgbClr val="000000"/>
                </a:solidFill>
                <a:effectLst/>
              </a:rPr>
              <a:t>Ejecutiva</a:t>
            </a:r>
            <a:r>
              <a:rPr lang="en-US" sz="2000" b="0" i="0" dirty="0">
                <a:solidFill>
                  <a:srgbClr val="000000"/>
                </a:solidFill>
                <a:effectLst/>
              </a:rPr>
              <a:t>, </a:t>
            </a:r>
            <a:r>
              <a:rPr lang="en-US" sz="2000" b="0" i="0" dirty="0" err="1">
                <a:solidFill>
                  <a:srgbClr val="000000"/>
                </a:solidFill>
                <a:effectLst/>
              </a:rPr>
              <a:t>Movimiento</a:t>
            </a:r>
            <a:r>
              <a:rPr lang="en-US" sz="2000" b="0" i="0" dirty="0">
                <a:solidFill>
                  <a:srgbClr val="000000"/>
                </a:solidFill>
                <a:effectLst/>
              </a:rPr>
              <a:t> para </a:t>
            </a:r>
            <a:r>
              <a:rPr lang="en-US" sz="2000" b="0" i="0" dirty="0" err="1">
                <a:solidFill>
                  <a:srgbClr val="000000"/>
                </a:solidFill>
                <a:effectLst/>
              </a:rPr>
              <a:t>el</a:t>
            </a:r>
            <a:r>
              <a:rPr lang="en-US" sz="2000" b="0" i="0" dirty="0">
                <a:solidFill>
                  <a:srgbClr val="000000"/>
                </a:solidFill>
                <a:effectLst/>
              </a:rPr>
              <a:t> </a:t>
            </a:r>
            <a:r>
              <a:rPr lang="en-US" sz="2000" b="0" i="0" dirty="0" err="1">
                <a:solidFill>
                  <a:srgbClr val="000000"/>
                </a:solidFill>
                <a:effectLst/>
              </a:rPr>
              <a:t>Alcance</a:t>
            </a:r>
            <a:r>
              <a:rPr lang="en-US" sz="2000" b="0" i="0" dirty="0">
                <a:solidFill>
                  <a:srgbClr val="000000"/>
                </a:solidFill>
                <a:effectLst/>
              </a:rPr>
              <a:t> de Vida Independiente (</a:t>
            </a:r>
            <a:r>
              <a:rPr lang="en-US" sz="2000" b="0" i="0" dirty="0" err="1">
                <a:solidFill>
                  <a:srgbClr val="000000"/>
                </a:solidFill>
                <a:effectLst/>
              </a:rPr>
              <a:t>MAVI</a:t>
            </a:r>
            <a:r>
              <a:rPr lang="en-US" sz="2000" b="0" i="0" dirty="0">
                <a:solidFill>
                  <a:srgbClr val="000000"/>
                </a:solidFill>
                <a:effectLst/>
              </a:rPr>
              <a:t>)</a:t>
            </a:r>
          </a:p>
          <a:p>
            <a:pPr algn="l">
              <a:buFont typeface="Arial" panose="020B0604020202020204" pitchFamily="34" charset="0"/>
              <a:buChar char="•"/>
            </a:pPr>
            <a:r>
              <a:rPr lang="en-US" sz="2000" b="0" i="0" dirty="0">
                <a:solidFill>
                  <a:srgbClr val="000000"/>
                </a:solidFill>
                <a:effectLst/>
              </a:rPr>
              <a:t>Marly </a:t>
            </a:r>
            <a:r>
              <a:rPr lang="en-US" sz="2000" b="0" i="0" dirty="0" err="1">
                <a:solidFill>
                  <a:srgbClr val="000000"/>
                </a:solidFill>
                <a:effectLst/>
              </a:rPr>
              <a:t>Saade</a:t>
            </a:r>
            <a:r>
              <a:rPr lang="en-US" sz="2000" b="0" i="0" dirty="0">
                <a:solidFill>
                  <a:srgbClr val="000000"/>
                </a:solidFill>
                <a:effectLst/>
              </a:rPr>
              <a:t>, </a:t>
            </a:r>
            <a:r>
              <a:rPr lang="en-US" sz="2000" b="0" i="0" dirty="0" err="1">
                <a:solidFill>
                  <a:srgbClr val="000000"/>
                </a:solidFill>
                <a:effectLst/>
              </a:rPr>
              <a:t>PCA</a:t>
            </a:r>
            <a:r>
              <a:rPr lang="en-US" sz="2000" b="0" i="0" dirty="0">
                <a:solidFill>
                  <a:srgbClr val="000000"/>
                </a:solidFill>
                <a:effectLst/>
              </a:rPr>
              <a:t> Program Coordinator, The Center for Disability Empowerment</a:t>
            </a:r>
          </a:p>
          <a:p>
            <a:pPr algn="l">
              <a:buFont typeface="Arial" panose="020B0604020202020204" pitchFamily="34" charset="0"/>
              <a:buChar char="•"/>
            </a:pPr>
            <a:r>
              <a:rPr lang="en-US" sz="2000" b="0" i="0" dirty="0">
                <a:solidFill>
                  <a:srgbClr val="000000"/>
                </a:solidFill>
                <a:effectLst/>
              </a:rPr>
              <a:t>Susan Hetrick, M.Ed., Executive Director, The Center for Disability Empowerment</a:t>
            </a:r>
          </a:p>
          <a:p>
            <a:pPr algn="l">
              <a:buFont typeface="Arial" panose="020B0604020202020204" pitchFamily="34" charset="0"/>
              <a:buChar char="•"/>
            </a:pPr>
            <a:r>
              <a:rPr lang="en-US" sz="2000" b="0" i="0" dirty="0">
                <a:solidFill>
                  <a:srgbClr val="000000"/>
                </a:solidFill>
                <a:effectLst/>
              </a:rPr>
              <a:t>Jeff Hughes, Executive Director, Progressive Independence</a:t>
            </a:r>
          </a:p>
          <a:p>
            <a:pPr marL="457200" indent="-457200">
              <a:lnSpc>
                <a:spcPct val="100000"/>
              </a:lnSpc>
              <a:buFont typeface="+mj-lt"/>
              <a:buAutoNum type="arabicPeriod"/>
            </a:pPr>
            <a:endParaRPr lang="en-US" dirty="0"/>
          </a:p>
        </p:txBody>
      </p:sp>
      <p:sp>
        <p:nvSpPr>
          <p:cNvPr id="4" name="Slide Number Placeholder 3"/>
          <p:cNvSpPr>
            <a:spLocks noGrp="1"/>
          </p:cNvSpPr>
          <p:nvPr>
            <p:ph type="sldNum" sz="quarter" idx="12"/>
          </p:nvPr>
        </p:nvSpPr>
        <p:spPr/>
        <p:txBody>
          <a:bodyPr/>
          <a:lstStyle/>
          <a:p>
            <a:fld id="{6153527D-BED1-478D-AC23-D9BDE0E418EC}" type="slidenum">
              <a:rPr lang="en-US" smtClean="0"/>
              <a:t>5</a:t>
            </a:fld>
            <a:endParaRPr lang="en-US" dirty="0"/>
          </a:p>
        </p:txBody>
      </p:sp>
    </p:spTree>
    <p:extLst>
      <p:ext uri="{BB962C8B-B14F-4D97-AF65-F5344CB8AC3E}">
        <p14:creationId xmlns:p14="http://schemas.microsoft.com/office/powerpoint/2010/main" val="2497685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 b="1" dirty="0">
                <a:solidFill>
                  <a:schemeClr val="bg2"/>
                </a:solidFill>
                <a:latin typeface="Arial Rounded MT Bold" panose="020F0704030504030204" pitchFamily="34" charset="0"/>
              </a:rPr>
              <a:t> Slide </a:t>
            </a:r>
            <a:fld id="{8A444053-2964-4726-8391-23A946A74AF7}" type="slidenum">
              <a:rPr lang="en-US" sz="600" b="1" smtClean="0">
                <a:solidFill>
                  <a:schemeClr val="bg2"/>
                </a:solidFill>
                <a:latin typeface="Arial Rounded MT Bold" panose="020F0704030504030204" pitchFamily="34" charset="0"/>
              </a:rPr>
              <a:pPr algn="l"/>
              <a:t>6</a:t>
            </a:fld>
            <a:r>
              <a:rPr lang="en-US" sz="600" b="1" dirty="0">
                <a:solidFill>
                  <a:schemeClr val="bg1"/>
                </a:solidFill>
                <a:latin typeface="Verdana" panose="020B0604030504040204" pitchFamily="34" charset="0"/>
                <a:ea typeface="Verdana" panose="020B0604030504040204" pitchFamily="34" charset="0"/>
              </a:rPr>
              <a:t/>
            </a:r>
            <a:br>
              <a:rPr lang="en-US" sz="600" b="1" dirty="0">
                <a:solidFill>
                  <a:schemeClr val="bg1"/>
                </a:solidFill>
                <a:latin typeface="Verdana" panose="020B0604030504040204" pitchFamily="34" charset="0"/>
                <a:ea typeface="Verdana" panose="020B0604030504040204" pitchFamily="34" charset="0"/>
              </a:rPr>
            </a:br>
            <a:r>
              <a:rPr lang="en-US" sz="3200" b="1" dirty="0">
                <a:solidFill>
                  <a:schemeClr val="accent5">
                    <a:lumMod val="75000"/>
                  </a:schemeClr>
                </a:solidFill>
                <a:latin typeface="Verdana" panose="020B0604030504040204" pitchFamily="34" charset="0"/>
                <a:ea typeface="Verdana" panose="020B0604030504040204" pitchFamily="34" charset="0"/>
              </a:rPr>
              <a:t>Non-Traditional Transitions</a:t>
            </a:r>
            <a:endParaRPr lang="en-US" sz="2400" b="1" dirty="0">
              <a:solidFill>
                <a:schemeClr val="accent5">
                  <a:lumMod val="75000"/>
                </a:scheme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384B314-FA0D-8351-5C86-398010455EB9}"/>
              </a:ext>
            </a:extLst>
          </p:cNvPr>
          <p:cNvSpPr>
            <a:spLocks noGrp="1"/>
          </p:cNvSpPr>
          <p:nvPr>
            <p:ph idx="1"/>
          </p:nvPr>
        </p:nvSpPr>
        <p:spPr/>
        <p:txBody>
          <a:bodyPr>
            <a:noAutofit/>
          </a:bodyPr>
          <a:lstStyle/>
          <a:p>
            <a:pPr algn="l">
              <a:buFont typeface="Arial" panose="020B0604020202020204" pitchFamily="34" charset="0"/>
              <a:buChar char="•"/>
            </a:pPr>
            <a:r>
              <a:rPr lang="en-US" sz="2000" b="0" i="0" dirty="0">
                <a:solidFill>
                  <a:srgbClr val="000000"/>
                </a:solidFill>
                <a:effectLst/>
              </a:rPr>
              <a:t>Sharif Brown, Program Manager for State Reentry, Alliance of Disability Advocates</a:t>
            </a:r>
          </a:p>
          <a:p>
            <a:pPr marL="0" indent="0">
              <a:lnSpc>
                <a:spcPct val="100000"/>
              </a:lnSpc>
              <a:buNone/>
            </a:pPr>
            <a:endParaRPr lang="en-US" dirty="0"/>
          </a:p>
        </p:txBody>
      </p:sp>
      <p:sp>
        <p:nvSpPr>
          <p:cNvPr id="4" name="Slide Number Placeholder 3"/>
          <p:cNvSpPr>
            <a:spLocks noGrp="1"/>
          </p:cNvSpPr>
          <p:nvPr>
            <p:ph type="sldNum" sz="quarter" idx="12"/>
          </p:nvPr>
        </p:nvSpPr>
        <p:spPr/>
        <p:txBody>
          <a:bodyPr/>
          <a:lstStyle/>
          <a:p>
            <a:fld id="{6153527D-BED1-478D-AC23-D9BDE0E418EC}" type="slidenum">
              <a:rPr lang="en-US" smtClean="0"/>
              <a:t>6</a:t>
            </a:fld>
            <a:endParaRPr lang="en-US" dirty="0"/>
          </a:p>
        </p:txBody>
      </p:sp>
    </p:spTree>
    <p:extLst>
      <p:ext uri="{BB962C8B-B14F-4D97-AF65-F5344CB8AC3E}">
        <p14:creationId xmlns:p14="http://schemas.microsoft.com/office/powerpoint/2010/main" val="2620485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CFC3-8C7A-4905-A13B-969B8010E9C9}"/>
              </a:ext>
            </a:extLst>
          </p:cNvPr>
          <p:cNvSpPr>
            <a:spLocks noGrp="1"/>
          </p:cNvSpPr>
          <p:nvPr>
            <p:ph type="ctrTitle"/>
          </p:nvPr>
        </p:nvSpPr>
        <p:spPr>
          <a:xfrm>
            <a:off x="381003" y="720221"/>
            <a:ext cx="9069678" cy="1234235"/>
          </a:xfrm>
        </p:spPr>
        <p:txBody>
          <a:bodyPr>
            <a:normAutofit/>
          </a:bodyPr>
          <a:lstStyle/>
          <a:p>
            <a:pPr algn="l"/>
            <a:r>
              <a:rPr lang="en-US" sz="800" b="1" dirty="0">
                <a:solidFill>
                  <a:schemeClr val="bg2"/>
                </a:solidFill>
                <a:latin typeface="Arial Rounded MT Bold" panose="020F0704030504030204" pitchFamily="34" charset="0"/>
              </a:rPr>
              <a:t>Slide </a:t>
            </a:r>
            <a:fld id="{8A444053-2964-4726-8391-23A946A74AF7}" type="slidenum">
              <a:rPr lang="en-US" sz="800" b="1" smtClean="0">
                <a:solidFill>
                  <a:schemeClr val="bg2"/>
                </a:solidFill>
                <a:latin typeface="Arial Rounded MT Bold" panose="020F0704030504030204" pitchFamily="34" charset="0"/>
              </a:rPr>
              <a:pPr algn="l"/>
              <a:t>7</a:t>
            </a:fld>
            <a:r>
              <a:rPr lang="en-US" sz="800" b="1" dirty="0">
                <a:solidFill>
                  <a:schemeClr val="bg2"/>
                </a:solidFill>
                <a:latin typeface="Arial Rounded MT Bold" panose="020F0704030504030204" pitchFamily="34" charset="0"/>
              </a:rPr>
              <a:t/>
            </a:r>
            <a:br>
              <a:rPr lang="en-US" sz="800" b="1" dirty="0">
                <a:solidFill>
                  <a:schemeClr val="bg2"/>
                </a:solidFill>
                <a:latin typeface="Arial Rounded MT Bold" panose="020F0704030504030204" pitchFamily="34" charset="0"/>
              </a:rPr>
            </a:br>
            <a:r>
              <a:rPr lang="en-US" b="1" dirty="0">
                <a:latin typeface="Calibri" panose="020F0502020204030204" pitchFamily="34" charset="0"/>
                <a:cs typeface="Calibri" panose="020F0502020204030204" pitchFamily="34" charset="0"/>
              </a:rPr>
              <a:t>ALLIANCE OF DISABILITY ADVOCATES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REENTRY PROGRAM</a:t>
            </a:r>
          </a:p>
        </p:txBody>
      </p:sp>
      <p:sp>
        <p:nvSpPr>
          <p:cNvPr id="3" name="Subtitle 2">
            <a:extLst>
              <a:ext uri="{FF2B5EF4-FFF2-40B4-BE49-F238E27FC236}">
                <a16:creationId xmlns:a16="http://schemas.microsoft.com/office/drawing/2014/main" id="{C991C702-1775-4FE8-8AED-982E77B6BA3D}"/>
              </a:ext>
            </a:extLst>
          </p:cNvPr>
          <p:cNvSpPr>
            <a:spLocks noGrp="1"/>
          </p:cNvSpPr>
          <p:nvPr>
            <p:ph type="subTitle" idx="1"/>
          </p:nvPr>
        </p:nvSpPr>
        <p:spPr>
          <a:xfrm>
            <a:off x="479485" y="3408693"/>
            <a:ext cx="9069675" cy="194339"/>
          </a:xfrm>
        </p:spPr>
        <p:txBody>
          <a:bodyPr>
            <a:normAutofit fontScale="32500" lnSpcReduction="20000"/>
          </a:bodyPr>
          <a:lstStyle/>
          <a:p>
            <a:pPr algn="ctr"/>
            <a:endParaRPr lang="en-US" dirty="0"/>
          </a:p>
        </p:txBody>
      </p:sp>
      <p:pic>
        <p:nvPicPr>
          <p:cNvPr id="5" name="Picture 3" descr="Logo for Alliance of Disability Advocates (ADA)">
            <a:extLst>
              <a:ext uri="{FF2B5EF4-FFF2-40B4-BE49-F238E27FC236}">
                <a16:creationId xmlns:a16="http://schemas.microsoft.com/office/drawing/2014/main" id="{A169E901-4B7A-45E7-8478-900AA5C99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83" y="3685582"/>
            <a:ext cx="3846877" cy="25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reen image of the State of North Carolina with super-imposed icon images of various people of all sizes, including wheelchair users. NCCDD North Carolina Council on Developmental Disabilities.">
            <a:extLst>
              <a:ext uri="{FF2B5EF4-FFF2-40B4-BE49-F238E27FC236}">
                <a16:creationId xmlns:a16="http://schemas.microsoft.com/office/drawing/2014/main" id="{E6E01415-3356-D325-4B35-495D7CFC0B36}"/>
              </a:ext>
            </a:extLst>
          </p:cNvPr>
          <p:cNvPicPr>
            <a:picLocks noChangeAspect="1"/>
          </p:cNvPicPr>
          <p:nvPr/>
        </p:nvPicPr>
        <p:blipFill>
          <a:blip r:embed="rId4"/>
          <a:stretch>
            <a:fillRect/>
          </a:stretch>
        </p:blipFill>
        <p:spPr>
          <a:xfrm>
            <a:off x="4438035" y="4280289"/>
            <a:ext cx="5111126" cy="1142759"/>
          </a:xfrm>
          <a:prstGeom prst="rect">
            <a:avLst/>
          </a:prstGeom>
        </p:spPr>
      </p:pic>
    </p:spTree>
    <p:extLst>
      <p:ext uri="{BB962C8B-B14F-4D97-AF65-F5344CB8AC3E}">
        <p14:creationId xmlns:p14="http://schemas.microsoft.com/office/powerpoint/2010/main" val="2012546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E233-7756-4BE2-945D-C1F91E76C788}"/>
              </a:ext>
            </a:extLst>
          </p:cNvPr>
          <p:cNvSpPr>
            <a:spLocks noGrp="1"/>
          </p:cNvSpPr>
          <p:nvPr>
            <p:ph type="title"/>
          </p:nvPr>
        </p:nvSpPr>
        <p:spPr/>
        <p:txBody>
          <a:bodyPr vert="horz" lIns="75438" tIns="37719" rIns="75438" bIns="37719" rtlCol="0" anchor="b">
            <a:normAutofit fontScale="90000"/>
          </a:bodyPr>
          <a:lstStyle/>
          <a:p>
            <a:r>
              <a:rPr lang="en-US" sz="800" dirty="0">
                <a:solidFill>
                  <a:schemeClr val="bg2"/>
                </a:solidFill>
              </a:rPr>
              <a:t>Slide </a:t>
            </a:r>
            <a:fld id="{8A444053-2964-4726-8391-23A946A74AF7}" type="slidenum">
              <a:rPr lang="en-US" sz="800">
                <a:solidFill>
                  <a:schemeClr val="bg2"/>
                </a:solidFill>
              </a:rPr>
              <a:pPr/>
              <a:t>8</a:t>
            </a:fld>
            <a:r>
              <a:rPr lang="en-US" sz="800" dirty="0">
                <a:solidFill>
                  <a:schemeClr val="bg2"/>
                </a:solidFill>
              </a:rPr>
              <a:t> </a:t>
            </a:r>
            <a:r>
              <a:rPr lang="en-US" dirty="0">
                <a:solidFill>
                  <a:srgbClr val="FFFFFF"/>
                </a:solidFill>
              </a:rPr>
              <a:t>he alliance of disability advocates </a:t>
            </a:r>
            <a:br>
              <a:rPr lang="en-US" dirty="0">
                <a:solidFill>
                  <a:srgbClr val="FFFFFF"/>
                </a:solidFill>
              </a:rPr>
            </a:br>
            <a:r>
              <a:rPr lang="en-US" dirty="0">
                <a:solidFill>
                  <a:schemeClr val="accent5">
                    <a:lumMod val="75000"/>
                  </a:schemeClr>
                </a:solidFill>
              </a:rPr>
              <a:t>The Alliance of Disability Advocates </a:t>
            </a:r>
            <a:br>
              <a:rPr lang="en-US" dirty="0">
                <a:solidFill>
                  <a:schemeClr val="accent5">
                    <a:lumMod val="75000"/>
                  </a:schemeClr>
                </a:solidFill>
              </a:rPr>
            </a:br>
            <a:r>
              <a:rPr lang="en-US" dirty="0">
                <a:solidFill>
                  <a:schemeClr val="accent5">
                    <a:lumMod val="75000"/>
                  </a:schemeClr>
                </a:solidFill>
              </a:rPr>
              <a:t>REENTRY PROGRAM</a:t>
            </a:r>
          </a:p>
        </p:txBody>
      </p:sp>
      <p:pic>
        <p:nvPicPr>
          <p:cNvPr id="1028" name="Picture 4" descr="Disability Advocacy Group Revamps Prison Reentry Program">
            <a:extLst>
              <a:ext uri="{FF2B5EF4-FFF2-40B4-BE49-F238E27FC236}">
                <a16:creationId xmlns:a16="http://schemas.microsoft.com/office/drawing/2014/main" id="{3CB47589-FA6B-4085-B5E6-F29CB96E6B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86" r="1114" b="1"/>
          <a:stretch/>
        </p:blipFill>
        <p:spPr bwMode="auto">
          <a:xfrm>
            <a:off x="368391" y="1654492"/>
            <a:ext cx="6186358" cy="468344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E839EE5-A8C3-7543-9B8D-A4FE0DFD54D0}"/>
              </a:ext>
              <a:ext uri="{C183D7F6-B498-43B3-948B-1728B52AA6E4}">
                <adec:decorative xmlns:adec="http://schemas.microsoft.com/office/drawing/2017/decorative" xmlns="" val="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1686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BB90-FF55-488E-AD63-D7AC50F0EBA5}"/>
              </a:ext>
            </a:extLst>
          </p:cNvPr>
          <p:cNvSpPr>
            <a:spLocks noGrp="1"/>
          </p:cNvSpPr>
          <p:nvPr>
            <p:ph type="title"/>
          </p:nvPr>
        </p:nvSpPr>
        <p:spPr>
          <a:xfrm>
            <a:off x="228600" y="228600"/>
            <a:ext cx="9099433" cy="836385"/>
          </a:xfrm>
        </p:spPr>
        <p:txBody>
          <a:bodyPr>
            <a:normAutofit/>
          </a:bodyPr>
          <a:lstStyle/>
          <a:p>
            <a:r>
              <a:rPr lang="en-US" sz="700" dirty="0">
                <a:solidFill>
                  <a:schemeClr val="bg2"/>
                </a:solidFill>
              </a:rPr>
              <a:t>Slide </a:t>
            </a:r>
            <a:fld id="{8A444053-2964-4726-8391-23A946A74AF7}" type="slidenum">
              <a:rPr lang="en-US" sz="700" smtClean="0">
                <a:solidFill>
                  <a:schemeClr val="bg2"/>
                </a:solidFill>
              </a:rPr>
              <a:pPr/>
              <a:t>9</a:t>
            </a:fld>
            <a:r>
              <a:rPr lang="en-US" sz="700" dirty="0">
                <a:solidFill>
                  <a:schemeClr val="bg2"/>
                </a:solidFill>
              </a:rPr>
              <a:t> </a:t>
            </a:r>
            <a:r>
              <a:rPr lang="en-US" sz="2800" dirty="0">
                <a:solidFill>
                  <a:schemeClr val="bg2"/>
                </a:solidFill>
              </a:rPr>
              <a:t/>
            </a:r>
            <a:br>
              <a:rPr lang="en-US" sz="2800" dirty="0">
                <a:solidFill>
                  <a:schemeClr val="bg2"/>
                </a:solidFill>
              </a:rPr>
            </a:br>
            <a:r>
              <a:rPr lang="en-US" dirty="0"/>
              <a:t>WHO IS ADA?</a:t>
            </a:r>
          </a:p>
        </p:txBody>
      </p:sp>
      <p:pic>
        <p:nvPicPr>
          <p:cNvPr id="5" name="Picture 4" descr="Image of the State of North Carolina with county lines.  There are seven sections shaded to depict regions.  The title of the image is NC Centers for Independent Living. ">
            <a:extLst>
              <a:ext uri="{FF2B5EF4-FFF2-40B4-BE49-F238E27FC236}">
                <a16:creationId xmlns:a16="http://schemas.microsoft.com/office/drawing/2014/main" id="{CAB2E2D6-5660-B9DD-B26E-06DBF81670E2}"/>
              </a:ext>
            </a:extLst>
          </p:cNvPr>
          <p:cNvPicPr>
            <a:picLocks noChangeAspect="1"/>
          </p:cNvPicPr>
          <p:nvPr/>
        </p:nvPicPr>
        <p:blipFill>
          <a:blip r:embed="rId2"/>
          <a:stretch>
            <a:fillRect/>
          </a:stretch>
        </p:blipFill>
        <p:spPr>
          <a:xfrm>
            <a:off x="542209" y="3860512"/>
            <a:ext cx="4721914" cy="1503861"/>
          </a:xfrm>
          <a:prstGeom prst="rect">
            <a:avLst/>
          </a:prstGeom>
        </p:spPr>
      </p:pic>
      <p:sp>
        <p:nvSpPr>
          <p:cNvPr id="3" name="Content Placeholder 2">
            <a:extLst>
              <a:ext uri="{FF2B5EF4-FFF2-40B4-BE49-F238E27FC236}">
                <a16:creationId xmlns:a16="http://schemas.microsoft.com/office/drawing/2014/main" id="{48C6A69C-ECF8-4F90-9303-5547A77DA59F}"/>
              </a:ext>
            </a:extLst>
          </p:cNvPr>
          <p:cNvSpPr>
            <a:spLocks noGrp="1"/>
          </p:cNvSpPr>
          <p:nvPr>
            <p:ph idx="1"/>
          </p:nvPr>
        </p:nvSpPr>
        <p:spPr>
          <a:xfrm>
            <a:off x="5227039" y="1064986"/>
            <a:ext cx="4351876" cy="5128888"/>
          </a:xfrm>
        </p:spPr>
        <p:txBody>
          <a:bodyPr>
            <a:normAutofit/>
          </a:bodyPr>
          <a:lstStyle/>
          <a:p>
            <a:pPr marL="0" indent="0">
              <a:buNone/>
            </a:pPr>
            <a:r>
              <a:rPr lang="en-US" sz="1600" b="1" dirty="0"/>
              <a:t>ALLIANCE OF DISABILITY ADVOCATES IS A CENTER FOR INDEPENDENT LIVING (CIL) LOCATED IN RALEIGH, NC.  </a:t>
            </a:r>
          </a:p>
          <a:p>
            <a:pPr marL="0" indent="0">
              <a:buNone/>
            </a:pPr>
            <a:endParaRPr lang="en-US" sz="1600" b="1" dirty="0"/>
          </a:p>
          <a:p>
            <a:pPr marL="0" indent="0">
              <a:buNone/>
            </a:pPr>
            <a:r>
              <a:rPr lang="en-US" sz="1600" b="1" dirty="0"/>
              <a:t>A CENTER FOR INDEPENDENT LIVING IS A FEDERALLY FUNDED ORGANIZATION THAT SPECIALIZES IN GIVING </a:t>
            </a:r>
            <a:r>
              <a:rPr lang="en-US" sz="1600" b="1" u="sng" dirty="0"/>
              <a:t>FREE</a:t>
            </a:r>
            <a:r>
              <a:rPr lang="en-US" sz="1600" b="1" dirty="0"/>
              <a:t> SERVICES AND RESOURCES TO INDIVIDUALS WHO HAVE ANY DISABILITY,  THE ELDERLY,  AND VETERANS.</a:t>
            </a:r>
          </a:p>
          <a:p>
            <a:pPr marL="0" indent="0">
              <a:buNone/>
            </a:pPr>
            <a:endParaRPr lang="en-US" sz="1600" b="1" dirty="0"/>
          </a:p>
          <a:p>
            <a:pPr marL="0" indent="0">
              <a:buNone/>
            </a:pPr>
            <a:r>
              <a:rPr lang="en-US" sz="1600" b="1" dirty="0"/>
              <a:t>ALLIANCE OF DISABILITY ADVOCATES HAS A CATCHMENT AREA OF 5 COUNTIES:  WAKE, DURHAM, JOHNSTON, ORANGE, AND FRANKLIN. </a:t>
            </a:r>
          </a:p>
        </p:txBody>
      </p:sp>
    </p:spTree>
    <p:extLst>
      <p:ext uri="{BB962C8B-B14F-4D97-AF65-F5344CB8AC3E}">
        <p14:creationId xmlns:p14="http://schemas.microsoft.com/office/powerpoint/2010/main" val="2476964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BB Cust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15273</TotalTime>
  <Words>2703</Words>
  <Application>Microsoft Office PowerPoint</Application>
  <PresentationFormat>Custom</PresentationFormat>
  <Paragraphs>259</Paragraphs>
  <Slides>41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Rounded MT Bold</vt:lpstr>
      <vt:lpstr>Calibri</vt:lpstr>
      <vt:lpstr>IL-Arial Rounded MT Bold</vt:lpstr>
      <vt:lpstr>Verdana</vt:lpstr>
      <vt:lpstr>Wingdings 2</vt:lpstr>
      <vt:lpstr>SBB Custom</vt:lpstr>
      <vt:lpstr>&gt;&gt;Slide 1</vt:lpstr>
      <vt:lpstr>  Non-Traditional Transitions     January 25, 2023</vt:lpstr>
      <vt:lpstr> Slide 3 What You Will Learn Today</vt:lpstr>
      <vt:lpstr> Slide 4 Evaluation Survey</vt:lpstr>
      <vt:lpstr> Slide 5 Our Panelists</vt:lpstr>
      <vt:lpstr> Slide 6 Non-Traditional Transitions</vt:lpstr>
      <vt:lpstr>Slide 7 ALLIANCE OF DISABILITY ADVOCATES  REENTRY PROGRAM</vt:lpstr>
      <vt:lpstr>Slide 8 he alliance of disability advocates  The Alliance of Disability Advocates  REENTRY PROGRAM</vt:lpstr>
      <vt:lpstr>Slide 9  WHO IS ADA?</vt:lpstr>
      <vt:lpstr>Slide 10 REQUIREMENTS OF A CENTER FOR INDEPENDENT LIVING (CIL)</vt:lpstr>
      <vt:lpstr>Slide 11  Five core services CILs are mandated to provide</vt:lpstr>
      <vt:lpstr>Slide 12  TRANSITIONAL SERVICES</vt:lpstr>
      <vt:lpstr>Slide 13 Why we do Transitional services</vt:lpstr>
      <vt:lpstr>Slide 14  Why successful reentry plans are vital </vt:lpstr>
      <vt:lpstr>Slide 15  Importance of individualized reentry plans</vt:lpstr>
      <vt:lpstr>Slide 16  ADA REENTRY DURING COVID</vt:lpstr>
      <vt:lpstr>Slide 17  IRP process</vt:lpstr>
      <vt:lpstr>Slide 18  Resources involved with IRP</vt:lpstr>
      <vt:lpstr>Slide 19  Expertise in reentry</vt:lpstr>
      <vt:lpstr>Slide 20  First Consumer</vt:lpstr>
      <vt:lpstr>Slide 21  OUTCOMES/SUCCESS OF ADA NCCDD INITIATIVE</vt:lpstr>
      <vt:lpstr>Slide 22  Collaborations</vt:lpstr>
      <vt:lpstr>Slide 23  Stats on Reentry and Disability</vt:lpstr>
      <vt:lpstr>Slide 24  Makes Cents</vt:lpstr>
      <vt:lpstr>Slide 25 The Team</vt:lpstr>
      <vt:lpstr>Slide 26  Closing</vt:lpstr>
      <vt:lpstr>Slide 27 </vt:lpstr>
      <vt:lpstr>Slide 28 </vt:lpstr>
      <vt:lpstr>Slide 29  LINKS</vt:lpstr>
      <vt:lpstr> Slide 30 Non-Traditional Transitions</vt:lpstr>
      <vt:lpstr> Slide 31 IMPACT OF DISASTERS ON PWDs</vt:lpstr>
      <vt:lpstr> Slide 32 HOW DO TRANSITIONS SERVICES PLAY INTO DISASTERS</vt:lpstr>
      <vt:lpstr> Slide 33 MOST COMMON REACTION OF EMERGENCY PERSONNEL WITH REGARD TO PWDs</vt:lpstr>
      <vt:lpstr> Slide 34 Strategies for preventing institutionalization in disasters</vt:lpstr>
      <vt:lpstr> Slide 35 Situations to look out for</vt:lpstr>
      <vt:lpstr> Slide 36 Non-Traditional Transitions</vt:lpstr>
      <vt:lpstr> Slide 37 Non-Traditional Transitions</vt:lpstr>
      <vt:lpstr> Slide 38 Questions &amp; Discussion</vt:lpstr>
      <vt:lpstr> Slide 39 Contact Information</vt:lpstr>
      <vt:lpstr> Slide 40 Final Questions and Evaluation Link</vt:lpstr>
      <vt:lpstr>&gt;&gt; Slide 41 IL-NET Attribution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dc:creator>
  <cp:lastModifiedBy>Eleanor Canter</cp:lastModifiedBy>
  <cp:revision>227</cp:revision>
  <cp:lastPrinted>2019-11-15T16:17:43Z</cp:lastPrinted>
  <dcterms:created xsi:type="dcterms:W3CDTF">2019-06-30T15:12:08Z</dcterms:created>
  <dcterms:modified xsi:type="dcterms:W3CDTF">2023-01-25T15:25:25Z</dcterms:modified>
</cp:coreProperties>
</file>