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Lst>
  <p:notesMasterIdLst>
    <p:notesMasterId r:id="rId41"/>
  </p:notesMasterIdLst>
  <p:handoutMasterIdLst>
    <p:handoutMasterId r:id="rId42"/>
  </p:handoutMasterIdLst>
  <p:sldIdLst>
    <p:sldId id="257" r:id="rId2"/>
    <p:sldId id="258" r:id="rId3"/>
    <p:sldId id="261" r:id="rId4"/>
    <p:sldId id="262" r:id="rId5"/>
    <p:sldId id="266" r:id="rId6"/>
    <p:sldId id="270" r:id="rId7"/>
    <p:sldId id="302" r:id="rId8"/>
    <p:sldId id="300" r:id="rId9"/>
    <p:sldId id="301" r:id="rId10"/>
    <p:sldId id="267" r:id="rId11"/>
    <p:sldId id="268" r:id="rId12"/>
    <p:sldId id="271" r:id="rId13"/>
    <p:sldId id="272" r:id="rId14"/>
    <p:sldId id="269" r:id="rId15"/>
    <p:sldId id="273" r:id="rId16"/>
    <p:sldId id="275" r:id="rId17"/>
    <p:sldId id="276" r:id="rId18"/>
    <p:sldId id="279" r:id="rId19"/>
    <p:sldId id="281" r:id="rId20"/>
    <p:sldId id="278" r:id="rId21"/>
    <p:sldId id="282" r:id="rId22"/>
    <p:sldId id="283" r:id="rId23"/>
    <p:sldId id="290" r:id="rId24"/>
    <p:sldId id="291" r:id="rId25"/>
    <p:sldId id="288" r:id="rId26"/>
    <p:sldId id="289" r:id="rId27"/>
    <p:sldId id="284" r:id="rId28"/>
    <p:sldId id="292" r:id="rId29"/>
    <p:sldId id="293" r:id="rId30"/>
    <p:sldId id="285" r:id="rId31"/>
    <p:sldId id="294" r:id="rId32"/>
    <p:sldId id="303" r:id="rId33"/>
    <p:sldId id="295" r:id="rId34"/>
    <p:sldId id="296" r:id="rId35"/>
    <p:sldId id="297" r:id="rId36"/>
    <p:sldId id="304" r:id="rId37"/>
    <p:sldId id="305" r:id="rId38"/>
    <p:sldId id="306" r:id="rId39"/>
    <p:sldId id="29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77" autoAdjust="0"/>
    <p:restoredTop sz="94660"/>
  </p:normalViewPr>
  <p:slideViewPr>
    <p:cSldViewPr snapToGrid="0">
      <p:cViewPr varScale="1">
        <p:scale>
          <a:sx n="112" d="100"/>
          <a:sy n="112" d="100"/>
        </p:scale>
        <p:origin x="45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C852F-AD48-4089-8041-1F25C4464971}" type="datetimeFigureOut">
              <a:rPr lang="en-US" smtClean="0"/>
              <a:t>8/17/2016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0BE3A3-9F9D-4C8E-8F6F-F84A6005F877}" type="slidenum">
              <a:rPr lang="en-US" smtClean="0"/>
              <a:t>‹#›</a:t>
            </a:fld>
            <a:endParaRPr lang="en-US"/>
          </a:p>
        </p:txBody>
      </p:sp>
    </p:spTree>
    <p:extLst>
      <p:ext uri="{BB962C8B-B14F-4D97-AF65-F5344CB8AC3E}">
        <p14:creationId xmlns:p14="http://schemas.microsoft.com/office/powerpoint/2010/main" val="3303183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10134-88A3-4FE9-A8E4-750420023266}"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0F06D-DC93-47D3-A017-AA64291023F0}" type="slidenum">
              <a:rPr lang="en-US" smtClean="0"/>
              <a:t>‹#›</a:t>
            </a:fld>
            <a:endParaRPr lang="en-US"/>
          </a:p>
        </p:txBody>
      </p:sp>
    </p:spTree>
    <p:extLst>
      <p:ext uri="{BB962C8B-B14F-4D97-AF65-F5344CB8AC3E}">
        <p14:creationId xmlns:p14="http://schemas.microsoft.com/office/powerpoint/2010/main" val="534435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4D07-D0FF-4C7D-A33C-18C7AF002BEF}" type="slidenum">
              <a:rPr lang="en-US" smtClean="0"/>
              <a:t>1</a:t>
            </a:fld>
            <a:endParaRPr lang="en-US" dirty="0"/>
          </a:p>
        </p:txBody>
      </p:sp>
    </p:spTree>
    <p:extLst>
      <p:ext uri="{BB962C8B-B14F-4D97-AF65-F5344CB8AC3E}">
        <p14:creationId xmlns:p14="http://schemas.microsoft.com/office/powerpoint/2010/main" val="122445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13</a:t>
            </a:fld>
            <a:endParaRPr lang="en-US"/>
          </a:p>
        </p:txBody>
      </p:sp>
    </p:spTree>
    <p:extLst>
      <p:ext uri="{BB962C8B-B14F-4D97-AF65-F5344CB8AC3E}">
        <p14:creationId xmlns:p14="http://schemas.microsoft.com/office/powerpoint/2010/main" val="30009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4D07-D0FF-4C7D-A33C-18C7AF002BEF}" type="slidenum">
              <a:rPr lang="en-US" smtClean="0"/>
              <a:t>14</a:t>
            </a:fld>
            <a:endParaRPr lang="en-US" dirty="0"/>
          </a:p>
        </p:txBody>
      </p:sp>
    </p:spTree>
    <p:extLst>
      <p:ext uri="{BB962C8B-B14F-4D97-AF65-F5344CB8AC3E}">
        <p14:creationId xmlns:p14="http://schemas.microsoft.com/office/powerpoint/2010/main" val="3663189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4D07-D0FF-4C7D-A33C-18C7AF002BEF}" type="slidenum">
              <a:rPr lang="en-US" smtClean="0"/>
              <a:t>15</a:t>
            </a:fld>
            <a:endParaRPr lang="en-US" dirty="0"/>
          </a:p>
        </p:txBody>
      </p:sp>
    </p:spTree>
    <p:extLst>
      <p:ext uri="{BB962C8B-B14F-4D97-AF65-F5344CB8AC3E}">
        <p14:creationId xmlns:p14="http://schemas.microsoft.com/office/powerpoint/2010/main" val="334747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4D07-D0FF-4C7D-A33C-18C7AF002BEF}" type="slidenum">
              <a:rPr lang="en-US" smtClean="0"/>
              <a:t>16</a:t>
            </a:fld>
            <a:endParaRPr lang="en-US" dirty="0"/>
          </a:p>
        </p:txBody>
      </p:sp>
    </p:spTree>
    <p:extLst>
      <p:ext uri="{BB962C8B-B14F-4D97-AF65-F5344CB8AC3E}">
        <p14:creationId xmlns:p14="http://schemas.microsoft.com/office/powerpoint/2010/main" val="3315834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17</a:t>
            </a:fld>
            <a:endParaRPr lang="en-US"/>
          </a:p>
        </p:txBody>
      </p:sp>
    </p:spTree>
    <p:extLst>
      <p:ext uri="{BB962C8B-B14F-4D97-AF65-F5344CB8AC3E}">
        <p14:creationId xmlns:p14="http://schemas.microsoft.com/office/powerpoint/2010/main" val="46849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18</a:t>
            </a:fld>
            <a:endParaRPr lang="en-US"/>
          </a:p>
        </p:txBody>
      </p:sp>
    </p:spTree>
    <p:extLst>
      <p:ext uri="{BB962C8B-B14F-4D97-AF65-F5344CB8AC3E}">
        <p14:creationId xmlns:p14="http://schemas.microsoft.com/office/powerpoint/2010/main" val="3149773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4D07-D0FF-4C7D-A33C-18C7AF002BEF}" type="slidenum">
              <a:rPr lang="en-US" smtClean="0"/>
              <a:t>19</a:t>
            </a:fld>
            <a:endParaRPr lang="en-US" dirty="0"/>
          </a:p>
        </p:txBody>
      </p:sp>
    </p:spTree>
    <p:extLst>
      <p:ext uri="{BB962C8B-B14F-4D97-AF65-F5344CB8AC3E}">
        <p14:creationId xmlns:p14="http://schemas.microsoft.com/office/powerpoint/2010/main" val="2412216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20</a:t>
            </a:fld>
            <a:endParaRPr lang="en-US"/>
          </a:p>
        </p:txBody>
      </p:sp>
    </p:spTree>
    <p:extLst>
      <p:ext uri="{BB962C8B-B14F-4D97-AF65-F5344CB8AC3E}">
        <p14:creationId xmlns:p14="http://schemas.microsoft.com/office/powerpoint/2010/main" val="357525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21</a:t>
            </a:fld>
            <a:endParaRPr lang="en-US"/>
          </a:p>
        </p:txBody>
      </p:sp>
    </p:spTree>
    <p:extLst>
      <p:ext uri="{BB962C8B-B14F-4D97-AF65-F5344CB8AC3E}">
        <p14:creationId xmlns:p14="http://schemas.microsoft.com/office/powerpoint/2010/main" val="18387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4D07-D0FF-4C7D-A33C-18C7AF002BEF}" type="slidenum">
              <a:rPr lang="en-US" smtClean="0"/>
              <a:t>22</a:t>
            </a:fld>
            <a:endParaRPr lang="en-US" dirty="0"/>
          </a:p>
        </p:txBody>
      </p:sp>
    </p:spTree>
    <p:extLst>
      <p:ext uri="{BB962C8B-B14F-4D97-AF65-F5344CB8AC3E}">
        <p14:creationId xmlns:p14="http://schemas.microsoft.com/office/powerpoint/2010/main" val="226988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4D07-D0FF-4C7D-A33C-18C7AF002BEF}" type="slidenum">
              <a:rPr lang="en-US" smtClean="0"/>
              <a:t>2</a:t>
            </a:fld>
            <a:endParaRPr lang="en-US" dirty="0"/>
          </a:p>
        </p:txBody>
      </p:sp>
    </p:spTree>
    <p:extLst>
      <p:ext uri="{BB962C8B-B14F-4D97-AF65-F5344CB8AC3E}">
        <p14:creationId xmlns:p14="http://schemas.microsoft.com/office/powerpoint/2010/main" val="241765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23</a:t>
            </a:fld>
            <a:endParaRPr lang="en-US"/>
          </a:p>
        </p:txBody>
      </p:sp>
    </p:spTree>
    <p:extLst>
      <p:ext uri="{BB962C8B-B14F-4D97-AF65-F5344CB8AC3E}">
        <p14:creationId xmlns:p14="http://schemas.microsoft.com/office/powerpoint/2010/main" val="1923248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24</a:t>
            </a:fld>
            <a:endParaRPr lang="en-US"/>
          </a:p>
        </p:txBody>
      </p:sp>
    </p:spTree>
    <p:extLst>
      <p:ext uri="{BB962C8B-B14F-4D97-AF65-F5344CB8AC3E}">
        <p14:creationId xmlns:p14="http://schemas.microsoft.com/office/powerpoint/2010/main" val="607526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4D07-D0FF-4C7D-A33C-18C7AF002BEF}" type="slidenum">
              <a:rPr lang="en-US" smtClean="0"/>
              <a:t>25</a:t>
            </a:fld>
            <a:endParaRPr lang="en-US" dirty="0"/>
          </a:p>
        </p:txBody>
      </p:sp>
    </p:spTree>
    <p:extLst>
      <p:ext uri="{BB962C8B-B14F-4D97-AF65-F5344CB8AC3E}">
        <p14:creationId xmlns:p14="http://schemas.microsoft.com/office/powerpoint/2010/main" val="1589440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4D07-D0FF-4C7D-A33C-18C7AF002BEF}" type="slidenum">
              <a:rPr lang="en-US" smtClean="0"/>
              <a:t>26</a:t>
            </a:fld>
            <a:endParaRPr lang="en-US" dirty="0"/>
          </a:p>
        </p:txBody>
      </p:sp>
    </p:spTree>
    <p:extLst>
      <p:ext uri="{BB962C8B-B14F-4D97-AF65-F5344CB8AC3E}">
        <p14:creationId xmlns:p14="http://schemas.microsoft.com/office/powerpoint/2010/main" val="1605138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28</a:t>
            </a:fld>
            <a:endParaRPr lang="en-US"/>
          </a:p>
        </p:txBody>
      </p:sp>
    </p:spTree>
    <p:extLst>
      <p:ext uri="{BB962C8B-B14F-4D97-AF65-F5344CB8AC3E}">
        <p14:creationId xmlns:p14="http://schemas.microsoft.com/office/powerpoint/2010/main" val="3672524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29</a:t>
            </a:fld>
            <a:endParaRPr lang="en-US"/>
          </a:p>
        </p:txBody>
      </p:sp>
    </p:spTree>
    <p:extLst>
      <p:ext uri="{BB962C8B-B14F-4D97-AF65-F5344CB8AC3E}">
        <p14:creationId xmlns:p14="http://schemas.microsoft.com/office/powerpoint/2010/main" val="3708924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31</a:t>
            </a:fld>
            <a:endParaRPr lang="en-US"/>
          </a:p>
        </p:txBody>
      </p:sp>
    </p:spTree>
    <p:extLst>
      <p:ext uri="{BB962C8B-B14F-4D97-AF65-F5344CB8AC3E}">
        <p14:creationId xmlns:p14="http://schemas.microsoft.com/office/powerpoint/2010/main" val="2570022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33</a:t>
            </a:fld>
            <a:endParaRPr lang="en-US"/>
          </a:p>
        </p:txBody>
      </p:sp>
    </p:spTree>
    <p:extLst>
      <p:ext uri="{BB962C8B-B14F-4D97-AF65-F5344CB8AC3E}">
        <p14:creationId xmlns:p14="http://schemas.microsoft.com/office/powerpoint/2010/main" val="1426204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34</a:t>
            </a:fld>
            <a:endParaRPr lang="en-US"/>
          </a:p>
        </p:txBody>
      </p:sp>
    </p:spTree>
    <p:extLst>
      <p:ext uri="{BB962C8B-B14F-4D97-AF65-F5344CB8AC3E}">
        <p14:creationId xmlns:p14="http://schemas.microsoft.com/office/powerpoint/2010/main" val="3000150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35</a:t>
            </a:fld>
            <a:endParaRPr lang="en-US"/>
          </a:p>
        </p:txBody>
      </p:sp>
    </p:spTree>
    <p:extLst>
      <p:ext uri="{BB962C8B-B14F-4D97-AF65-F5344CB8AC3E}">
        <p14:creationId xmlns:p14="http://schemas.microsoft.com/office/powerpoint/2010/main" val="392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4D07-D0FF-4C7D-A33C-18C7AF002BEF}" type="slidenum">
              <a:rPr lang="en-US" smtClean="0"/>
              <a:t>4</a:t>
            </a:fld>
            <a:endParaRPr lang="en-US" dirty="0"/>
          </a:p>
        </p:txBody>
      </p:sp>
    </p:spTree>
    <p:extLst>
      <p:ext uri="{BB962C8B-B14F-4D97-AF65-F5344CB8AC3E}">
        <p14:creationId xmlns:p14="http://schemas.microsoft.com/office/powerpoint/2010/main" val="2690259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36</a:t>
            </a:fld>
            <a:endParaRPr lang="en-US"/>
          </a:p>
        </p:txBody>
      </p:sp>
    </p:spTree>
    <p:extLst>
      <p:ext uri="{BB962C8B-B14F-4D97-AF65-F5344CB8AC3E}">
        <p14:creationId xmlns:p14="http://schemas.microsoft.com/office/powerpoint/2010/main" val="3357712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37</a:t>
            </a:fld>
            <a:endParaRPr lang="en-US"/>
          </a:p>
        </p:txBody>
      </p:sp>
    </p:spTree>
    <p:extLst>
      <p:ext uri="{BB962C8B-B14F-4D97-AF65-F5344CB8AC3E}">
        <p14:creationId xmlns:p14="http://schemas.microsoft.com/office/powerpoint/2010/main" val="2503737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38</a:t>
            </a:fld>
            <a:endParaRPr lang="en-US"/>
          </a:p>
        </p:txBody>
      </p:sp>
    </p:spTree>
    <p:extLst>
      <p:ext uri="{BB962C8B-B14F-4D97-AF65-F5344CB8AC3E}">
        <p14:creationId xmlns:p14="http://schemas.microsoft.com/office/powerpoint/2010/main" val="3047433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39</a:t>
            </a:fld>
            <a:endParaRPr lang="en-US"/>
          </a:p>
        </p:txBody>
      </p:sp>
    </p:spTree>
    <p:extLst>
      <p:ext uri="{BB962C8B-B14F-4D97-AF65-F5344CB8AC3E}">
        <p14:creationId xmlns:p14="http://schemas.microsoft.com/office/powerpoint/2010/main" val="345295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4D07-D0FF-4C7D-A33C-18C7AF002BEF}" type="slidenum">
              <a:rPr lang="en-US" smtClean="0"/>
              <a:t>6</a:t>
            </a:fld>
            <a:endParaRPr lang="en-US" dirty="0"/>
          </a:p>
        </p:txBody>
      </p:sp>
    </p:spTree>
    <p:extLst>
      <p:ext uri="{BB962C8B-B14F-4D97-AF65-F5344CB8AC3E}">
        <p14:creationId xmlns:p14="http://schemas.microsoft.com/office/powerpoint/2010/main" val="313049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7</a:t>
            </a:fld>
            <a:endParaRPr lang="en-US"/>
          </a:p>
        </p:txBody>
      </p:sp>
    </p:spTree>
    <p:extLst>
      <p:ext uri="{BB962C8B-B14F-4D97-AF65-F5344CB8AC3E}">
        <p14:creationId xmlns:p14="http://schemas.microsoft.com/office/powerpoint/2010/main" val="112490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8</a:t>
            </a:fld>
            <a:endParaRPr lang="en-US"/>
          </a:p>
        </p:txBody>
      </p:sp>
    </p:spTree>
    <p:extLst>
      <p:ext uri="{BB962C8B-B14F-4D97-AF65-F5344CB8AC3E}">
        <p14:creationId xmlns:p14="http://schemas.microsoft.com/office/powerpoint/2010/main" val="397853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9</a:t>
            </a:fld>
            <a:endParaRPr lang="en-US"/>
          </a:p>
        </p:txBody>
      </p:sp>
    </p:spTree>
    <p:extLst>
      <p:ext uri="{BB962C8B-B14F-4D97-AF65-F5344CB8AC3E}">
        <p14:creationId xmlns:p14="http://schemas.microsoft.com/office/powerpoint/2010/main" val="49002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4D07-D0FF-4C7D-A33C-18C7AF002BEF}" type="slidenum">
              <a:rPr lang="en-US" smtClean="0"/>
              <a:t>11</a:t>
            </a:fld>
            <a:endParaRPr lang="en-US" dirty="0"/>
          </a:p>
        </p:txBody>
      </p:sp>
    </p:spTree>
    <p:extLst>
      <p:ext uri="{BB962C8B-B14F-4D97-AF65-F5344CB8AC3E}">
        <p14:creationId xmlns:p14="http://schemas.microsoft.com/office/powerpoint/2010/main" val="140353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0F06D-DC93-47D3-A017-AA64291023F0}" type="slidenum">
              <a:rPr lang="en-US" smtClean="0"/>
              <a:t>12</a:t>
            </a:fld>
            <a:endParaRPr lang="en-US"/>
          </a:p>
        </p:txBody>
      </p:sp>
    </p:spTree>
    <p:extLst>
      <p:ext uri="{BB962C8B-B14F-4D97-AF65-F5344CB8AC3E}">
        <p14:creationId xmlns:p14="http://schemas.microsoft.com/office/powerpoint/2010/main" val="268663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a:xfrm>
            <a:off x="555171" y="6356349"/>
            <a:ext cx="4114800" cy="365125"/>
          </a:xfrm>
        </p:spPr>
        <p:txBody>
          <a:bodyPr/>
          <a:lstStyle>
            <a:lvl1pPr algn="l">
              <a:defRPr sz="1100"/>
            </a:lvl1pPr>
          </a:lstStyle>
          <a:p>
            <a:r>
              <a:rPr lang="en-US" smtClean="0"/>
              <a:t>ILRU – Independent Living Research Utilization </a:t>
            </a:r>
          </a:p>
          <a:p>
            <a:r>
              <a:rPr lang="en-US" sz="1050" smtClean="0"/>
              <a:t> NCAD – National Center for Aging and Disability </a:t>
            </a:r>
            <a:endParaRPr lang="en-US" sz="1050" dirty="0"/>
          </a:p>
        </p:txBody>
      </p:sp>
      <p:sp>
        <p:nvSpPr>
          <p:cNvPr id="6" name="Slide Number Placeholder 5"/>
          <p:cNvSpPr>
            <a:spLocks noGrp="1"/>
          </p:cNvSpPr>
          <p:nvPr>
            <p:ph type="sldNum" sz="quarter" idx="12"/>
          </p:nvPr>
        </p:nvSpPr>
        <p:spPr/>
        <p:txBody>
          <a:bodyPr/>
          <a:lstStyle>
            <a:lvl1pPr>
              <a:defRPr sz="16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64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ILRU – Independent Living Research Utilization  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024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ILRU – Independent Living Research Utilization  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361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829" y="219983"/>
            <a:ext cx="11582400" cy="883104"/>
          </a:xfrm>
        </p:spPr>
        <p:txBody>
          <a:bodyPr/>
          <a:lstStyle>
            <a:lvl1pPr algn="ctr">
              <a:defRPr b="1"/>
            </a:lvl1pPr>
          </a:lstStyle>
          <a:p>
            <a:r>
              <a:rPr lang="en-US" smtClean="0"/>
              <a:t>Click to edit Master title style</a:t>
            </a:r>
            <a:endParaRPr lang="en-US"/>
          </a:p>
        </p:txBody>
      </p:sp>
      <p:sp>
        <p:nvSpPr>
          <p:cNvPr id="3" name="Content Placeholder 2"/>
          <p:cNvSpPr>
            <a:spLocks noGrp="1"/>
          </p:cNvSpPr>
          <p:nvPr>
            <p:ph idx="1"/>
          </p:nvPr>
        </p:nvSpPr>
        <p:spPr>
          <a:xfrm>
            <a:off x="333829" y="1349828"/>
            <a:ext cx="11582400" cy="5006521"/>
          </a:xfrm>
        </p:spPr>
        <p:txBody>
          <a:bodyPr>
            <a:normAutofit/>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66488" y="6464843"/>
            <a:ext cx="4114800" cy="365125"/>
          </a:xfrm>
        </p:spPr>
        <p:txBody>
          <a:bodyPr/>
          <a:lstStyle>
            <a:lvl1pPr algn="l">
              <a:defRPr sz="1100"/>
            </a:lvl1pPr>
          </a:lstStyle>
          <a:p>
            <a:r>
              <a:rPr lang="en-US" smtClean="0"/>
              <a:t>ILRU – Independent Living Research Utilization  </a:t>
            </a:r>
          </a:p>
          <a:p>
            <a:r>
              <a:rPr lang="en-US" smtClean="0"/>
              <a:t>NCAD – National Center for Aging and Disability </a:t>
            </a:r>
            <a:endParaRPr lang="en-US" sz="1050" dirty="0"/>
          </a:p>
        </p:txBody>
      </p:sp>
      <p:sp>
        <p:nvSpPr>
          <p:cNvPr id="6" name="Slide Number Placeholder 5"/>
          <p:cNvSpPr>
            <a:spLocks noGrp="1"/>
          </p:cNvSpPr>
          <p:nvPr>
            <p:ph type="sldNum" sz="quarter" idx="12"/>
          </p:nvPr>
        </p:nvSpPr>
        <p:spPr>
          <a:xfrm>
            <a:off x="9205683" y="6356350"/>
            <a:ext cx="2743200" cy="365125"/>
          </a:xfrm>
        </p:spPr>
        <p:txBody>
          <a:bodyPr/>
          <a:lstStyle>
            <a:lvl1pPr>
              <a:defRPr sz="16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6006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ILRU – Independent Living Research Utilization  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7704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ILRU – Independent Living Research Utilization  NCAD – National Center for Aging and Disability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7925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smtClean="0"/>
              <a:t>ILRU – Independent Living Research Utilization  NCAD – National Center for Aging and Disability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4456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ILRU – Independent Living Research Utilization  NCAD – National Center for Aging and Disability </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7694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ILRU – Independent Living Research Utilization  NCAD – National Center for Aging and Disability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0334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950343" y="6356349"/>
            <a:ext cx="4114800" cy="365125"/>
          </a:xfrm>
        </p:spPr>
        <p:txBody>
          <a:bodyPr/>
          <a:lstStyle>
            <a:lvl1pPr algn="l">
              <a:defRPr sz="1100"/>
            </a:lvl1pPr>
          </a:lstStyle>
          <a:p>
            <a:r>
              <a:rPr lang="en-US" dirty="0" smtClean="0"/>
              <a:t>ILRU – Independent Living Research Utilization  </a:t>
            </a:r>
          </a:p>
          <a:p>
            <a:r>
              <a:rPr lang="en-US" dirty="0" smtClean="0"/>
              <a:t>NCAD – National Center for Aging and Disability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945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375331" y="6356350"/>
            <a:ext cx="4114800" cy="365125"/>
          </a:xfrm>
        </p:spPr>
        <p:txBody>
          <a:bodyPr/>
          <a:lstStyle>
            <a:lvl1pPr algn="l">
              <a:defRPr sz="1100"/>
            </a:lvl1pPr>
          </a:lstStyle>
          <a:p>
            <a:r>
              <a:rPr lang="en-US" smtClean="0"/>
              <a:t>ILRU – Independent Living Research Utilization </a:t>
            </a:r>
          </a:p>
          <a:p>
            <a:r>
              <a:rPr lang="en-US" sz="1050" smtClean="0"/>
              <a:t> NCAD – National Center for Aging and Disability </a:t>
            </a:r>
            <a:endParaRPr lang="en-US" sz="1050" dirty="0"/>
          </a:p>
        </p:txBody>
      </p:sp>
      <p:sp>
        <p:nvSpPr>
          <p:cNvPr id="7" name="Slide Number Placeholder 6"/>
          <p:cNvSpPr>
            <a:spLocks noGrp="1"/>
          </p:cNvSpPr>
          <p:nvPr>
            <p:ph type="sldNum" sz="quarter" idx="12"/>
          </p:nvPr>
        </p:nvSpPr>
        <p:spPr>
          <a:xfrm>
            <a:off x="9060543" y="6356350"/>
            <a:ext cx="2743200" cy="365125"/>
          </a:xfrm>
        </p:spPr>
        <p:txBody>
          <a:bodyPr/>
          <a:lstStyle>
            <a:lvl1pPr>
              <a:defRPr sz="16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ILRU – Independent Living Research Utilization  NCAD – National Center for Aging and Disability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50650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office.com/en-us/article/Check-for-accessibility-issues-a16f6de0-2f39-4a2b-8bd8-5ad801426c7f?ui=en-US&amp;rs=en-US&amp;ad=US" TargetMode="External"/><Relationship Id="rId2" Type="http://schemas.openxmlformats.org/officeDocument/2006/relationships/hyperlink" Target="https://support.office.com/en-us/article/Creating-accessible-Word-documents-d9bf3683-87ac-47ea-b91a-78dcacb3c66d" TargetMode="External"/><Relationship Id="rId1" Type="http://schemas.openxmlformats.org/officeDocument/2006/relationships/slideLayout" Target="../slideLayouts/slideLayout2.xml"/><Relationship Id="rId5" Type="http://schemas.openxmlformats.org/officeDocument/2006/relationships/hyperlink" Target="https://acrobatusers.com/tutorials/create-accessible-pdf-files-for-people-with-disabilities" TargetMode="External"/><Relationship Id="rId4" Type="http://schemas.openxmlformats.org/officeDocument/2006/relationships/hyperlink" Target="http://www.section508.va.gov/support/tutorials/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ebaim.org/intro/" TargetMode="External"/><Relationship Id="rId13" Type="http://schemas.openxmlformats.org/officeDocument/2006/relationships/hyperlink" Target="https://www.ada.gov/effective-comm.htm" TargetMode="External"/><Relationship Id="rId3" Type="http://schemas.openxmlformats.org/officeDocument/2006/relationships/hyperlink" Target="http://americanhistory.si.edu/blog/sitting-disability-rights-section-504-protests-1970s" TargetMode="External"/><Relationship Id="rId7" Type="http://schemas.openxmlformats.org/officeDocument/2006/relationships/hyperlink" Target="https://www.dol.gov/ofccp/regs/compliance/faqs/ADAfaqs.htm" TargetMode="External"/><Relationship Id="rId12" Type="http://schemas.openxmlformats.org/officeDocument/2006/relationships/hyperlink" Target="http://www.thinkcollege.net/images/stories/20_leadership_communication_F.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ada.gov/cguide.htm" TargetMode="External"/><Relationship Id="rId11" Type="http://schemas.openxmlformats.org/officeDocument/2006/relationships/hyperlink" Target="https://www.ada.gov/t2hlt95.htm" TargetMode="External"/><Relationship Id="rId5" Type="http://schemas.openxmlformats.org/officeDocument/2006/relationships/hyperlink" Target="https://www.ada.gov/kindle_ltr_eddoj.htm" TargetMode="External"/><Relationship Id="rId10" Type="http://schemas.openxmlformats.org/officeDocument/2006/relationships/hyperlink" Target="http://www2.ed.gov/about/offices/list/ocr/docs/auxaids.html" TargetMode="External"/><Relationship Id="rId4" Type="http://schemas.openxmlformats.org/officeDocument/2006/relationships/hyperlink" Target="https://www.law.cornell.edu/cfr/text/28/part-35/appendix-A" TargetMode="External"/><Relationship Id="rId9" Type="http://schemas.openxmlformats.org/officeDocument/2006/relationships/hyperlink" Target="http://www.disabled-world.com/disability/accessibility/"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section508.gov/content/learn" TargetMode="External"/><Relationship Id="rId13" Type="http://schemas.openxmlformats.org/officeDocument/2006/relationships/hyperlink" Target="http://www.w3.org/standards/webdesign/accessibility" TargetMode="External"/><Relationship Id="rId3" Type="http://schemas.openxmlformats.org/officeDocument/2006/relationships/hyperlink" Target="http://find.ed.gov/search?client=edgov_StyleSheet_frontend&amp;site=default_collection&amp;output=xml_no_dtd&amp;proxystylesheet=edgov_StyleSheet_frontend&amp;proxyreload=1&amp;as_sitesearch=www2.ed.gov/about/offices/list/ocr/docs/investigations/more&amp;getfields=Title.Subject.Keywords&amp;as_q=&amp;q=&amp;qName=&amp;as_q=&amp;qDate=&amp;as_epq=&amp;partialfields_test=%22Section+504/ADA%22&amp;partialfields_test=%22Title+II%22&amp;partialfields=&amp;qState=&amp;q=" TargetMode="External"/><Relationship Id="rId7" Type="http://schemas.openxmlformats.org/officeDocument/2006/relationships/hyperlink" Target="https://www.w3.org/WAI/intro/wcag" TargetMode="External"/><Relationship Id="rId12" Type="http://schemas.openxmlformats.org/officeDocument/2006/relationships/hyperlink" Target="http://www.section508.gov/summary-section508-standard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section508.gov/" TargetMode="External"/><Relationship Id="rId11" Type="http://schemas.openxmlformats.org/officeDocument/2006/relationships/hyperlink" Target="https://www.access-board.gov/guidelines-and-standards/communications-and-it/about-the-ict-refresh" TargetMode="External"/><Relationship Id="rId5" Type="http://schemas.openxmlformats.org/officeDocument/2006/relationships/hyperlink" Target="http://ncam.wgbh.org/invent_build/web_multimedia/accessible-digital-media-guide/educational-policies-and-stand" TargetMode="External"/><Relationship Id="rId10" Type="http://schemas.openxmlformats.org/officeDocument/2006/relationships/hyperlink" Target="http://www.section508.gov/content/learn/laws-and-policies/state-policy" TargetMode="External"/><Relationship Id="rId4" Type="http://schemas.openxmlformats.org/officeDocument/2006/relationships/hyperlink" Target="https://www.ada.gov/enforce_current.htm" TargetMode="External"/><Relationship Id="rId9" Type="http://schemas.openxmlformats.org/officeDocument/2006/relationships/hyperlink" Target="http://www.gsa.gov/portal/content/103565" TargetMode="External"/><Relationship Id="rId14" Type="http://schemas.openxmlformats.org/officeDocument/2006/relationships/hyperlink" Target="http://webaim.org/blog/spam_free_accessible_form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ebaim.org/blog/spam_free_accessible_form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ebstandards.sonomacounty.org/content.aspx?sid=1014&amp;id=1123#properties" TargetMode="External"/><Relationship Id="rId4" Type="http://schemas.openxmlformats.org/officeDocument/2006/relationships/hyperlink" Target="https://support.office.com/en-us/article/Creating-accessible-PowerPoint-presentations-6f7772b2-2f33-4bd2-8ca7-dae3b2b3ef25"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rpetty@bcm.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josephsamuelthomas@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253619"/>
            <a:ext cx="8689976" cy="1435515"/>
          </a:xfrm>
        </p:spPr>
        <p:txBody>
          <a:bodyPr>
            <a:normAutofit/>
          </a:bodyPr>
          <a:lstStyle/>
          <a:p>
            <a:r>
              <a:rPr lang="en-US" sz="4000" b="1" dirty="0" smtClean="0"/>
              <a:t>Universal Design to Promote Inclusion in Learning</a:t>
            </a:r>
            <a:endParaRPr lang="en-US" sz="4000" b="1" dirty="0"/>
          </a:p>
        </p:txBody>
      </p:sp>
      <p:sp>
        <p:nvSpPr>
          <p:cNvPr id="3" name="Subtitle 2"/>
          <p:cNvSpPr>
            <a:spLocks noGrp="1"/>
          </p:cNvSpPr>
          <p:nvPr>
            <p:ph type="subTitle" idx="1"/>
          </p:nvPr>
        </p:nvSpPr>
        <p:spPr>
          <a:xfrm>
            <a:off x="1751012" y="2809572"/>
            <a:ext cx="8689976" cy="2514600"/>
          </a:xfrm>
        </p:spPr>
        <p:txBody>
          <a:bodyPr>
            <a:noAutofit/>
          </a:bodyPr>
          <a:lstStyle/>
          <a:p>
            <a:pPr>
              <a:lnSpc>
                <a:spcPct val="100000"/>
              </a:lnSpc>
            </a:pPr>
            <a:r>
              <a:rPr lang="en-US" sz="1800" dirty="0" smtClean="0">
                <a:solidFill>
                  <a:schemeClr val="tx1"/>
                </a:solidFill>
              </a:rPr>
              <a:t>Presenters:</a:t>
            </a:r>
          </a:p>
          <a:p>
            <a:pPr>
              <a:lnSpc>
                <a:spcPct val="100000"/>
              </a:lnSpc>
            </a:pPr>
            <a:r>
              <a:rPr lang="en-US" sz="1800" dirty="0">
                <a:solidFill>
                  <a:schemeClr val="tx1"/>
                </a:solidFill>
              </a:rPr>
              <a:t>Richard Petty</a:t>
            </a:r>
          </a:p>
          <a:p>
            <a:pPr>
              <a:lnSpc>
                <a:spcPct val="100000"/>
              </a:lnSpc>
            </a:pPr>
            <a:r>
              <a:rPr lang="en-US" sz="1800" dirty="0">
                <a:solidFill>
                  <a:schemeClr val="tx1"/>
                </a:solidFill>
              </a:rPr>
              <a:t>National Center for Aging and Disability (NCAD)</a:t>
            </a:r>
          </a:p>
          <a:p>
            <a:pPr>
              <a:lnSpc>
                <a:spcPct val="100000"/>
              </a:lnSpc>
            </a:pPr>
            <a:r>
              <a:rPr lang="en-US" sz="1800" dirty="0">
                <a:solidFill>
                  <a:schemeClr val="tx1"/>
                </a:solidFill>
              </a:rPr>
              <a:t>Independent Living Research Utilization (ILRU)</a:t>
            </a:r>
          </a:p>
          <a:p>
            <a:pPr>
              <a:lnSpc>
                <a:spcPct val="100000"/>
              </a:lnSpc>
            </a:pPr>
            <a:r>
              <a:rPr lang="en-US" sz="1800" dirty="0">
                <a:solidFill>
                  <a:schemeClr val="tx1"/>
                </a:solidFill>
              </a:rPr>
              <a:t>TIRR Memorial Hermann</a:t>
            </a:r>
          </a:p>
          <a:p>
            <a:pPr>
              <a:lnSpc>
                <a:spcPct val="100000"/>
              </a:lnSpc>
            </a:pPr>
            <a:r>
              <a:rPr lang="en-US" sz="1800" dirty="0">
                <a:solidFill>
                  <a:schemeClr val="tx1"/>
                </a:solidFill>
              </a:rPr>
              <a:t>J. Sam Thomas</a:t>
            </a:r>
          </a:p>
          <a:p>
            <a:pPr>
              <a:lnSpc>
                <a:spcPct val="100000"/>
              </a:lnSpc>
            </a:pPr>
            <a:r>
              <a:rPr lang="en-US" sz="1800" dirty="0">
                <a:solidFill>
                  <a:schemeClr val="tx1"/>
                </a:solidFill>
              </a:rPr>
              <a:t>Independent Living Research Utilization (ILRU)</a:t>
            </a:r>
          </a:p>
          <a:p>
            <a:pPr>
              <a:lnSpc>
                <a:spcPct val="100000"/>
              </a:lnSpc>
            </a:pPr>
            <a:r>
              <a:rPr lang="en-US" sz="1800" dirty="0">
                <a:solidFill>
                  <a:schemeClr val="tx1"/>
                </a:solidFill>
              </a:rPr>
              <a:t>TIRR Memorial Hermann</a:t>
            </a:r>
          </a:p>
          <a:p>
            <a:pPr>
              <a:lnSpc>
                <a:spcPct val="100000"/>
              </a:lnSpc>
            </a:pPr>
            <a:r>
              <a:rPr lang="en-US" sz="1400" dirty="0"/>
              <a:t/>
            </a:r>
            <a:br>
              <a:rPr lang="en-US" sz="1400" dirty="0"/>
            </a:br>
            <a:endParaRPr lang="en-US" sz="1400"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1826798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243" y="158124"/>
            <a:ext cx="11663221" cy="1117600"/>
          </a:xfrm>
        </p:spPr>
        <p:txBody>
          <a:bodyPr>
            <a:normAutofit/>
          </a:bodyPr>
          <a:lstStyle/>
          <a:p>
            <a:r>
              <a:rPr lang="en-US" sz="4000" dirty="0" smtClean="0"/>
              <a:t>Definition of Accessibility</a:t>
            </a:r>
            <a:r>
              <a:rPr lang="en-US" sz="4000" baseline="30000" dirty="0"/>
              <a:t>7</a:t>
            </a:r>
          </a:p>
        </p:txBody>
      </p:sp>
      <p:sp>
        <p:nvSpPr>
          <p:cNvPr id="3" name="Content Placeholder 2"/>
          <p:cNvSpPr>
            <a:spLocks noGrp="1"/>
          </p:cNvSpPr>
          <p:nvPr>
            <p:ph sz="quarter" idx="4294967295"/>
          </p:nvPr>
        </p:nvSpPr>
        <p:spPr>
          <a:xfrm>
            <a:off x="457200" y="1077686"/>
            <a:ext cx="11585275" cy="5168439"/>
          </a:xfrm>
          <a:prstGeom prst="rect">
            <a:avLst/>
          </a:prstGeom>
        </p:spPr>
        <p:txBody>
          <a:bodyPr>
            <a:normAutofit fontScale="92500" lnSpcReduction="20000"/>
          </a:bodyPr>
          <a:lstStyle/>
          <a:p>
            <a:pPr>
              <a:lnSpc>
                <a:spcPct val="120000"/>
              </a:lnSpc>
            </a:pPr>
            <a:r>
              <a:rPr lang="en-US" sz="3200" dirty="0"/>
              <a:t>The design of products, devices, services, or environments for people with disabilities. The concept of accessible design ensures both </a:t>
            </a:r>
          </a:p>
          <a:p>
            <a:pPr lvl="0">
              <a:lnSpc>
                <a:spcPct val="120000"/>
              </a:lnSpc>
            </a:pPr>
            <a:r>
              <a:rPr lang="en-US" sz="3200" dirty="0"/>
              <a:t>"direct access" (i.e. unassisted) and </a:t>
            </a:r>
          </a:p>
          <a:p>
            <a:pPr lvl="0">
              <a:lnSpc>
                <a:spcPct val="120000"/>
              </a:lnSpc>
            </a:pPr>
            <a:r>
              <a:rPr lang="en-US" sz="3200" dirty="0" smtClean="0"/>
              <a:t>"</a:t>
            </a:r>
            <a:r>
              <a:rPr lang="en-US" sz="3200" dirty="0"/>
              <a:t>indirect access" meaning compatibility with a person's assistive technology (for example, computer screen readers </a:t>
            </a:r>
            <a:r>
              <a:rPr lang="en-US" sz="3200" dirty="0" smtClean="0"/>
              <a:t>). </a:t>
            </a:r>
            <a:endParaRPr lang="en-US" sz="3200" dirty="0"/>
          </a:p>
          <a:p>
            <a:pPr marL="0" indent="0">
              <a:lnSpc>
                <a:spcPct val="120000"/>
              </a:lnSpc>
              <a:buNone/>
            </a:pPr>
            <a:r>
              <a:rPr lang="en-US" sz="3200" dirty="0" smtClean="0"/>
              <a:t>Accessibility </a:t>
            </a:r>
            <a:r>
              <a:rPr lang="en-US" sz="3200" dirty="0"/>
              <a:t>is strongly related to universal design which is the process of creating products that are usable by people with the widest possible range of abilities, operating within the widest possible range of situations. This is about making things accessible to all people (whether they have a disability or not).</a:t>
            </a:r>
          </a:p>
          <a:p>
            <a:pPr>
              <a:lnSpc>
                <a:spcPct val="120000"/>
              </a:lnSpc>
            </a:pPr>
            <a:endParaRPr lang="en-US" dirty="0" smtClean="0"/>
          </a:p>
          <a:p>
            <a:pPr marL="0" indent="0">
              <a:lnSpc>
                <a:spcPct val="120000"/>
              </a:lnSpc>
              <a:buNone/>
            </a:pPr>
            <a:endParaRPr lang="en-US" sz="2200"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1218348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489" y="75867"/>
            <a:ext cx="11606976" cy="1117600"/>
          </a:xfrm>
        </p:spPr>
        <p:txBody>
          <a:bodyPr/>
          <a:lstStyle/>
          <a:p>
            <a:r>
              <a:rPr lang="en-US" dirty="0"/>
              <a:t>ADA and Section </a:t>
            </a:r>
            <a:r>
              <a:rPr lang="en-US" dirty="0" smtClean="0"/>
              <a:t>504</a:t>
            </a:r>
            <a:r>
              <a:rPr lang="en-US" baseline="30000" dirty="0" smtClean="0"/>
              <a:t>8</a:t>
            </a:r>
            <a:endParaRPr lang="en-US" dirty="0"/>
          </a:p>
        </p:txBody>
      </p:sp>
      <p:sp>
        <p:nvSpPr>
          <p:cNvPr id="3" name="Content Placeholder 2"/>
          <p:cNvSpPr>
            <a:spLocks noGrp="1"/>
          </p:cNvSpPr>
          <p:nvPr>
            <p:ph sz="quarter" idx="4294967295"/>
          </p:nvPr>
        </p:nvSpPr>
        <p:spPr>
          <a:xfrm>
            <a:off x="366488" y="912730"/>
            <a:ext cx="11825512" cy="4363740"/>
          </a:xfrm>
          <a:prstGeom prst="rect">
            <a:avLst/>
          </a:prstGeom>
        </p:spPr>
        <p:txBody>
          <a:bodyPr>
            <a:noAutofit/>
          </a:bodyPr>
          <a:lstStyle/>
          <a:p>
            <a:pPr marL="0" indent="0">
              <a:lnSpc>
                <a:spcPct val="100000"/>
              </a:lnSpc>
              <a:buNone/>
            </a:pPr>
            <a:r>
              <a:rPr lang="en-US" dirty="0"/>
              <a:t>Two </a:t>
            </a:r>
            <a:r>
              <a:rPr lang="en-US" dirty="0" smtClean="0"/>
              <a:t>main federal </a:t>
            </a:r>
            <a:r>
              <a:rPr lang="en-US" dirty="0"/>
              <a:t>laws govern </a:t>
            </a:r>
            <a:r>
              <a:rPr lang="en-US" dirty="0" smtClean="0"/>
              <a:t>the accessibility </a:t>
            </a:r>
            <a:r>
              <a:rPr lang="en-US" dirty="0"/>
              <a:t>of </a:t>
            </a:r>
            <a:r>
              <a:rPr lang="en-US" dirty="0" smtClean="0"/>
              <a:t>public educational </a:t>
            </a:r>
            <a:r>
              <a:rPr lang="en-US" dirty="0"/>
              <a:t>entities:</a:t>
            </a:r>
          </a:p>
          <a:p>
            <a:pPr lvl="1">
              <a:lnSpc>
                <a:spcPct val="100000"/>
              </a:lnSpc>
            </a:pPr>
            <a:r>
              <a:rPr lang="en-US" dirty="0"/>
              <a:t>Title II of the Americans with Disabilities Act (ADA) and</a:t>
            </a:r>
          </a:p>
          <a:p>
            <a:pPr lvl="1">
              <a:lnSpc>
                <a:spcPct val="100000"/>
              </a:lnSpc>
            </a:pPr>
            <a:r>
              <a:rPr lang="en-US" dirty="0"/>
              <a:t>Section 504 of the Rehabilitation Act of 1973 (as amended in 1998</a:t>
            </a:r>
            <a:r>
              <a:rPr lang="en-US" dirty="0" smtClean="0"/>
              <a:t>)</a:t>
            </a:r>
          </a:p>
          <a:p>
            <a:pPr>
              <a:lnSpc>
                <a:spcPct val="100000"/>
              </a:lnSpc>
            </a:pPr>
            <a:r>
              <a:rPr lang="en-US" dirty="0" smtClean="0"/>
              <a:t>Almost all </a:t>
            </a:r>
            <a:r>
              <a:rPr lang="en-US" dirty="0"/>
              <a:t>postsecondary educational institutions and state and local governments are regulated </a:t>
            </a:r>
            <a:r>
              <a:rPr lang="en-US" dirty="0" smtClean="0"/>
              <a:t>under these </a:t>
            </a:r>
            <a:r>
              <a:rPr lang="en-US" dirty="0"/>
              <a:t>laws. (Elementary and secondary schools are also </a:t>
            </a:r>
            <a:r>
              <a:rPr lang="en-US" dirty="0" smtClean="0"/>
              <a:t>covered by these and other laws.)</a:t>
            </a:r>
          </a:p>
          <a:p>
            <a:pPr>
              <a:lnSpc>
                <a:spcPct val="100000"/>
              </a:lnSpc>
            </a:pPr>
            <a:r>
              <a:rPr lang="en-US" dirty="0" smtClean="0"/>
              <a:t>Title </a:t>
            </a:r>
            <a:r>
              <a:rPr lang="en-US" dirty="0"/>
              <a:t>II of the ADA and Section 504 have almost identical </a:t>
            </a:r>
            <a:r>
              <a:rPr lang="en-US" dirty="0" smtClean="0"/>
              <a:t>requirements:</a:t>
            </a:r>
            <a:endParaRPr lang="en-US" baseline="30000" dirty="0"/>
          </a:p>
          <a:p>
            <a:pPr lvl="1">
              <a:lnSpc>
                <a:spcPct val="100000"/>
              </a:lnSpc>
            </a:pPr>
            <a:r>
              <a:rPr lang="en-US" sz="2800" dirty="0"/>
              <a:t>Government entities and educational institutions must respond to the needs of individual participants.</a:t>
            </a:r>
          </a:p>
          <a:p>
            <a:pPr lvl="1">
              <a:lnSpc>
                <a:spcPct val="100000"/>
              </a:lnSpc>
            </a:pPr>
            <a:r>
              <a:rPr lang="en-US" sz="2800" dirty="0"/>
              <a:t>They must make programs and services accessible to participants on request.</a:t>
            </a:r>
          </a:p>
          <a:p>
            <a:pPr>
              <a:lnSpc>
                <a:spcPct val="100000"/>
              </a:lnSpc>
            </a:pPr>
            <a:endParaRPr lang="en-US"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922192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62857" y="172263"/>
            <a:ext cx="11610607" cy="1117600"/>
          </a:xfrm>
        </p:spPr>
        <p:txBody>
          <a:bodyPr>
            <a:noAutofit/>
          </a:bodyPr>
          <a:lstStyle/>
          <a:p>
            <a:r>
              <a:rPr lang="en-US" sz="4000" dirty="0" smtClean="0"/>
              <a:t>The General Requirements of the ADA and Section 504</a:t>
            </a:r>
            <a:endParaRPr lang="en-US" sz="4000" dirty="0"/>
          </a:p>
        </p:txBody>
      </p:sp>
      <p:sp>
        <p:nvSpPr>
          <p:cNvPr id="9" name="Content Placeholder 2"/>
          <p:cNvSpPr>
            <a:spLocks noGrp="1"/>
          </p:cNvSpPr>
          <p:nvPr>
            <p:ph sz="quarter" idx="4294967295"/>
          </p:nvPr>
        </p:nvSpPr>
        <p:spPr>
          <a:xfrm>
            <a:off x="159656" y="1289863"/>
            <a:ext cx="12032343" cy="4495042"/>
          </a:xfrm>
          <a:prstGeom prst="rect">
            <a:avLst/>
          </a:prstGeom>
        </p:spPr>
        <p:txBody>
          <a:bodyPr>
            <a:noAutofit/>
          </a:bodyPr>
          <a:lstStyle/>
          <a:p>
            <a:pPr>
              <a:lnSpc>
                <a:spcPct val="100000"/>
              </a:lnSpc>
            </a:pPr>
            <a:r>
              <a:rPr lang="en-US" dirty="0" smtClean="0"/>
              <a:t>Because the ADA and Section 504 predate the widespread use of internet technology, the statutes and their enforcing regulations are silent on the exact meaning of digital accessibility</a:t>
            </a:r>
          </a:p>
          <a:p>
            <a:pPr>
              <a:lnSpc>
                <a:spcPct val="100000"/>
              </a:lnSpc>
            </a:pPr>
            <a:r>
              <a:rPr lang="en-US" dirty="0" smtClean="0"/>
              <a:t>Enforcement, therefore, has focused on applying the ADA and Section 504’s general requirements to the digital sphere, including:</a:t>
            </a:r>
            <a:endParaRPr lang="en-US" baseline="30000" dirty="0" smtClean="0"/>
          </a:p>
          <a:p>
            <a:pPr lvl="1">
              <a:lnSpc>
                <a:spcPct val="100000"/>
              </a:lnSpc>
            </a:pPr>
            <a:r>
              <a:rPr lang="en-US" sz="2800" b="1" dirty="0" smtClean="0"/>
              <a:t>Program and service accessibility</a:t>
            </a:r>
            <a:r>
              <a:rPr lang="en-US" sz="2800" baseline="30000" dirty="0"/>
              <a:t>9</a:t>
            </a:r>
            <a:endParaRPr lang="en-US" sz="2800" b="1" baseline="30000" dirty="0" smtClean="0"/>
          </a:p>
          <a:p>
            <a:pPr lvl="2">
              <a:lnSpc>
                <a:spcPct val="100000"/>
              </a:lnSpc>
            </a:pPr>
            <a:r>
              <a:rPr lang="en-US" sz="2800" dirty="0" smtClean="0"/>
              <a:t>Public entities are </a:t>
            </a:r>
            <a:r>
              <a:rPr lang="en-US" sz="2800" dirty="0"/>
              <a:t>required to make reasonable modifications in policies, practices, and procedures that deny equal access to individuals with disabilities, unless a fundamental alteration in the program would </a:t>
            </a:r>
            <a:r>
              <a:rPr lang="en-US" sz="2800" dirty="0" smtClean="0"/>
              <a:t>result</a:t>
            </a:r>
          </a:p>
          <a:p>
            <a:pPr lvl="2">
              <a:lnSpc>
                <a:spcPct val="100000"/>
              </a:lnSpc>
            </a:pPr>
            <a:r>
              <a:rPr lang="en-US" sz="2800" dirty="0" smtClean="0"/>
              <a:t>E.g. Designing a student portal app so that students with disabilities can make use of the 24-hour services it offers</a:t>
            </a:r>
          </a:p>
        </p:txBody>
      </p:sp>
      <p:sp>
        <p:nvSpPr>
          <p:cNvPr id="2" name="Footer Placeholder 1"/>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1725942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62857" y="244833"/>
            <a:ext cx="11610607" cy="1117600"/>
          </a:xfrm>
        </p:spPr>
        <p:txBody>
          <a:bodyPr>
            <a:noAutofit/>
          </a:bodyPr>
          <a:lstStyle/>
          <a:p>
            <a:r>
              <a:rPr lang="en-US" sz="4000" dirty="0"/>
              <a:t>The General Requirements of the ADA and Section </a:t>
            </a:r>
            <a:r>
              <a:rPr lang="en-US" sz="4000" dirty="0" smtClean="0"/>
              <a:t>504, cont’d</a:t>
            </a:r>
            <a:endParaRPr lang="en-US" sz="4000" cap="none" dirty="0"/>
          </a:p>
        </p:txBody>
      </p:sp>
      <p:sp>
        <p:nvSpPr>
          <p:cNvPr id="9" name="Content Placeholder 2"/>
          <p:cNvSpPr>
            <a:spLocks noGrp="1"/>
          </p:cNvSpPr>
          <p:nvPr>
            <p:ph sz="quarter" idx="4294967295"/>
          </p:nvPr>
        </p:nvSpPr>
        <p:spPr>
          <a:xfrm>
            <a:off x="0" y="1517546"/>
            <a:ext cx="7452233" cy="4493849"/>
          </a:xfrm>
          <a:prstGeom prst="rect">
            <a:avLst/>
          </a:prstGeom>
        </p:spPr>
        <p:txBody>
          <a:bodyPr>
            <a:noAutofit/>
          </a:bodyPr>
          <a:lstStyle/>
          <a:p>
            <a:pPr lvl="1"/>
            <a:r>
              <a:rPr lang="en-US" sz="2800" b="1" dirty="0"/>
              <a:t>Effective </a:t>
            </a:r>
            <a:r>
              <a:rPr lang="en-US" sz="2800" b="1" dirty="0" smtClean="0"/>
              <a:t>communication</a:t>
            </a:r>
            <a:r>
              <a:rPr lang="en-US" sz="2800" baseline="30000" dirty="0" smtClean="0"/>
              <a:t>10</a:t>
            </a:r>
            <a:endParaRPr lang="en-US" sz="2800" baseline="30000" dirty="0"/>
          </a:p>
          <a:p>
            <a:pPr lvl="2"/>
            <a:r>
              <a:rPr lang="en-US" sz="2800" dirty="0"/>
              <a:t>Public entities are required to make reasonable modifications in policies, practices, and procedures that deny equal access to individuals with disabilities, unless a fundamental alteration in the program would result.</a:t>
            </a:r>
          </a:p>
          <a:p>
            <a:pPr lvl="2"/>
            <a:r>
              <a:rPr lang="en-US" sz="2800" dirty="0"/>
              <a:t>E.g. providing captioning for online course videos</a:t>
            </a:r>
          </a:p>
        </p:txBody>
      </p:sp>
      <p:sp>
        <p:nvSpPr>
          <p:cNvPr id="2" name="Footer Placeholder 1"/>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7" name="Picture 2" descr="This diagram lists three of the most common communications barriers encountered in online media.  People with different visual, hearing, and physical dexterity or ability often encounter issues when interacting with online content.  The diagram distinguishes between braille and low vision accommodations as well as between captioning and sign language interpretation." title="Effective Communication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362" y="1731398"/>
            <a:ext cx="381000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514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Enforcement of the ADA and Section 504</a:t>
            </a:r>
            <a:r>
              <a:rPr lang="en-US" sz="4000" baseline="30000" dirty="0" smtClean="0"/>
              <a:t>11</a:t>
            </a:r>
            <a:endParaRPr lang="en-US" sz="4000" dirty="0"/>
          </a:p>
        </p:txBody>
      </p:sp>
      <p:sp>
        <p:nvSpPr>
          <p:cNvPr id="3" name="Content Placeholder 2"/>
          <p:cNvSpPr>
            <a:spLocks noGrp="1"/>
          </p:cNvSpPr>
          <p:nvPr>
            <p:ph sz="quarter" idx="4294967295"/>
          </p:nvPr>
        </p:nvSpPr>
        <p:spPr>
          <a:xfrm>
            <a:off x="478971" y="1357369"/>
            <a:ext cx="11563504" cy="4363740"/>
          </a:xfrm>
          <a:prstGeom prst="rect">
            <a:avLst/>
          </a:prstGeom>
        </p:spPr>
        <p:txBody>
          <a:bodyPr>
            <a:noAutofit/>
          </a:bodyPr>
          <a:lstStyle/>
          <a:p>
            <a:pPr>
              <a:lnSpc>
                <a:spcPct val="100000"/>
              </a:lnSpc>
            </a:pPr>
            <a:r>
              <a:rPr lang="en-US" dirty="0"/>
              <a:t>Regulations prohibiting discrimination in education are enforced by the Office of Civil Rights (OCR) at the U.S. </a:t>
            </a:r>
            <a:r>
              <a:rPr lang="en-US" dirty="0" smtClean="0"/>
              <a:t>Department </a:t>
            </a:r>
            <a:r>
              <a:rPr lang="en-US" dirty="0"/>
              <a:t>of </a:t>
            </a:r>
            <a:r>
              <a:rPr lang="en-US" dirty="0" smtClean="0"/>
              <a:t>Education and the U.S. Department of Justice (DOJ).</a:t>
            </a:r>
            <a:endParaRPr lang="en-US" dirty="0"/>
          </a:p>
          <a:p>
            <a:pPr>
              <a:lnSpc>
                <a:spcPct val="100000"/>
              </a:lnSpc>
            </a:pPr>
            <a:r>
              <a:rPr lang="en-US" dirty="0"/>
              <a:t>Settlements made between educational systems and the OCR in response to complaints of disability discrimination have sometimes required the educational institutions to make system-wide, proactive changes in their procurement and use of instructional materials to ensure that textbooks and educational technology are accessible to students with  </a:t>
            </a:r>
            <a:r>
              <a:rPr lang="en-US" dirty="0" smtClean="0"/>
              <a:t>disabilities.</a:t>
            </a:r>
            <a:r>
              <a:rPr lang="en-US" baseline="30000" dirty="0" smtClean="0"/>
              <a:t>12</a:t>
            </a:r>
          </a:p>
          <a:p>
            <a:pPr>
              <a:lnSpc>
                <a:spcPct val="100000"/>
              </a:lnSpc>
            </a:pPr>
            <a:r>
              <a:rPr lang="en-US" dirty="0" smtClean="0"/>
              <a:t>These settlements may pave the way for similar settlements even for government entities not involved in education. </a:t>
            </a:r>
            <a:endParaRPr lang="en-US" baseline="30000"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030851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61257" y="239769"/>
            <a:ext cx="11712207" cy="1117600"/>
          </a:xfrm>
        </p:spPr>
        <p:txBody>
          <a:bodyPr>
            <a:noAutofit/>
          </a:bodyPr>
          <a:lstStyle/>
          <a:p>
            <a:r>
              <a:rPr lang="en-US" sz="4000" dirty="0" smtClean="0"/>
              <a:t>No Regulations Define Accessibility for </a:t>
            </a:r>
            <a:br>
              <a:rPr lang="en-US" sz="4000" dirty="0" smtClean="0"/>
            </a:br>
            <a:r>
              <a:rPr lang="en-US" sz="4000" dirty="0" smtClean="0"/>
              <a:t>State Government Entities</a:t>
            </a:r>
            <a:endParaRPr lang="en-US" sz="4000" dirty="0"/>
          </a:p>
        </p:txBody>
      </p:sp>
      <p:sp>
        <p:nvSpPr>
          <p:cNvPr id="7" name="Content Placeholder 2"/>
          <p:cNvSpPr>
            <a:spLocks noGrp="1"/>
          </p:cNvSpPr>
          <p:nvPr>
            <p:ph sz="quarter" idx="4294967295"/>
          </p:nvPr>
        </p:nvSpPr>
        <p:spPr>
          <a:xfrm>
            <a:off x="377371" y="1357368"/>
            <a:ext cx="11665104" cy="5174061"/>
          </a:xfrm>
          <a:prstGeom prst="rect">
            <a:avLst/>
          </a:prstGeom>
        </p:spPr>
        <p:txBody>
          <a:bodyPr>
            <a:normAutofit fontScale="92500"/>
          </a:bodyPr>
          <a:lstStyle/>
          <a:p>
            <a:pPr>
              <a:lnSpc>
                <a:spcPct val="110000"/>
              </a:lnSpc>
            </a:pPr>
            <a:r>
              <a:rPr lang="en-US" dirty="0" smtClean="0"/>
              <a:t>Unlike with architectural accessibility, there is no definitive set of regulations that define digital accessibility</a:t>
            </a:r>
          </a:p>
          <a:p>
            <a:pPr>
              <a:lnSpc>
                <a:spcPct val="110000"/>
              </a:lnSpc>
            </a:pPr>
            <a:r>
              <a:rPr lang="en-US" dirty="0" smtClean="0"/>
              <a:t>Although there are not definitive rules, advocacy groups and regulators are not waiting to bring suit for Title II entities’ failure to make digital content accessible</a:t>
            </a:r>
          </a:p>
          <a:p>
            <a:pPr>
              <a:lnSpc>
                <a:spcPct val="110000"/>
              </a:lnSpc>
            </a:pPr>
            <a:r>
              <a:rPr lang="en-US" dirty="0" smtClean="0"/>
              <a:t>There are two main sources for standards related to online content accessibility:</a:t>
            </a:r>
          </a:p>
          <a:p>
            <a:pPr lvl="1">
              <a:lnSpc>
                <a:spcPct val="110000"/>
              </a:lnSpc>
            </a:pPr>
            <a:r>
              <a:rPr lang="en-US" b="1" dirty="0" smtClean="0"/>
              <a:t>Section 508 of the Rehabilitation Act</a:t>
            </a:r>
            <a:r>
              <a:rPr lang="en-US" dirty="0" smtClean="0"/>
              <a:t>, a section of the Rehabilitation Act </a:t>
            </a:r>
            <a:r>
              <a:rPr lang="en-US" dirty="0"/>
              <a:t>that is not expressly applicable to state </a:t>
            </a:r>
            <a:r>
              <a:rPr lang="en-US" dirty="0" smtClean="0"/>
              <a:t>entities requiring the accessibility of online content</a:t>
            </a:r>
            <a:r>
              <a:rPr lang="en-US" baseline="30000" dirty="0" smtClean="0"/>
              <a:t>13</a:t>
            </a:r>
          </a:p>
          <a:p>
            <a:pPr lvl="1">
              <a:lnSpc>
                <a:spcPct val="110000"/>
              </a:lnSpc>
            </a:pPr>
            <a:r>
              <a:rPr lang="en-US" b="1" dirty="0" smtClean="0"/>
              <a:t>The Web Content Accessibility Guidelines (WCAG)</a:t>
            </a:r>
            <a:r>
              <a:rPr lang="en-US" dirty="0" smtClean="0"/>
              <a:t>, a set of standards produced by the World Wide Web Consortium, an international non-profit entity that promulgates standards for coding and web content</a:t>
            </a:r>
            <a:r>
              <a:rPr lang="en-US" baseline="30000" dirty="0" smtClean="0"/>
              <a:t>14</a:t>
            </a:r>
            <a:endParaRPr lang="en-US" baseline="30000" dirty="0"/>
          </a:p>
        </p:txBody>
      </p:sp>
      <p:sp>
        <p:nvSpPr>
          <p:cNvPr id="2" name="Footer Placeholder 1"/>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3583655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250" y="314258"/>
            <a:ext cx="11059689" cy="1117600"/>
          </a:xfrm>
        </p:spPr>
        <p:txBody>
          <a:bodyPr>
            <a:normAutofit/>
          </a:bodyPr>
          <a:lstStyle/>
          <a:p>
            <a:r>
              <a:rPr lang="en-US" sz="4000" dirty="0"/>
              <a:t>Section 508 of the Rehabilitation </a:t>
            </a:r>
            <a:r>
              <a:rPr lang="en-US" sz="4000" dirty="0" smtClean="0"/>
              <a:t>Act</a:t>
            </a:r>
            <a:r>
              <a:rPr lang="en-US" sz="4000" baseline="30000" dirty="0" smtClean="0"/>
              <a:t>15</a:t>
            </a:r>
            <a:endParaRPr lang="en-US" sz="4000" dirty="0"/>
          </a:p>
        </p:txBody>
      </p:sp>
      <p:sp>
        <p:nvSpPr>
          <p:cNvPr id="3" name="Content Placeholder 2"/>
          <p:cNvSpPr>
            <a:spLocks noGrp="1"/>
          </p:cNvSpPr>
          <p:nvPr>
            <p:ph sz="quarter" idx="4294967295"/>
          </p:nvPr>
        </p:nvSpPr>
        <p:spPr>
          <a:xfrm>
            <a:off x="388190" y="1357369"/>
            <a:ext cx="11803810" cy="4862276"/>
          </a:xfrm>
          <a:prstGeom prst="rect">
            <a:avLst/>
          </a:prstGeom>
        </p:spPr>
        <p:txBody>
          <a:bodyPr>
            <a:normAutofit/>
          </a:bodyPr>
          <a:lstStyle/>
          <a:p>
            <a:pPr>
              <a:lnSpc>
                <a:spcPct val="120000"/>
              </a:lnSpc>
            </a:pPr>
            <a:r>
              <a:rPr lang="en-US" dirty="0"/>
              <a:t>Proactive requirements of Section 508 state that all technology purchased by the federal government must be </a:t>
            </a:r>
            <a:r>
              <a:rPr lang="en-US" dirty="0" smtClean="0"/>
              <a:t>accessible </a:t>
            </a:r>
            <a:r>
              <a:rPr lang="en-US" dirty="0"/>
              <a:t>whether initially intended for use by a </a:t>
            </a:r>
            <a:r>
              <a:rPr lang="en-US" dirty="0" smtClean="0"/>
              <a:t>employee with a disability or not.</a:t>
            </a:r>
          </a:p>
          <a:p>
            <a:pPr>
              <a:lnSpc>
                <a:spcPct val="120000"/>
              </a:lnSpc>
            </a:pPr>
            <a:r>
              <a:rPr lang="en-US" baseline="30000" dirty="0" smtClean="0"/>
              <a:t> </a:t>
            </a:r>
            <a:r>
              <a:rPr lang="en-US" dirty="0" smtClean="0"/>
              <a:t>In other words, technology resources must be universally accessible, i.e. designed to be fully or maximally accessible to all people, regardless of disability-related impairments</a:t>
            </a:r>
            <a:r>
              <a:rPr lang="en-US" baseline="30000" dirty="0" smtClean="0"/>
              <a:t>16 </a:t>
            </a:r>
            <a:endParaRPr lang="en-US" dirty="0" smtClean="0"/>
          </a:p>
          <a:p>
            <a:pPr>
              <a:lnSpc>
                <a:spcPct val="120000"/>
              </a:lnSpc>
            </a:pPr>
            <a:r>
              <a:rPr lang="en-US" dirty="0" smtClean="0"/>
              <a:t>Section 508 applies to federal agencies and departments</a:t>
            </a:r>
            <a:endParaRPr lang="en-US" baseline="30000" dirty="0" smtClean="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1677862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366489" y="123657"/>
            <a:ext cx="11548920" cy="1117600"/>
          </a:xfrm>
        </p:spPr>
        <p:txBody>
          <a:bodyPr>
            <a:normAutofit/>
          </a:bodyPr>
          <a:lstStyle/>
          <a:p>
            <a:r>
              <a:rPr lang="en-US" sz="4000" dirty="0"/>
              <a:t>State Technology Access Laws—“Mini </a:t>
            </a:r>
            <a:r>
              <a:rPr lang="en-US" sz="4000" dirty="0" smtClean="0"/>
              <a:t>508</a:t>
            </a:r>
            <a:r>
              <a:rPr lang="en-US" sz="4000" cap="none" dirty="0" smtClean="0"/>
              <a:t>s</a:t>
            </a:r>
            <a:r>
              <a:rPr lang="en-US" sz="4000" dirty="0" smtClean="0"/>
              <a:t>”</a:t>
            </a:r>
            <a:r>
              <a:rPr lang="en-US" sz="4000" baseline="30000" dirty="0" smtClean="0"/>
              <a:t>17</a:t>
            </a:r>
            <a:endParaRPr lang="en-US" sz="4000" b="0" u="sng" dirty="0"/>
          </a:p>
        </p:txBody>
      </p:sp>
      <p:sp>
        <p:nvSpPr>
          <p:cNvPr id="15" name="Content Placeholder 2"/>
          <p:cNvSpPr>
            <a:spLocks noGrp="1"/>
          </p:cNvSpPr>
          <p:nvPr>
            <p:ph sz="quarter" idx="4294967295"/>
          </p:nvPr>
        </p:nvSpPr>
        <p:spPr>
          <a:xfrm>
            <a:off x="101600" y="1045029"/>
            <a:ext cx="12090400" cy="2577384"/>
          </a:xfrm>
          <a:prstGeom prst="rect">
            <a:avLst/>
          </a:prstGeom>
        </p:spPr>
        <p:txBody>
          <a:bodyPr>
            <a:noAutofit/>
          </a:bodyPr>
          <a:lstStyle/>
          <a:p>
            <a:r>
              <a:rPr lang="en-US" sz="2500" dirty="0"/>
              <a:t>Several states have established information technology access laws modeled on Section 508 of the Rehabilitation Act</a:t>
            </a:r>
            <a:r>
              <a:rPr lang="en-US" sz="2500" dirty="0" smtClean="0"/>
              <a:t>.</a:t>
            </a:r>
          </a:p>
          <a:p>
            <a:r>
              <a:rPr lang="en-US" sz="2500" dirty="0" smtClean="0"/>
              <a:t>At least 15 states have enacted “mini-508s” which mirror or directly implement Section 508 requirements.</a:t>
            </a:r>
          </a:p>
          <a:p>
            <a:r>
              <a:rPr lang="en-US" sz="2500" dirty="0" smtClean="0"/>
              <a:t>Depending on how the individual state implements its digital accessibility laws, state entities may be subject to suit, fines, or mandatory modification of practices or procedures.</a:t>
            </a:r>
          </a:p>
          <a:p>
            <a:endParaRPr lang="en-US" sz="2500" dirty="0"/>
          </a:p>
        </p:txBody>
      </p:sp>
      <p:sp>
        <p:nvSpPr>
          <p:cNvPr id="17" name="TextBox 16"/>
          <p:cNvSpPr txBox="1"/>
          <p:nvPr/>
        </p:nvSpPr>
        <p:spPr>
          <a:xfrm>
            <a:off x="975559" y="3916860"/>
            <a:ext cx="10939849" cy="2092881"/>
          </a:xfrm>
          <a:prstGeom prst="rect">
            <a:avLst/>
          </a:prstGeom>
          <a:noFill/>
        </p:spPr>
        <p:txBody>
          <a:bodyPr wrap="square" numCol="3" rtlCol="0">
            <a:spAutoFit/>
          </a:bodyPr>
          <a:lstStyle/>
          <a:p>
            <a:pPr marL="285750" indent="-285750">
              <a:buFont typeface="Arial" panose="020B0604020202020204" pitchFamily="34" charset="0"/>
              <a:buChar char="•"/>
            </a:pPr>
            <a:r>
              <a:rPr lang="en-US" sz="2600" dirty="0" smtClean="0"/>
              <a:t>Arizona</a:t>
            </a:r>
          </a:p>
          <a:p>
            <a:pPr marL="285750" indent="-285750">
              <a:buFont typeface="Arial" panose="020B0604020202020204" pitchFamily="34" charset="0"/>
              <a:buChar char="•"/>
            </a:pPr>
            <a:r>
              <a:rPr lang="en-US" sz="2600" dirty="0" smtClean="0"/>
              <a:t>California</a:t>
            </a:r>
            <a:endParaRPr lang="en-US" sz="2600" dirty="0"/>
          </a:p>
          <a:p>
            <a:pPr marL="285750" indent="-285750">
              <a:buFont typeface="Arial" panose="020B0604020202020204" pitchFamily="34" charset="0"/>
              <a:buChar char="•"/>
            </a:pPr>
            <a:r>
              <a:rPr lang="en-US" sz="2600" dirty="0" smtClean="0"/>
              <a:t>Connecticut</a:t>
            </a:r>
            <a:endParaRPr lang="en-US" sz="2600" dirty="0"/>
          </a:p>
          <a:p>
            <a:pPr marL="285750" indent="-285750">
              <a:buFont typeface="Arial" panose="020B0604020202020204" pitchFamily="34" charset="0"/>
              <a:buChar char="•"/>
            </a:pPr>
            <a:r>
              <a:rPr lang="en-US" sz="2600" dirty="0" smtClean="0"/>
              <a:t>Florida</a:t>
            </a:r>
            <a:endParaRPr lang="en-US" sz="2600" dirty="0"/>
          </a:p>
          <a:p>
            <a:pPr marL="285750" indent="-285750">
              <a:buFont typeface="Arial" panose="020B0604020202020204" pitchFamily="34" charset="0"/>
              <a:buChar char="•"/>
            </a:pPr>
            <a:r>
              <a:rPr lang="en-US" sz="2600" dirty="0" smtClean="0"/>
              <a:t>Illinois</a:t>
            </a:r>
            <a:endParaRPr lang="en-US" sz="2600" dirty="0"/>
          </a:p>
          <a:p>
            <a:pPr marL="285750" indent="-285750">
              <a:buFont typeface="Arial" panose="020B0604020202020204" pitchFamily="34" charset="0"/>
              <a:buChar char="•"/>
            </a:pPr>
            <a:r>
              <a:rPr lang="en-US" sz="2600" dirty="0" smtClean="0"/>
              <a:t>Indiana</a:t>
            </a:r>
            <a:endParaRPr lang="en-US" sz="2600" dirty="0"/>
          </a:p>
          <a:p>
            <a:pPr marL="285750" indent="-285750">
              <a:buFont typeface="Arial" panose="020B0604020202020204" pitchFamily="34" charset="0"/>
              <a:buChar char="•"/>
            </a:pPr>
            <a:r>
              <a:rPr lang="en-US" sz="2600" dirty="0" smtClean="0"/>
              <a:t>Kansas</a:t>
            </a:r>
            <a:endParaRPr lang="en-US" sz="2600" dirty="0"/>
          </a:p>
          <a:p>
            <a:pPr marL="285750" indent="-285750">
              <a:buFont typeface="Arial" panose="020B0604020202020204" pitchFamily="34" charset="0"/>
              <a:buChar char="•"/>
            </a:pPr>
            <a:r>
              <a:rPr lang="en-US" sz="2600" dirty="0" smtClean="0"/>
              <a:t>Louisiana</a:t>
            </a:r>
            <a:endParaRPr lang="en-US" sz="2600" dirty="0"/>
          </a:p>
          <a:p>
            <a:pPr marL="285750" indent="-285750">
              <a:buFont typeface="Arial" panose="020B0604020202020204" pitchFamily="34" charset="0"/>
              <a:buChar char="•"/>
            </a:pPr>
            <a:r>
              <a:rPr lang="en-US" sz="2600" dirty="0" smtClean="0"/>
              <a:t>Minnesota</a:t>
            </a:r>
            <a:endParaRPr lang="en-US" sz="2600" dirty="0"/>
          </a:p>
          <a:p>
            <a:pPr marL="285750" indent="-285750">
              <a:buFont typeface="Arial" panose="020B0604020202020204" pitchFamily="34" charset="0"/>
              <a:buChar char="•"/>
            </a:pPr>
            <a:r>
              <a:rPr lang="en-US" sz="2600" dirty="0" smtClean="0"/>
              <a:t>Missouri</a:t>
            </a:r>
            <a:endParaRPr lang="en-US" sz="2600" dirty="0"/>
          </a:p>
          <a:p>
            <a:pPr marL="285750" indent="-285750">
              <a:buFont typeface="Arial" panose="020B0604020202020204" pitchFamily="34" charset="0"/>
              <a:buChar char="•"/>
            </a:pPr>
            <a:r>
              <a:rPr lang="en-US" sz="2600" dirty="0" smtClean="0"/>
              <a:t>New York</a:t>
            </a:r>
          </a:p>
          <a:p>
            <a:pPr marL="285750" indent="-285750">
              <a:buFont typeface="Arial" panose="020B0604020202020204" pitchFamily="34" charset="0"/>
              <a:buChar char="•"/>
            </a:pPr>
            <a:r>
              <a:rPr lang="en-US" sz="2600" dirty="0" smtClean="0"/>
              <a:t>Oklahoma</a:t>
            </a:r>
            <a:endParaRPr lang="en-US" sz="2600" dirty="0"/>
          </a:p>
          <a:p>
            <a:pPr marL="285750" indent="-285750">
              <a:buFont typeface="Arial" panose="020B0604020202020204" pitchFamily="34" charset="0"/>
              <a:buChar char="•"/>
            </a:pPr>
            <a:r>
              <a:rPr lang="en-US" sz="2600" dirty="0" smtClean="0"/>
              <a:t>Texas</a:t>
            </a:r>
            <a:endParaRPr lang="en-US" sz="2600" dirty="0"/>
          </a:p>
          <a:p>
            <a:pPr marL="285750" indent="-285750">
              <a:buFont typeface="Arial" panose="020B0604020202020204" pitchFamily="34" charset="0"/>
              <a:buChar char="•"/>
            </a:pPr>
            <a:r>
              <a:rPr lang="en-US" sz="2600" dirty="0" smtClean="0"/>
              <a:t>Virginia</a:t>
            </a:r>
            <a:endParaRPr lang="en-US" sz="2600" dirty="0"/>
          </a:p>
          <a:p>
            <a:pPr marL="285750" indent="-285750">
              <a:buFont typeface="Arial" panose="020B0604020202020204" pitchFamily="34" charset="0"/>
              <a:buChar char="•"/>
            </a:pPr>
            <a:r>
              <a:rPr lang="en-US" sz="2600" dirty="0" smtClean="0"/>
              <a:t>Washington</a:t>
            </a:r>
            <a:endParaRPr lang="en-US" sz="2600" dirty="0"/>
          </a:p>
        </p:txBody>
      </p:sp>
      <p:sp>
        <p:nvSpPr>
          <p:cNvPr id="2" name="Footer Placeholder 1"/>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2924088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Section 508’s Requirements</a:t>
            </a:r>
            <a:r>
              <a:rPr lang="en-US" sz="4000" baseline="30000" dirty="0" smtClean="0"/>
              <a:t>18</a:t>
            </a:r>
            <a:endParaRPr lang="en-US" sz="4000" baseline="30000" dirty="0"/>
          </a:p>
        </p:txBody>
      </p:sp>
      <p:sp>
        <p:nvSpPr>
          <p:cNvPr id="3" name="Content Placeholder 2"/>
          <p:cNvSpPr>
            <a:spLocks noGrp="1"/>
          </p:cNvSpPr>
          <p:nvPr>
            <p:ph sz="quarter" idx="4294967295"/>
          </p:nvPr>
        </p:nvSpPr>
        <p:spPr>
          <a:xfrm>
            <a:off x="663607" y="1278537"/>
            <a:ext cx="11252622" cy="4888756"/>
          </a:xfrm>
          <a:prstGeom prst="rect">
            <a:avLst/>
          </a:prstGeom>
        </p:spPr>
        <p:txBody>
          <a:bodyPr>
            <a:normAutofit/>
          </a:bodyPr>
          <a:lstStyle/>
          <a:p>
            <a:pPr marL="0" indent="0">
              <a:lnSpc>
                <a:spcPct val="100000"/>
              </a:lnSpc>
              <a:buNone/>
            </a:pPr>
            <a:r>
              <a:rPr lang="en-US" sz="3200" dirty="0"/>
              <a:t>Section 508 </a:t>
            </a:r>
            <a:r>
              <a:rPr lang="en-US" sz="3200" dirty="0" smtClean="0"/>
              <a:t>Applies To </a:t>
            </a:r>
            <a:r>
              <a:rPr lang="en-US" sz="3200" dirty="0" smtClean="0">
                <a:latin typeface="Tahoma" panose="020B0604030504040204" pitchFamily="34" charset="0"/>
                <a:ea typeface="Tahoma" panose="020B0604030504040204" pitchFamily="34" charset="0"/>
                <a:cs typeface="Tahoma" panose="020B0604030504040204" pitchFamily="34" charset="0"/>
              </a:rPr>
              <a:t>―</a:t>
            </a:r>
            <a:r>
              <a:rPr lang="en-US" sz="3200" dirty="0"/>
              <a:t>  </a:t>
            </a:r>
          </a:p>
          <a:p>
            <a:pPr>
              <a:lnSpc>
                <a:spcPct val="100000"/>
              </a:lnSpc>
            </a:pPr>
            <a:r>
              <a:rPr lang="en-US" sz="3200" dirty="0" smtClean="0"/>
              <a:t>Software </a:t>
            </a:r>
            <a:r>
              <a:rPr lang="en-US" sz="3200" dirty="0"/>
              <a:t>applications and operating systems (Sec. 1194.21) </a:t>
            </a:r>
          </a:p>
          <a:p>
            <a:pPr>
              <a:lnSpc>
                <a:spcPct val="100000"/>
              </a:lnSpc>
            </a:pPr>
            <a:r>
              <a:rPr lang="en-US" sz="3200" dirty="0" smtClean="0"/>
              <a:t>Web </a:t>
            </a:r>
            <a:r>
              <a:rPr lang="en-US" sz="3200" dirty="0"/>
              <a:t>based intranet and Internet information and applications (Sec. 1194.22) </a:t>
            </a:r>
          </a:p>
          <a:p>
            <a:pPr>
              <a:lnSpc>
                <a:spcPct val="100000"/>
              </a:lnSpc>
            </a:pPr>
            <a:r>
              <a:rPr lang="en-US" sz="3200" dirty="0" smtClean="0"/>
              <a:t>Video </a:t>
            </a:r>
            <a:r>
              <a:rPr lang="en-US" sz="3200" dirty="0"/>
              <a:t>and multimedia products (Sec. 1194.24) </a:t>
            </a:r>
            <a:r>
              <a:rPr lang="en-US" sz="3200" dirty="0" smtClean="0"/>
              <a:t>self-contained</a:t>
            </a:r>
            <a:r>
              <a:rPr lang="en-US" sz="3200" dirty="0"/>
              <a:t>, closed products (Sec. 1194.25) – Examples are  </a:t>
            </a:r>
            <a:endParaRPr lang="en-US" sz="3200" dirty="0" smtClean="0"/>
          </a:p>
          <a:p>
            <a:pPr marL="0" indent="0">
              <a:lnSpc>
                <a:spcPct val="100000"/>
              </a:lnSpc>
              <a:buNone/>
            </a:pPr>
            <a:r>
              <a:rPr lang="en-US" sz="3200" dirty="0"/>
              <a:t>Section 508 also </a:t>
            </a:r>
            <a:r>
              <a:rPr lang="en-US" sz="3200" dirty="0" smtClean="0"/>
              <a:t>applies to software </a:t>
            </a:r>
            <a:r>
              <a:rPr lang="en-US" sz="3200" dirty="0"/>
              <a:t>applications, hardware and office equipment. </a:t>
            </a:r>
          </a:p>
          <a:p>
            <a:pPr marL="0" indent="0">
              <a:lnSpc>
                <a:spcPct val="100000"/>
              </a:lnSpc>
              <a:buNone/>
            </a:pPr>
            <a:endParaRPr lang="en-US" sz="3200" dirty="0" smtClean="0"/>
          </a:p>
          <a:p>
            <a:pPr marL="0" indent="0">
              <a:lnSpc>
                <a:spcPct val="100000"/>
              </a:lnSpc>
              <a:buNone/>
            </a:pPr>
            <a:endParaRPr lang="en-US" sz="3200" dirty="0"/>
          </a:p>
          <a:p>
            <a:pPr>
              <a:lnSpc>
                <a:spcPct val="100000"/>
              </a:lnSpc>
            </a:pPr>
            <a:endParaRPr lang="en-US" sz="3200"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 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1777658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913775" y="101753"/>
            <a:ext cx="11059689" cy="1117600"/>
          </a:xfrm>
        </p:spPr>
        <p:txBody>
          <a:bodyPr>
            <a:normAutofit/>
          </a:bodyPr>
          <a:lstStyle/>
          <a:p>
            <a:r>
              <a:rPr lang="en-US" sz="4000" dirty="0" smtClean="0"/>
              <a:t>WCAG 2.0 Accessibility Guidelines</a:t>
            </a:r>
            <a:r>
              <a:rPr lang="en-US" sz="4000" baseline="30000" dirty="0" smtClean="0"/>
              <a:t>19</a:t>
            </a:r>
            <a:endParaRPr lang="en-US" sz="4000" b="0" baseline="30000" dirty="0"/>
          </a:p>
        </p:txBody>
      </p:sp>
      <p:sp>
        <p:nvSpPr>
          <p:cNvPr id="5" name="Content Placeholder 2"/>
          <p:cNvSpPr>
            <a:spLocks noGrp="1"/>
          </p:cNvSpPr>
          <p:nvPr>
            <p:ph sz="quarter" idx="4294967295"/>
          </p:nvPr>
        </p:nvSpPr>
        <p:spPr>
          <a:xfrm>
            <a:off x="366488" y="1038194"/>
            <a:ext cx="11762252" cy="4363740"/>
          </a:xfrm>
          <a:prstGeom prst="rect">
            <a:avLst/>
          </a:prstGeom>
        </p:spPr>
        <p:txBody>
          <a:bodyPr>
            <a:noAutofit/>
          </a:bodyPr>
          <a:lstStyle/>
          <a:p>
            <a:pPr>
              <a:lnSpc>
                <a:spcPct val="100000"/>
              </a:lnSpc>
              <a:spcAft>
                <a:spcPts val="1200"/>
              </a:spcAft>
            </a:pPr>
            <a:r>
              <a:rPr lang="en-US" sz="3200" dirty="0" smtClean="0"/>
              <a:t>The World Wide Web Consortium (W3C) has promulgated its own accessibility guidelines that provide guidance on the meaning and elements of accessible web design.</a:t>
            </a:r>
          </a:p>
          <a:p>
            <a:pPr>
              <a:lnSpc>
                <a:spcPct val="100000"/>
              </a:lnSpc>
              <a:spcAft>
                <a:spcPts val="1200"/>
              </a:spcAft>
            </a:pPr>
            <a:r>
              <a:rPr lang="en-US" sz="3200" dirty="0" smtClean="0"/>
              <a:t>Whereas Section 508 contains requirements related to specific technologies and communications modalities, the WCAG 2.0 standards focus more on defining the meaning of accessibility broadly and how it can be implemented through design.</a:t>
            </a:r>
            <a:endParaRPr lang="en-US" sz="3200" baseline="30000" dirty="0"/>
          </a:p>
          <a:p>
            <a:pPr>
              <a:lnSpc>
                <a:spcPct val="100000"/>
              </a:lnSpc>
              <a:spcAft>
                <a:spcPts val="1200"/>
              </a:spcAft>
            </a:pPr>
            <a:r>
              <a:rPr lang="en-US" sz="3200" dirty="0" smtClean="0"/>
              <a:t>The Access Board is in the process of aligning 508 standards with WCAG 2.0</a:t>
            </a:r>
            <a:endParaRPr lang="en-US" sz="3200" dirty="0"/>
          </a:p>
        </p:txBody>
      </p:sp>
      <p:sp>
        <p:nvSpPr>
          <p:cNvPr id="2" name="Footer Placeholder 1"/>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1941732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203153"/>
            <a:ext cx="11016967" cy="1117600"/>
          </a:xfrm>
        </p:spPr>
        <p:txBody>
          <a:bodyPr>
            <a:normAutofit/>
          </a:bodyPr>
          <a:lstStyle/>
          <a:p>
            <a:r>
              <a:rPr lang="en-US" sz="4000" b="1" dirty="0"/>
              <a:t>Learning </a:t>
            </a:r>
            <a:r>
              <a:rPr lang="en-US" sz="4000" b="1" dirty="0" smtClean="0"/>
              <a:t>Objectives</a:t>
            </a:r>
            <a:endParaRPr lang="en-US" sz="4000" dirty="0"/>
          </a:p>
        </p:txBody>
      </p:sp>
      <p:sp>
        <p:nvSpPr>
          <p:cNvPr id="3" name="Content Placeholder 2"/>
          <p:cNvSpPr>
            <a:spLocks noGrp="1"/>
          </p:cNvSpPr>
          <p:nvPr>
            <p:ph sz="quarter" idx="4294967295"/>
          </p:nvPr>
        </p:nvSpPr>
        <p:spPr>
          <a:xfrm>
            <a:off x="913775" y="1212990"/>
            <a:ext cx="11135659" cy="4980776"/>
          </a:xfrm>
          <a:prstGeom prst="rect">
            <a:avLst/>
          </a:prstGeom>
        </p:spPr>
        <p:txBody>
          <a:bodyPr>
            <a:noAutofit/>
          </a:bodyPr>
          <a:lstStyle/>
          <a:p>
            <a:pPr lvl="0"/>
            <a:r>
              <a:rPr lang="en-US" sz="3000" dirty="0"/>
              <a:t>Definition of Accessibility: The definition of accessibility and what it means.</a:t>
            </a:r>
          </a:p>
          <a:p>
            <a:pPr lvl="0"/>
            <a:r>
              <a:rPr lang="en-US" sz="3000" dirty="0"/>
              <a:t>Legislation: The major legislation regarding accessibility.  Major components of ADA legislation and how it relates to digital media.</a:t>
            </a:r>
          </a:p>
          <a:p>
            <a:pPr lvl="0"/>
            <a:r>
              <a:rPr lang="en-US" sz="3000" dirty="0"/>
              <a:t>Case Examples: Case law examples which will demonstrate the impact and consequences of what are common and obvious violations.</a:t>
            </a:r>
          </a:p>
          <a:p>
            <a:pPr lvl="0"/>
            <a:r>
              <a:rPr lang="en-US" sz="3000" dirty="0"/>
              <a:t>Accessibility Examples: Examples of accessibility for digital media.</a:t>
            </a:r>
          </a:p>
          <a:p>
            <a:pPr lvl="0"/>
            <a:r>
              <a:rPr lang="en-US" sz="3000" dirty="0"/>
              <a:t>Best Practices: Best practices regarding digital media accessibility for various disabilities</a:t>
            </a:r>
            <a:r>
              <a:rPr lang="en-US" sz="3000" dirty="0" smtClean="0"/>
              <a:t>.</a:t>
            </a:r>
            <a:endParaRPr lang="en-US" sz="3000"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 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851034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829" y="254487"/>
            <a:ext cx="11582400" cy="883104"/>
          </a:xfrm>
        </p:spPr>
        <p:txBody>
          <a:bodyPr>
            <a:normAutofit/>
          </a:bodyPr>
          <a:lstStyle/>
          <a:p>
            <a:r>
              <a:rPr lang="en-US" sz="4000" dirty="0"/>
              <a:t>Recommendation: Follow Section 508 Standards </a:t>
            </a:r>
          </a:p>
        </p:txBody>
      </p:sp>
      <p:sp>
        <p:nvSpPr>
          <p:cNvPr id="3" name="Content Placeholder 2"/>
          <p:cNvSpPr>
            <a:spLocks noGrp="1"/>
          </p:cNvSpPr>
          <p:nvPr>
            <p:ph sz="quarter" idx="4294967295"/>
          </p:nvPr>
        </p:nvSpPr>
        <p:spPr>
          <a:xfrm>
            <a:off x="406400" y="1435415"/>
            <a:ext cx="11636075" cy="4363740"/>
          </a:xfrm>
          <a:prstGeom prst="rect">
            <a:avLst/>
          </a:prstGeom>
        </p:spPr>
        <p:txBody>
          <a:bodyPr>
            <a:normAutofit/>
          </a:bodyPr>
          <a:lstStyle/>
          <a:p>
            <a:r>
              <a:rPr lang="en-US" sz="3200" dirty="0" smtClean="0"/>
              <a:t>Standards </a:t>
            </a:r>
            <a:r>
              <a:rPr lang="en-US" sz="3200" dirty="0"/>
              <a:t>developed for the federal government </a:t>
            </a:r>
          </a:p>
          <a:p>
            <a:r>
              <a:rPr lang="en-US" sz="3200" dirty="0" smtClean="0"/>
              <a:t>Many </a:t>
            </a:r>
            <a:r>
              <a:rPr lang="en-US" sz="3200" dirty="0"/>
              <a:t>states are adopting the standards in whole or in part </a:t>
            </a:r>
          </a:p>
          <a:p>
            <a:r>
              <a:rPr lang="en-US" sz="3200" dirty="0" smtClean="0"/>
              <a:t>One </a:t>
            </a:r>
            <a:r>
              <a:rPr lang="en-US" sz="3200" dirty="0"/>
              <a:t>federal agency (U. S. Department of Education) may require use of the federal standards in states </a:t>
            </a:r>
          </a:p>
          <a:p>
            <a:endParaRPr lang="en-US" sz="3200"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298317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Best Practice Recommendations </a:t>
            </a:r>
          </a:p>
        </p:txBody>
      </p:sp>
      <p:sp>
        <p:nvSpPr>
          <p:cNvPr id="3" name="Content Placeholder 2"/>
          <p:cNvSpPr>
            <a:spLocks noGrp="1"/>
          </p:cNvSpPr>
          <p:nvPr>
            <p:ph sz="quarter" idx="4294967295"/>
          </p:nvPr>
        </p:nvSpPr>
        <p:spPr>
          <a:xfrm>
            <a:off x="333829" y="1103087"/>
            <a:ext cx="11810246" cy="4853650"/>
          </a:xfrm>
          <a:prstGeom prst="rect">
            <a:avLst/>
          </a:prstGeom>
        </p:spPr>
        <p:txBody>
          <a:bodyPr>
            <a:normAutofit fontScale="92500" lnSpcReduction="10000"/>
          </a:bodyPr>
          <a:lstStyle/>
          <a:p>
            <a:pPr>
              <a:lnSpc>
                <a:spcPct val="110000"/>
              </a:lnSpc>
            </a:pPr>
            <a:r>
              <a:rPr lang="en-US" sz="3200" dirty="0" smtClean="0"/>
              <a:t>Make </a:t>
            </a:r>
            <a:r>
              <a:rPr lang="en-US" sz="3200" dirty="0"/>
              <a:t>Web pages accessible using accepted standards </a:t>
            </a:r>
          </a:p>
          <a:p>
            <a:pPr lvl="0">
              <a:lnSpc>
                <a:spcPct val="110000"/>
              </a:lnSpc>
            </a:pPr>
            <a:r>
              <a:rPr lang="en-US" sz="3200" dirty="0"/>
              <a:t>Make video presentations accessible</a:t>
            </a:r>
          </a:p>
          <a:p>
            <a:pPr lvl="0">
              <a:lnSpc>
                <a:spcPct val="110000"/>
              </a:lnSpc>
            </a:pPr>
            <a:r>
              <a:rPr lang="en-US" sz="3200" dirty="0"/>
              <a:t>Provide captioning for persons who are deaf or hard of hearing</a:t>
            </a:r>
          </a:p>
          <a:p>
            <a:pPr lvl="0">
              <a:lnSpc>
                <a:spcPct val="110000"/>
              </a:lnSpc>
            </a:pPr>
            <a:r>
              <a:rPr lang="en-US" sz="3200" dirty="0"/>
              <a:t>Ensure that presenters describe visual content or provide audio description for content</a:t>
            </a:r>
          </a:p>
          <a:p>
            <a:pPr lvl="0">
              <a:lnSpc>
                <a:spcPct val="110000"/>
              </a:lnSpc>
            </a:pPr>
            <a:r>
              <a:rPr lang="en-US" sz="3200" dirty="0"/>
              <a:t>Make PowerPoints, PDF documents and other documents accessible to persons who are blind</a:t>
            </a:r>
          </a:p>
          <a:p>
            <a:pPr lvl="0">
              <a:lnSpc>
                <a:spcPct val="110000"/>
              </a:lnSpc>
            </a:pPr>
            <a:r>
              <a:rPr lang="en-US" sz="3200" dirty="0"/>
              <a:t>Make registration fair for all—avoid different schedule for those who require captioning or other </a:t>
            </a:r>
            <a:r>
              <a:rPr lang="en-US" sz="3200" dirty="0" smtClean="0"/>
              <a:t>accommodations</a:t>
            </a:r>
            <a:endParaRPr lang="en-US" sz="3200"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4103605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743" y="167199"/>
            <a:ext cx="11726721" cy="771581"/>
          </a:xfrm>
        </p:spPr>
        <p:txBody>
          <a:bodyPr>
            <a:normAutofit/>
          </a:bodyPr>
          <a:lstStyle/>
          <a:p>
            <a:r>
              <a:rPr lang="en-US" sz="4000" dirty="0"/>
              <a:t>Best </a:t>
            </a:r>
            <a:r>
              <a:rPr lang="en-US" sz="4000" dirty="0" smtClean="0"/>
              <a:t>Practice — Web </a:t>
            </a:r>
            <a:r>
              <a:rPr lang="en-US" sz="4000" dirty="0"/>
              <a:t>Page Access </a:t>
            </a:r>
          </a:p>
        </p:txBody>
      </p:sp>
      <p:sp>
        <p:nvSpPr>
          <p:cNvPr id="3" name="Content Placeholder 2"/>
          <p:cNvSpPr>
            <a:spLocks noGrp="1"/>
          </p:cNvSpPr>
          <p:nvPr>
            <p:ph sz="quarter" idx="4294967295"/>
          </p:nvPr>
        </p:nvSpPr>
        <p:spPr>
          <a:xfrm>
            <a:off x="246743" y="938780"/>
            <a:ext cx="11945257" cy="5539657"/>
          </a:xfrm>
          <a:prstGeom prst="rect">
            <a:avLst/>
          </a:prstGeom>
        </p:spPr>
        <p:txBody>
          <a:bodyPr>
            <a:normAutofit lnSpcReduction="10000"/>
          </a:bodyPr>
          <a:lstStyle/>
          <a:p>
            <a:pPr marL="0" lvl="0" indent="0">
              <a:lnSpc>
                <a:spcPct val="110000"/>
              </a:lnSpc>
              <a:buNone/>
            </a:pPr>
            <a:r>
              <a:rPr lang="en-US" dirty="0" smtClean="0"/>
              <a:t>“The power of the Web is in its universality. Access by everyone regardless of disability is an essential aspect.” --Tim Berners-Lee, W3C Director and inventor of the World Wide Web</a:t>
            </a:r>
            <a:r>
              <a:rPr lang="en-US" sz="3200" baseline="30000" dirty="0" smtClean="0"/>
              <a:t>20</a:t>
            </a:r>
            <a:endParaRPr lang="en-US" sz="3200" dirty="0" smtClean="0"/>
          </a:p>
          <a:p>
            <a:pPr lvl="1">
              <a:lnSpc>
                <a:spcPct val="110000"/>
              </a:lnSpc>
            </a:pPr>
            <a:r>
              <a:rPr lang="en-US" sz="2800" dirty="0" smtClean="0"/>
              <a:t>Follow </a:t>
            </a:r>
            <a:r>
              <a:rPr lang="en-US" sz="2800" dirty="0"/>
              <a:t>accepted standards (WCAG, Section 508, etc.)</a:t>
            </a:r>
          </a:p>
          <a:p>
            <a:pPr lvl="1">
              <a:lnSpc>
                <a:spcPct val="110000"/>
              </a:lnSpc>
            </a:pPr>
            <a:r>
              <a:rPr lang="en-US" sz="2800" dirty="0"/>
              <a:t>Use alt tags—wherever there are images in text, an alt tag should describe the image</a:t>
            </a:r>
          </a:p>
          <a:p>
            <a:pPr lvl="1">
              <a:lnSpc>
                <a:spcPct val="110000"/>
              </a:lnSpc>
            </a:pPr>
            <a:r>
              <a:rPr lang="en-US" sz="2800" dirty="0" smtClean="0"/>
              <a:t>Provide for Keyboard Input</a:t>
            </a:r>
          </a:p>
          <a:p>
            <a:pPr lvl="1">
              <a:lnSpc>
                <a:spcPct val="110000"/>
              </a:lnSpc>
            </a:pPr>
            <a:r>
              <a:rPr lang="en-US" sz="2800" dirty="0" smtClean="0"/>
              <a:t>Use </a:t>
            </a:r>
            <a:r>
              <a:rPr lang="en-US" sz="2800" dirty="0"/>
              <a:t>structured headings to facilitate navigation through content</a:t>
            </a:r>
          </a:p>
          <a:p>
            <a:pPr lvl="1">
              <a:lnSpc>
                <a:spcPct val="110000"/>
              </a:lnSpc>
            </a:pPr>
            <a:r>
              <a:rPr lang="en-US" sz="2800" dirty="0" smtClean="0"/>
              <a:t>Provide transcripts for podcasts and audio files</a:t>
            </a:r>
          </a:p>
          <a:p>
            <a:pPr lvl="1">
              <a:lnSpc>
                <a:spcPct val="110000"/>
              </a:lnSpc>
            </a:pPr>
            <a:r>
              <a:rPr lang="en-US" sz="2800" dirty="0" smtClean="0"/>
              <a:t>Avoid CAPTCHAs</a:t>
            </a:r>
            <a:r>
              <a:rPr lang="en-US" sz="2800" dirty="0" smtClean="0">
                <a:latin typeface="Times New Roman" panose="02020603050405020304" pitchFamily="18" charset="0"/>
                <a:cs typeface="Times New Roman" panose="02020603050405020304" pitchFamily="18" charset="0"/>
              </a:rPr>
              <a:t>–</a:t>
            </a:r>
            <a:r>
              <a:rPr lang="en-US" sz="2800" dirty="0" smtClean="0"/>
              <a:t>"Completely  Automated Public Turing test to tell Computers and Humans Apart"</a:t>
            </a:r>
            <a:r>
              <a:rPr lang="en-US" sz="2800" dirty="0" smtClean="0">
                <a:latin typeface="Times New Roman" panose="02020603050405020304" pitchFamily="18" charset="0"/>
                <a:cs typeface="Times New Roman" panose="02020603050405020304" pitchFamily="18" charset="0"/>
              </a:rPr>
              <a:t>–</a:t>
            </a:r>
            <a:r>
              <a:rPr lang="en-US" sz="2800" dirty="0" smtClean="0"/>
              <a:t>Use alternatives</a:t>
            </a:r>
            <a:r>
              <a:rPr lang="en-US" baseline="30000" dirty="0" smtClean="0"/>
              <a:t>21</a:t>
            </a:r>
          </a:p>
          <a:p>
            <a:pPr marL="0" indent="0">
              <a:lnSpc>
                <a:spcPct val="110000"/>
              </a:lnSpc>
              <a:buNone/>
            </a:pPr>
            <a:endParaRPr lang="en-US" sz="1800" dirty="0" smtClean="0"/>
          </a:p>
          <a:p>
            <a:pPr marL="0" indent="0">
              <a:lnSpc>
                <a:spcPct val="110000"/>
              </a:lnSpc>
              <a:buNone/>
            </a:pPr>
            <a:endParaRPr lang="en-US" sz="1800"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2923460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Example of a Cluttered Web Page: Confusing for All</a:t>
            </a:r>
          </a:p>
        </p:txBody>
      </p:sp>
      <p:pic>
        <p:nvPicPr>
          <p:cNvPr id="4" name="Content Placeholder 3" descr="Screenshot of the front page of The Boston Globe with many newsstories in three colum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117" y="1103087"/>
            <a:ext cx="10377751" cy="5344167"/>
          </a:xfrm>
        </p:spPr>
      </p:pic>
      <p:sp>
        <p:nvSpPr>
          <p:cNvPr id="6" name="Footer Placeholder 3"/>
          <p:cNvSpPr>
            <a:spLocks noGrp="1"/>
          </p:cNvSpPr>
          <p:nvPr>
            <p:ph type="ftr" sz="quarter" idx="11"/>
          </p:nvPr>
        </p:nvSpPr>
        <p:spPr>
          <a:xfrm>
            <a:off x="366488" y="6369957"/>
            <a:ext cx="4114800" cy="365125"/>
          </a:xfrm>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1352391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Example </a:t>
            </a:r>
            <a:r>
              <a:rPr lang="en-US" sz="4000" dirty="0" smtClean="0"/>
              <a:t>Image with </a:t>
            </a:r>
            <a:r>
              <a:rPr lang="en-US" sz="4000" dirty="0"/>
              <a:t>Alt Text</a:t>
            </a:r>
          </a:p>
        </p:txBody>
      </p:sp>
      <p:pic>
        <p:nvPicPr>
          <p:cNvPr id="7" name="Content Placeholder 6" descr="Photo of a red flag with caption box on top that reads &quot;In the sky flies a red flag with a white cross whose vertical bar is shifted toward the flagpole.&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5793" y="1164565"/>
            <a:ext cx="6960684" cy="5220514"/>
          </a:xfrm>
        </p:spPr>
      </p:pic>
      <p:sp>
        <p:nvSpPr>
          <p:cNvPr id="2" name="Footer Placeholder 1"/>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sz="1050"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2446190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971" y="313325"/>
            <a:ext cx="11238547" cy="916757"/>
          </a:xfrm>
        </p:spPr>
        <p:txBody>
          <a:bodyPr>
            <a:noAutofit/>
          </a:bodyPr>
          <a:lstStyle/>
          <a:p>
            <a:pPr algn="ctr"/>
            <a:r>
              <a:rPr lang="en-US" sz="4000" b="1" dirty="0"/>
              <a:t>Best Practice – Example of an Alt </a:t>
            </a:r>
            <a:r>
              <a:rPr lang="en-US" sz="4000" b="1" dirty="0" smtClean="0"/>
              <a:t>Tag </a:t>
            </a:r>
            <a:br>
              <a:rPr lang="en-US" sz="4000" b="1" dirty="0" smtClean="0"/>
            </a:br>
            <a:r>
              <a:rPr lang="en-US" sz="4000" b="1" dirty="0" smtClean="0"/>
              <a:t>(</a:t>
            </a:r>
            <a:r>
              <a:rPr lang="en-US" sz="4000" b="1" dirty="0"/>
              <a:t>image of Alt Tag html code)</a:t>
            </a:r>
          </a:p>
        </p:txBody>
      </p:sp>
      <p:sp>
        <p:nvSpPr>
          <p:cNvPr id="3" name="Content Placeholder 2"/>
          <p:cNvSpPr>
            <a:spLocks noGrp="1"/>
          </p:cNvSpPr>
          <p:nvPr>
            <p:ph idx="1"/>
          </p:nvPr>
        </p:nvSpPr>
        <p:spPr>
          <a:xfrm>
            <a:off x="4857947" y="1379042"/>
            <a:ext cx="7334053" cy="4873625"/>
          </a:xfrm>
          <a:prstGeom prst="rect">
            <a:avLst/>
          </a:prstGeom>
          <a:solidFill>
            <a:schemeClr val="accent1">
              <a:lumMod val="40000"/>
              <a:lumOff val="60000"/>
            </a:schemeClr>
          </a:solidFill>
        </p:spPr>
        <p:txBody>
          <a:bodyPr>
            <a:normAutofit fontScale="92500"/>
          </a:bodyPr>
          <a:lstStyle/>
          <a:p>
            <a:pPr marL="0" indent="0">
              <a:buNone/>
            </a:pPr>
            <a:r>
              <a:rPr lang="en-US" sz="3200" dirty="0"/>
              <a:t>Example</a:t>
            </a:r>
          </a:p>
          <a:p>
            <a:pPr marL="0" indent="0">
              <a:buNone/>
            </a:pPr>
            <a:r>
              <a:rPr lang="en-US" sz="3200" dirty="0"/>
              <a:t>&lt;!DOCTYPE html&gt;</a:t>
            </a:r>
            <a:br>
              <a:rPr lang="en-US" sz="3200" dirty="0"/>
            </a:br>
            <a:r>
              <a:rPr lang="en-US" sz="3200" dirty="0"/>
              <a:t>&lt;html&gt;</a:t>
            </a:r>
            <a:br>
              <a:rPr lang="en-US" sz="3200" dirty="0"/>
            </a:br>
            <a:r>
              <a:rPr lang="en-US" sz="3200" dirty="0"/>
              <a:t>&lt;body&gt;</a:t>
            </a:r>
            <a:br>
              <a:rPr lang="en-US" sz="3200" dirty="0"/>
            </a:br>
            <a:r>
              <a:rPr lang="en-US" sz="3200" dirty="0"/>
              <a:t/>
            </a:r>
            <a:br>
              <a:rPr lang="en-US" sz="3200" dirty="0"/>
            </a:br>
            <a:r>
              <a:rPr lang="en-US" sz="3200" dirty="0"/>
              <a:t>&lt;h2&gt;Spectacular Mountain&lt;/h2&gt;</a:t>
            </a:r>
            <a:br>
              <a:rPr lang="en-US" sz="3200" dirty="0"/>
            </a:br>
            <a:r>
              <a:rPr lang="en-US" sz="3200" dirty="0"/>
              <a:t>&lt;</a:t>
            </a:r>
            <a:r>
              <a:rPr lang="en-US" sz="3200" dirty="0" err="1"/>
              <a:t>img</a:t>
            </a:r>
            <a:r>
              <a:rPr lang="en-US" sz="3200" dirty="0"/>
              <a:t> </a:t>
            </a:r>
            <a:r>
              <a:rPr lang="en-US" sz="3200" dirty="0" err="1"/>
              <a:t>src</a:t>
            </a:r>
            <a:r>
              <a:rPr lang="en-US" sz="3200" dirty="0"/>
              <a:t>="pic_mountain.jpg" alt="Mountain </a:t>
            </a:r>
            <a:r>
              <a:rPr lang="en-US" sz="3200" dirty="0" err="1"/>
              <a:t>View"style</a:t>
            </a:r>
            <a:r>
              <a:rPr lang="en-US" sz="3200" dirty="0"/>
              <a:t>="width:304px;height:228px;"&gt;</a:t>
            </a:r>
            <a:br>
              <a:rPr lang="en-US" sz="3200" dirty="0"/>
            </a:br>
            <a:r>
              <a:rPr lang="en-US" sz="3200" dirty="0"/>
              <a:t/>
            </a:r>
            <a:br>
              <a:rPr lang="en-US" sz="3200" dirty="0"/>
            </a:br>
            <a:r>
              <a:rPr lang="en-US" sz="3200" dirty="0"/>
              <a:t>&lt;/body&gt;</a:t>
            </a:r>
            <a:br>
              <a:rPr lang="en-US" sz="3200" dirty="0"/>
            </a:br>
            <a:r>
              <a:rPr lang="en-US" sz="3200" dirty="0"/>
              <a:t>&lt;/html&gt;</a:t>
            </a:r>
          </a:p>
          <a:p>
            <a:endParaRPr lang="en-US" sz="3200" dirty="0"/>
          </a:p>
        </p:txBody>
      </p:sp>
      <p:sp>
        <p:nvSpPr>
          <p:cNvPr id="4" name="Footer Placeholder 3"/>
          <p:cNvSpPr>
            <a:spLocks noGrp="1"/>
          </p:cNvSpPr>
          <p:nvPr>
            <p:ph type="ftr" sz="quarter" idx="11"/>
          </p:nvPr>
        </p:nvSpPr>
        <p:spPr>
          <a:xfrm>
            <a:off x="508916" y="6356350"/>
            <a:ext cx="4114800" cy="365125"/>
          </a:xfrm>
        </p:spPr>
        <p:txBody>
          <a:bodyPr/>
          <a:lstStyle/>
          <a:p>
            <a:r>
              <a:rPr lang="en-US" dirty="0" smtClean="0"/>
              <a:t>ILRU – Independent Living Research Utilization </a:t>
            </a:r>
          </a:p>
          <a:p>
            <a:r>
              <a:rPr lang="en-US" dirty="0" smtClean="0"/>
              <a:t> NCAD – National Center for Aging and Disability </a:t>
            </a:r>
            <a:endParaRPr lang="en-US" dirty="0"/>
          </a:p>
        </p:txBody>
      </p:sp>
      <p:pic>
        <p:nvPicPr>
          <p:cNvPr id="1026" name="Picture 2" descr="Mountain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77" y="1526526"/>
            <a:ext cx="4350339" cy="326275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3527894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2875" y="239769"/>
            <a:ext cx="11650589" cy="1117600"/>
          </a:xfrm>
        </p:spPr>
        <p:txBody>
          <a:bodyPr>
            <a:normAutofit/>
          </a:bodyPr>
          <a:lstStyle/>
          <a:p>
            <a:r>
              <a:rPr lang="en-US" sz="4000" dirty="0" smtClean="0"/>
              <a:t>What a CAPTCHA Looks Like</a:t>
            </a:r>
            <a:endParaRPr lang="en-US" sz="4000" dirty="0"/>
          </a:p>
        </p:txBody>
      </p:sp>
      <p:pic>
        <p:nvPicPr>
          <p:cNvPr id="6" name="Content Placeholder 5" descr="Screenshot of CAPTCHA images, a box to type the letters within the images, and a Submit button"/>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217653" y="1357369"/>
            <a:ext cx="5642974" cy="3990515"/>
          </a:xfrm>
          <a:prstGeom prst="rect">
            <a:avLst/>
          </a:prstGeom>
        </p:spPr>
      </p:pic>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2718360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Best Practice – Captioning </a:t>
            </a:r>
          </a:p>
        </p:txBody>
      </p:sp>
      <p:sp>
        <p:nvSpPr>
          <p:cNvPr id="3" name="Content Placeholder 2"/>
          <p:cNvSpPr>
            <a:spLocks noGrp="1"/>
          </p:cNvSpPr>
          <p:nvPr>
            <p:ph sz="quarter" idx="4294967295"/>
          </p:nvPr>
        </p:nvSpPr>
        <p:spPr>
          <a:xfrm>
            <a:off x="377371" y="992778"/>
            <a:ext cx="11665104" cy="5625736"/>
          </a:xfrm>
          <a:prstGeom prst="rect">
            <a:avLst/>
          </a:prstGeom>
        </p:spPr>
        <p:txBody>
          <a:bodyPr>
            <a:normAutofit fontScale="92500" lnSpcReduction="20000"/>
          </a:bodyPr>
          <a:lstStyle/>
          <a:p>
            <a:pPr lvl="0">
              <a:lnSpc>
                <a:spcPct val="110000"/>
              </a:lnSpc>
            </a:pPr>
            <a:r>
              <a:rPr lang="en-US" sz="3200" dirty="0"/>
              <a:t>Communication access real-time translation (CART</a:t>
            </a:r>
            <a:r>
              <a:rPr lang="en-US" sz="3200" dirty="0" smtClean="0"/>
              <a:t>)-real-time </a:t>
            </a:r>
            <a:r>
              <a:rPr lang="en-US" sz="3200" dirty="0"/>
              <a:t>stenography, or real-time </a:t>
            </a:r>
            <a:r>
              <a:rPr lang="en-US" sz="3200" dirty="0" smtClean="0"/>
              <a:t>captioning</a:t>
            </a:r>
            <a:r>
              <a:rPr lang="en-US" sz="3200" dirty="0" smtClean="0">
                <a:latin typeface="Times New Roman" panose="02020603050405020304" pitchFamily="18" charset="0"/>
                <a:cs typeface="Times New Roman" panose="02020603050405020304" pitchFamily="18" charset="0"/>
              </a:rPr>
              <a:t>–</a:t>
            </a:r>
            <a:r>
              <a:rPr lang="en-US" sz="3200" dirty="0" smtClean="0"/>
              <a:t>the </a:t>
            </a:r>
            <a:r>
              <a:rPr lang="en-US" sz="3200" dirty="0"/>
              <a:t>system court reporters, closed captioners, voice writers, and others use to convert speech to text.</a:t>
            </a:r>
          </a:p>
          <a:p>
            <a:pPr lvl="0">
              <a:lnSpc>
                <a:spcPct val="110000"/>
              </a:lnSpc>
            </a:pPr>
            <a:r>
              <a:rPr lang="en-US" sz="3200" dirty="0"/>
              <a:t>Caption in real time</a:t>
            </a:r>
          </a:p>
          <a:p>
            <a:pPr lvl="0">
              <a:lnSpc>
                <a:spcPct val="110000"/>
              </a:lnSpc>
            </a:pPr>
            <a:r>
              <a:rPr lang="en-US" sz="3200" dirty="0"/>
              <a:t>Use a qualified captioner—staff, a captioning service or court reporter.</a:t>
            </a:r>
          </a:p>
          <a:p>
            <a:pPr lvl="0">
              <a:lnSpc>
                <a:spcPct val="110000"/>
              </a:lnSpc>
            </a:pPr>
            <a:r>
              <a:rPr lang="en-US" sz="3200" dirty="0"/>
              <a:t>Certifications are by National Court Reporters Association (Certified CART Provider (CCP), Certified Broadcast Captioner, Certified Realtime Reporter (CRR</a:t>
            </a:r>
            <a:r>
              <a:rPr lang="en-US" sz="3200" dirty="0" smtClean="0"/>
              <a:t>)</a:t>
            </a:r>
            <a:endParaRPr lang="en-US" sz="3200" dirty="0"/>
          </a:p>
          <a:p>
            <a:pPr lvl="0">
              <a:lnSpc>
                <a:spcPct val="110000"/>
              </a:lnSpc>
            </a:pPr>
            <a:r>
              <a:rPr lang="en-US" sz="3200" dirty="0"/>
              <a:t>Provide transcripts as an alternative—although not a best practice</a:t>
            </a:r>
          </a:p>
          <a:p>
            <a:pPr lvl="0">
              <a:lnSpc>
                <a:spcPct val="110000"/>
              </a:lnSpc>
            </a:pPr>
            <a:r>
              <a:rPr lang="en-US" sz="3200" dirty="0"/>
              <a:t>Many national services </a:t>
            </a:r>
            <a:r>
              <a:rPr lang="en-US" sz="3200" dirty="0" smtClean="0"/>
              <a:t>available</a:t>
            </a:r>
            <a:r>
              <a:rPr lang="en-US" sz="3200" dirty="0"/>
              <a:t/>
            </a:r>
            <a:br>
              <a:rPr lang="en-US" sz="3200" dirty="0"/>
            </a:br>
            <a:endParaRPr lang="en-US" sz="3000"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3210215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Best Practices – Resources for </a:t>
            </a:r>
            <a:r>
              <a:rPr lang="en-US" sz="4000" dirty="0" smtClean="0"/>
              <a:t>Captioning</a:t>
            </a:r>
            <a:endParaRPr lang="en-US" sz="4000" dirty="0"/>
          </a:p>
        </p:txBody>
      </p:sp>
      <p:sp>
        <p:nvSpPr>
          <p:cNvPr id="3" name="Content Placeholder 2"/>
          <p:cNvSpPr>
            <a:spLocks noGrp="1"/>
          </p:cNvSpPr>
          <p:nvPr>
            <p:ph idx="1"/>
          </p:nvPr>
        </p:nvSpPr>
        <p:spPr>
          <a:xfrm>
            <a:off x="333829" y="1349828"/>
            <a:ext cx="11657874" cy="5006521"/>
          </a:xfrm>
        </p:spPr>
        <p:txBody>
          <a:bodyPr>
            <a:noAutofit/>
          </a:bodyPr>
          <a:lstStyle/>
          <a:p>
            <a:pPr>
              <a:lnSpc>
                <a:spcPct val="100000"/>
              </a:lnSpc>
            </a:pPr>
            <a:r>
              <a:rPr lang="en-US" sz="3000" dirty="0" smtClean="0"/>
              <a:t>WebAIM </a:t>
            </a:r>
            <a:r>
              <a:rPr lang="en-US" sz="3000" dirty="0"/>
              <a:t>- Web Accessibility In </a:t>
            </a:r>
            <a:r>
              <a:rPr lang="en-US" sz="3000" dirty="0" smtClean="0"/>
              <a:t>Mind</a:t>
            </a:r>
            <a:r>
              <a:rPr lang="en-US" sz="3000" dirty="0" smtClean="0">
                <a:latin typeface="Times New Roman" panose="02020603050405020304" pitchFamily="18" charset="0"/>
                <a:cs typeface="Times New Roman" panose="02020603050405020304" pitchFamily="18" charset="0"/>
              </a:rPr>
              <a:t>–</a:t>
            </a:r>
            <a:r>
              <a:rPr lang="en-US" sz="3000" dirty="0" smtClean="0"/>
              <a:t>Real-time </a:t>
            </a:r>
            <a:r>
              <a:rPr lang="en-US" sz="3000" dirty="0"/>
              <a:t>Captioning Information</a:t>
            </a:r>
          </a:p>
          <a:p>
            <a:pPr lvl="1">
              <a:lnSpc>
                <a:spcPct val="100000"/>
              </a:lnSpc>
            </a:pPr>
            <a:r>
              <a:rPr lang="en-US" sz="3000" dirty="0"/>
              <a:t>http://webaim.org/techniques/captions/realtime</a:t>
            </a:r>
          </a:p>
          <a:p>
            <a:pPr>
              <a:lnSpc>
                <a:spcPct val="100000"/>
              </a:lnSpc>
            </a:pPr>
            <a:r>
              <a:rPr lang="en-US" sz="3000" dirty="0"/>
              <a:t>National Court Reporters </a:t>
            </a:r>
            <a:r>
              <a:rPr lang="en-US" sz="3000" dirty="0" smtClean="0"/>
              <a:t>Association</a:t>
            </a:r>
            <a:r>
              <a:rPr lang="en-US" sz="3000" dirty="0" smtClean="0">
                <a:latin typeface="Times New Roman" panose="02020603050405020304" pitchFamily="18" charset="0"/>
                <a:cs typeface="Times New Roman" panose="02020603050405020304" pitchFamily="18" charset="0"/>
              </a:rPr>
              <a:t>–</a:t>
            </a:r>
            <a:r>
              <a:rPr lang="en-US" sz="3000" dirty="0" smtClean="0"/>
              <a:t>NCRA's </a:t>
            </a:r>
            <a:r>
              <a:rPr lang="en-US" sz="3000" dirty="0"/>
              <a:t>Style and Format Guidelines for CART Captioners</a:t>
            </a:r>
          </a:p>
          <a:p>
            <a:pPr lvl="1">
              <a:lnSpc>
                <a:spcPct val="100000"/>
              </a:lnSpc>
            </a:pPr>
            <a:r>
              <a:rPr lang="en-US" sz="3000" dirty="0"/>
              <a:t>http://www.ncra.org/files/GovernmentRelations/Guidelines%20for%20CART%20Captioners.pdf</a:t>
            </a:r>
          </a:p>
          <a:p>
            <a:pPr>
              <a:lnSpc>
                <a:spcPct val="100000"/>
              </a:lnSpc>
            </a:pPr>
            <a:r>
              <a:rPr lang="en-US" sz="3000" dirty="0"/>
              <a:t>Google “Captioning for Webcasts”</a:t>
            </a:r>
          </a:p>
          <a:p>
            <a:pPr marL="0" indent="0">
              <a:lnSpc>
                <a:spcPct val="100000"/>
              </a:lnSpc>
              <a:buNone/>
            </a:pPr>
            <a:r>
              <a:rPr lang="en-US" sz="3000" dirty="0"/>
              <a:t/>
            </a:r>
            <a:br>
              <a:rPr lang="en-US" sz="3000" dirty="0"/>
            </a:br>
            <a:endParaRPr lang="en-US" sz="3000" dirty="0"/>
          </a:p>
        </p:txBody>
      </p:sp>
      <p:sp>
        <p:nvSpPr>
          <p:cNvPr id="4" name="Footer Placeholder 3"/>
          <p:cNvSpPr>
            <a:spLocks noGrp="1"/>
          </p:cNvSpPr>
          <p:nvPr>
            <p:ph type="ftr" sz="quarter" idx="11"/>
          </p:nvPr>
        </p:nvSpPr>
        <p:spPr>
          <a:xfrm>
            <a:off x="366488" y="6369957"/>
            <a:ext cx="4114800" cy="365125"/>
          </a:xfrm>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1093104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Best Practice – Webinars and Web </a:t>
            </a:r>
            <a:r>
              <a:rPr lang="en-US" sz="4000" dirty="0" smtClean="0"/>
              <a:t>Conferences</a:t>
            </a:r>
            <a:endParaRPr lang="en-US" sz="4000" dirty="0"/>
          </a:p>
        </p:txBody>
      </p:sp>
      <p:sp>
        <p:nvSpPr>
          <p:cNvPr id="3" name="Content Placeholder 2"/>
          <p:cNvSpPr>
            <a:spLocks noGrp="1"/>
          </p:cNvSpPr>
          <p:nvPr>
            <p:ph idx="1"/>
          </p:nvPr>
        </p:nvSpPr>
        <p:spPr/>
        <p:txBody>
          <a:bodyPr>
            <a:normAutofit/>
          </a:bodyPr>
          <a:lstStyle/>
          <a:p>
            <a:pPr lvl="0">
              <a:lnSpc>
                <a:spcPct val="100000"/>
              </a:lnSpc>
            </a:pPr>
            <a:r>
              <a:rPr lang="en-US" sz="2800" dirty="0"/>
              <a:t>Select an accessible platform</a:t>
            </a:r>
          </a:p>
          <a:p>
            <a:pPr lvl="0">
              <a:lnSpc>
                <a:spcPct val="100000"/>
              </a:lnSpc>
            </a:pPr>
            <a:r>
              <a:rPr lang="en-US" sz="2800" dirty="0"/>
              <a:t>Features to look for: accessible chat; accessible PowerPoint display (text based); captioning capability</a:t>
            </a:r>
          </a:p>
          <a:p>
            <a:pPr lvl="0">
              <a:lnSpc>
                <a:spcPct val="100000"/>
              </a:lnSpc>
            </a:pPr>
            <a:r>
              <a:rPr lang="en-US" sz="2800" dirty="0"/>
              <a:t>Zoom, Adobe Connect and Talking Communities are more advanced in accessibility than others, each with gaps</a:t>
            </a:r>
          </a:p>
          <a:p>
            <a:pPr lvl="0">
              <a:lnSpc>
                <a:spcPct val="100000"/>
              </a:lnSpc>
            </a:pPr>
            <a:r>
              <a:rPr lang="en-US" sz="2800" dirty="0"/>
              <a:t>Use “workarounds”—post PowerPoints or send to participants, provide a separate web captioning stream, allow questions and chat through Twitter or other service, provide telephone access</a:t>
            </a:r>
          </a:p>
          <a:p>
            <a:pPr>
              <a:lnSpc>
                <a:spcPct val="100000"/>
              </a:lnSpc>
            </a:pPr>
            <a:endParaRPr lang="en-US" sz="2800" dirty="0"/>
          </a:p>
        </p:txBody>
      </p:sp>
      <p:sp>
        <p:nvSpPr>
          <p:cNvPr id="5" name="Footer Placeholder 3"/>
          <p:cNvSpPr>
            <a:spLocks noGrp="1"/>
          </p:cNvSpPr>
          <p:nvPr>
            <p:ph type="ftr" sz="quarter" idx="11"/>
          </p:nvPr>
        </p:nvSpPr>
        <p:spPr>
          <a:xfrm>
            <a:off x="366488" y="6369957"/>
            <a:ext cx="4114800" cy="365125"/>
          </a:xfrm>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2969703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488" y="347175"/>
            <a:ext cx="11582395" cy="1117600"/>
          </a:xfrm>
        </p:spPr>
        <p:txBody>
          <a:bodyPr>
            <a:normAutofit/>
          </a:bodyPr>
          <a:lstStyle/>
          <a:p>
            <a:r>
              <a:rPr lang="en-US" sz="4000" b="1" dirty="0" smtClean="0"/>
              <a:t>A Brief History</a:t>
            </a:r>
            <a:endParaRPr lang="en-US" sz="4000" b="1" dirty="0"/>
          </a:p>
        </p:txBody>
      </p:sp>
      <p:sp>
        <p:nvSpPr>
          <p:cNvPr id="3" name="Content Placeholder 2"/>
          <p:cNvSpPr>
            <a:spLocks noGrp="1"/>
          </p:cNvSpPr>
          <p:nvPr>
            <p:ph sz="quarter" idx="4294967295"/>
          </p:nvPr>
        </p:nvSpPr>
        <p:spPr>
          <a:xfrm>
            <a:off x="366488" y="1342103"/>
            <a:ext cx="11668196" cy="4449097"/>
          </a:xfrm>
          <a:prstGeom prst="rect">
            <a:avLst/>
          </a:prstGeom>
        </p:spPr>
        <p:txBody>
          <a:bodyPr>
            <a:noAutofit/>
          </a:bodyPr>
          <a:lstStyle/>
          <a:p>
            <a:pPr lvl="0">
              <a:lnSpc>
                <a:spcPct val="100000"/>
              </a:lnSpc>
            </a:pPr>
            <a:r>
              <a:rPr lang="en-US" sz="3000" dirty="0"/>
              <a:t>Civil Rights Act of 1964: Senator Humphrey attempted and failed to make people with disabilities a protected class</a:t>
            </a:r>
          </a:p>
          <a:p>
            <a:pPr lvl="0">
              <a:lnSpc>
                <a:spcPct val="100000"/>
              </a:lnSpc>
            </a:pPr>
            <a:r>
              <a:rPr lang="en-US" sz="3000" dirty="0"/>
              <a:t>Section 504 of the Rehabilitation Act: Enacted in 1973; regulations not implemented until 1978; covered programs and services funded by the federal government</a:t>
            </a:r>
          </a:p>
          <a:p>
            <a:pPr lvl="0">
              <a:lnSpc>
                <a:spcPct val="100000"/>
              </a:lnSpc>
            </a:pPr>
            <a:r>
              <a:rPr lang="en-US" sz="3000" dirty="0"/>
              <a:t>Americans with Disabilities Act: Enacted in 1990; comprehensive legislation covering employment, state and local governments, public accommodations, transportation and telecommunications</a:t>
            </a:r>
          </a:p>
          <a:p>
            <a:pPr lvl="0">
              <a:lnSpc>
                <a:spcPct val="100000"/>
              </a:lnSpc>
            </a:pPr>
            <a:r>
              <a:rPr lang="en-US" sz="3000" dirty="0"/>
              <a:t>Section 508 of the Rehabilitation </a:t>
            </a:r>
            <a:r>
              <a:rPr lang="en-US" sz="3000" dirty="0" smtClean="0"/>
              <a:t>Act enacted in current form in 1998</a:t>
            </a:r>
            <a:endParaRPr lang="en-US" sz="3000"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2152866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0287" y="35582"/>
            <a:ext cx="11683178" cy="1117600"/>
          </a:xfrm>
        </p:spPr>
        <p:txBody>
          <a:bodyPr>
            <a:normAutofit/>
          </a:bodyPr>
          <a:lstStyle/>
          <a:p>
            <a:r>
              <a:rPr lang="en-US" sz="4000" dirty="0"/>
              <a:t>Best </a:t>
            </a:r>
            <a:r>
              <a:rPr lang="en-US" sz="4000" dirty="0" smtClean="0"/>
              <a:t>Practice – PowerPoint Slides</a:t>
            </a:r>
            <a:endParaRPr lang="en-US" sz="4000" dirty="0"/>
          </a:p>
        </p:txBody>
      </p:sp>
      <p:sp>
        <p:nvSpPr>
          <p:cNvPr id="3" name="Content Placeholder 2"/>
          <p:cNvSpPr>
            <a:spLocks noGrp="1"/>
          </p:cNvSpPr>
          <p:nvPr>
            <p:ph sz="quarter" idx="4294967295"/>
          </p:nvPr>
        </p:nvSpPr>
        <p:spPr>
          <a:xfrm>
            <a:off x="290287" y="976544"/>
            <a:ext cx="11683178" cy="5343643"/>
          </a:xfrm>
          <a:prstGeom prst="rect">
            <a:avLst/>
          </a:prstGeom>
        </p:spPr>
        <p:txBody>
          <a:bodyPr>
            <a:noAutofit/>
          </a:bodyPr>
          <a:lstStyle/>
          <a:p>
            <a:pPr marL="0" indent="0">
              <a:buNone/>
            </a:pPr>
            <a:r>
              <a:rPr lang="en-US" sz="3200" dirty="0"/>
              <a:t>These recommendations are from the Microsoft Web page “Creating accessible PowerPoint </a:t>
            </a:r>
            <a:r>
              <a:rPr lang="en-US" sz="3200" dirty="0" smtClean="0"/>
              <a:t>presentations”</a:t>
            </a:r>
            <a:r>
              <a:rPr lang="en-US" sz="3200" baseline="30000" dirty="0" smtClean="0"/>
              <a:t>22</a:t>
            </a:r>
            <a:r>
              <a:rPr lang="en-US" sz="3200" dirty="0" smtClean="0"/>
              <a:t> </a:t>
            </a:r>
            <a:endParaRPr lang="en-US" sz="3200" dirty="0"/>
          </a:p>
          <a:p>
            <a:pPr lvl="1"/>
            <a:r>
              <a:rPr lang="en-US" sz="2800" dirty="0" smtClean="0"/>
              <a:t>Add </a:t>
            </a:r>
            <a:r>
              <a:rPr lang="en-US" sz="2800" dirty="0"/>
              <a:t>alternative text to images and objects </a:t>
            </a:r>
          </a:p>
          <a:p>
            <a:pPr lvl="1"/>
            <a:r>
              <a:rPr lang="en-US" sz="2800" dirty="0" smtClean="0"/>
              <a:t>Give </a:t>
            </a:r>
            <a:r>
              <a:rPr lang="en-US" sz="2800" dirty="0"/>
              <a:t>every slide a unique title </a:t>
            </a:r>
          </a:p>
          <a:p>
            <a:pPr lvl="1"/>
            <a:r>
              <a:rPr lang="en-US" sz="2800" dirty="0" smtClean="0"/>
              <a:t>Use </a:t>
            </a:r>
            <a:r>
              <a:rPr lang="en-US" sz="2800" dirty="0"/>
              <a:t>ordinary words in hyperlink </a:t>
            </a:r>
            <a:r>
              <a:rPr lang="en-US" sz="2800" dirty="0" smtClean="0"/>
              <a:t>text</a:t>
            </a:r>
          </a:p>
          <a:p>
            <a:pPr lvl="1"/>
            <a:r>
              <a:rPr lang="en-US" sz="2800" dirty="0"/>
              <a:t>Use simple table structure</a:t>
            </a:r>
          </a:p>
          <a:p>
            <a:pPr lvl="1"/>
            <a:r>
              <a:rPr lang="en-US" sz="2800" dirty="0"/>
              <a:t>Include closed captions for any audio or video</a:t>
            </a:r>
          </a:p>
          <a:p>
            <a:pPr lvl="1"/>
            <a:r>
              <a:rPr lang="en-US" sz="2800" dirty="0"/>
              <a:t>Check the reading order of each slide</a:t>
            </a:r>
          </a:p>
          <a:p>
            <a:pPr lvl="1"/>
            <a:r>
              <a:rPr lang="en-US" sz="2800" dirty="0"/>
              <a:t>Think about people who are color-blind</a:t>
            </a:r>
          </a:p>
          <a:p>
            <a:pPr marL="457200" lvl="1" indent="0">
              <a:buNone/>
            </a:pPr>
            <a:endParaRPr lang="en-US" sz="3200" dirty="0"/>
          </a:p>
          <a:p>
            <a:pPr marL="0" indent="0">
              <a:buNone/>
            </a:pPr>
            <a:endParaRPr lang="en-US" sz="3200" dirty="0"/>
          </a:p>
          <a:p>
            <a:pPr marL="0" indent="0">
              <a:buNone/>
            </a:pPr>
            <a:endParaRPr lang="en-US" sz="1800" baseline="30000" dirty="0" smtClean="0"/>
          </a:p>
          <a:p>
            <a:pPr marL="0" indent="0">
              <a:buNone/>
            </a:pPr>
            <a:endParaRPr lang="en-US" sz="1800" dirty="0"/>
          </a:p>
          <a:p>
            <a:endParaRPr lang="en-US" sz="3200"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880833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829" y="81967"/>
            <a:ext cx="11582400" cy="883104"/>
          </a:xfrm>
        </p:spPr>
        <p:txBody>
          <a:bodyPr>
            <a:normAutofit/>
          </a:bodyPr>
          <a:lstStyle/>
          <a:p>
            <a:r>
              <a:rPr lang="en-US" sz="4000" dirty="0"/>
              <a:t>Best </a:t>
            </a:r>
            <a:r>
              <a:rPr lang="en-US" sz="4000" dirty="0" smtClean="0"/>
              <a:t>Practices </a:t>
            </a:r>
            <a:r>
              <a:rPr lang="en-US" sz="4000" dirty="0" smtClean="0">
                <a:latin typeface="Arial" panose="020B0604020202020204" pitchFamily="34" charset="0"/>
                <a:ea typeface="Tahoma" panose="020B0604030504040204" pitchFamily="34" charset="0"/>
                <a:cs typeface="Arial" panose="020B0604020202020204" pitchFamily="34" charset="0"/>
              </a:rPr>
              <a:t>─</a:t>
            </a:r>
            <a:r>
              <a:rPr lang="en-US" sz="4000" dirty="0" smtClean="0"/>
              <a:t> </a:t>
            </a:r>
            <a:r>
              <a:rPr lang="en-US" sz="4000" dirty="0"/>
              <a:t>PDF </a:t>
            </a:r>
            <a:r>
              <a:rPr lang="en-US" sz="4000" dirty="0" smtClean="0"/>
              <a:t>Files</a:t>
            </a:r>
            <a:endParaRPr lang="en-US" sz="4000" dirty="0"/>
          </a:p>
        </p:txBody>
      </p:sp>
      <p:sp>
        <p:nvSpPr>
          <p:cNvPr id="3" name="Content Placeholder 2"/>
          <p:cNvSpPr>
            <a:spLocks noGrp="1"/>
          </p:cNvSpPr>
          <p:nvPr>
            <p:ph idx="1"/>
          </p:nvPr>
        </p:nvSpPr>
        <p:spPr>
          <a:xfrm>
            <a:off x="333828" y="871268"/>
            <a:ext cx="11587877" cy="5719314"/>
          </a:xfrm>
        </p:spPr>
        <p:txBody>
          <a:bodyPr>
            <a:normAutofit/>
          </a:bodyPr>
          <a:lstStyle/>
          <a:p>
            <a:pPr lvl="0">
              <a:lnSpc>
                <a:spcPct val="100000"/>
              </a:lnSpc>
            </a:pPr>
            <a:r>
              <a:rPr lang="en-US" sz="2800" dirty="0"/>
              <a:t>Avoid scanned documents. If you cannot avoid them, then “remediate” them (see next slide)</a:t>
            </a:r>
          </a:p>
          <a:p>
            <a:pPr lvl="0">
              <a:lnSpc>
                <a:spcPct val="100000"/>
              </a:lnSpc>
            </a:pPr>
            <a:r>
              <a:rPr lang="en-US" sz="2800" dirty="0"/>
              <a:t>Best to set up accessibility in MS Word and move to Adobe Acrobat</a:t>
            </a:r>
          </a:p>
          <a:p>
            <a:pPr lvl="0">
              <a:lnSpc>
                <a:spcPct val="100000"/>
              </a:lnSpc>
            </a:pPr>
            <a:r>
              <a:rPr lang="en-US" sz="2800" dirty="0"/>
              <a:t>In Acrobat, use the Advanced Tab, Accessibility option</a:t>
            </a:r>
          </a:p>
          <a:p>
            <a:pPr lvl="0">
              <a:lnSpc>
                <a:spcPct val="100000"/>
              </a:lnSpc>
            </a:pPr>
            <a:r>
              <a:rPr lang="en-US" sz="2800" dirty="0"/>
              <a:t>Tag the document to indicate the order in which the items should be read</a:t>
            </a:r>
          </a:p>
          <a:p>
            <a:pPr lvl="0">
              <a:lnSpc>
                <a:spcPct val="100000"/>
              </a:lnSpc>
            </a:pPr>
            <a:r>
              <a:rPr lang="en-US" sz="2800" dirty="0"/>
              <a:t>Tag tables in the document</a:t>
            </a:r>
          </a:p>
          <a:p>
            <a:pPr lvl="0">
              <a:lnSpc>
                <a:spcPct val="100000"/>
              </a:lnSpc>
            </a:pPr>
            <a:r>
              <a:rPr lang="en-US" sz="2800" dirty="0"/>
              <a:t>Add descriptions to images—illustrations, graphs, etc.</a:t>
            </a:r>
          </a:p>
          <a:p>
            <a:pPr lvl="0">
              <a:lnSpc>
                <a:spcPct val="100000"/>
              </a:lnSpc>
            </a:pPr>
            <a:r>
              <a:rPr lang="en-US" sz="2800" dirty="0"/>
              <a:t>Verify and Correct Reading Order</a:t>
            </a:r>
          </a:p>
          <a:p>
            <a:pPr lvl="0">
              <a:lnSpc>
                <a:spcPct val="100000"/>
              </a:lnSpc>
            </a:pPr>
            <a:r>
              <a:rPr lang="en-US" sz="2800" dirty="0"/>
              <a:t>Verify accessibility—use Adobe Acrobat feature</a:t>
            </a:r>
          </a:p>
          <a:p>
            <a:pPr lvl="0">
              <a:lnSpc>
                <a:spcPct val="100000"/>
              </a:lnSpc>
            </a:pPr>
            <a:r>
              <a:rPr lang="en-US" sz="2800" dirty="0"/>
              <a:t>Optimize </a:t>
            </a:r>
            <a:r>
              <a:rPr lang="en-US" sz="2800" dirty="0" smtClean="0"/>
              <a:t>file</a:t>
            </a:r>
            <a:r>
              <a:rPr lang="en-US" sz="2800" baseline="30000" dirty="0" smtClean="0"/>
              <a:t>23</a:t>
            </a:r>
            <a:endParaRPr lang="en-US" sz="2800" baseline="30000" dirty="0"/>
          </a:p>
          <a:p>
            <a:pPr marL="0" indent="0">
              <a:lnSpc>
                <a:spcPct val="100000"/>
              </a:lnSpc>
              <a:buNone/>
            </a:pPr>
            <a:endParaRPr lang="en-US" sz="2800" dirty="0"/>
          </a:p>
        </p:txBody>
      </p:sp>
      <p:sp>
        <p:nvSpPr>
          <p:cNvPr id="6" name="Footer Placeholder 3"/>
          <p:cNvSpPr>
            <a:spLocks noGrp="1"/>
          </p:cNvSpPr>
          <p:nvPr>
            <p:ph type="ftr" sz="quarter" idx="11"/>
          </p:nvPr>
        </p:nvSpPr>
        <p:spPr>
          <a:xfrm>
            <a:off x="366488" y="6369957"/>
            <a:ext cx="4114800" cy="365125"/>
          </a:xfrm>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370125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829" y="107845"/>
            <a:ext cx="11582400" cy="883104"/>
          </a:xfrm>
        </p:spPr>
        <p:txBody>
          <a:bodyPr>
            <a:normAutofit/>
          </a:bodyPr>
          <a:lstStyle/>
          <a:p>
            <a:pPr>
              <a:lnSpc>
                <a:spcPct val="100000"/>
              </a:lnSpc>
            </a:pPr>
            <a:r>
              <a:rPr lang="en-US" sz="4000" dirty="0" smtClean="0"/>
              <a:t>Creating Accessible PDFs</a:t>
            </a:r>
            <a:endParaRPr lang="en-US" sz="4000" dirty="0"/>
          </a:p>
        </p:txBody>
      </p:sp>
      <p:sp>
        <p:nvSpPr>
          <p:cNvPr id="3" name="Content Placeholder 2"/>
          <p:cNvSpPr>
            <a:spLocks noGrp="1"/>
          </p:cNvSpPr>
          <p:nvPr>
            <p:ph idx="1"/>
          </p:nvPr>
        </p:nvSpPr>
        <p:spPr>
          <a:xfrm>
            <a:off x="333829" y="1041619"/>
            <a:ext cx="11858171" cy="5524563"/>
          </a:xfrm>
        </p:spPr>
        <p:txBody>
          <a:bodyPr>
            <a:normAutofit/>
          </a:bodyPr>
          <a:lstStyle/>
          <a:p>
            <a:pPr>
              <a:lnSpc>
                <a:spcPct val="100000"/>
              </a:lnSpc>
            </a:pPr>
            <a:r>
              <a:rPr lang="en-US" sz="2800" dirty="0" smtClean="0">
                <a:hlinkClick r:id="rId2"/>
              </a:rPr>
              <a:t>Creating Accessible Word Documents</a:t>
            </a:r>
            <a:endParaRPr lang="en-US" sz="2800" dirty="0"/>
          </a:p>
          <a:p>
            <a:pPr>
              <a:lnSpc>
                <a:spcPct val="100000"/>
              </a:lnSpc>
            </a:pPr>
            <a:r>
              <a:rPr lang="en-US" sz="2800" dirty="0"/>
              <a:t> </a:t>
            </a:r>
            <a:r>
              <a:rPr lang="en-US" sz="2800" dirty="0" smtClean="0">
                <a:hlinkClick r:id="rId3"/>
              </a:rPr>
              <a:t>Use Accessibility Checker in Word</a:t>
            </a:r>
            <a:endParaRPr lang="en-US" sz="2800" dirty="0"/>
          </a:p>
          <a:p>
            <a:pPr>
              <a:lnSpc>
                <a:spcPct val="100000"/>
              </a:lnSpc>
            </a:pPr>
            <a:r>
              <a:rPr lang="en-US" sz="2800" dirty="0" smtClean="0">
                <a:hlinkClick r:id="rId4"/>
              </a:rPr>
              <a:t>Creating Accessible PDFs with Adobe Acrobat Professional/</a:t>
            </a:r>
            <a:endParaRPr lang="en-US" sz="2800" dirty="0"/>
          </a:p>
          <a:p>
            <a:pPr>
              <a:lnSpc>
                <a:spcPct val="100000"/>
              </a:lnSpc>
            </a:pPr>
            <a:r>
              <a:rPr lang="en-US" sz="2800" dirty="0" smtClean="0">
                <a:hlinkClick r:id="rId5"/>
              </a:rPr>
              <a:t>Create Accessible PDF Files using Acrobat XI</a:t>
            </a:r>
            <a:endParaRPr lang="en-US" sz="2800" dirty="0"/>
          </a:p>
          <a:p>
            <a:pPr>
              <a:lnSpc>
                <a:spcPct val="100000"/>
              </a:lnSpc>
            </a:pPr>
            <a:endParaRPr lang="en-US" sz="2800" dirty="0"/>
          </a:p>
        </p:txBody>
      </p:sp>
      <p:sp>
        <p:nvSpPr>
          <p:cNvPr id="4" name="Footer Placeholder 3"/>
          <p:cNvSpPr>
            <a:spLocks noGrp="1"/>
          </p:cNvSpPr>
          <p:nvPr>
            <p:ph type="ftr" sz="quarter" idx="11"/>
          </p:nvPr>
        </p:nvSpPr>
        <p:spPr/>
        <p:txBody>
          <a:bodyPr/>
          <a:lstStyle/>
          <a:p>
            <a:r>
              <a:rPr lang="en-US" smtClean="0"/>
              <a:t>ILRU – Independent Living Research Utilization  </a:t>
            </a:r>
          </a:p>
          <a:p>
            <a:r>
              <a:rPr lang="en-US" smtClean="0"/>
              <a:t>NCAD – National Center for Aging and Disability </a:t>
            </a:r>
            <a:endParaRPr lang="en-US" sz="1050"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2390625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9983"/>
            <a:ext cx="12192000" cy="883104"/>
          </a:xfrm>
        </p:spPr>
        <p:txBody>
          <a:bodyPr>
            <a:noAutofit/>
          </a:bodyPr>
          <a:lstStyle/>
          <a:p>
            <a:r>
              <a:rPr lang="en-US" sz="4000" dirty="0"/>
              <a:t>Best </a:t>
            </a:r>
            <a:r>
              <a:rPr lang="en-US" sz="4000" dirty="0" smtClean="0"/>
              <a:t>Practice–Image </a:t>
            </a:r>
            <a:r>
              <a:rPr lang="en-US" sz="4000" dirty="0"/>
              <a:t>of the Adobe Acrobat Accessibility Tab</a:t>
            </a:r>
            <a:br>
              <a:rPr lang="en-US" sz="4000" dirty="0"/>
            </a:br>
            <a:r>
              <a:rPr lang="en-US" sz="4000" dirty="0"/>
              <a:t>(In Adobe Acrobat </a:t>
            </a:r>
            <a:r>
              <a:rPr lang="en-US" sz="4000" dirty="0" smtClean="0"/>
              <a:t>X &amp; XI, </a:t>
            </a:r>
            <a:r>
              <a:rPr lang="en-US" sz="4000" dirty="0"/>
              <a:t>Go to Tools, </a:t>
            </a:r>
            <a:r>
              <a:rPr lang="en-US" sz="4000" dirty="0" smtClean="0"/>
              <a:t>Accessibility)</a:t>
            </a:r>
            <a:endParaRPr lang="en-US" sz="4000" dirty="0"/>
          </a:p>
        </p:txBody>
      </p:sp>
      <p:pic>
        <p:nvPicPr>
          <p:cNvPr id="4" name="Content Placeholder 3" descr="Screenshot of Adobe Acrobat Accessibility Tab&#10;In Adobe Acrobat 10, Go to Tools, Accessibility&#10;Under Accessibility: &#10;Change Reading Options; Quick Check; Full Check; Open Accessibility Report; Add Tags to Document; Run Form Field Recognition; TouchUp Reading Order; Setup Assista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94191" y="1349375"/>
            <a:ext cx="2260767" cy="5006975"/>
          </a:xfrm>
        </p:spPr>
      </p:pic>
      <p:sp>
        <p:nvSpPr>
          <p:cNvPr id="5" name="Footer Placeholder 3"/>
          <p:cNvSpPr>
            <a:spLocks noGrp="1"/>
          </p:cNvSpPr>
          <p:nvPr>
            <p:ph type="ftr" sz="quarter" idx="11"/>
          </p:nvPr>
        </p:nvSpPr>
        <p:spPr>
          <a:xfrm>
            <a:off x="366488" y="6369957"/>
            <a:ext cx="4114800" cy="365125"/>
          </a:xfrm>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946395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325" y="219983"/>
            <a:ext cx="11582400" cy="883104"/>
          </a:xfrm>
        </p:spPr>
        <p:txBody>
          <a:bodyPr>
            <a:normAutofit/>
          </a:bodyPr>
          <a:lstStyle/>
          <a:p>
            <a:r>
              <a:rPr lang="en-US" sz="4000" dirty="0"/>
              <a:t>Best </a:t>
            </a:r>
            <a:r>
              <a:rPr lang="en-US" sz="4000" dirty="0" smtClean="0"/>
              <a:t>Practice – Preparing </a:t>
            </a:r>
            <a:r>
              <a:rPr lang="en-US" sz="4000" dirty="0"/>
              <a:t>Scanned </a:t>
            </a:r>
            <a:r>
              <a:rPr lang="en-US" sz="4000" dirty="0" smtClean="0"/>
              <a:t>Documents</a:t>
            </a:r>
            <a:endParaRPr lang="en-US" sz="4000" dirty="0"/>
          </a:p>
        </p:txBody>
      </p:sp>
      <p:sp>
        <p:nvSpPr>
          <p:cNvPr id="3" name="Content Placeholder 2"/>
          <p:cNvSpPr>
            <a:spLocks noGrp="1"/>
          </p:cNvSpPr>
          <p:nvPr>
            <p:ph idx="1"/>
          </p:nvPr>
        </p:nvSpPr>
        <p:spPr>
          <a:xfrm>
            <a:off x="333829" y="1349828"/>
            <a:ext cx="11691394" cy="5006521"/>
          </a:xfrm>
        </p:spPr>
        <p:txBody>
          <a:bodyPr>
            <a:normAutofit/>
          </a:bodyPr>
          <a:lstStyle/>
          <a:p>
            <a:r>
              <a:rPr lang="en-US" sz="3200" dirty="0"/>
              <a:t>Avoid scanned documents—they are images only</a:t>
            </a:r>
          </a:p>
          <a:p>
            <a:r>
              <a:rPr lang="en-US" sz="3200" dirty="0"/>
              <a:t>They are not accessible without additional work</a:t>
            </a:r>
          </a:p>
          <a:p>
            <a:r>
              <a:rPr lang="en-US" sz="3200" dirty="0"/>
              <a:t>Best to create PDFs directly from source electronic documents (e.g. Word documents)</a:t>
            </a:r>
          </a:p>
          <a:p>
            <a:pPr lvl="0"/>
            <a:r>
              <a:rPr lang="en-US" sz="3200" dirty="0"/>
              <a:t>If you must use a scanned document, apply Optical Character Recognition (OCR) before remediation</a:t>
            </a:r>
          </a:p>
          <a:p>
            <a:pPr marL="0" indent="0">
              <a:buNone/>
            </a:pPr>
            <a:endParaRPr lang="en-US" sz="3200" dirty="0"/>
          </a:p>
        </p:txBody>
      </p:sp>
      <p:sp>
        <p:nvSpPr>
          <p:cNvPr id="4" name="Footer Placeholder 3"/>
          <p:cNvSpPr>
            <a:spLocks noGrp="1"/>
          </p:cNvSpPr>
          <p:nvPr>
            <p:ph type="ftr" sz="quarter" idx="11"/>
          </p:nvPr>
        </p:nvSpPr>
        <p:spPr>
          <a:xfrm>
            <a:off x="366488" y="6369957"/>
            <a:ext cx="4114800" cy="365125"/>
          </a:xfrm>
        </p:spPr>
        <p:txBody>
          <a:bodyPr/>
          <a:lstStyle/>
          <a:p>
            <a:r>
              <a:rPr lang="en-US" dirty="0" smtClean="0"/>
              <a:t>ILRU – Independent Living Research Utilization </a:t>
            </a:r>
          </a:p>
          <a:p>
            <a:r>
              <a:rPr lang="en-US" dirty="0" smtClean="0"/>
              <a:t> 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3886491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5203" y="219983"/>
            <a:ext cx="11582400" cy="883104"/>
          </a:xfrm>
        </p:spPr>
        <p:txBody>
          <a:bodyPr>
            <a:normAutofit/>
          </a:bodyPr>
          <a:lstStyle/>
          <a:p>
            <a:r>
              <a:rPr lang="en-US" sz="4000" dirty="0" smtClean="0"/>
              <a:t>Best Practice – How to Identify Scanned Image PDFs</a:t>
            </a:r>
            <a:endParaRPr lang="en-US" sz="4000" dirty="0"/>
          </a:p>
        </p:txBody>
      </p:sp>
      <p:sp>
        <p:nvSpPr>
          <p:cNvPr id="3" name="Content Placeholder 2"/>
          <p:cNvSpPr>
            <a:spLocks noGrp="1"/>
          </p:cNvSpPr>
          <p:nvPr>
            <p:ph idx="1"/>
          </p:nvPr>
        </p:nvSpPr>
        <p:spPr/>
        <p:txBody>
          <a:bodyPr>
            <a:normAutofit/>
          </a:bodyPr>
          <a:lstStyle/>
          <a:p>
            <a:r>
              <a:rPr lang="en-US" sz="3200" dirty="0"/>
              <a:t>To determine whether a document is scanned, try to select text</a:t>
            </a:r>
          </a:p>
          <a:p>
            <a:r>
              <a:rPr lang="en-US" sz="3200" dirty="0"/>
              <a:t>(Menu: Tools &gt; Select &amp; Zoom &gt; Select Tool)</a:t>
            </a:r>
          </a:p>
          <a:p>
            <a:r>
              <a:rPr lang="en-US" sz="3200" dirty="0"/>
              <a:t>If the cursor looks like a plus sign </a:t>
            </a:r>
            <a:r>
              <a:rPr lang="en-US" sz="3200" dirty="0" smtClean="0"/>
              <a:t>(+), the </a:t>
            </a:r>
            <a:r>
              <a:rPr lang="en-US" sz="3200" dirty="0"/>
              <a:t>document has been scanned</a:t>
            </a:r>
          </a:p>
          <a:p>
            <a:pPr marL="0" indent="0">
              <a:buNone/>
            </a:pPr>
            <a:endParaRPr lang="en-US" sz="3200" dirty="0"/>
          </a:p>
        </p:txBody>
      </p:sp>
      <p:sp>
        <p:nvSpPr>
          <p:cNvPr id="4" name="Footer Placeholder 3"/>
          <p:cNvSpPr>
            <a:spLocks noGrp="1"/>
          </p:cNvSpPr>
          <p:nvPr>
            <p:ph type="ftr" sz="quarter" idx="11"/>
          </p:nvPr>
        </p:nvSpPr>
        <p:spPr>
          <a:xfrm>
            <a:off x="366488" y="6369957"/>
            <a:ext cx="4114800" cy="365125"/>
          </a:xfrm>
        </p:spPr>
        <p:txBody>
          <a:bodyPr/>
          <a:lstStyle/>
          <a:p>
            <a:r>
              <a:rPr lang="en-US" dirty="0" smtClean="0"/>
              <a:t>ILRU – Independent Living Research Utilization </a:t>
            </a:r>
          </a:p>
          <a:p>
            <a:r>
              <a:rPr lang="en-US" dirty="0" smtClean="0"/>
              <a:t> 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4233286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829" y="99219"/>
            <a:ext cx="11582400" cy="883104"/>
          </a:xfrm>
        </p:spPr>
        <p:txBody>
          <a:bodyPr>
            <a:normAutofit/>
          </a:bodyPr>
          <a:lstStyle/>
          <a:p>
            <a:r>
              <a:rPr lang="en-US" sz="4000" dirty="0" smtClean="0"/>
              <a:t>References</a:t>
            </a:r>
            <a:endParaRPr lang="en-US" sz="4000" dirty="0"/>
          </a:p>
        </p:txBody>
      </p:sp>
      <p:sp>
        <p:nvSpPr>
          <p:cNvPr id="3" name="Content Placeholder 2"/>
          <p:cNvSpPr>
            <a:spLocks noGrp="1"/>
          </p:cNvSpPr>
          <p:nvPr>
            <p:ph idx="1"/>
          </p:nvPr>
        </p:nvSpPr>
        <p:spPr>
          <a:xfrm>
            <a:off x="366488" y="733246"/>
            <a:ext cx="11684619" cy="6124754"/>
          </a:xfrm>
        </p:spPr>
        <p:txBody>
          <a:bodyPr>
            <a:noAutofit/>
          </a:bodyPr>
          <a:lstStyle/>
          <a:p>
            <a:pPr marL="514350" indent="-514350">
              <a:lnSpc>
                <a:spcPct val="100000"/>
              </a:lnSpc>
              <a:buFont typeface="+mj-lt"/>
              <a:buAutoNum type="arabicPeriod"/>
            </a:pPr>
            <a:r>
              <a:rPr lang="en-US" sz="2000" dirty="0" smtClean="0">
                <a:hlinkClick r:id="rId3"/>
              </a:rPr>
              <a:t>Disability Activists 1977</a:t>
            </a:r>
            <a:endParaRPr lang="en-US" sz="2000" dirty="0" smtClean="0"/>
          </a:p>
          <a:p>
            <a:pPr marL="514350" indent="-514350">
              <a:lnSpc>
                <a:spcPct val="100000"/>
              </a:lnSpc>
              <a:buFont typeface="+mj-lt"/>
              <a:buAutoNum type="arabicPeriod"/>
            </a:pPr>
            <a:r>
              <a:rPr lang="en-US" sz="2000" dirty="0">
                <a:hlinkClick r:id="rId4"/>
              </a:rPr>
              <a:t>Guidance to Revisions to ADA Regulation on Nondiscrimination on the Basis of Disability in State and Local Government </a:t>
            </a:r>
            <a:r>
              <a:rPr lang="en-US" sz="2000" dirty="0" smtClean="0">
                <a:hlinkClick r:id="rId4"/>
              </a:rPr>
              <a:t>Services</a:t>
            </a:r>
            <a:endParaRPr lang="en-US" sz="2000" dirty="0" smtClean="0"/>
          </a:p>
          <a:p>
            <a:pPr marL="514350" indent="-514350">
              <a:lnSpc>
                <a:spcPct val="100000"/>
              </a:lnSpc>
              <a:buFont typeface="+mj-lt"/>
              <a:buAutoNum type="arabicPeriod"/>
            </a:pPr>
            <a:r>
              <a:rPr lang="en-US" sz="2000" dirty="0" smtClean="0">
                <a:hlinkClick r:id="rId5"/>
              </a:rPr>
              <a:t>Department of Education Dear Colleague Letter Regarding Accessibility of Classroom Materials</a:t>
            </a:r>
            <a:endParaRPr lang="en-US" sz="2000" dirty="0" smtClean="0"/>
          </a:p>
          <a:p>
            <a:pPr marL="514350" indent="-514350">
              <a:lnSpc>
                <a:spcPct val="100000"/>
              </a:lnSpc>
              <a:buFont typeface="+mj-lt"/>
              <a:buAutoNum type="arabicPeriod"/>
            </a:pPr>
            <a:r>
              <a:rPr lang="en-US" sz="2000" dirty="0" smtClean="0">
                <a:hlinkClick r:id="rId6"/>
              </a:rPr>
              <a:t>A Guide to Disability Rights Laws</a:t>
            </a:r>
            <a:endParaRPr lang="en-US" sz="2000" dirty="0" smtClean="0"/>
          </a:p>
          <a:p>
            <a:pPr marL="514350" indent="-514350">
              <a:lnSpc>
                <a:spcPct val="100000"/>
              </a:lnSpc>
              <a:buFont typeface="+mj-lt"/>
              <a:buAutoNum type="arabicPeriod"/>
            </a:pPr>
            <a:r>
              <a:rPr lang="en-US" sz="2000" dirty="0">
                <a:hlinkClick r:id="rId7"/>
              </a:rPr>
              <a:t>The ADA Amendments Act of 2008: Frequently Asked Questions</a:t>
            </a:r>
            <a:endParaRPr lang="en-US" sz="2000" dirty="0" smtClean="0"/>
          </a:p>
          <a:p>
            <a:pPr marL="514350" indent="-514350">
              <a:lnSpc>
                <a:spcPct val="100000"/>
              </a:lnSpc>
              <a:buFont typeface="+mj-lt"/>
              <a:buAutoNum type="arabicPeriod"/>
            </a:pPr>
            <a:r>
              <a:rPr lang="en-US" sz="2000" dirty="0" smtClean="0">
                <a:hlinkClick r:id="rId8"/>
              </a:rPr>
              <a:t>An Introduction to Web Accessibility</a:t>
            </a:r>
            <a:endParaRPr lang="en-US" sz="2000" dirty="0"/>
          </a:p>
          <a:p>
            <a:pPr marL="514350" indent="-514350">
              <a:lnSpc>
                <a:spcPct val="100000"/>
              </a:lnSpc>
              <a:buFont typeface="+mj-lt"/>
              <a:buAutoNum type="arabicPeriod"/>
            </a:pPr>
            <a:r>
              <a:rPr lang="en-US" sz="2000" dirty="0" smtClean="0">
                <a:hlinkClick r:id="rId9"/>
              </a:rPr>
              <a:t>Defining the Meaning of Accessibility</a:t>
            </a:r>
            <a:endParaRPr lang="en-US" sz="2000" dirty="0" smtClean="0"/>
          </a:p>
          <a:p>
            <a:pPr marL="514350" indent="-514350">
              <a:lnSpc>
                <a:spcPct val="100000"/>
              </a:lnSpc>
              <a:buFont typeface="+mj-lt"/>
              <a:buAutoNum type="arabicPeriod"/>
            </a:pPr>
            <a:r>
              <a:rPr lang="en-US" sz="2000" dirty="0" smtClean="0">
                <a:hlinkClick r:id="rId10"/>
              </a:rPr>
              <a:t>Auxiliary Aids &amp; Services for Postsecondary Students with Disabilities</a:t>
            </a:r>
            <a:endParaRPr lang="en-US" sz="2000" dirty="0" smtClean="0"/>
          </a:p>
          <a:p>
            <a:pPr marL="514350" indent="-514350">
              <a:lnSpc>
                <a:spcPct val="100000"/>
              </a:lnSpc>
              <a:buFont typeface="+mj-lt"/>
              <a:buAutoNum type="arabicPeriod"/>
            </a:pPr>
            <a:r>
              <a:rPr lang="en-US" sz="2000" dirty="0" smtClean="0">
                <a:hlinkClick r:id="rId11"/>
              </a:rPr>
              <a:t>Title II Highlights Describing the General Requirements of the ADA for State &amp; Local Government Entities</a:t>
            </a:r>
            <a:endParaRPr lang="en-US" sz="2000" dirty="0" smtClean="0"/>
          </a:p>
          <a:p>
            <a:pPr marL="514350" indent="-514350">
              <a:lnSpc>
                <a:spcPct val="100000"/>
              </a:lnSpc>
              <a:buFont typeface="+mj-lt"/>
              <a:buAutoNum type="arabicPeriod"/>
            </a:pPr>
            <a:r>
              <a:rPr lang="en-US" sz="2000" dirty="0" smtClean="0">
                <a:hlinkClick r:id="rId12"/>
              </a:rPr>
              <a:t>Tips for Effective Communication</a:t>
            </a:r>
            <a:r>
              <a:rPr lang="en-US" sz="2000" dirty="0" smtClean="0"/>
              <a:t>  &amp; </a:t>
            </a:r>
            <a:r>
              <a:rPr lang="en-US" sz="2000" dirty="0" smtClean="0">
                <a:hlinkClick r:id="rId13"/>
              </a:rPr>
              <a:t>Department of Justice Guidance on Effective Communication</a:t>
            </a:r>
            <a:endParaRPr lang="en-US" sz="2000" dirty="0" smtClean="0"/>
          </a:p>
          <a:p>
            <a:pPr marL="457200" lvl="1" indent="0">
              <a:lnSpc>
                <a:spcPct val="100000"/>
              </a:lnSpc>
              <a:buNone/>
            </a:pPr>
            <a:endParaRPr lang="en-US" sz="2000" dirty="0" smtClean="0"/>
          </a:p>
          <a:p>
            <a:pPr marL="0" indent="0">
              <a:lnSpc>
                <a:spcPct val="100000"/>
              </a:lnSpc>
              <a:buNone/>
            </a:pPr>
            <a:endParaRPr lang="en-US" sz="2000" dirty="0"/>
          </a:p>
          <a:p>
            <a:pPr marL="514350" indent="-514350">
              <a:lnSpc>
                <a:spcPct val="100000"/>
              </a:lnSpc>
              <a:buFont typeface="+mj-lt"/>
              <a:buAutoNum type="arabicPeriod"/>
            </a:pPr>
            <a:endParaRPr lang="en-US" sz="2000" dirty="0"/>
          </a:p>
          <a:p>
            <a:pPr marL="514350" indent="-514350">
              <a:lnSpc>
                <a:spcPct val="100000"/>
              </a:lnSpc>
              <a:buFont typeface="+mj-lt"/>
              <a:buAutoNum type="arabicPeriod"/>
            </a:pPr>
            <a:endParaRPr lang="en-US" sz="2000" dirty="0"/>
          </a:p>
          <a:p>
            <a:pPr marL="514350" indent="-514350">
              <a:lnSpc>
                <a:spcPct val="100000"/>
              </a:lnSpc>
              <a:buFont typeface="+mj-lt"/>
              <a:buAutoNum type="arabicPeriod"/>
            </a:pPr>
            <a:endParaRPr lang="en-US" sz="2000" dirty="0" smtClean="0"/>
          </a:p>
          <a:p>
            <a:pPr marL="514350" indent="-514350">
              <a:lnSpc>
                <a:spcPct val="100000"/>
              </a:lnSpc>
              <a:buFont typeface="+mj-lt"/>
              <a:buAutoNum type="arabicPeriod"/>
            </a:pPr>
            <a:endParaRPr lang="en-US" sz="2000" dirty="0"/>
          </a:p>
          <a:p>
            <a:pPr marL="514350" indent="-514350">
              <a:lnSpc>
                <a:spcPct val="100000"/>
              </a:lnSpc>
              <a:buFont typeface="+mj-lt"/>
              <a:buAutoNum type="arabicPeriod"/>
            </a:pPr>
            <a:endParaRPr lang="en-US" sz="2000" dirty="0" smtClean="0"/>
          </a:p>
          <a:p>
            <a:pPr marL="514350" indent="-514350">
              <a:lnSpc>
                <a:spcPct val="100000"/>
              </a:lnSpc>
              <a:buFont typeface="+mj-lt"/>
              <a:buAutoNum type="arabicPeriod"/>
            </a:pPr>
            <a:endParaRPr lang="en-US" sz="2000" dirty="0" smtClean="0"/>
          </a:p>
          <a:p>
            <a:pPr marL="514350" indent="-514350">
              <a:lnSpc>
                <a:spcPct val="100000"/>
              </a:lnSpc>
              <a:buFont typeface="+mj-lt"/>
              <a:buAutoNum type="arabicPeriod"/>
            </a:pPr>
            <a:endParaRPr lang="en-US" sz="2000" dirty="0" smtClean="0"/>
          </a:p>
          <a:p>
            <a:pPr marL="514350" indent="-514350">
              <a:lnSpc>
                <a:spcPct val="100000"/>
              </a:lnSpc>
              <a:buFont typeface="+mj-lt"/>
              <a:buAutoNum type="arabicPeriod"/>
            </a:pPr>
            <a:endParaRPr lang="en-US" sz="2000" dirty="0"/>
          </a:p>
          <a:p>
            <a:pPr marL="514350" indent="-514350">
              <a:lnSpc>
                <a:spcPct val="100000"/>
              </a:lnSpc>
              <a:buFont typeface="+mj-lt"/>
              <a:buAutoNum type="arabicPeriod"/>
            </a:pPr>
            <a:endParaRPr lang="en-US" sz="2000" dirty="0"/>
          </a:p>
        </p:txBody>
      </p:sp>
      <p:sp>
        <p:nvSpPr>
          <p:cNvPr id="4" name="Footer Placeholder 3"/>
          <p:cNvSpPr>
            <a:spLocks noGrp="1"/>
          </p:cNvSpPr>
          <p:nvPr>
            <p:ph type="ftr" sz="quarter" idx="11"/>
          </p:nvPr>
        </p:nvSpPr>
        <p:spPr/>
        <p:txBody>
          <a:bodyPr/>
          <a:lstStyle/>
          <a:p>
            <a:r>
              <a:rPr lang="en-US" dirty="0" smtClean="0"/>
              <a:t>ILRU – In</a:t>
            </a:r>
          </a:p>
          <a:p>
            <a:r>
              <a:rPr lang="en-US" dirty="0" smtClean="0"/>
              <a:t> NCAD – National Center for Aging and Disability </a:t>
            </a:r>
            <a:endParaRPr lang="en-US" sz="1050"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4175526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829" y="116471"/>
            <a:ext cx="11582400" cy="883104"/>
          </a:xfrm>
        </p:spPr>
        <p:txBody>
          <a:bodyPr>
            <a:normAutofit/>
          </a:bodyPr>
          <a:lstStyle/>
          <a:p>
            <a:r>
              <a:rPr lang="en-US" sz="4000" dirty="0" smtClean="0"/>
              <a:t>References, </a:t>
            </a:r>
            <a:r>
              <a:rPr lang="en-US" sz="3600" dirty="0" smtClean="0"/>
              <a:t>cont’d.</a:t>
            </a:r>
            <a:endParaRPr lang="en-US" sz="3600" dirty="0"/>
          </a:p>
        </p:txBody>
      </p:sp>
      <p:sp>
        <p:nvSpPr>
          <p:cNvPr id="3" name="Content Placeholder 2"/>
          <p:cNvSpPr>
            <a:spLocks noGrp="1"/>
          </p:cNvSpPr>
          <p:nvPr>
            <p:ph idx="1"/>
          </p:nvPr>
        </p:nvSpPr>
        <p:spPr>
          <a:xfrm>
            <a:off x="389934" y="763188"/>
            <a:ext cx="11582400" cy="5407443"/>
          </a:xfrm>
        </p:spPr>
        <p:txBody>
          <a:bodyPr>
            <a:noAutofit/>
          </a:bodyPr>
          <a:lstStyle/>
          <a:p>
            <a:pPr marL="514350" indent="-514350">
              <a:lnSpc>
                <a:spcPct val="100000"/>
              </a:lnSpc>
              <a:buFont typeface="+mj-lt"/>
              <a:buAutoNum type="arabicPeriod" startAt="11"/>
            </a:pPr>
            <a:r>
              <a:rPr lang="en-US" sz="2400" dirty="0">
                <a:hlinkClick r:id="rId3"/>
              </a:rPr>
              <a:t>Dept. of Education Disability Law </a:t>
            </a:r>
            <a:r>
              <a:rPr lang="en-US" sz="2400" dirty="0" smtClean="0">
                <a:hlinkClick r:id="rId3"/>
              </a:rPr>
              <a:t>Enforcement </a:t>
            </a:r>
            <a:r>
              <a:rPr lang="en-US" sz="2400" dirty="0">
                <a:hlinkClick r:id="rId3"/>
              </a:rPr>
              <a:t>Actions</a:t>
            </a:r>
            <a:r>
              <a:rPr lang="en-US" sz="2400" dirty="0"/>
              <a:t> &amp; </a:t>
            </a:r>
            <a:r>
              <a:rPr lang="en-US" sz="2400" dirty="0">
                <a:hlinkClick r:id="rId4"/>
              </a:rPr>
              <a:t>Dept. of Justice Disability Law Enforcement </a:t>
            </a:r>
            <a:r>
              <a:rPr lang="en-US" sz="2400" dirty="0" smtClean="0">
                <a:hlinkClick r:id="rId4"/>
              </a:rPr>
              <a:t>Actions</a:t>
            </a:r>
            <a:endParaRPr lang="en-US" sz="2400" dirty="0" smtClean="0">
              <a:hlinkClick r:id="rId5"/>
            </a:endParaRPr>
          </a:p>
          <a:p>
            <a:pPr marL="514350" indent="-514350">
              <a:lnSpc>
                <a:spcPct val="100000"/>
              </a:lnSpc>
              <a:buFont typeface="+mj-lt"/>
              <a:buAutoNum type="arabicPeriod" startAt="11"/>
            </a:pPr>
            <a:r>
              <a:rPr lang="en-US" sz="2400" dirty="0" smtClean="0">
                <a:hlinkClick r:id="rId5"/>
              </a:rPr>
              <a:t>Accessibility </a:t>
            </a:r>
            <a:r>
              <a:rPr lang="en-US" sz="2400" dirty="0">
                <a:hlinkClick r:id="rId5"/>
              </a:rPr>
              <a:t>Policies &amp; Guidelines: Educational Policies and Standards</a:t>
            </a:r>
            <a:r>
              <a:rPr lang="en-US" sz="2400" dirty="0"/>
              <a:t> </a:t>
            </a:r>
          </a:p>
          <a:p>
            <a:pPr marL="514350" indent="-514350">
              <a:buFont typeface="+mj-lt"/>
              <a:buAutoNum type="arabicPeriod" startAt="11"/>
            </a:pPr>
            <a:r>
              <a:rPr lang="en-US" sz="2400" dirty="0" smtClean="0">
                <a:hlinkClick r:id="rId6"/>
              </a:rPr>
              <a:t>Official Section 508 Website</a:t>
            </a:r>
            <a:endParaRPr lang="en-US" sz="2400" dirty="0" smtClean="0"/>
          </a:p>
          <a:p>
            <a:pPr marL="514350" indent="-514350">
              <a:buFont typeface="+mj-lt"/>
              <a:buAutoNum type="arabicPeriod" startAt="11"/>
            </a:pPr>
            <a:r>
              <a:rPr lang="en-US" sz="2400" dirty="0" smtClean="0">
                <a:hlinkClick r:id="rId7"/>
              </a:rPr>
              <a:t>Official Website Content Accessibility Guidelines (WCAG) Website</a:t>
            </a:r>
            <a:endParaRPr lang="en-US" sz="2400" dirty="0" smtClean="0"/>
          </a:p>
          <a:p>
            <a:pPr marL="514350" indent="-514350">
              <a:buFont typeface="+mj-lt"/>
              <a:buAutoNum type="arabicPeriod" startAt="11"/>
            </a:pPr>
            <a:r>
              <a:rPr lang="en-US" sz="2400" dirty="0" smtClean="0">
                <a:hlinkClick r:id="rId8"/>
              </a:rPr>
              <a:t>Understanding Section 508</a:t>
            </a:r>
            <a:endParaRPr lang="en-US" sz="2400" dirty="0" smtClean="0"/>
          </a:p>
          <a:p>
            <a:pPr marL="514350" indent="-514350">
              <a:buFont typeface="+mj-lt"/>
              <a:buAutoNum type="arabicPeriod" startAt="11"/>
            </a:pPr>
            <a:r>
              <a:rPr lang="en-US" sz="2400" dirty="0" smtClean="0">
                <a:hlinkClick r:id="rId9"/>
              </a:rPr>
              <a:t>Section 508 Tutorials, Guidance, and Checklists</a:t>
            </a:r>
            <a:endParaRPr lang="en-US" sz="2400" dirty="0" smtClean="0"/>
          </a:p>
          <a:p>
            <a:pPr marL="514350" indent="-514350">
              <a:buFont typeface="+mj-lt"/>
              <a:buAutoNum type="arabicPeriod" startAt="11"/>
            </a:pPr>
            <a:r>
              <a:rPr lang="en-US" sz="2400" dirty="0" smtClean="0">
                <a:hlinkClick r:id="rId10"/>
              </a:rPr>
              <a:t>State Technology Accessibility Policies</a:t>
            </a:r>
            <a:r>
              <a:rPr lang="en-US" sz="2400" dirty="0" smtClean="0"/>
              <a:t> &amp; </a:t>
            </a:r>
            <a:r>
              <a:rPr lang="en-US" sz="2400" dirty="0" smtClean="0">
                <a:hlinkClick r:id="rId11"/>
              </a:rPr>
              <a:t>Proposed 508 Standards Update and Alignment with WCAG 2.0</a:t>
            </a:r>
            <a:endParaRPr lang="en-US" sz="2400" dirty="0" smtClean="0"/>
          </a:p>
          <a:p>
            <a:pPr marL="457200" indent="-457200">
              <a:lnSpc>
                <a:spcPct val="120000"/>
              </a:lnSpc>
              <a:buFont typeface="+mj-lt"/>
              <a:buAutoNum type="arabicPeriod" startAt="11"/>
            </a:pPr>
            <a:r>
              <a:rPr lang="en-US" sz="2400" dirty="0" smtClean="0">
                <a:hlinkClick r:id="rId12"/>
              </a:rPr>
              <a:t>Section </a:t>
            </a:r>
            <a:r>
              <a:rPr lang="en-US" sz="2400" dirty="0">
                <a:hlinkClick r:id="rId12"/>
              </a:rPr>
              <a:t>508 </a:t>
            </a:r>
            <a:r>
              <a:rPr lang="en-US" sz="2400" dirty="0" smtClean="0">
                <a:hlinkClick r:id="rId12"/>
              </a:rPr>
              <a:t>Standards</a:t>
            </a:r>
            <a:endParaRPr lang="en-US" sz="2400" dirty="0" smtClean="0"/>
          </a:p>
          <a:p>
            <a:pPr marL="457200" indent="-457200">
              <a:lnSpc>
                <a:spcPct val="120000"/>
              </a:lnSpc>
              <a:buFont typeface="+mj-lt"/>
              <a:buAutoNum type="arabicPeriod" startAt="11"/>
            </a:pPr>
            <a:r>
              <a:rPr lang="en-US" sz="2400" dirty="0" smtClean="0">
                <a:hlinkClick r:id="rId7"/>
              </a:rPr>
              <a:t>WCAG Standards</a:t>
            </a:r>
            <a:endParaRPr lang="en-US" sz="2400" dirty="0"/>
          </a:p>
          <a:p>
            <a:pPr marL="514350" indent="-514350">
              <a:lnSpc>
                <a:spcPct val="120000"/>
              </a:lnSpc>
              <a:buFont typeface="+mj-lt"/>
              <a:buAutoNum type="arabicPeriod" startAt="11"/>
            </a:pPr>
            <a:r>
              <a:rPr lang="en-US" sz="2400" dirty="0" smtClean="0">
                <a:hlinkClick r:id="rId13"/>
              </a:rPr>
              <a:t>The Case for Web Accessibility: A </a:t>
            </a:r>
            <a:r>
              <a:rPr lang="en-US" sz="2400" dirty="0" smtClean="0">
                <a:hlinkClick r:id="rId14"/>
              </a:rPr>
              <a:t>Guide Forms Accessible</a:t>
            </a:r>
            <a:endParaRPr lang="en-US" sz="2400" dirty="0" smtClean="0"/>
          </a:p>
          <a:p>
            <a:pPr marL="514350" indent="-514350">
              <a:buFont typeface="+mj-lt"/>
              <a:buAutoNum type="arabicPeriod" startAt="11"/>
            </a:pPr>
            <a:endParaRPr lang="en-US" sz="2400" dirty="0" smtClean="0"/>
          </a:p>
          <a:p>
            <a:pPr marL="514350" indent="-514350">
              <a:buFont typeface="+mj-lt"/>
              <a:buAutoNum type="arabicPeriod" startAt="11"/>
            </a:pPr>
            <a:endParaRPr lang="en-US" sz="2400" dirty="0" smtClean="0"/>
          </a:p>
          <a:p>
            <a:pPr marL="514350" indent="-514350">
              <a:buFont typeface="+mj-lt"/>
              <a:buAutoNum type="arabicPeriod" startAt="11"/>
            </a:pPr>
            <a:endParaRPr lang="en-US" sz="2400"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sz="1050"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40950310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r>
              <a:rPr lang="en-US" sz="3600" dirty="0"/>
              <a:t>cont’d</a:t>
            </a:r>
            <a:r>
              <a:rPr lang="en-US" sz="3600" dirty="0" smtClean="0"/>
              <a:t>. 2</a:t>
            </a:r>
            <a:endParaRPr lang="en-US" sz="4000" dirty="0"/>
          </a:p>
        </p:txBody>
      </p:sp>
      <p:sp>
        <p:nvSpPr>
          <p:cNvPr id="3" name="Content Placeholder 2"/>
          <p:cNvSpPr>
            <a:spLocks noGrp="1"/>
          </p:cNvSpPr>
          <p:nvPr>
            <p:ph idx="1"/>
          </p:nvPr>
        </p:nvSpPr>
        <p:spPr/>
        <p:txBody>
          <a:bodyPr/>
          <a:lstStyle/>
          <a:p>
            <a:pPr marL="514350" indent="-514350">
              <a:lnSpc>
                <a:spcPct val="120000"/>
              </a:lnSpc>
              <a:buFont typeface="+mj-lt"/>
              <a:buAutoNum type="arabicPeriod" startAt="21"/>
            </a:pPr>
            <a:r>
              <a:rPr lang="en-US" sz="2800" dirty="0" smtClean="0">
                <a:hlinkClick r:id="rId3"/>
              </a:rPr>
              <a:t>Avoiding </a:t>
            </a:r>
            <a:r>
              <a:rPr lang="en-US" sz="2800" dirty="0">
                <a:hlinkClick r:id="rId3"/>
              </a:rPr>
              <a:t>CAPTCHAs and Making </a:t>
            </a:r>
            <a:r>
              <a:rPr lang="en-US" sz="2800" dirty="0" smtClean="0">
                <a:hlinkClick r:id="rId3"/>
              </a:rPr>
              <a:t>Online Forms Accessible </a:t>
            </a:r>
            <a:endParaRPr lang="en-US" sz="2800" dirty="0" smtClean="0">
              <a:hlinkClick r:id="rId4"/>
            </a:endParaRPr>
          </a:p>
          <a:p>
            <a:pPr marL="514350" indent="-514350">
              <a:lnSpc>
                <a:spcPct val="120000"/>
              </a:lnSpc>
              <a:buFont typeface="+mj-lt"/>
              <a:buAutoNum type="arabicPeriod" startAt="22"/>
            </a:pPr>
            <a:r>
              <a:rPr lang="en-US" sz="2800" dirty="0" smtClean="0">
                <a:hlinkClick r:id="rId4"/>
              </a:rPr>
              <a:t>Making Accessible PowerPoints</a:t>
            </a:r>
            <a:endParaRPr lang="en-US" sz="2800" dirty="0" smtClean="0"/>
          </a:p>
          <a:p>
            <a:pPr marL="514350" indent="-514350">
              <a:lnSpc>
                <a:spcPct val="120000"/>
              </a:lnSpc>
              <a:buFont typeface="+mj-lt"/>
              <a:buAutoNum type="arabicPeriod" startAt="22"/>
            </a:pPr>
            <a:r>
              <a:rPr lang="en-US" sz="2800" dirty="0" smtClean="0">
                <a:hlinkClick r:id="rId5"/>
              </a:rPr>
              <a:t>Making </a:t>
            </a:r>
            <a:r>
              <a:rPr lang="en-US" sz="2800" dirty="0">
                <a:hlinkClick r:id="rId5"/>
              </a:rPr>
              <a:t>Accessible PDFs</a:t>
            </a:r>
            <a:endParaRPr lang="en-US" sz="2800" dirty="0"/>
          </a:p>
          <a:p>
            <a:endParaRPr lang="en-US" dirty="0"/>
          </a:p>
        </p:txBody>
      </p:sp>
      <p:sp>
        <p:nvSpPr>
          <p:cNvPr id="4" name="Footer Placeholder 3"/>
          <p:cNvSpPr>
            <a:spLocks noGrp="1"/>
          </p:cNvSpPr>
          <p:nvPr>
            <p:ph type="ftr" sz="quarter" idx="11"/>
          </p:nvPr>
        </p:nvSpPr>
        <p:spPr/>
        <p:txBody>
          <a:bodyPr/>
          <a:lstStyle/>
          <a:p>
            <a:r>
              <a:rPr lang="en-US" smtClean="0"/>
              <a:t>ILRU – Independent Living Research Utilization  </a:t>
            </a:r>
          </a:p>
          <a:p>
            <a:r>
              <a:rPr lang="en-US" smtClean="0"/>
              <a:t>NCAD – National Center for Aging and Disability </a:t>
            </a:r>
            <a:endParaRPr lang="en-US" sz="1050"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38</a:t>
            </a:fld>
            <a:endParaRPr lang="en-US" dirty="0"/>
          </a:p>
        </p:txBody>
      </p:sp>
    </p:spTree>
    <p:extLst>
      <p:ext uri="{BB962C8B-B14F-4D97-AF65-F5344CB8AC3E}">
        <p14:creationId xmlns:p14="http://schemas.microsoft.com/office/powerpoint/2010/main" val="356562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Contact Information</a:t>
            </a:r>
            <a:endParaRPr lang="en-US" sz="4000" dirty="0"/>
          </a:p>
        </p:txBody>
      </p:sp>
      <p:sp>
        <p:nvSpPr>
          <p:cNvPr id="3" name="Content Placeholder 2"/>
          <p:cNvSpPr>
            <a:spLocks noGrp="1"/>
          </p:cNvSpPr>
          <p:nvPr>
            <p:ph idx="1"/>
          </p:nvPr>
        </p:nvSpPr>
        <p:spPr/>
        <p:txBody>
          <a:bodyPr/>
          <a:lstStyle/>
          <a:p>
            <a:r>
              <a:rPr lang="en-US" dirty="0" smtClean="0"/>
              <a:t>Richard Petty – </a:t>
            </a:r>
            <a:r>
              <a:rPr lang="en-US" dirty="0" smtClean="0">
                <a:hlinkClick r:id="rId3"/>
              </a:rPr>
              <a:t>rpetty@bcm.edu</a:t>
            </a:r>
            <a:endParaRPr lang="en-US" dirty="0" smtClean="0"/>
          </a:p>
          <a:p>
            <a:r>
              <a:rPr lang="en-US" dirty="0" smtClean="0"/>
              <a:t>J. Samuel Thomas – </a:t>
            </a:r>
            <a:r>
              <a:rPr lang="en-US" dirty="0" smtClean="0">
                <a:hlinkClick r:id="rId4"/>
              </a:rPr>
              <a:t>josephsamuelthomas@gmail.com</a:t>
            </a:r>
            <a:endParaRPr lang="en-US" dirty="0" smtClean="0"/>
          </a:p>
          <a:p>
            <a:pPr marL="0" indent="0">
              <a:buNone/>
            </a:pPr>
            <a:endParaRPr lang="en-US" dirty="0" smtClean="0"/>
          </a:p>
        </p:txBody>
      </p:sp>
      <p:sp>
        <p:nvSpPr>
          <p:cNvPr id="4" name="Footer Placeholder 3"/>
          <p:cNvSpPr>
            <a:spLocks noGrp="1"/>
          </p:cNvSpPr>
          <p:nvPr>
            <p:ph type="ftr" sz="quarter" idx="11"/>
          </p:nvPr>
        </p:nvSpPr>
        <p:spPr>
          <a:xfrm>
            <a:off x="582147" y="6356349"/>
            <a:ext cx="4114800" cy="365125"/>
          </a:xfrm>
        </p:spPr>
        <p:txBody>
          <a:bodyPr/>
          <a:lstStyle/>
          <a:p>
            <a:r>
              <a:rPr lang="en-US" dirty="0" smtClean="0"/>
              <a:t>ILRU – Independent Living Research Utilization </a:t>
            </a:r>
          </a:p>
          <a:p>
            <a:r>
              <a:rPr lang="en-US" dirty="0" smtClean="0"/>
              <a:t> NCAD – National Center for Aging and Disability </a:t>
            </a:r>
            <a:endParaRPr lang="en-US" sz="1050"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39</a:t>
            </a:fld>
            <a:endParaRPr lang="en-US" dirty="0"/>
          </a:p>
        </p:txBody>
      </p:sp>
    </p:spTree>
    <p:extLst>
      <p:ext uri="{BB962C8B-B14F-4D97-AF65-F5344CB8AC3E}">
        <p14:creationId xmlns:p14="http://schemas.microsoft.com/office/powerpoint/2010/main" val="490366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2196" y="-61845"/>
            <a:ext cx="6981003" cy="1594810"/>
          </a:xfrm>
        </p:spPr>
        <p:txBody>
          <a:bodyPr>
            <a:normAutofit/>
          </a:bodyPr>
          <a:lstStyle/>
          <a:p>
            <a:r>
              <a:rPr lang="en-US" sz="4000" b="1" dirty="0" smtClean="0"/>
              <a:t>Disability </a:t>
            </a:r>
            <a:r>
              <a:rPr lang="en-US" sz="4000" b="1" dirty="0"/>
              <a:t>Activists Occupy Federal Office </a:t>
            </a:r>
            <a:r>
              <a:rPr lang="en-US" sz="4000" b="1" dirty="0" smtClean="0"/>
              <a:t>Buildings—1977</a:t>
            </a:r>
            <a:endParaRPr lang="en-US" sz="4000" b="1" dirty="0"/>
          </a:p>
        </p:txBody>
      </p:sp>
      <p:sp>
        <p:nvSpPr>
          <p:cNvPr id="5" name="Text Placeholder 4" descr="Photo of disability activitists in front of the Federal Buildiing in San Francisco in April 1977."/>
          <p:cNvSpPr>
            <a:spLocks noGrp="1"/>
          </p:cNvSpPr>
          <p:nvPr>
            <p:ph type="body" sz="half" idx="2"/>
          </p:nvPr>
        </p:nvSpPr>
        <p:spPr>
          <a:xfrm>
            <a:off x="377609" y="1798971"/>
            <a:ext cx="7557728" cy="3911716"/>
          </a:xfrm>
        </p:spPr>
        <p:txBody>
          <a:bodyPr>
            <a:noAutofit/>
          </a:bodyPr>
          <a:lstStyle/>
          <a:p>
            <a:pPr>
              <a:lnSpc>
                <a:spcPct val="100000"/>
              </a:lnSpc>
            </a:pPr>
            <a:r>
              <a:rPr lang="en-US" sz="2800" dirty="0"/>
              <a:t>“For 25 days in April 1977, a group of roughly 150 disability rights activists took over the fourth floor of  a federal </a:t>
            </a:r>
            <a:r>
              <a:rPr lang="en-US" sz="2800" dirty="0" smtClean="0"/>
              <a:t>building </a:t>
            </a:r>
            <a:r>
              <a:rPr lang="en-US" sz="2800" dirty="0"/>
              <a:t>in San Francisco. They would not leave, they said, until President Jimmy Carter's administration agreed to implement a four-year-old law protecting the rights of people with  disabilities</a:t>
            </a:r>
            <a:r>
              <a:rPr lang="en-US" sz="2800" dirty="0" smtClean="0"/>
              <a:t>.”</a:t>
            </a:r>
            <a:r>
              <a:rPr lang="en-US" sz="2800" baseline="30000" dirty="0" smtClean="0"/>
              <a:t>1</a:t>
            </a:r>
            <a:endParaRPr lang="en-US" sz="2800" baseline="30000" dirty="0"/>
          </a:p>
          <a:p>
            <a:pPr>
              <a:lnSpc>
                <a:spcPct val="100000"/>
              </a:lnSpc>
            </a:pPr>
            <a:endParaRPr lang="en-US" sz="2800" dirty="0"/>
          </a:p>
          <a:p>
            <a:pPr>
              <a:lnSpc>
                <a:spcPct val="100000"/>
              </a:lnSpc>
            </a:pPr>
            <a:endParaRPr lang="en-US" sz="2800" dirty="0"/>
          </a:p>
        </p:txBody>
      </p:sp>
      <p:sp>
        <p:nvSpPr>
          <p:cNvPr id="3" name="Footer Placeholder 2"/>
          <p:cNvSpPr>
            <a:spLocks noGrp="1"/>
          </p:cNvSpPr>
          <p:nvPr>
            <p:ph type="ftr" sz="quarter" idx="11"/>
          </p:nvPr>
        </p:nvSpPr>
        <p:spPr>
          <a:xfrm>
            <a:off x="488434" y="6356350"/>
            <a:ext cx="4114800" cy="365125"/>
          </a:xfrm>
        </p:spPr>
        <p:txBody>
          <a:bodyPr/>
          <a:lstStyle/>
          <a:p>
            <a:r>
              <a:rPr lang="en-US" dirty="0" smtClean="0"/>
              <a:t>ILRU – Independent Living Research Utilization  </a:t>
            </a:r>
          </a:p>
          <a:p>
            <a:r>
              <a:rPr lang="en-US" dirty="0" smtClean="0"/>
              <a:t>NCAD – National Center for Aging and Disability </a:t>
            </a:r>
            <a:endParaRPr lang="en-US" dirty="0"/>
          </a:p>
        </p:txBody>
      </p:sp>
      <p:pic>
        <p:nvPicPr>
          <p:cNvPr id="8" name="Picture Placeholder 4" descr="Photo of activists at the steps of the United States Capitol. Taken in July 1990."/>
          <p:cNvPicPr>
            <a:picLocks noChangeAspect="1"/>
          </p:cNvPicPr>
          <p:nvPr/>
        </p:nvPicPr>
        <p:blipFill>
          <a:blip r:embed="rId3">
            <a:extLst>
              <a:ext uri="{28A0092B-C50C-407E-A947-70E740481C1C}">
                <a14:useLocalDpi xmlns:a14="http://schemas.microsoft.com/office/drawing/2010/main" val="0"/>
              </a:ext>
            </a:extLst>
          </a:blip>
          <a:srcRect l="4300" r="4300"/>
          <a:stretch>
            <a:fillRect/>
          </a:stretch>
        </p:blipFill>
        <p:spPr>
          <a:xfrm>
            <a:off x="8229600" y="1717112"/>
            <a:ext cx="3387046" cy="4560913"/>
          </a:xfrm>
          <a:prstGeom prst="rect">
            <a:avLst/>
          </a:prstGeom>
        </p:spPr>
      </p:pic>
      <p:sp>
        <p:nvSpPr>
          <p:cNvPr id="6" name="Slide Number Placeholder 5"/>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2235575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 y="333833"/>
            <a:ext cx="11805372" cy="820511"/>
          </a:xfrm>
        </p:spPr>
        <p:txBody>
          <a:bodyPr>
            <a:normAutofit/>
          </a:bodyPr>
          <a:lstStyle/>
          <a:p>
            <a:pPr algn="ctr"/>
            <a:r>
              <a:rPr lang="en-US" sz="4000" b="1" dirty="0"/>
              <a:t>The ADA is Signed into </a:t>
            </a:r>
            <a:r>
              <a:rPr lang="en-US" sz="4000" b="1" dirty="0" smtClean="0"/>
              <a:t>Law</a:t>
            </a:r>
            <a:endParaRPr lang="en-US" sz="4000" dirty="0"/>
          </a:p>
        </p:txBody>
      </p:sp>
      <p:sp>
        <p:nvSpPr>
          <p:cNvPr id="4" name="Text Placeholder 3"/>
          <p:cNvSpPr>
            <a:spLocks noGrp="1"/>
          </p:cNvSpPr>
          <p:nvPr>
            <p:ph type="body" sz="half" idx="2"/>
          </p:nvPr>
        </p:nvSpPr>
        <p:spPr>
          <a:xfrm>
            <a:off x="449943" y="1497026"/>
            <a:ext cx="6284685" cy="4294174"/>
          </a:xfrm>
        </p:spPr>
        <p:txBody>
          <a:bodyPr>
            <a:noAutofit/>
          </a:bodyPr>
          <a:lstStyle/>
          <a:p>
            <a:r>
              <a:rPr lang="en-US" sz="2400" dirty="0" smtClean="0"/>
              <a:t>[</a:t>
            </a:r>
            <a:r>
              <a:rPr lang="en-US" sz="2400" dirty="0"/>
              <a:t>In this July 26, 1990 file photo, President George H. W. Bush signs the Americans with Disabilities Act during a ceremony July 26, 1990, on the South Lawn of the White House. Joining the president are, from left, Evan J. Kemp, Jr., chairman of the Equal Employment Opportunity Commission; the Rev. Harold Wilke; Sandra Parrino, chairperson of the National Council on Disability; and Justin W. Dart, Jr., chairman of The President's Council on Disabilities. The Jefferson Memorial is in the background</a:t>
            </a:r>
            <a:r>
              <a:rPr lang="en-US" sz="2400" dirty="0" smtClean="0"/>
              <a:t>.]</a:t>
            </a:r>
            <a:r>
              <a:rPr lang="en-US" sz="2400" dirty="0"/>
              <a:t/>
            </a:r>
            <a:br>
              <a:rPr lang="en-US" sz="2400" dirty="0"/>
            </a:br>
            <a:endParaRPr lang="en-US" sz="2400" dirty="0"/>
          </a:p>
        </p:txBody>
      </p:sp>
      <p:pic>
        <p:nvPicPr>
          <p:cNvPr id="7" name="Picture 6" descr="In this July 26, 1990 file photo, President George H. W. Bush signs the Americans with Disabilities Act during a ceremony July 26, 1990, on the South Lawn of the White House. Joining the president are, from left, Evan J. Kemp, Jr., chairman of the Equal Employment Opportunity Commission; the Rev. Harold Wilke; Sandra Parrino, chairperson of the National Council on Disability; and Justin W. Dart, Jr., chairman of The President's Council on Disabilities. The Jefferson Memorial is in the backgroun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743" y="1497025"/>
            <a:ext cx="5159829" cy="3432629"/>
          </a:xfrm>
          <a:prstGeom prst="rect">
            <a:avLst/>
          </a:prstGeom>
        </p:spPr>
      </p:pic>
      <p:sp>
        <p:nvSpPr>
          <p:cNvPr id="3" name="Footer Placeholder 2"/>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2802440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577" y="-202372"/>
            <a:ext cx="11799242" cy="996778"/>
          </a:xfrm>
        </p:spPr>
        <p:txBody>
          <a:bodyPr>
            <a:normAutofit/>
          </a:bodyPr>
          <a:lstStyle/>
          <a:p>
            <a:pPr algn="ctr"/>
            <a:r>
              <a:rPr lang="en-US" sz="4000" b="1" dirty="0" smtClean="0"/>
              <a:t>The ADA Adapts to a Changing Technological Landscape</a:t>
            </a:r>
            <a:endParaRPr lang="en-US" sz="4000" b="1" dirty="0"/>
          </a:p>
        </p:txBody>
      </p:sp>
      <p:pic>
        <p:nvPicPr>
          <p:cNvPr id="5" name="Picture Placeholder 4" descr="Image of keyboard with universal access symbol"/>
          <p:cNvPicPr>
            <a:picLocks noGrp="1" noChangeAspect="1"/>
          </p:cNvPicPr>
          <p:nvPr>
            <p:ph type="pic" idx="1"/>
          </p:nvPr>
        </p:nvPicPr>
        <p:blipFill>
          <a:blip r:embed="rId3">
            <a:extLst>
              <a:ext uri="{28A0092B-C50C-407E-A947-70E740481C1C}">
                <a14:useLocalDpi xmlns:a14="http://schemas.microsoft.com/office/drawing/2010/main" val="0"/>
              </a:ext>
            </a:extLst>
          </a:blip>
          <a:srcRect l="22771" r="22771"/>
          <a:stretch>
            <a:fillRect/>
          </a:stretch>
        </p:blipFill>
        <p:spPr>
          <a:xfrm flipH="1">
            <a:off x="9725631" y="1086927"/>
            <a:ext cx="2362860" cy="3760997"/>
          </a:xfrm>
        </p:spPr>
      </p:pic>
      <p:sp>
        <p:nvSpPr>
          <p:cNvPr id="4" name="Text Placeholder 3"/>
          <p:cNvSpPr>
            <a:spLocks noGrp="1"/>
          </p:cNvSpPr>
          <p:nvPr>
            <p:ph type="body" sz="half" idx="2"/>
          </p:nvPr>
        </p:nvSpPr>
        <p:spPr>
          <a:xfrm>
            <a:off x="73596" y="891551"/>
            <a:ext cx="9812279" cy="5241832"/>
          </a:xfrm>
        </p:spPr>
        <p:txBody>
          <a:bodyPr>
            <a:noAutofit/>
          </a:bodyPr>
          <a:lstStyle/>
          <a:p>
            <a:pPr>
              <a:lnSpc>
                <a:spcPct val="100000"/>
              </a:lnSpc>
            </a:pPr>
            <a:r>
              <a:rPr lang="en-US" sz="2800" dirty="0" smtClean="0"/>
              <a:t>When the ADA was signed into law, personal computing was still taking hold and the internet was still in its infancy. </a:t>
            </a:r>
          </a:p>
          <a:p>
            <a:pPr>
              <a:lnSpc>
                <a:spcPct val="100000"/>
              </a:lnSpc>
            </a:pPr>
            <a:endParaRPr lang="en-US" sz="1050" dirty="0"/>
          </a:p>
          <a:p>
            <a:pPr>
              <a:lnSpc>
                <a:spcPct val="100000"/>
              </a:lnSpc>
            </a:pPr>
            <a:r>
              <a:rPr lang="en-US" sz="2800" dirty="0"/>
              <a:t>T</a:t>
            </a:r>
            <a:r>
              <a:rPr lang="en-US" sz="2600" dirty="0" smtClean="0"/>
              <a:t>he </a:t>
            </a:r>
            <a:r>
              <a:rPr lang="en-US" sz="2600" b="1" dirty="0" smtClean="0"/>
              <a:t>Department of Justice</a:t>
            </a:r>
            <a:r>
              <a:rPr lang="en-US" sz="2600" dirty="0" smtClean="0"/>
              <a:t> noted that “the </a:t>
            </a:r>
            <a:r>
              <a:rPr lang="en-US" sz="2800" dirty="0" smtClean="0"/>
              <a:t>Internet </a:t>
            </a:r>
            <a:r>
              <a:rPr lang="en-US" sz="2800" dirty="0"/>
              <a:t>had emerged as a critical means to provide access to public entities’ programs and </a:t>
            </a:r>
            <a:r>
              <a:rPr lang="en-US" sz="2800" dirty="0" smtClean="0"/>
              <a:t>activities,”</a:t>
            </a:r>
            <a:r>
              <a:rPr lang="en-US" sz="2600" dirty="0" smtClean="0"/>
              <a:t> and that government entities:</a:t>
            </a:r>
          </a:p>
          <a:p>
            <a:pPr lvl="1">
              <a:lnSpc>
                <a:spcPct val="100000"/>
              </a:lnSpc>
            </a:pPr>
            <a:endParaRPr lang="en-US" sz="1100" i="1" dirty="0" smtClean="0"/>
          </a:p>
          <a:p>
            <a:pPr lvl="1">
              <a:lnSpc>
                <a:spcPct val="100000"/>
              </a:lnSpc>
            </a:pPr>
            <a:r>
              <a:rPr lang="en-US" sz="2800" i="1" dirty="0" smtClean="0"/>
              <a:t>“. . . must ensure equal access to Web-based programs and activities for individuals with disabilities unless doing so would result in an undue financial and administrative burden or fundamental alteration.”</a:t>
            </a:r>
            <a:r>
              <a:rPr lang="en-US" sz="2800" baseline="30000" dirty="0" smtClean="0"/>
              <a:t>2</a:t>
            </a:r>
            <a:endParaRPr lang="en-US" sz="2800" baseline="30000" dirty="0"/>
          </a:p>
        </p:txBody>
      </p:sp>
      <p:sp>
        <p:nvSpPr>
          <p:cNvPr id="3" name="Footer Placeholder 2"/>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471242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2238" y="140367"/>
            <a:ext cx="6632049" cy="1652338"/>
          </a:xfrm>
        </p:spPr>
        <p:txBody>
          <a:bodyPr anchor="ctr">
            <a:normAutofit/>
          </a:bodyPr>
          <a:lstStyle/>
          <a:p>
            <a:r>
              <a:rPr lang="en-US" sz="4000" b="1" dirty="0"/>
              <a:t>The ADA Adapts to a Changing </a:t>
            </a:r>
            <a:r>
              <a:rPr lang="en-US" sz="4000" b="1" dirty="0" smtClean="0"/>
              <a:t>Technology Landscape, cont’d.</a:t>
            </a:r>
            <a:endParaRPr lang="en-US" sz="4000" dirty="0"/>
          </a:p>
        </p:txBody>
      </p:sp>
      <p:sp>
        <p:nvSpPr>
          <p:cNvPr id="4" name="Text Placeholder 3"/>
          <p:cNvSpPr>
            <a:spLocks noGrp="1"/>
          </p:cNvSpPr>
          <p:nvPr>
            <p:ph type="body" sz="half" idx="2"/>
          </p:nvPr>
        </p:nvSpPr>
        <p:spPr>
          <a:xfrm>
            <a:off x="4497388" y="1792705"/>
            <a:ext cx="6916570" cy="1455822"/>
          </a:xfrm>
        </p:spPr>
        <p:txBody>
          <a:bodyPr>
            <a:noAutofit/>
          </a:bodyPr>
          <a:lstStyle/>
          <a:p>
            <a:r>
              <a:rPr lang="en-US" sz="2800" dirty="0" smtClean="0"/>
              <a:t>The </a:t>
            </a:r>
            <a:r>
              <a:rPr lang="en-US" sz="2800" b="1" dirty="0" smtClean="0"/>
              <a:t>Department of Education</a:t>
            </a:r>
            <a:r>
              <a:rPr lang="en-US" sz="2800" dirty="0" smtClean="0"/>
              <a:t>, which shares enforcement authority over public universities and other postsecondary institutions has opined that:</a:t>
            </a:r>
          </a:p>
          <a:p>
            <a:endParaRPr lang="en-US" sz="2400" dirty="0"/>
          </a:p>
        </p:txBody>
      </p:sp>
      <p:sp>
        <p:nvSpPr>
          <p:cNvPr id="5" name="Footer Placeholder 4"/>
          <p:cNvSpPr>
            <a:spLocks noGrp="1"/>
          </p:cNvSpPr>
          <p:nvPr>
            <p:ph type="ftr" sz="quarter" idx="11"/>
          </p:nvPr>
        </p:nvSpPr>
        <p:spPr/>
        <p:txBody>
          <a:bodyPr/>
          <a:lstStyle/>
          <a:p>
            <a:r>
              <a:rPr lang="en-US" smtClean="0"/>
              <a:t>ILRU – Independent Living Research Utilization </a:t>
            </a:r>
          </a:p>
          <a:p>
            <a:r>
              <a:rPr lang="en-US" sz="1050" smtClean="0"/>
              <a:t> NCAD – National Center for Aging and Disability </a:t>
            </a:r>
            <a:endParaRPr lang="en-US" sz="105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8" name="Picture Placeholder 4" descr="Image of keyboard with universal access symbol"/>
          <p:cNvPicPr>
            <a:picLocks noGrp="1" noChangeAspect="1"/>
          </p:cNvPicPr>
          <p:nvPr>
            <p:ph type="pic" idx="1"/>
          </p:nvPr>
        </p:nvPicPr>
        <p:blipFill>
          <a:blip r:embed="rId3">
            <a:extLst>
              <a:ext uri="{28A0092B-C50C-407E-A947-70E740481C1C}">
                <a14:useLocalDpi xmlns:a14="http://schemas.microsoft.com/office/drawing/2010/main" val="0"/>
              </a:ext>
            </a:extLst>
          </a:blip>
          <a:srcRect t="4446" b="4446"/>
          <a:stretch>
            <a:fillRect/>
          </a:stretch>
        </p:blipFill>
        <p:spPr>
          <a:xfrm>
            <a:off x="669235" y="336884"/>
            <a:ext cx="3717922" cy="2935705"/>
          </a:xfrm>
        </p:spPr>
      </p:pic>
      <p:sp>
        <p:nvSpPr>
          <p:cNvPr id="9" name="TextBox 8"/>
          <p:cNvSpPr txBox="1"/>
          <p:nvPr/>
        </p:nvSpPr>
        <p:spPr>
          <a:xfrm>
            <a:off x="842208" y="3684600"/>
            <a:ext cx="10724150" cy="2308324"/>
          </a:xfrm>
          <a:prstGeom prst="rect">
            <a:avLst/>
          </a:prstGeom>
          <a:noFill/>
        </p:spPr>
        <p:txBody>
          <a:bodyPr wrap="square" rtlCol="0">
            <a:spAutoFit/>
          </a:bodyPr>
          <a:lstStyle/>
          <a:p>
            <a:r>
              <a:rPr lang="en-US" sz="2800" i="1" dirty="0"/>
              <a:t>“The general requirements of Section 504 and the ADA reach equipment and technological devices when they are used by public entities or places of public accommodation as part of their programs, services, activities, goods, advantages, privileges, or accommodations</a:t>
            </a:r>
            <a:r>
              <a:rPr lang="en-US" sz="2800" i="1" dirty="0" smtClean="0"/>
              <a:t>.”</a:t>
            </a:r>
            <a:r>
              <a:rPr lang="en-US" sz="2800" baseline="30000" dirty="0" smtClean="0"/>
              <a:t>3</a:t>
            </a:r>
            <a:endParaRPr lang="en-US" sz="2800" baseline="30000" dirty="0"/>
          </a:p>
          <a:p>
            <a:endParaRPr lang="en-US" sz="3200" i="1" dirty="0"/>
          </a:p>
        </p:txBody>
      </p:sp>
      <p:pic>
        <p:nvPicPr>
          <p:cNvPr id="11" name="Picture Placeholder 4" descr="Image of keyboard with universal access symbol"/>
          <p:cNvPicPr>
            <a:picLocks noChangeAspect="1"/>
          </p:cNvPicPr>
          <p:nvPr/>
        </p:nvPicPr>
        <p:blipFill>
          <a:blip r:embed="rId3">
            <a:extLst>
              <a:ext uri="{28A0092B-C50C-407E-A947-70E740481C1C}">
                <a14:useLocalDpi xmlns:a14="http://schemas.microsoft.com/office/drawing/2010/main" val="0"/>
              </a:ext>
            </a:extLst>
          </a:blip>
          <a:srcRect t="4446" b="4446"/>
          <a:stretch>
            <a:fillRect/>
          </a:stretch>
        </p:blipFill>
        <p:spPr>
          <a:xfrm>
            <a:off x="637150" y="609600"/>
            <a:ext cx="3717922" cy="2935705"/>
          </a:xfrm>
          <a:prstGeom prst="rect">
            <a:avLst/>
          </a:prstGeom>
        </p:spPr>
      </p:pic>
    </p:spTree>
    <p:extLst>
      <p:ext uri="{BB962C8B-B14F-4D97-AF65-F5344CB8AC3E}">
        <p14:creationId xmlns:p14="http://schemas.microsoft.com/office/powerpoint/2010/main" val="3125892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Disability</a:t>
            </a:r>
            <a:endParaRPr lang="en-US" dirty="0"/>
          </a:p>
        </p:txBody>
      </p:sp>
      <p:sp>
        <p:nvSpPr>
          <p:cNvPr id="3" name="Content Placeholder 2"/>
          <p:cNvSpPr>
            <a:spLocks noGrp="1"/>
          </p:cNvSpPr>
          <p:nvPr>
            <p:ph idx="1"/>
          </p:nvPr>
        </p:nvSpPr>
        <p:spPr>
          <a:xfrm>
            <a:off x="209541" y="1112387"/>
            <a:ext cx="11582400" cy="5006521"/>
          </a:xfrm>
        </p:spPr>
        <p:txBody>
          <a:bodyPr>
            <a:normAutofit fontScale="85000" lnSpcReduction="10000"/>
          </a:bodyPr>
          <a:lstStyle/>
          <a:p>
            <a:pPr>
              <a:lnSpc>
                <a:spcPct val="120000"/>
              </a:lnSpc>
            </a:pPr>
            <a:r>
              <a:rPr lang="en-US" dirty="0" smtClean="0"/>
              <a:t>The ADA defines a person with a disability as:</a:t>
            </a:r>
          </a:p>
          <a:p>
            <a:pPr lvl="1">
              <a:lnSpc>
                <a:spcPct val="120000"/>
              </a:lnSpc>
            </a:pPr>
            <a:r>
              <a:rPr lang="en-US" i="1" dirty="0" smtClean="0"/>
              <a:t>“a person who has a physical or mental impairment that substantially limits one or more major life activities, a person who has a history or record of such an impairment, or a person who is perceived by others as having such an impairment.” </a:t>
            </a:r>
            <a:r>
              <a:rPr lang="en-US" baseline="30000" dirty="0" smtClean="0"/>
              <a:t>4</a:t>
            </a:r>
          </a:p>
          <a:p>
            <a:pPr>
              <a:lnSpc>
                <a:spcPct val="120000"/>
              </a:lnSpc>
            </a:pPr>
            <a:r>
              <a:rPr lang="en-US" dirty="0" smtClean="0"/>
              <a:t>The ADA Amendments Act of 2008 broadens and clarifies this definition to apply to any person whose physical or mental impairment(s) substantially limit:</a:t>
            </a:r>
          </a:p>
          <a:p>
            <a:pPr lvl="1">
              <a:lnSpc>
                <a:spcPct val="120000"/>
              </a:lnSpc>
            </a:pPr>
            <a:r>
              <a:rPr lang="en-US" b="1" dirty="0" smtClean="0"/>
              <a:t>MAJOR LIFE ACTIVITIES </a:t>
            </a:r>
            <a:r>
              <a:rPr lang="en-US" dirty="0" smtClean="0"/>
              <a:t>– include</a:t>
            </a:r>
            <a:r>
              <a:rPr lang="en-US" dirty="0"/>
              <a:t>, but are not limited to, caring for oneself, performing manual tasks, </a:t>
            </a:r>
            <a:r>
              <a:rPr lang="en-US" dirty="0" smtClean="0"/>
              <a:t>seeing</a:t>
            </a:r>
            <a:r>
              <a:rPr lang="en-US" dirty="0"/>
              <a:t>, hearing, eating, sleeping, walking, standing, lifting, bending, speaking, breathing, learning, reading, concentrating, thinking, communicating, and </a:t>
            </a:r>
            <a:r>
              <a:rPr lang="en-US" dirty="0" smtClean="0"/>
              <a:t>working; or</a:t>
            </a:r>
          </a:p>
          <a:p>
            <a:pPr lvl="1">
              <a:lnSpc>
                <a:spcPct val="120000"/>
              </a:lnSpc>
            </a:pPr>
            <a:r>
              <a:rPr lang="en-US" b="1" dirty="0" smtClean="0"/>
              <a:t>MAJOR BODILY FUNCTIONS </a:t>
            </a:r>
            <a:r>
              <a:rPr lang="en-US" dirty="0" smtClean="0"/>
              <a:t>– include</a:t>
            </a:r>
            <a:r>
              <a:rPr lang="en-US" dirty="0"/>
              <a:t>, but are not limited to, functions of the immune system, normal cell growth, digestive, bowel, bladder, neurological, brain, respiratory, circulatory, endocrine, and reproductive </a:t>
            </a:r>
            <a:r>
              <a:rPr lang="en-US" dirty="0" smtClean="0"/>
              <a:t>functions.</a:t>
            </a:r>
            <a:r>
              <a:rPr lang="en-US" baseline="30000" dirty="0" smtClean="0"/>
              <a:t>5</a:t>
            </a:r>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NCAD – National Center for Aging and Disability </a:t>
            </a:r>
            <a:endParaRPr lang="en-US" sz="1050"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2589520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and Digital Media</a:t>
            </a:r>
            <a:endParaRPr lang="en-US" dirty="0"/>
          </a:p>
        </p:txBody>
      </p:sp>
      <p:sp>
        <p:nvSpPr>
          <p:cNvPr id="4" name="Footer Placeholder 3"/>
          <p:cNvSpPr>
            <a:spLocks noGrp="1"/>
          </p:cNvSpPr>
          <p:nvPr>
            <p:ph type="ftr" sz="quarter" idx="11"/>
          </p:nvPr>
        </p:nvSpPr>
        <p:spPr/>
        <p:txBody>
          <a:bodyPr/>
          <a:lstStyle/>
          <a:p>
            <a:r>
              <a:rPr lang="en-US" dirty="0" smtClean="0"/>
              <a:t>ILRU – Independent Living Research Utilization </a:t>
            </a:r>
          </a:p>
          <a:p>
            <a:r>
              <a:rPr lang="en-US" dirty="0" smtClean="0"/>
              <a:t> NCAD – National Center for Aging and Disability </a:t>
            </a:r>
            <a:endParaRPr lang="en-US" sz="1050"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6" name="Picture 5" descr="Image of universal disability of person in wheelchair holding computer in l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87" y="1199148"/>
            <a:ext cx="4215062" cy="4215062"/>
          </a:xfrm>
          <a:prstGeom prst="rect">
            <a:avLst/>
          </a:prstGeom>
        </p:spPr>
      </p:pic>
      <p:sp>
        <p:nvSpPr>
          <p:cNvPr id="8" name="Content Placeholder 2"/>
          <p:cNvSpPr txBox="1">
            <a:spLocks/>
          </p:cNvSpPr>
          <p:nvPr/>
        </p:nvSpPr>
        <p:spPr>
          <a:xfrm>
            <a:off x="4628148" y="1112638"/>
            <a:ext cx="7422953" cy="54566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smtClean="0"/>
              <a:t>Disability represents a broad range of physical and mental impairments that may affect the way a person accesses digital media and other online content</a:t>
            </a:r>
          </a:p>
          <a:p>
            <a:pPr>
              <a:lnSpc>
                <a:spcPct val="120000"/>
              </a:lnSpc>
            </a:pPr>
            <a:r>
              <a:rPr lang="en-US" dirty="0" smtClean="0"/>
              <a:t>There is no “check list” of disabilities for which accommodations must be made, so institutions must make adjustments to media and intuitional policies to provide access on a case-by-case basis</a:t>
            </a:r>
          </a:p>
          <a:p>
            <a:pPr>
              <a:lnSpc>
                <a:spcPct val="120000"/>
              </a:lnSpc>
            </a:pPr>
            <a:r>
              <a:rPr lang="en-US" dirty="0" smtClean="0"/>
              <a:t>Nevertheless, three of the most common types of impairment that limit access to digital media and online content are:</a:t>
            </a:r>
          </a:p>
          <a:p>
            <a:pPr lvl="1">
              <a:lnSpc>
                <a:spcPct val="120000"/>
              </a:lnSpc>
            </a:pPr>
            <a:r>
              <a:rPr lang="en-US" dirty="0" smtClean="0"/>
              <a:t>Visual disabilities</a:t>
            </a:r>
          </a:p>
          <a:p>
            <a:pPr lvl="1">
              <a:lnSpc>
                <a:spcPct val="120000"/>
              </a:lnSpc>
            </a:pPr>
            <a:r>
              <a:rPr lang="en-US" dirty="0" smtClean="0"/>
              <a:t>Auditory disabilities</a:t>
            </a:r>
          </a:p>
          <a:p>
            <a:pPr lvl="1">
              <a:lnSpc>
                <a:spcPct val="120000"/>
              </a:lnSpc>
            </a:pPr>
            <a:r>
              <a:rPr lang="en-US" dirty="0" smtClean="0"/>
              <a:t>Motor disabilities</a:t>
            </a:r>
            <a:r>
              <a:rPr lang="en-US" baseline="30000" dirty="0"/>
              <a:t>6</a:t>
            </a:r>
          </a:p>
        </p:txBody>
      </p:sp>
    </p:spTree>
    <p:extLst>
      <p:ext uri="{BB962C8B-B14F-4D97-AF65-F5344CB8AC3E}">
        <p14:creationId xmlns:p14="http://schemas.microsoft.com/office/powerpoint/2010/main" val="3316829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939</TotalTime>
  <Words>3182</Words>
  <Application>Microsoft Office PowerPoint</Application>
  <PresentationFormat>Widescreen</PresentationFormat>
  <Paragraphs>384</Paragraphs>
  <Slides>39</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Tahoma</vt:lpstr>
      <vt:lpstr>Times New Roman</vt:lpstr>
      <vt:lpstr>Office Theme</vt:lpstr>
      <vt:lpstr>Universal Design to Promote Inclusion in Learning</vt:lpstr>
      <vt:lpstr>Learning Objectives</vt:lpstr>
      <vt:lpstr>A Brief History</vt:lpstr>
      <vt:lpstr>Disability Activists Occupy Federal Office Buildings—1977</vt:lpstr>
      <vt:lpstr>The ADA is Signed into Law</vt:lpstr>
      <vt:lpstr>The ADA Adapts to a Changing Technological Landscape</vt:lpstr>
      <vt:lpstr>The ADA Adapts to a Changing Technology Landscape, cont’d.</vt:lpstr>
      <vt:lpstr>Definition of Disability</vt:lpstr>
      <vt:lpstr>Disability and Digital Media</vt:lpstr>
      <vt:lpstr>Definition of Accessibility7</vt:lpstr>
      <vt:lpstr>ADA and Section 5048</vt:lpstr>
      <vt:lpstr>The General Requirements of the ADA and Section 504</vt:lpstr>
      <vt:lpstr>The General Requirements of the ADA and Section 504, cont’d</vt:lpstr>
      <vt:lpstr>Enforcement of the ADA and Section 50411</vt:lpstr>
      <vt:lpstr>No Regulations Define Accessibility for  State Government Entities</vt:lpstr>
      <vt:lpstr>Section 508 of the Rehabilitation Act15</vt:lpstr>
      <vt:lpstr>State Technology Access Laws—“Mini 508s”17</vt:lpstr>
      <vt:lpstr>Section 508’s Requirements18</vt:lpstr>
      <vt:lpstr>WCAG 2.0 Accessibility Guidelines19</vt:lpstr>
      <vt:lpstr>Recommendation: Follow Section 508 Standards </vt:lpstr>
      <vt:lpstr>Best Practice Recommendations </vt:lpstr>
      <vt:lpstr>Best Practice — Web Page Access </vt:lpstr>
      <vt:lpstr>Example of a Cluttered Web Page: Confusing for All</vt:lpstr>
      <vt:lpstr>Example Image with Alt Text</vt:lpstr>
      <vt:lpstr>Best Practice – Example of an Alt Tag  (image of Alt Tag html code)</vt:lpstr>
      <vt:lpstr>What a CAPTCHA Looks Like</vt:lpstr>
      <vt:lpstr>Best Practice – Captioning </vt:lpstr>
      <vt:lpstr>Best Practices – Resources for Captioning</vt:lpstr>
      <vt:lpstr>Best Practice – Webinars and Web Conferences</vt:lpstr>
      <vt:lpstr>Best Practice – PowerPoint Slides</vt:lpstr>
      <vt:lpstr>Best Practices ─ PDF Files</vt:lpstr>
      <vt:lpstr>Creating Accessible PDFs</vt:lpstr>
      <vt:lpstr>Best Practice–Image of the Adobe Acrobat Accessibility Tab (In Adobe Acrobat X &amp; XI, Go to Tools, Accessibility)</vt:lpstr>
      <vt:lpstr>Best Practice – Preparing Scanned Documents</vt:lpstr>
      <vt:lpstr>Best Practice – How to Identify Scanned Image PDFs</vt:lpstr>
      <vt:lpstr>References</vt:lpstr>
      <vt:lpstr>References, cont’d.</vt:lpstr>
      <vt:lpstr>References, cont’d. 2</vt:lpstr>
      <vt:lpstr>Contact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to Promote Inclusion in Learning</dc:title>
  <dc:creator>Eubanks, Carol</dc:creator>
  <cp:lastModifiedBy>Finney, Sharon</cp:lastModifiedBy>
  <cp:revision>90</cp:revision>
  <cp:lastPrinted>2016-08-17T11:35:56Z</cp:lastPrinted>
  <dcterms:created xsi:type="dcterms:W3CDTF">2016-08-10T15:35:39Z</dcterms:created>
  <dcterms:modified xsi:type="dcterms:W3CDTF">2016-08-17T20:36:38Z</dcterms:modified>
</cp:coreProperties>
</file>