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4" r:id="rId1"/>
  </p:sldMasterIdLst>
  <p:notesMasterIdLst>
    <p:notesMasterId r:id="rId39"/>
  </p:notesMasterIdLst>
  <p:handoutMasterIdLst>
    <p:handoutMasterId r:id="rId40"/>
  </p:handoutMasterIdLst>
  <p:sldIdLst>
    <p:sldId id="290" r:id="rId2"/>
    <p:sldId id="258" r:id="rId3"/>
    <p:sldId id="259" r:id="rId4"/>
    <p:sldId id="260" r:id="rId5"/>
    <p:sldId id="261" r:id="rId6"/>
    <p:sldId id="262" r:id="rId7"/>
    <p:sldId id="263" r:id="rId8"/>
    <p:sldId id="264" r:id="rId9"/>
    <p:sldId id="265" r:id="rId10"/>
    <p:sldId id="266" r:id="rId11"/>
    <p:sldId id="267" r:id="rId12"/>
    <p:sldId id="268" r:id="rId13"/>
    <p:sldId id="284" r:id="rId14"/>
    <p:sldId id="285" r:id="rId15"/>
    <p:sldId id="286" r:id="rId16"/>
    <p:sldId id="287" r:id="rId17"/>
    <p:sldId id="288" r:id="rId18"/>
    <p:sldId id="270" r:id="rId19"/>
    <p:sldId id="272" r:id="rId20"/>
    <p:sldId id="273" r:id="rId21"/>
    <p:sldId id="274" r:id="rId22"/>
    <p:sldId id="275" r:id="rId23"/>
    <p:sldId id="276" r:id="rId24"/>
    <p:sldId id="277" r:id="rId25"/>
    <p:sldId id="278" r:id="rId26"/>
    <p:sldId id="291" r:id="rId27"/>
    <p:sldId id="279" r:id="rId28"/>
    <p:sldId id="292" r:id="rId29"/>
    <p:sldId id="280" r:id="rId30"/>
    <p:sldId id="281" r:id="rId31"/>
    <p:sldId id="282" r:id="rId32"/>
    <p:sldId id="283" r:id="rId33"/>
    <p:sldId id="295" r:id="rId34"/>
    <p:sldId id="296" r:id="rId35"/>
    <p:sldId id="297" r:id="rId36"/>
    <p:sldId id="298" r:id="rId37"/>
    <p:sldId id="293" r:id="rId38"/>
  </p:sldIdLst>
  <p:sldSz cx="9144000" cy="6858000" type="screen4x3"/>
  <p:notesSz cx="7010400" cy="9296400"/>
  <p:defaultTextStyle>
    <a:defPPr>
      <a:defRPr lang="en-US"/>
    </a:defPPr>
    <a:lvl1pPr algn="l" rtl="0" fontAlgn="base">
      <a:spcBef>
        <a:spcPct val="0"/>
      </a:spcBef>
      <a:spcAft>
        <a:spcPct val="0"/>
      </a:spcAft>
      <a:defRPr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28">
          <p15:clr>
            <a:srgbClr val="A4A3A4"/>
          </p15:clr>
        </p15:guide>
        <p15:guide id="2" pos="2208">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15619" autoAdjust="0"/>
    <p:restoredTop sz="94709" autoAdjust="0"/>
  </p:normalViewPr>
  <p:slideViewPr>
    <p:cSldViewPr>
      <p:cViewPr varScale="1">
        <p:scale>
          <a:sx n="112" d="100"/>
          <a:sy n="112" d="100"/>
        </p:scale>
        <p:origin x="1530" y="108"/>
      </p:cViewPr>
      <p:guideLst>
        <p:guide orient="horz" pos="2160"/>
        <p:guide pos="2880"/>
      </p:guideLst>
    </p:cSldViewPr>
  </p:slideViewPr>
  <p:outlineViewPr>
    <p:cViewPr>
      <p:scale>
        <a:sx n="33" d="100"/>
        <a:sy n="33" d="100"/>
      </p:scale>
      <p:origin x="0" y="2004"/>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55" d="100"/>
          <a:sy n="55" d="100"/>
        </p:scale>
        <p:origin x="-1806" y="-96"/>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3.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4.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3177" tIns="46589" rIns="93177" bIns="46589" rtlCol="0"/>
          <a:lstStyle>
            <a:lvl1pPr algn="l">
              <a:defRPr sz="1200">
                <a:latin typeface="Arial" charset="0"/>
              </a:defRPr>
            </a:lvl1pPr>
          </a:lstStyle>
          <a:p>
            <a:pPr>
              <a:defRPr/>
            </a:pPr>
            <a:endParaRPr lang="en-US"/>
          </a:p>
        </p:txBody>
      </p:sp>
      <p:sp>
        <p:nvSpPr>
          <p:cNvPr id="3" name="Date Placeholder 2"/>
          <p:cNvSpPr>
            <a:spLocks noGrp="1"/>
          </p:cNvSpPr>
          <p:nvPr>
            <p:ph type="dt" sz="quarter" idx="1"/>
          </p:nvPr>
        </p:nvSpPr>
        <p:spPr>
          <a:xfrm>
            <a:off x="3970338" y="0"/>
            <a:ext cx="3038475" cy="465138"/>
          </a:xfrm>
          <a:prstGeom prst="rect">
            <a:avLst/>
          </a:prstGeom>
        </p:spPr>
        <p:txBody>
          <a:bodyPr vert="horz" lIns="93177" tIns="46589" rIns="93177" bIns="46589" rtlCol="0"/>
          <a:lstStyle>
            <a:lvl1pPr algn="r">
              <a:defRPr sz="1200" smtClean="0">
                <a:latin typeface="Arial" charset="0"/>
              </a:defRPr>
            </a:lvl1pPr>
          </a:lstStyle>
          <a:p>
            <a:pPr>
              <a:defRPr/>
            </a:pPr>
            <a:fld id="{7CEC73B0-C4FB-455E-81A8-E4A434F904EC}" type="datetimeFigureOut">
              <a:rPr lang="en-US"/>
              <a:pPr>
                <a:defRPr/>
              </a:pPr>
              <a:t>2/17/2014</a:t>
            </a:fld>
            <a:endParaRPr lang="en-US"/>
          </a:p>
        </p:txBody>
      </p:sp>
      <p:sp>
        <p:nvSpPr>
          <p:cNvPr id="4" name="Footer Placeholder 3"/>
          <p:cNvSpPr>
            <a:spLocks noGrp="1"/>
          </p:cNvSpPr>
          <p:nvPr>
            <p:ph type="ftr" sz="quarter" idx="2"/>
          </p:nvPr>
        </p:nvSpPr>
        <p:spPr>
          <a:xfrm>
            <a:off x="0" y="8829675"/>
            <a:ext cx="3038475" cy="465138"/>
          </a:xfrm>
          <a:prstGeom prst="rect">
            <a:avLst/>
          </a:prstGeom>
        </p:spPr>
        <p:txBody>
          <a:bodyPr vert="horz" lIns="93177" tIns="46589" rIns="93177" bIns="46589" rtlCol="0" anchor="b"/>
          <a:lstStyle>
            <a:lvl1pPr algn="l">
              <a:defRPr sz="1200">
                <a:latin typeface="Arial" charset="0"/>
              </a:defRPr>
            </a:lvl1pPr>
          </a:lstStyle>
          <a:p>
            <a:pPr>
              <a:defRPr/>
            </a:pPr>
            <a:endParaRPr lang="en-US"/>
          </a:p>
        </p:txBody>
      </p:sp>
      <p:sp>
        <p:nvSpPr>
          <p:cNvPr id="5" name="Slide Number Placeholder 4"/>
          <p:cNvSpPr>
            <a:spLocks noGrp="1"/>
          </p:cNvSpPr>
          <p:nvPr>
            <p:ph type="sldNum" sz="quarter" idx="3"/>
          </p:nvPr>
        </p:nvSpPr>
        <p:spPr>
          <a:xfrm>
            <a:off x="3970338" y="8829675"/>
            <a:ext cx="3038475" cy="465138"/>
          </a:xfrm>
          <a:prstGeom prst="rect">
            <a:avLst/>
          </a:prstGeom>
        </p:spPr>
        <p:txBody>
          <a:bodyPr vert="horz" wrap="square" lIns="93177" tIns="46589" rIns="93177" bIns="46589" numCol="1" anchor="b" anchorCtr="0" compatLnSpc="1">
            <a:prstTxWarp prst="textNoShape">
              <a:avLst/>
            </a:prstTxWarp>
          </a:bodyPr>
          <a:lstStyle>
            <a:lvl1pPr algn="r">
              <a:defRPr sz="1200"/>
            </a:lvl1pPr>
          </a:lstStyle>
          <a:p>
            <a:fld id="{DEA8C6B0-0A6E-4C42-9CAE-8F2A0880340F}" type="slidenum">
              <a:rPr lang="en-US"/>
              <a:pPr/>
              <a:t>‹#›</a:t>
            </a:fld>
            <a:endParaRPr lang="en-US"/>
          </a:p>
        </p:txBody>
      </p:sp>
    </p:spTree>
    <p:extLst>
      <p:ext uri="{BB962C8B-B14F-4D97-AF65-F5344CB8AC3E}">
        <p14:creationId xmlns:p14="http://schemas.microsoft.com/office/powerpoint/2010/main" val="319046804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1440" tIns="45720" rIns="91440" bIns="45720" rtlCol="0"/>
          <a:lstStyle>
            <a:lvl1pPr algn="l">
              <a:defRPr sz="1200">
                <a:latin typeface="Arial" charset="0"/>
              </a:defRPr>
            </a:lvl1pPr>
          </a:lstStyle>
          <a:p>
            <a:pPr>
              <a:defRPr/>
            </a:pPr>
            <a:endParaRPr lang="en-US"/>
          </a:p>
        </p:txBody>
      </p:sp>
      <p:sp>
        <p:nvSpPr>
          <p:cNvPr id="3" name="Date Placeholder 2"/>
          <p:cNvSpPr>
            <a:spLocks noGrp="1"/>
          </p:cNvSpPr>
          <p:nvPr>
            <p:ph type="dt" idx="1"/>
          </p:nvPr>
        </p:nvSpPr>
        <p:spPr>
          <a:xfrm>
            <a:off x="3970338" y="0"/>
            <a:ext cx="3038475" cy="465138"/>
          </a:xfrm>
          <a:prstGeom prst="rect">
            <a:avLst/>
          </a:prstGeom>
        </p:spPr>
        <p:txBody>
          <a:bodyPr vert="horz" lIns="91440" tIns="45720" rIns="91440" bIns="45720" rtlCol="0"/>
          <a:lstStyle>
            <a:lvl1pPr algn="r">
              <a:defRPr sz="1200" smtClean="0">
                <a:latin typeface="Arial" charset="0"/>
              </a:defRPr>
            </a:lvl1pPr>
          </a:lstStyle>
          <a:p>
            <a:pPr>
              <a:defRPr/>
            </a:pPr>
            <a:fld id="{79FE4F20-39F5-4949-A1CD-FC5D70D1C2DD}" type="datetimeFigureOut">
              <a:rPr lang="en-US"/>
              <a:pPr>
                <a:defRPr/>
              </a:pPr>
              <a:t>2/17/2014</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701675" y="4416425"/>
            <a:ext cx="5607050" cy="4183063"/>
          </a:xfrm>
          <a:prstGeom prst="rect">
            <a:avLst/>
          </a:prstGeom>
        </p:spPr>
        <p:txBody>
          <a:bodyPr vert="horz" lIns="91440" tIns="45720" rIns="91440" bIns="45720" rtlCol="0"/>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8829675"/>
            <a:ext cx="3038475" cy="465138"/>
          </a:xfrm>
          <a:prstGeom prst="rect">
            <a:avLst/>
          </a:prstGeom>
        </p:spPr>
        <p:txBody>
          <a:bodyPr vert="horz" lIns="91440" tIns="45720" rIns="91440" bIns="45720" rtlCol="0" anchor="b"/>
          <a:lstStyle>
            <a:lvl1pPr algn="l">
              <a:defRPr sz="1200">
                <a:latin typeface="Arial" charset="0"/>
              </a:defRPr>
            </a:lvl1pPr>
          </a:lstStyle>
          <a:p>
            <a:pPr>
              <a:defRPr/>
            </a:pPr>
            <a:endParaRPr lang="en-US"/>
          </a:p>
        </p:txBody>
      </p:sp>
      <p:sp>
        <p:nvSpPr>
          <p:cNvPr id="7" name="Slide Number Placeholder 6"/>
          <p:cNvSpPr>
            <a:spLocks noGrp="1"/>
          </p:cNvSpPr>
          <p:nvPr>
            <p:ph type="sldNum" sz="quarter" idx="5"/>
          </p:nvPr>
        </p:nvSpPr>
        <p:spPr>
          <a:xfrm>
            <a:off x="3970338" y="8829675"/>
            <a:ext cx="3038475" cy="465138"/>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fld id="{AED34EDE-4403-4A31-BCBA-00616C2EBE77}" type="slidenum">
              <a:rPr lang="en-US"/>
              <a:pPr/>
              <a:t>‹#›</a:t>
            </a:fld>
            <a:endParaRPr lang="en-US"/>
          </a:p>
        </p:txBody>
      </p:sp>
    </p:spTree>
    <p:extLst>
      <p:ext uri="{BB962C8B-B14F-4D97-AF65-F5344CB8AC3E}">
        <p14:creationId xmlns:p14="http://schemas.microsoft.com/office/powerpoint/2010/main" val="1321056083"/>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 name="Picture 6"/>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696200" y="152400"/>
            <a:ext cx="1219200"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89AE99DF-E2C9-4F20-977B-4777F0C62847}" type="slidenum">
              <a:rPr lang="en-US"/>
              <a:pPr/>
              <a:t>‹#›</a:t>
            </a:fld>
            <a:endParaRPr lang="en-US"/>
          </a:p>
        </p:txBody>
      </p:sp>
    </p:spTree>
    <p:extLst>
      <p:ext uri="{BB962C8B-B14F-4D97-AF65-F5344CB8AC3E}">
        <p14:creationId xmlns:p14="http://schemas.microsoft.com/office/powerpoint/2010/main" val="150658687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B8ABD04B-3757-49FD-94A8-4799A4188B90}" type="slidenum">
              <a:rPr lang="en-US"/>
              <a:pPr/>
              <a:t>‹#›</a:t>
            </a:fld>
            <a:endParaRPr lang="en-US"/>
          </a:p>
        </p:txBody>
      </p:sp>
    </p:spTree>
    <p:extLst>
      <p:ext uri="{BB962C8B-B14F-4D97-AF65-F5344CB8AC3E}">
        <p14:creationId xmlns:p14="http://schemas.microsoft.com/office/powerpoint/2010/main" val="400055877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A48711A4-CAD4-4D2F-9347-C81054DD62D7}" type="slidenum">
              <a:rPr lang="en-US"/>
              <a:pPr/>
              <a:t>‹#›</a:t>
            </a:fld>
            <a:endParaRPr lang="en-US"/>
          </a:p>
        </p:txBody>
      </p:sp>
    </p:spTree>
    <p:extLst>
      <p:ext uri="{BB962C8B-B14F-4D97-AF65-F5344CB8AC3E}">
        <p14:creationId xmlns:p14="http://schemas.microsoft.com/office/powerpoint/2010/main" val="90559036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245225"/>
            <a:ext cx="2133600" cy="476250"/>
          </a:xfrm>
        </p:spPr>
        <p:txBody>
          <a:bodyPr/>
          <a:lstStyle>
            <a:lvl1pPr>
              <a:defRPr/>
            </a:lvl1pPr>
          </a:lstStyle>
          <a:p>
            <a:pPr>
              <a:defRPr/>
            </a:pPr>
            <a:endParaRPr lang="en-US"/>
          </a:p>
        </p:txBody>
      </p:sp>
      <p:sp>
        <p:nvSpPr>
          <p:cNvPr id="6" name="Footer Placeholder 5"/>
          <p:cNvSpPr>
            <a:spLocks noGrp="1"/>
          </p:cNvSpPr>
          <p:nvPr>
            <p:ph type="ftr" sz="quarter" idx="11"/>
          </p:nvPr>
        </p:nvSpPr>
        <p:spPr>
          <a:xfrm>
            <a:off x="3124200" y="6245225"/>
            <a:ext cx="2895600" cy="476250"/>
          </a:xfrm>
        </p:spPr>
        <p:txBody>
          <a:bodyPr/>
          <a:lstStyle>
            <a:lvl1pPr>
              <a:defRPr/>
            </a:lvl1pPr>
          </a:lstStyle>
          <a:p>
            <a:pPr>
              <a:defRPr/>
            </a:pPr>
            <a:endParaRPr lang="en-US"/>
          </a:p>
        </p:txBody>
      </p:sp>
      <p:sp>
        <p:nvSpPr>
          <p:cNvPr id="7" name="Slide Number Placeholder 6"/>
          <p:cNvSpPr>
            <a:spLocks noGrp="1"/>
          </p:cNvSpPr>
          <p:nvPr>
            <p:ph type="sldNum" sz="quarter" idx="12"/>
          </p:nvPr>
        </p:nvSpPr>
        <p:spPr>
          <a:xfrm>
            <a:off x="6553200" y="6245225"/>
            <a:ext cx="2133600" cy="476250"/>
          </a:xfrm>
        </p:spPr>
        <p:txBody>
          <a:bodyPr/>
          <a:lstStyle>
            <a:lvl1pPr>
              <a:defRPr/>
            </a:lvl1pPr>
          </a:lstStyle>
          <a:p>
            <a:fld id="{999AE5B1-605E-411B-B285-6A28BEB137CB}" type="slidenum">
              <a:rPr lang="en-US"/>
              <a:pPr/>
              <a:t>‹#›</a:t>
            </a:fld>
            <a:endParaRPr lang="en-US"/>
          </a:p>
        </p:txBody>
      </p:sp>
    </p:spTree>
    <p:extLst>
      <p:ext uri="{BB962C8B-B14F-4D97-AF65-F5344CB8AC3E}">
        <p14:creationId xmlns:p14="http://schemas.microsoft.com/office/powerpoint/2010/main" val="24319709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4" name="Rectangle 6"/>
          <p:cNvSpPr>
            <a:spLocks noChangeArrowheads="1"/>
          </p:cNvSpPr>
          <p:nvPr userDrawn="1"/>
        </p:nvSpPr>
        <p:spPr bwMode="auto">
          <a:xfrm>
            <a:off x="2286000" y="6373813"/>
            <a:ext cx="4572000" cy="21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sz="800" b="1"/>
              <a:t>CIL-NET, a project of ILRU – Independent Living Research Utilization</a:t>
            </a:r>
          </a:p>
        </p:txBody>
      </p:sp>
      <p:pic>
        <p:nvPicPr>
          <p:cNvPr id="5" name="Picture 7"/>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8201025" y="76200"/>
            <a:ext cx="809625" cy="385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Date Placeholder 3"/>
          <p:cNvSpPr>
            <a:spLocks noGrp="1"/>
          </p:cNvSpPr>
          <p:nvPr>
            <p:ph type="dt" sz="half" idx="10"/>
          </p:nvPr>
        </p:nvSpPr>
        <p:spPr/>
        <p:txBody>
          <a:bodyPr/>
          <a:lstStyle>
            <a:lvl1pPr>
              <a:defRPr/>
            </a:lvl1pPr>
          </a:lstStyle>
          <a:p>
            <a:pPr>
              <a:defRPr/>
            </a:pPr>
            <a:endParaRPr lang="en-US"/>
          </a:p>
        </p:txBody>
      </p:sp>
      <p:sp>
        <p:nvSpPr>
          <p:cNvPr id="7" name="Slide Number Placeholder 5"/>
          <p:cNvSpPr>
            <a:spLocks noGrp="1"/>
          </p:cNvSpPr>
          <p:nvPr>
            <p:ph type="sldNum" sz="quarter" idx="11"/>
          </p:nvPr>
        </p:nvSpPr>
        <p:spPr/>
        <p:txBody>
          <a:bodyPr/>
          <a:lstStyle>
            <a:lvl1pPr>
              <a:defRPr sz="1000" b="1"/>
            </a:lvl1pPr>
          </a:lstStyle>
          <a:p>
            <a:fld id="{2C18E059-605E-4BC2-BA10-67071B62D161}" type="slidenum">
              <a:rPr lang="en-US"/>
              <a:pPr/>
              <a:t>‹#›</a:t>
            </a:fld>
            <a:endParaRPr lang="en-US"/>
          </a:p>
        </p:txBody>
      </p:sp>
    </p:spTree>
    <p:extLst>
      <p:ext uri="{BB962C8B-B14F-4D97-AF65-F5344CB8AC3E}">
        <p14:creationId xmlns:p14="http://schemas.microsoft.com/office/powerpoint/2010/main" val="6250697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90252A82-4A78-40C5-B7FD-D8ED667D5C8E}" type="slidenum">
              <a:rPr lang="en-US"/>
              <a:pPr/>
              <a:t>‹#›</a:t>
            </a:fld>
            <a:endParaRPr lang="en-US"/>
          </a:p>
        </p:txBody>
      </p:sp>
    </p:spTree>
    <p:extLst>
      <p:ext uri="{BB962C8B-B14F-4D97-AF65-F5344CB8AC3E}">
        <p14:creationId xmlns:p14="http://schemas.microsoft.com/office/powerpoint/2010/main" val="157306826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404879C9-3AB2-4FDD-8666-A8D9F5294EFD}" type="slidenum">
              <a:rPr lang="en-US"/>
              <a:pPr/>
              <a:t>‹#›</a:t>
            </a:fld>
            <a:endParaRPr lang="en-US"/>
          </a:p>
        </p:txBody>
      </p:sp>
    </p:spTree>
    <p:extLst>
      <p:ext uri="{BB962C8B-B14F-4D97-AF65-F5344CB8AC3E}">
        <p14:creationId xmlns:p14="http://schemas.microsoft.com/office/powerpoint/2010/main" val="5308034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fld id="{A7318EA4-7183-47FC-8B29-41CEF31BAB84}" type="slidenum">
              <a:rPr lang="en-US"/>
              <a:pPr/>
              <a:t>‹#›</a:t>
            </a:fld>
            <a:endParaRPr lang="en-US"/>
          </a:p>
        </p:txBody>
      </p:sp>
    </p:spTree>
    <p:extLst>
      <p:ext uri="{BB962C8B-B14F-4D97-AF65-F5344CB8AC3E}">
        <p14:creationId xmlns:p14="http://schemas.microsoft.com/office/powerpoint/2010/main" val="345152011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fld id="{1A459336-1B69-4519-A0D7-42DF9198DE02}" type="slidenum">
              <a:rPr lang="en-US"/>
              <a:pPr/>
              <a:t>‹#›</a:t>
            </a:fld>
            <a:endParaRPr lang="en-US"/>
          </a:p>
        </p:txBody>
      </p:sp>
    </p:spTree>
    <p:extLst>
      <p:ext uri="{BB962C8B-B14F-4D97-AF65-F5344CB8AC3E}">
        <p14:creationId xmlns:p14="http://schemas.microsoft.com/office/powerpoint/2010/main" val="187898503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fld id="{39B711F0-CBC0-4576-B5C5-08DCD111A2DF}" type="slidenum">
              <a:rPr lang="en-US"/>
              <a:pPr/>
              <a:t>‹#›</a:t>
            </a:fld>
            <a:endParaRPr lang="en-US"/>
          </a:p>
        </p:txBody>
      </p:sp>
    </p:spTree>
    <p:extLst>
      <p:ext uri="{BB962C8B-B14F-4D97-AF65-F5344CB8AC3E}">
        <p14:creationId xmlns:p14="http://schemas.microsoft.com/office/powerpoint/2010/main" val="392415196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620FB45B-59E9-4379-95F3-7357A0E41375}" type="slidenum">
              <a:rPr lang="en-US"/>
              <a:pPr/>
              <a:t>‹#›</a:t>
            </a:fld>
            <a:endParaRPr lang="en-US"/>
          </a:p>
        </p:txBody>
      </p:sp>
    </p:spTree>
    <p:extLst>
      <p:ext uri="{BB962C8B-B14F-4D97-AF65-F5344CB8AC3E}">
        <p14:creationId xmlns:p14="http://schemas.microsoft.com/office/powerpoint/2010/main" val="299220912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09975DB3-94C4-47FB-88FE-4D087E064BB0}" type="slidenum">
              <a:rPr lang="en-US"/>
              <a:pPr/>
              <a:t>‹#›</a:t>
            </a:fld>
            <a:endParaRPr lang="en-US"/>
          </a:p>
        </p:txBody>
      </p:sp>
    </p:spTree>
    <p:extLst>
      <p:ext uri="{BB962C8B-B14F-4D97-AF65-F5344CB8AC3E}">
        <p14:creationId xmlns:p14="http://schemas.microsoft.com/office/powerpoint/2010/main" val="36213940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latin typeface="Arial" charset="0"/>
              </a:defRPr>
            </a:lvl1pPr>
          </a:lstStyle>
          <a:p>
            <a:pPr>
              <a:defRPr/>
            </a:pPr>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latin typeface="Arial" charset="0"/>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defRPr>
            </a:lvl1pPr>
          </a:lstStyle>
          <a:p>
            <a:fld id="{D268F4A9-F21A-41BB-8F8E-8EF251426794}" type="slidenum">
              <a:rPr lang="en-US"/>
              <a:pPr/>
              <a:t>‹#›</a:t>
            </a:fld>
            <a:endParaRPr lang="en-US"/>
          </a:p>
        </p:txBody>
      </p:sp>
    </p:spTree>
  </p:cSld>
  <p:clrMap bg1="lt1" tx1="dk1" bg2="lt2" tx2="dk2" accent1="accent1" accent2="accent2" accent3="accent3" accent4="accent4" accent5="accent5" accent6="accent6" hlink="hlink" folHlink="folHlink"/>
  <p:sldLayoutIdLst>
    <p:sldLayoutId id="2147483699" r:id="rId1"/>
    <p:sldLayoutId id="2147483700" r:id="rId2"/>
    <p:sldLayoutId id="2147483690" r:id="rId3"/>
    <p:sldLayoutId id="2147483691" r:id="rId4"/>
    <p:sldLayoutId id="2147483692" r:id="rId5"/>
    <p:sldLayoutId id="2147483693" r:id="rId6"/>
    <p:sldLayoutId id="2147483694" r:id="rId7"/>
    <p:sldLayoutId id="2147483695" r:id="rId8"/>
    <p:sldLayoutId id="2147483696" r:id="rId9"/>
    <p:sldLayoutId id="2147483697" r:id="rId10"/>
    <p:sldLayoutId id="2147483698" r:id="rId11"/>
    <p:sldLayoutId id="2147483701" r:id="rId12"/>
  </p:sldLayoutIdLst>
  <p:timing>
    <p:tnLst>
      <p:par>
        <p:cTn id="1" dur="indefinite" restart="never" nodeType="tmRoot"/>
      </p:par>
    </p:tnLst>
  </p:timing>
  <p:hf hdr="0" ftr="0" dt="0"/>
  <p:txStyles>
    <p:title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anose="020F0502020204030204" pitchFamily="34" charset="0"/>
        </a:defRPr>
      </a:lvl2pPr>
      <a:lvl3pPr algn="ctr" rtl="0" fontAlgn="base">
        <a:spcBef>
          <a:spcPct val="0"/>
        </a:spcBef>
        <a:spcAft>
          <a:spcPct val="0"/>
        </a:spcAft>
        <a:defRPr sz="4400">
          <a:solidFill>
            <a:schemeClr val="tx1"/>
          </a:solidFill>
          <a:latin typeface="Calibri" panose="020F0502020204030204" pitchFamily="34" charset="0"/>
        </a:defRPr>
      </a:lvl3pPr>
      <a:lvl4pPr algn="ctr" rtl="0" fontAlgn="base">
        <a:spcBef>
          <a:spcPct val="0"/>
        </a:spcBef>
        <a:spcAft>
          <a:spcPct val="0"/>
        </a:spcAft>
        <a:defRPr sz="4400">
          <a:solidFill>
            <a:schemeClr val="tx1"/>
          </a:solidFill>
          <a:latin typeface="Calibri" panose="020F0502020204030204" pitchFamily="34" charset="0"/>
        </a:defRPr>
      </a:lvl4pPr>
      <a:lvl5pPr algn="ctr" rtl="0" fontAlgn="base">
        <a:spcBef>
          <a:spcPct val="0"/>
        </a:spcBef>
        <a:spcAft>
          <a:spcPct val="0"/>
        </a:spcAft>
        <a:defRPr sz="4400">
          <a:solidFill>
            <a:schemeClr val="tx1"/>
          </a:solidFill>
          <a:latin typeface="Calibri" panose="020F0502020204030204" pitchFamily="34" charset="0"/>
        </a:defRPr>
      </a:lvl5pPr>
      <a:lvl6pPr marL="457200" algn="ctr" rtl="0" fontAlgn="base">
        <a:spcBef>
          <a:spcPct val="0"/>
        </a:spcBef>
        <a:spcAft>
          <a:spcPct val="0"/>
        </a:spcAft>
        <a:defRPr sz="4400">
          <a:solidFill>
            <a:schemeClr val="tx1"/>
          </a:solidFill>
          <a:latin typeface="Calibri" panose="020F0502020204030204" pitchFamily="34" charset="0"/>
        </a:defRPr>
      </a:lvl6pPr>
      <a:lvl7pPr marL="914400" algn="ctr" rtl="0" fontAlgn="base">
        <a:spcBef>
          <a:spcPct val="0"/>
        </a:spcBef>
        <a:spcAft>
          <a:spcPct val="0"/>
        </a:spcAft>
        <a:defRPr sz="4400">
          <a:solidFill>
            <a:schemeClr val="tx1"/>
          </a:solidFill>
          <a:latin typeface="Calibri" panose="020F0502020204030204" pitchFamily="34" charset="0"/>
        </a:defRPr>
      </a:lvl7pPr>
      <a:lvl8pPr marL="1371600" algn="ctr" rtl="0" fontAlgn="base">
        <a:spcBef>
          <a:spcPct val="0"/>
        </a:spcBef>
        <a:spcAft>
          <a:spcPct val="0"/>
        </a:spcAft>
        <a:defRPr sz="4400">
          <a:solidFill>
            <a:schemeClr val="tx1"/>
          </a:solidFill>
          <a:latin typeface="Calibri" panose="020F0502020204030204" pitchFamily="34" charset="0"/>
        </a:defRPr>
      </a:lvl8pPr>
      <a:lvl9pPr marL="1828800" algn="ctr" rtl="0" fontAlgn="base">
        <a:spcBef>
          <a:spcPct val="0"/>
        </a:spcBef>
        <a:spcAft>
          <a:spcPct val="0"/>
        </a:spcAft>
        <a:defRPr sz="4400">
          <a:solidFill>
            <a:schemeClr val="tx1"/>
          </a:solidFill>
          <a:latin typeface="Calibri" panose="020F0502020204030204" pitchFamily="34" charset="0"/>
        </a:defRPr>
      </a:lvl9pPr>
    </p:titleStyle>
    <p:bodyStyle>
      <a:lvl1pPr marL="342900" indent="-342900" algn="l" rtl="0" fontAlgn="base">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1.png"/><Relationship Id="rId5" Type="http://schemas.openxmlformats.org/officeDocument/2006/relationships/image" Target="../media/image3.png"/><Relationship Id="rId4" Type="http://schemas.openxmlformats.org/officeDocument/2006/relationships/oleObject" Target="../embeddings/oleObject1.bin"/></Relationships>
</file>

<file path=ppt/slides/_rels/slide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vmlDrawing" Target="../drawings/vmlDrawing2.vml"/><Relationship Id="rId6" Type="http://schemas.openxmlformats.org/officeDocument/2006/relationships/image" Target="../media/image1.png"/><Relationship Id="rId5" Type="http://schemas.openxmlformats.org/officeDocument/2006/relationships/image" Target="../media/image4.png"/><Relationship Id="rId4" Type="http://schemas.openxmlformats.org/officeDocument/2006/relationships/oleObject" Target="../embeddings/oleObject2.bin"/></Relationships>
</file>

<file path=ppt/slides/_rels/slide2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pn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2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2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hyperlink" Target="http://www.safetysign.com/browser.asp?Subcategory=D8Yellow+Traffic&amp;Start=0&amp;EDI=31-52-61-96-68-219-46-16-63-7-41-166-25-114-229-234-21" TargetMode="External"/><Relationship Id="rId2" Type="http://schemas.openxmlformats.org/officeDocument/2006/relationships/image" Target="../media/image2.png"/><Relationship Id="rId1" Type="http://schemas.openxmlformats.org/officeDocument/2006/relationships/slideLayout" Target="../slideLayouts/slideLayout2.xml"/><Relationship Id="rId5" Type="http://schemas.openxmlformats.org/officeDocument/2006/relationships/image" Target="../media/image1.png"/><Relationship Id="rId4" Type="http://schemas.openxmlformats.org/officeDocument/2006/relationships/image" Target="../media/image7.png"/></Relationships>
</file>

<file path=ppt/slides/_rels/slide3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hyperlink" Target="http://www.tilrc.org/" TargetMode="External"/><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3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5" descr="Picture3.gif"/>
          <p:cNvPicPr>
            <a:picLocks noChangeAspect="1"/>
          </p:cNvPicPr>
          <p:nvPr/>
        </p:nvPicPr>
        <p:blipFill>
          <a:blip r:embed="rId2">
            <a:lum contrast="18000"/>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652" name="Rectangle 2"/>
          <p:cNvSpPr>
            <a:spLocks noChangeArrowheads="1"/>
          </p:cNvSpPr>
          <p:nvPr/>
        </p:nvSpPr>
        <p:spPr bwMode="auto">
          <a:xfrm>
            <a:off x="685800" y="76200"/>
            <a:ext cx="7772400" cy="147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a:defRPr/>
            </a:pPr>
            <a:r>
              <a:rPr lang="en-US" sz="3600" b="1" dirty="0">
                <a:solidFill>
                  <a:schemeClr val="tx2">
                    <a:lumMod val="50000"/>
                  </a:schemeClr>
                </a:solidFill>
                <a:effectLst>
                  <a:outerShdw blurRad="38100" dist="38100" dir="2700000" algn="tl">
                    <a:srgbClr val="C0C0C0"/>
                  </a:outerShdw>
                </a:effectLst>
                <a:latin typeface="Arial Rounded MT Bold" pitchFamily="34" charset="0"/>
              </a:rPr>
              <a:t>CIL-NET Presents…</a:t>
            </a:r>
          </a:p>
        </p:txBody>
      </p:sp>
      <p:sp>
        <p:nvSpPr>
          <p:cNvPr id="5124" name="Rectangle 6"/>
          <p:cNvSpPr>
            <a:spLocks noChangeArrowheads="1"/>
          </p:cNvSpPr>
          <p:nvPr/>
        </p:nvSpPr>
        <p:spPr bwMode="auto">
          <a:xfrm>
            <a:off x="8305800" y="6381750"/>
            <a:ext cx="609600" cy="24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eaLnBrk="1" hangingPunct="1"/>
            <a:fld id="{23FAF4A9-CB2F-4044-B75D-DDA75FB3DBE2}" type="slidenum">
              <a:rPr lang="en-US" sz="800" b="1"/>
              <a:pPr algn="r" eaLnBrk="1" hangingPunct="1"/>
              <a:t>1</a:t>
            </a:fld>
            <a:endParaRPr lang="en-US" sz="800" b="1"/>
          </a:p>
        </p:txBody>
      </p:sp>
      <p:sp>
        <p:nvSpPr>
          <p:cNvPr id="27656" name="Rectangle 3"/>
          <p:cNvSpPr>
            <a:spLocks noChangeArrowheads="1"/>
          </p:cNvSpPr>
          <p:nvPr/>
        </p:nvSpPr>
        <p:spPr bwMode="auto">
          <a:xfrm>
            <a:off x="457200" y="1219200"/>
            <a:ext cx="8686800" cy="541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ctr">
              <a:spcBef>
                <a:spcPct val="20000"/>
              </a:spcBef>
              <a:buClr>
                <a:schemeClr val="accent2"/>
              </a:buClr>
              <a:buFont typeface="Tahoma" pitchFamily="34" charset="0"/>
              <a:buNone/>
              <a:defRPr/>
            </a:pPr>
            <a:r>
              <a:rPr lang="en-US" sz="2800" b="1" dirty="0">
                <a:solidFill>
                  <a:schemeClr val="tx2">
                    <a:lumMod val="50000"/>
                  </a:schemeClr>
                </a:solidFill>
                <a:latin typeface="Arial Rounded MT Bold" pitchFamily="34" charset="0"/>
              </a:rPr>
              <a:t>Operating Personal Assistance Services in CILs</a:t>
            </a:r>
          </a:p>
          <a:p>
            <a:pPr algn="ctr">
              <a:spcBef>
                <a:spcPct val="20000"/>
              </a:spcBef>
              <a:buClr>
                <a:schemeClr val="accent2"/>
              </a:buClr>
              <a:defRPr/>
            </a:pPr>
            <a:r>
              <a:rPr lang="en-US" sz="2400" dirty="0">
                <a:solidFill>
                  <a:schemeClr val="tx2">
                    <a:lumMod val="50000"/>
                  </a:schemeClr>
                </a:solidFill>
                <a:latin typeface="Arial Rounded MT Bold" pitchFamily="34" charset="0"/>
              </a:rPr>
              <a:t>A National Onsite Training</a:t>
            </a:r>
          </a:p>
          <a:p>
            <a:pPr algn="ctr">
              <a:spcBef>
                <a:spcPct val="20000"/>
              </a:spcBef>
              <a:buClr>
                <a:schemeClr val="accent2"/>
              </a:buClr>
              <a:buFont typeface="Tahoma" pitchFamily="34" charset="0"/>
              <a:buNone/>
              <a:defRPr/>
            </a:pPr>
            <a:endParaRPr lang="en-US" sz="800" b="1" dirty="0">
              <a:solidFill>
                <a:schemeClr val="tx2">
                  <a:lumMod val="50000"/>
                </a:schemeClr>
              </a:solidFill>
              <a:latin typeface="Arial Rounded MT Bold" pitchFamily="34" charset="0"/>
            </a:endParaRPr>
          </a:p>
          <a:p>
            <a:pPr algn="ctr">
              <a:spcBef>
                <a:spcPct val="20000"/>
              </a:spcBef>
              <a:buClr>
                <a:schemeClr val="accent2"/>
              </a:buClr>
              <a:buFont typeface="Tahoma" pitchFamily="34" charset="0"/>
              <a:buNone/>
              <a:defRPr/>
            </a:pPr>
            <a:r>
              <a:rPr lang="en-US" sz="2800" b="1" dirty="0">
                <a:effectLst>
                  <a:outerShdw blurRad="38100" dist="38100" dir="2700000" algn="tl">
                    <a:srgbClr val="000000">
                      <a:alpha val="43137"/>
                    </a:srgbClr>
                  </a:outerShdw>
                </a:effectLst>
                <a:latin typeface="Arial Rounded MT Bold" pitchFamily="34" charset="0"/>
              </a:rPr>
              <a:t>The Business of </a:t>
            </a:r>
            <a:r>
              <a:rPr lang="en-US" sz="2800" b="1" dirty="0">
                <a:effectLst>
                  <a:outerShdw blurRad="38100" dist="38100" dir="2700000" algn="tl">
                    <a:srgbClr val="000000">
                      <a:alpha val="43137"/>
                    </a:srgbClr>
                  </a:outerShdw>
                </a:effectLst>
                <a:latin typeface="Arial Rounded MT Bold" pitchFamily="34" charset="0"/>
              </a:rPr>
              <a:t>PAS and the Philosophy of</a:t>
            </a:r>
            <a:r>
              <a:rPr lang="en-US" sz="2800" b="1" dirty="0">
                <a:effectLst>
                  <a:outerShdw blurRad="38100" dist="38100" dir="2700000" algn="tl">
                    <a:srgbClr val="000000">
                      <a:alpha val="43137"/>
                    </a:srgbClr>
                  </a:outerShdw>
                </a:effectLst>
                <a:latin typeface="Arial Rounded MT Bold" pitchFamily="34" charset="0"/>
              </a:rPr>
              <a:t/>
            </a:r>
            <a:br>
              <a:rPr lang="en-US" sz="2800" b="1" dirty="0">
                <a:effectLst>
                  <a:outerShdw blurRad="38100" dist="38100" dir="2700000" algn="tl">
                    <a:srgbClr val="000000">
                      <a:alpha val="43137"/>
                    </a:srgbClr>
                  </a:outerShdw>
                </a:effectLst>
                <a:latin typeface="Arial Rounded MT Bold" pitchFamily="34" charset="0"/>
              </a:rPr>
            </a:br>
            <a:r>
              <a:rPr lang="en-US" sz="2800" b="1" dirty="0">
                <a:effectLst>
                  <a:outerShdw blurRad="38100" dist="38100" dir="2700000" algn="tl">
                    <a:srgbClr val="000000">
                      <a:alpha val="43137"/>
                    </a:srgbClr>
                  </a:outerShdw>
                </a:effectLst>
                <a:latin typeface="Arial Rounded MT Bold" pitchFamily="34" charset="0"/>
              </a:rPr>
              <a:t>Independent Living</a:t>
            </a:r>
            <a:endParaRPr lang="en-US" sz="800" b="1" dirty="0">
              <a:solidFill>
                <a:schemeClr val="tx2">
                  <a:lumMod val="50000"/>
                </a:schemeClr>
              </a:solidFill>
              <a:effectLst>
                <a:outerShdw blurRad="38100" dist="38100" dir="2700000" algn="tl">
                  <a:srgbClr val="000000">
                    <a:alpha val="43137"/>
                  </a:srgbClr>
                </a:outerShdw>
              </a:effectLst>
              <a:latin typeface="Arial Rounded MT Bold" pitchFamily="34" charset="0"/>
            </a:endParaRPr>
          </a:p>
          <a:p>
            <a:pPr algn="ctr">
              <a:spcBef>
                <a:spcPct val="20000"/>
              </a:spcBef>
              <a:buClr>
                <a:schemeClr val="accent2"/>
              </a:buClr>
              <a:buFont typeface="Tahoma" pitchFamily="34" charset="0"/>
              <a:buNone/>
              <a:defRPr/>
            </a:pPr>
            <a:endParaRPr lang="en-US" sz="700" b="1" dirty="0">
              <a:solidFill>
                <a:schemeClr val="tx2">
                  <a:lumMod val="50000"/>
                </a:schemeClr>
              </a:solidFill>
              <a:latin typeface="Arial Rounded MT Bold" pitchFamily="34" charset="0"/>
            </a:endParaRPr>
          </a:p>
          <a:p>
            <a:pPr algn="ctr">
              <a:spcBef>
                <a:spcPct val="20000"/>
              </a:spcBef>
              <a:buClr>
                <a:schemeClr val="accent2"/>
              </a:buClr>
              <a:buFont typeface="Tahoma" pitchFamily="34" charset="0"/>
              <a:buNone/>
              <a:defRPr/>
            </a:pPr>
            <a:r>
              <a:rPr lang="en-US" sz="2400" dirty="0">
                <a:latin typeface="Arial Rounded MT Bold" pitchFamily="34" charset="0"/>
              </a:rPr>
              <a:t>August 16-18, 2011</a:t>
            </a:r>
          </a:p>
          <a:p>
            <a:pPr algn="ctr">
              <a:spcBef>
                <a:spcPct val="20000"/>
              </a:spcBef>
              <a:buClr>
                <a:schemeClr val="accent2"/>
              </a:buClr>
              <a:buFont typeface="Tahoma" pitchFamily="34" charset="0"/>
              <a:buNone/>
              <a:defRPr/>
            </a:pPr>
            <a:r>
              <a:rPr lang="en-US" sz="2400" dirty="0">
                <a:latin typeface="Arial Rounded MT Bold" pitchFamily="34" charset="0"/>
              </a:rPr>
              <a:t>St. Louis, MO.</a:t>
            </a:r>
            <a:endParaRPr lang="en-US" sz="2400" dirty="0">
              <a:latin typeface="Arial Rounded MT Bold" pitchFamily="34" charset="0"/>
            </a:endParaRPr>
          </a:p>
          <a:p>
            <a:pPr algn="ctr">
              <a:spcBef>
                <a:spcPct val="20000"/>
              </a:spcBef>
              <a:buClr>
                <a:schemeClr val="accent2"/>
              </a:buClr>
              <a:buFont typeface="Tahoma" pitchFamily="34" charset="0"/>
              <a:buNone/>
              <a:defRPr/>
            </a:pPr>
            <a:endParaRPr lang="en-US" sz="800" dirty="0">
              <a:solidFill>
                <a:schemeClr val="tx2">
                  <a:lumMod val="50000"/>
                </a:schemeClr>
              </a:solidFill>
              <a:latin typeface="Tahoma" pitchFamily="34" charset="0"/>
            </a:endParaRPr>
          </a:p>
          <a:p>
            <a:pPr algn="ctr">
              <a:spcBef>
                <a:spcPct val="20000"/>
              </a:spcBef>
              <a:buClr>
                <a:schemeClr val="accent2"/>
              </a:buClr>
              <a:buFont typeface="Tahoma" pitchFamily="34" charset="0"/>
              <a:buNone/>
              <a:defRPr/>
            </a:pPr>
            <a:r>
              <a:rPr lang="en-US" sz="2000" dirty="0">
                <a:solidFill>
                  <a:schemeClr val="tx2">
                    <a:lumMod val="50000"/>
                  </a:schemeClr>
                </a:solidFill>
                <a:latin typeface="Arial Rounded MT Bold" pitchFamily="34" charset="0"/>
              </a:rPr>
              <a:t>Presenters:</a:t>
            </a:r>
            <a:endParaRPr lang="en-US" sz="2000" dirty="0">
              <a:solidFill>
                <a:schemeClr val="tx2">
                  <a:lumMod val="50000"/>
                </a:schemeClr>
              </a:solidFill>
              <a:latin typeface="Arial Rounded MT Bold" pitchFamily="34" charset="0"/>
            </a:endParaRPr>
          </a:p>
          <a:p>
            <a:pPr algn="ctr">
              <a:spcBef>
                <a:spcPct val="20000"/>
              </a:spcBef>
              <a:buClr>
                <a:schemeClr val="accent2"/>
              </a:buClr>
              <a:buFont typeface="Tahoma" pitchFamily="34" charset="0"/>
              <a:buNone/>
              <a:defRPr/>
            </a:pPr>
            <a:r>
              <a:rPr lang="en-US" sz="2200" dirty="0">
                <a:latin typeface="Arial Rounded MT Bold" pitchFamily="34" charset="0"/>
              </a:rPr>
              <a:t>Mike Oxford and Ami Weidler-Hyten</a:t>
            </a:r>
          </a:p>
          <a:p>
            <a:pPr algn="ctr">
              <a:spcBef>
                <a:spcPct val="20000"/>
              </a:spcBef>
              <a:buClr>
                <a:schemeClr val="accent2"/>
              </a:buClr>
              <a:buFont typeface="Tahoma" pitchFamily="34" charset="0"/>
              <a:buNone/>
              <a:defRPr/>
            </a:pPr>
            <a:r>
              <a:rPr lang="en-US" sz="2200" dirty="0">
                <a:latin typeface="Arial Rounded MT Bold" pitchFamily="34" charset="0"/>
              </a:rPr>
              <a:t>Topeka Independent Living </a:t>
            </a:r>
            <a:endParaRPr lang="en-US" sz="2200" dirty="0">
              <a:latin typeface="Arial Rounded MT Bold" pitchFamily="34" charset="0"/>
            </a:endParaRPr>
          </a:p>
          <a:p>
            <a:pPr algn="ctr">
              <a:spcBef>
                <a:spcPct val="20000"/>
              </a:spcBef>
              <a:buClr>
                <a:schemeClr val="accent2"/>
              </a:buClr>
              <a:buFont typeface="Tahoma" pitchFamily="34" charset="0"/>
              <a:buNone/>
              <a:defRPr/>
            </a:pPr>
            <a:r>
              <a:rPr lang="en-US" sz="2200" dirty="0">
                <a:latin typeface="Arial Rounded MT Bold" pitchFamily="34" charset="0"/>
              </a:rPr>
              <a:t>Resource </a:t>
            </a:r>
            <a:r>
              <a:rPr lang="en-US" sz="2200" dirty="0">
                <a:latin typeface="Arial Rounded MT Bold" pitchFamily="34" charset="0"/>
              </a:rPr>
              <a:t>Center, Inc.</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3" descr="Picture3.gif"/>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290" name="Rectangle 2"/>
          <p:cNvSpPr>
            <a:spLocks noGrp="1" noChangeArrowheads="1"/>
          </p:cNvSpPr>
          <p:nvPr>
            <p:ph type="title"/>
          </p:nvPr>
        </p:nvSpPr>
        <p:spPr>
          <a:xfrm>
            <a:off x="457200" y="381000"/>
            <a:ext cx="7743825" cy="1143000"/>
          </a:xfrm>
        </p:spPr>
        <p:txBody>
          <a:bodyPr rtlCol="0">
            <a:normAutofit fontScale="90000"/>
          </a:bodyPr>
          <a:lstStyle/>
          <a:p>
            <a:pPr algn="l" fontAlgn="auto">
              <a:spcAft>
                <a:spcPts val="0"/>
              </a:spcAft>
              <a:defRPr/>
            </a:pPr>
            <a:r>
              <a:rPr lang="en-US" sz="3600" b="1" dirty="0">
                <a:effectLst>
                  <a:outerShdw blurRad="38100" dist="38100" dir="2700000" algn="tl">
                    <a:srgbClr val="000000">
                      <a:alpha val="43137"/>
                    </a:srgbClr>
                  </a:outerShdw>
                </a:effectLst>
                <a:latin typeface="Arial Rounded MT Bold" pitchFamily="34" charset="0"/>
              </a:rPr>
              <a:t>Consumer Control and Self </a:t>
            </a:r>
            <a:r>
              <a:rPr lang="en-US" sz="3600" b="1" dirty="0" smtClean="0">
                <a:effectLst>
                  <a:outerShdw blurRad="38100" dist="38100" dir="2700000" algn="tl">
                    <a:srgbClr val="000000">
                      <a:alpha val="43137"/>
                    </a:srgbClr>
                  </a:outerShdw>
                </a:effectLst>
                <a:latin typeface="Arial Rounded MT Bold" pitchFamily="34" charset="0"/>
              </a:rPr>
              <a:t>Direction, cont’d.</a:t>
            </a:r>
            <a:endParaRPr lang="en-US" sz="4000" dirty="0"/>
          </a:p>
        </p:txBody>
      </p:sp>
      <p:sp>
        <p:nvSpPr>
          <p:cNvPr id="14340" name="Rectangle 3"/>
          <p:cNvSpPr>
            <a:spLocks noGrp="1" noChangeArrowheads="1"/>
          </p:cNvSpPr>
          <p:nvPr>
            <p:ph idx="1"/>
          </p:nvPr>
        </p:nvSpPr>
        <p:spPr>
          <a:xfrm>
            <a:off x="914400" y="1600200"/>
            <a:ext cx="8229600" cy="4114800"/>
          </a:xfrm>
        </p:spPr>
        <p:txBody>
          <a:bodyPr/>
          <a:lstStyle/>
          <a:p>
            <a:pPr>
              <a:buFontTx/>
              <a:buNone/>
            </a:pPr>
            <a:r>
              <a:rPr lang="en-US" smtClean="0"/>
              <a:t>	”Providers, where appropriate, shall include individuals in need of in-home 	care in the planning, start-up, delivery and administration of attendant care services and the training of personal care attendants”</a:t>
            </a:r>
          </a:p>
        </p:txBody>
      </p:sp>
      <p:sp>
        <p:nvSpPr>
          <p:cNvPr id="2" name="Slide Number Placeholder 1"/>
          <p:cNvSpPr>
            <a:spLocks noGrp="1"/>
          </p:cNvSpPr>
          <p:nvPr>
            <p:ph type="sldNum" sz="quarter" idx="11"/>
          </p:nvPr>
        </p:nvSpPr>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77EE021A-D37C-4C09-9BF8-7B0B7630B6A8}" type="slidenum">
              <a:rPr lang="en-US">
                <a:solidFill>
                  <a:srgbClr val="898989"/>
                </a:solidFill>
              </a:rPr>
              <a:pPr eaLnBrk="1" hangingPunct="1"/>
              <a:t>10</a:t>
            </a:fld>
            <a:endParaRPr lang="en-US">
              <a:solidFill>
                <a:srgbClr val="898989"/>
              </a:solidFill>
            </a:endParaRPr>
          </a:p>
        </p:txBody>
      </p:sp>
      <p:sp>
        <p:nvSpPr>
          <p:cNvPr id="14342" name="Rectangle 6"/>
          <p:cNvSpPr>
            <a:spLocks noChangeArrowheads="1"/>
          </p:cNvSpPr>
          <p:nvPr/>
        </p:nvSpPr>
        <p:spPr bwMode="auto">
          <a:xfrm>
            <a:off x="2514600" y="6567488"/>
            <a:ext cx="4572000" cy="21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sz="800" b="1"/>
              <a:t>CIL-NET, a project of ILRU – Independent Living Research Utilization</a:t>
            </a:r>
          </a:p>
        </p:txBody>
      </p:sp>
      <p:pic>
        <p:nvPicPr>
          <p:cNvPr id="14343" name="Picture 6"/>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201025" y="76200"/>
            <a:ext cx="809625" cy="385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3" descr="Picture3.gif"/>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14" name="Rectangle 2"/>
          <p:cNvSpPr>
            <a:spLocks noGrp="1" noChangeArrowheads="1"/>
          </p:cNvSpPr>
          <p:nvPr>
            <p:ph type="title"/>
          </p:nvPr>
        </p:nvSpPr>
        <p:spPr>
          <a:xfrm>
            <a:off x="457200" y="304800"/>
            <a:ext cx="8229600" cy="1143000"/>
          </a:xfrm>
        </p:spPr>
        <p:txBody>
          <a:bodyPr rtlCol="0">
            <a:normAutofit fontScale="90000"/>
          </a:bodyPr>
          <a:lstStyle/>
          <a:p>
            <a:pPr algn="l" fontAlgn="auto">
              <a:spcAft>
                <a:spcPts val="0"/>
              </a:spcAft>
              <a:defRPr/>
            </a:pPr>
            <a:r>
              <a:rPr lang="en-US" sz="3600" b="1" dirty="0">
                <a:effectLst>
                  <a:outerShdw blurRad="38100" dist="38100" dir="2700000" algn="tl">
                    <a:srgbClr val="000000">
                      <a:alpha val="43137"/>
                    </a:srgbClr>
                  </a:outerShdw>
                </a:effectLst>
                <a:latin typeface="Arial Rounded MT Bold" pitchFamily="34" charset="0"/>
              </a:rPr>
              <a:t>Consumer Control and Self Direction, </a:t>
            </a:r>
            <a:r>
              <a:rPr lang="en-US" sz="3100" b="1" dirty="0">
                <a:effectLst>
                  <a:outerShdw blurRad="38100" dist="38100" dir="2700000" algn="tl">
                    <a:srgbClr val="000000">
                      <a:alpha val="43137"/>
                    </a:srgbClr>
                  </a:outerShdw>
                </a:effectLst>
                <a:latin typeface="Arial Rounded MT Bold" pitchFamily="34" charset="0"/>
              </a:rPr>
              <a:t>cont’d</a:t>
            </a:r>
            <a:r>
              <a:rPr lang="en-US" sz="3100" b="1" dirty="0" smtClean="0">
                <a:effectLst>
                  <a:outerShdw blurRad="38100" dist="38100" dir="2700000" algn="tl">
                    <a:srgbClr val="000000">
                      <a:alpha val="43137"/>
                    </a:srgbClr>
                  </a:outerShdw>
                </a:effectLst>
                <a:latin typeface="Arial Rounded MT Bold" pitchFamily="34" charset="0"/>
              </a:rPr>
              <a:t>. 2</a:t>
            </a:r>
            <a:endParaRPr lang="en-US" sz="3100" dirty="0"/>
          </a:p>
        </p:txBody>
      </p:sp>
      <p:sp>
        <p:nvSpPr>
          <p:cNvPr id="15364" name="Rectangle 3"/>
          <p:cNvSpPr>
            <a:spLocks noGrp="1" noChangeArrowheads="1"/>
          </p:cNvSpPr>
          <p:nvPr>
            <p:ph idx="1"/>
          </p:nvPr>
        </p:nvSpPr>
        <p:spPr>
          <a:xfrm>
            <a:off x="914400" y="1371600"/>
            <a:ext cx="8229600" cy="4114800"/>
          </a:xfrm>
        </p:spPr>
        <p:txBody>
          <a:bodyPr/>
          <a:lstStyle/>
          <a:p>
            <a:r>
              <a:rPr lang="en-US" smtClean="0"/>
              <a:t>Regulation of Nursing</a:t>
            </a:r>
          </a:p>
          <a:p>
            <a:r>
              <a:rPr lang="en-US" smtClean="0"/>
              <a:t>“KSA 65-1124 Acts Which Are Not Prohibited. No provisions of this law shall be construed as prohibiting:”</a:t>
            </a:r>
          </a:p>
          <a:p>
            <a:pPr lvl="1"/>
            <a:r>
              <a:rPr lang="en-US" smtClean="0"/>
              <a:t>“(l) performance of attendant care 	 	services directed by or on behalf of an individual in need of in-home care…”</a:t>
            </a:r>
          </a:p>
        </p:txBody>
      </p:sp>
      <p:sp>
        <p:nvSpPr>
          <p:cNvPr id="2" name="Slide Number Placeholder 1"/>
          <p:cNvSpPr>
            <a:spLocks noGrp="1"/>
          </p:cNvSpPr>
          <p:nvPr>
            <p:ph type="sldNum" sz="quarter" idx="11"/>
          </p:nvPr>
        </p:nvSpPr>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D3087EFE-4F58-44C4-AF47-3EAA32F61CC9}" type="slidenum">
              <a:rPr lang="en-US">
                <a:solidFill>
                  <a:srgbClr val="898989"/>
                </a:solidFill>
              </a:rPr>
              <a:pPr eaLnBrk="1" hangingPunct="1"/>
              <a:t>11</a:t>
            </a:fld>
            <a:endParaRPr lang="en-US">
              <a:solidFill>
                <a:srgbClr val="898989"/>
              </a:solidFill>
            </a:endParaRPr>
          </a:p>
        </p:txBody>
      </p:sp>
      <p:sp>
        <p:nvSpPr>
          <p:cNvPr id="15366" name="Rectangle 6"/>
          <p:cNvSpPr>
            <a:spLocks noChangeArrowheads="1"/>
          </p:cNvSpPr>
          <p:nvPr/>
        </p:nvSpPr>
        <p:spPr bwMode="auto">
          <a:xfrm>
            <a:off x="2514600" y="6567488"/>
            <a:ext cx="4572000" cy="21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sz="800" b="1"/>
              <a:t>CIL-NET, a project of ILRU – Independent Living Research Utilization</a:t>
            </a:r>
          </a:p>
        </p:txBody>
      </p:sp>
      <p:pic>
        <p:nvPicPr>
          <p:cNvPr id="15367" name="Picture 6"/>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201025" y="76200"/>
            <a:ext cx="809625" cy="385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16386" name="Picture 3" descr="Picture3.gif"/>
          <p:cNvPicPr>
            <a:picLocks noChangeAspect="1"/>
          </p:cNvPicPr>
          <p:nvPr/>
        </p:nvPicPr>
        <p:blipFill>
          <a:blip r:embed="rId2">
            <a:lum bright="-4000"/>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38" name="Rectangle 2"/>
          <p:cNvSpPr>
            <a:spLocks noGrp="1" noChangeArrowheads="1"/>
          </p:cNvSpPr>
          <p:nvPr>
            <p:ph type="title"/>
          </p:nvPr>
        </p:nvSpPr>
        <p:spPr>
          <a:xfrm>
            <a:off x="457200" y="228600"/>
            <a:ext cx="8229600" cy="1143000"/>
          </a:xfrm>
        </p:spPr>
        <p:txBody>
          <a:bodyPr rtlCol="0">
            <a:normAutofit/>
          </a:bodyPr>
          <a:lstStyle/>
          <a:p>
            <a:pPr algn="l" fontAlgn="auto">
              <a:spcAft>
                <a:spcPts val="0"/>
              </a:spcAft>
              <a:defRPr/>
            </a:pPr>
            <a:r>
              <a:rPr lang="en-US" sz="3200" b="1" dirty="0">
                <a:effectLst>
                  <a:outerShdw blurRad="38100" dist="38100" dir="2700000" algn="tl">
                    <a:srgbClr val="000000">
                      <a:alpha val="43137"/>
                    </a:srgbClr>
                  </a:outerShdw>
                </a:effectLst>
                <a:latin typeface="Arial Rounded MT Bold" pitchFamily="34" charset="0"/>
              </a:rPr>
              <a:t>Consumer Control and Self Direction, </a:t>
            </a:r>
            <a:r>
              <a:rPr lang="en-US" sz="2800" b="1" dirty="0">
                <a:effectLst>
                  <a:outerShdw blurRad="38100" dist="38100" dir="2700000" algn="tl">
                    <a:srgbClr val="000000">
                      <a:alpha val="43137"/>
                    </a:srgbClr>
                  </a:outerShdw>
                </a:effectLst>
                <a:latin typeface="Arial Rounded MT Bold" pitchFamily="34" charset="0"/>
              </a:rPr>
              <a:t>cont’d</a:t>
            </a:r>
            <a:r>
              <a:rPr lang="en-US" sz="2800" b="1" dirty="0" smtClean="0">
                <a:effectLst>
                  <a:outerShdw blurRad="38100" dist="38100" dir="2700000" algn="tl">
                    <a:srgbClr val="000000">
                      <a:alpha val="43137"/>
                    </a:srgbClr>
                  </a:outerShdw>
                </a:effectLst>
                <a:latin typeface="Arial Rounded MT Bold" pitchFamily="34" charset="0"/>
              </a:rPr>
              <a:t>. 3</a:t>
            </a:r>
            <a:endParaRPr lang="en-US" sz="2800" dirty="0"/>
          </a:p>
        </p:txBody>
      </p:sp>
      <p:sp>
        <p:nvSpPr>
          <p:cNvPr id="16388" name="Rectangle 3"/>
          <p:cNvSpPr>
            <a:spLocks noGrp="1" noChangeArrowheads="1"/>
          </p:cNvSpPr>
          <p:nvPr>
            <p:ph idx="1"/>
          </p:nvPr>
        </p:nvSpPr>
        <p:spPr>
          <a:xfrm>
            <a:off x="1447800" y="1447800"/>
            <a:ext cx="7696200" cy="3962400"/>
          </a:xfrm>
        </p:spPr>
        <p:txBody>
          <a:bodyPr/>
          <a:lstStyle/>
          <a:p>
            <a:pPr>
              <a:lnSpc>
                <a:spcPct val="90000"/>
              </a:lnSpc>
            </a:pPr>
            <a:r>
              <a:rPr lang="en-US" sz="2800" smtClean="0"/>
              <a:t>The Definition of “Services” in State Statute Includes “Health Maintenance Activities”</a:t>
            </a:r>
          </a:p>
          <a:p>
            <a:pPr>
              <a:lnSpc>
                <a:spcPct val="90000"/>
              </a:lnSpc>
            </a:pPr>
            <a:r>
              <a:rPr lang="en-US" sz="2800" smtClean="0"/>
              <a:t>KSA 65-6201(d) “Health maintenance activities include, but are not limited to, catheter irrigation; administration of medications, enemas and suppositories; and wound care, if such activities in the opinion of the attending physician or licensed professional nurse may be performed by the individual if the individual were physically capable, and the procedure may be safely performed in the home.”</a:t>
            </a:r>
          </a:p>
        </p:txBody>
      </p:sp>
      <p:sp>
        <p:nvSpPr>
          <p:cNvPr id="2" name="Slide Number Placeholder 1"/>
          <p:cNvSpPr>
            <a:spLocks noGrp="1"/>
          </p:cNvSpPr>
          <p:nvPr>
            <p:ph type="sldNum" sz="quarter" idx="11"/>
          </p:nvPr>
        </p:nvSpPr>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64704130-6578-47EC-937B-EE2059E66240}" type="slidenum">
              <a:rPr lang="en-US">
                <a:solidFill>
                  <a:srgbClr val="898989"/>
                </a:solidFill>
              </a:rPr>
              <a:pPr eaLnBrk="1" hangingPunct="1"/>
              <a:t>12</a:t>
            </a:fld>
            <a:endParaRPr lang="en-US">
              <a:solidFill>
                <a:srgbClr val="898989"/>
              </a:solidFill>
            </a:endParaRPr>
          </a:p>
        </p:txBody>
      </p:sp>
      <p:sp>
        <p:nvSpPr>
          <p:cNvPr id="16390" name="Rectangle 6"/>
          <p:cNvSpPr>
            <a:spLocks noChangeArrowheads="1"/>
          </p:cNvSpPr>
          <p:nvPr/>
        </p:nvSpPr>
        <p:spPr bwMode="auto">
          <a:xfrm>
            <a:off x="2514600" y="6567488"/>
            <a:ext cx="4572000" cy="21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sz="800" b="1"/>
              <a:t>CIL-NET, a project of ILRU – Independent Living Research Utilization</a:t>
            </a:r>
          </a:p>
        </p:txBody>
      </p:sp>
      <p:pic>
        <p:nvPicPr>
          <p:cNvPr id="16391" name="Picture 6"/>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201025" y="76200"/>
            <a:ext cx="809625" cy="385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3" descr="Picture3.gif"/>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152400" y="304800"/>
            <a:ext cx="7848600" cy="1143000"/>
          </a:xfrm>
        </p:spPr>
        <p:txBody>
          <a:bodyPr rtlCol="0">
            <a:noAutofit/>
          </a:bodyPr>
          <a:lstStyle/>
          <a:p>
            <a:pPr algn="l" fontAlgn="auto">
              <a:spcAft>
                <a:spcPts val="0"/>
              </a:spcAft>
              <a:defRPr/>
            </a:pPr>
            <a:r>
              <a:rPr lang="en-US" sz="3200" b="1" dirty="0" smtClean="0">
                <a:effectLst>
                  <a:outerShdw blurRad="38100" dist="38100" dir="2700000" algn="tl">
                    <a:srgbClr val="000000">
                      <a:alpha val="43137"/>
                    </a:srgbClr>
                  </a:outerShdw>
                </a:effectLst>
                <a:latin typeface="Arial Rounded MT Bold" pitchFamily="34" charset="0"/>
              </a:rPr>
              <a:t>PAS in Kansas: History &amp; Philosophy</a:t>
            </a:r>
            <a:br>
              <a:rPr lang="en-US" sz="3200" b="1" dirty="0" smtClean="0">
                <a:effectLst>
                  <a:outerShdw blurRad="38100" dist="38100" dir="2700000" algn="tl">
                    <a:srgbClr val="000000">
                      <a:alpha val="43137"/>
                    </a:srgbClr>
                  </a:outerShdw>
                </a:effectLst>
                <a:latin typeface="Arial Rounded MT Bold" pitchFamily="34" charset="0"/>
              </a:rPr>
            </a:br>
            <a:r>
              <a:rPr lang="en-US" sz="3200" b="1" dirty="0" smtClean="0">
                <a:effectLst>
                  <a:outerShdw blurRad="38100" dist="38100" dir="2700000" algn="tl">
                    <a:srgbClr val="000000">
                      <a:alpha val="43137"/>
                    </a:srgbClr>
                  </a:outerShdw>
                </a:effectLst>
                <a:latin typeface="Arial Rounded MT Bold" pitchFamily="34" charset="0"/>
              </a:rPr>
              <a:t>1977 PD Waiver</a:t>
            </a:r>
            <a:endParaRPr lang="en-US" sz="3200" b="1" dirty="0">
              <a:effectLst>
                <a:outerShdw blurRad="38100" dist="38100" dir="2700000" algn="tl">
                  <a:srgbClr val="000000">
                    <a:alpha val="43137"/>
                  </a:srgbClr>
                </a:outerShdw>
              </a:effectLst>
              <a:latin typeface="Arial Rounded MT Bold" pitchFamily="34" charset="0"/>
            </a:endParaRPr>
          </a:p>
        </p:txBody>
      </p:sp>
      <p:sp>
        <p:nvSpPr>
          <p:cNvPr id="3" name="Content Placeholder 2"/>
          <p:cNvSpPr>
            <a:spLocks noGrp="1"/>
          </p:cNvSpPr>
          <p:nvPr>
            <p:ph idx="1"/>
          </p:nvPr>
        </p:nvSpPr>
        <p:spPr>
          <a:xfrm>
            <a:off x="1231900" y="1447800"/>
            <a:ext cx="7683500" cy="3886200"/>
          </a:xfrm>
        </p:spPr>
        <p:txBody>
          <a:bodyPr rtlCol="0">
            <a:normAutofit/>
          </a:bodyPr>
          <a:lstStyle/>
          <a:p>
            <a:pPr marL="0" indent="0" fontAlgn="auto">
              <a:spcAft>
                <a:spcPts val="0"/>
              </a:spcAft>
              <a:buFont typeface="Arial" panose="020B0604020202020204" pitchFamily="34" charset="0"/>
              <a:buNone/>
              <a:defRPr/>
            </a:pPr>
            <a:r>
              <a:rPr lang="en-US" sz="3600" b="1" dirty="0" smtClean="0"/>
              <a:t>Only 3 Services</a:t>
            </a:r>
          </a:p>
          <a:p>
            <a:pPr lvl="1" fontAlgn="auto">
              <a:spcAft>
                <a:spcPts val="0"/>
              </a:spcAft>
              <a:buFont typeface="Arial" panose="020B0604020202020204" pitchFamily="34" charset="0"/>
              <a:buChar char="•"/>
              <a:defRPr/>
            </a:pPr>
            <a:r>
              <a:rPr lang="en-US" sz="3200" dirty="0" smtClean="0"/>
              <a:t>Independent Living (IL) Counseling</a:t>
            </a:r>
          </a:p>
          <a:p>
            <a:pPr lvl="1" fontAlgn="auto">
              <a:spcAft>
                <a:spcPts val="0"/>
              </a:spcAft>
              <a:buFont typeface="Arial" panose="020B0604020202020204" pitchFamily="34" charset="0"/>
              <a:buChar char="•"/>
              <a:defRPr/>
            </a:pPr>
            <a:r>
              <a:rPr lang="en-US" sz="3200" dirty="0" smtClean="0"/>
              <a:t>Personal Services</a:t>
            </a:r>
          </a:p>
          <a:p>
            <a:pPr lvl="1" fontAlgn="auto">
              <a:spcAft>
                <a:spcPts val="0"/>
              </a:spcAft>
              <a:buFont typeface="Arial" panose="020B0604020202020204" pitchFamily="34" charset="0"/>
              <a:buChar char="•"/>
              <a:defRPr/>
            </a:pPr>
            <a:r>
              <a:rPr lang="en-US" sz="3200" dirty="0" smtClean="0"/>
              <a:t>Assistive </a:t>
            </a:r>
            <a:r>
              <a:rPr lang="en-US" dirty="0" smtClean="0"/>
              <a:t>Services</a:t>
            </a:r>
          </a:p>
          <a:p>
            <a:pPr fontAlgn="auto">
              <a:spcAft>
                <a:spcPts val="0"/>
              </a:spcAft>
              <a:buFont typeface="Wingdings" pitchFamily="2" charset="2"/>
              <a:buChar char="Ø"/>
              <a:defRPr/>
            </a:pPr>
            <a:endParaRPr lang="en-US" dirty="0"/>
          </a:p>
        </p:txBody>
      </p:sp>
      <p:sp>
        <p:nvSpPr>
          <p:cNvPr id="5" name="Slide Number Placeholder 4"/>
          <p:cNvSpPr>
            <a:spLocks noGrp="1"/>
          </p:cNvSpPr>
          <p:nvPr>
            <p:ph type="sldNum" sz="quarter" idx="11"/>
          </p:nvPr>
        </p:nvSpPr>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98F0BD88-0BD2-4D0E-BE8F-4282FD6861A2}" type="slidenum">
              <a:rPr lang="en-US">
                <a:solidFill>
                  <a:srgbClr val="898989"/>
                </a:solidFill>
              </a:rPr>
              <a:pPr eaLnBrk="1" hangingPunct="1"/>
              <a:t>13</a:t>
            </a:fld>
            <a:endParaRPr lang="en-US">
              <a:solidFill>
                <a:srgbClr val="898989"/>
              </a:solidFill>
            </a:endParaRPr>
          </a:p>
        </p:txBody>
      </p:sp>
      <p:sp>
        <p:nvSpPr>
          <p:cNvPr id="17414" name="Rectangle 6"/>
          <p:cNvSpPr>
            <a:spLocks noChangeArrowheads="1"/>
          </p:cNvSpPr>
          <p:nvPr/>
        </p:nvSpPr>
        <p:spPr bwMode="auto">
          <a:xfrm>
            <a:off x="2514600" y="6567488"/>
            <a:ext cx="4572000" cy="21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sz="800" b="1"/>
              <a:t>CIL-NET, a project of ILRU – Independent Living Research Utilization</a:t>
            </a:r>
          </a:p>
        </p:txBody>
      </p:sp>
      <p:pic>
        <p:nvPicPr>
          <p:cNvPr id="17415" name="Picture 6"/>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201025" y="76200"/>
            <a:ext cx="809625" cy="385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3" descr="Picture3.gif"/>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381000" y="228600"/>
            <a:ext cx="8229600" cy="1143000"/>
          </a:xfrm>
        </p:spPr>
        <p:txBody>
          <a:bodyPr rtlCol="0">
            <a:normAutofit/>
          </a:bodyPr>
          <a:lstStyle/>
          <a:p>
            <a:pPr algn="l" fontAlgn="auto">
              <a:spcAft>
                <a:spcPts val="0"/>
              </a:spcAft>
              <a:defRPr/>
            </a:pPr>
            <a:r>
              <a:rPr lang="en-US" sz="3200" b="1" dirty="0">
                <a:effectLst>
                  <a:outerShdw blurRad="38100" dist="38100" dir="2700000" algn="tl">
                    <a:srgbClr val="000000">
                      <a:alpha val="43137"/>
                    </a:srgbClr>
                  </a:outerShdw>
                </a:effectLst>
                <a:latin typeface="Arial Rounded MT Bold" pitchFamily="34" charset="0"/>
              </a:rPr>
              <a:t>PAS in Kansas: History &amp; Philosophy</a:t>
            </a:r>
            <a:br>
              <a:rPr lang="en-US" sz="3200" b="1" dirty="0">
                <a:effectLst>
                  <a:outerShdw blurRad="38100" dist="38100" dir="2700000" algn="tl">
                    <a:srgbClr val="000000">
                      <a:alpha val="43137"/>
                    </a:srgbClr>
                  </a:outerShdw>
                </a:effectLst>
                <a:latin typeface="Arial Rounded MT Bold" pitchFamily="34" charset="0"/>
              </a:rPr>
            </a:br>
            <a:r>
              <a:rPr lang="en-US" sz="3200" b="1" dirty="0">
                <a:effectLst>
                  <a:outerShdw blurRad="38100" dist="38100" dir="2700000" algn="tl">
                    <a:srgbClr val="000000">
                      <a:alpha val="43137"/>
                    </a:srgbClr>
                  </a:outerShdw>
                </a:effectLst>
                <a:latin typeface="Arial Rounded MT Bold" pitchFamily="34" charset="0"/>
              </a:rPr>
              <a:t>1977 PD </a:t>
            </a:r>
            <a:r>
              <a:rPr lang="en-US" sz="3200" b="1" dirty="0" smtClean="0">
                <a:effectLst>
                  <a:outerShdw blurRad="38100" dist="38100" dir="2700000" algn="tl">
                    <a:srgbClr val="000000">
                      <a:alpha val="43137"/>
                    </a:srgbClr>
                  </a:outerShdw>
                </a:effectLst>
                <a:latin typeface="Arial Rounded MT Bold" pitchFamily="34" charset="0"/>
              </a:rPr>
              <a:t>Waiver, </a:t>
            </a:r>
            <a:r>
              <a:rPr lang="en-US" sz="2800" b="1" dirty="0" smtClean="0">
                <a:effectLst>
                  <a:outerShdw blurRad="38100" dist="38100" dir="2700000" algn="tl">
                    <a:srgbClr val="000000">
                      <a:alpha val="43137"/>
                    </a:srgbClr>
                  </a:outerShdw>
                </a:effectLst>
                <a:latin typeface="Arial Rounded MT Bold" pitchFamily="34" charset="0"/>
              </a:rPr>
              <a:t>cont’d.</a:t>
            </a:r>
            <a:endParaRPr lang="en-US" sz="3600" dirty="0"/>
          </a:p>
        </p:txBody>
      </p:sp>
      <p:sp>
        <p:nvSpPr>
          <p:cNvPr id="18436" name="Content Placeholder 2"/>
          <p:cNvSpPr>
            <a:spLocks noGrp="1"/>
          </p:cNvSpPr>
          <p:nvPr>
            <p:ph idx="1"/>
          </p:nvPr>
        </p:nvSpPr>
        <p:spPr>
          <a:xfrm>
            <a:off x="457200" y="1600200"/>
            <a:ext cx="8229600" cy="2438400"/>
          </a:xfrm>
        </p:spPr>
        <p:txBody>
          <a:bodyPr/>
          <a:lstStyle/>
          <a:p>
            <a:r>
              <a:rPr lang="en-US" smtClean="0"/>
              <a:t>IL Counseling Provider Requirements Include at least 12 hours of Training Annually in the History and Philosophy of Independent Living</a:t>
            </a:r>
          </a:p>
        </p:txBody>
      </p:sp>
      <p:sp>
        <p:nvSpPr>
          <p:cNvPr id="5" name="Slide Number Placeholder 4"/>
          <p:cNvSpPr>
            <a:spLocks noGrp="1"/>
          </p:cNvSpPr>
          <p:nvPr>
            <p:ph type="sldNum" sz="quarter" idx="11"/>
          </p:nvPr>
        </p:nvSpPr>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8902FC89-7C8F-44E4-B338-A681E1A63E78}" type="slidenum">
              <a:rPr lang="en-US">
                <a:solidFill>
                  <a:srgbClr val="898989"/>
                </a:solidFill>
              </a:rPr>
              <a:pPr eaLnBrk="1" hangingPunct="1"/>
              <a:t>14</a:t>
            </a:fld>
            <a:endParaRPr lang="en-US">
              <a:solidFill>
                <a:srgbClr val="898989"/>
              </a:solidFill>
            </a:endParaRPr>
          </a:p>
        </p:txBody>
      </p:sp>
      <p:sp>
        <p:nvSpPr>
          <p:cNvPr id="18438" name="Rectangle 6"/>
          <p:cNvSpPr>
            <a:spLocks noChangeArrowheads="1"/>
          </p:cNvSpPr>
          <p:nvPr/>
        </p:nvSpPr>
        <p:spPr bwMode="auto">
          <a:xfrm>
            <a:off x="2514600" y="6567488"/>
            <a:ext cx="4572000" cy="21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sz="800" b="1"/>
              <a:t>CIL-NET, a project of ILRU – Independent Living Research Utilization</a:t>
            </a:r>
          </a:p>
        </p:txBody>
      </p:sp>
      <p:pic>
        <p:nvPicPr>
          <p:cNvPr id="18439" name="Picture 6"/>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201025" y="76200"/>
            <a:ext cx="809625" cy="385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3" descr="Picture3.gif"/>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304800" y="0"/>
            <a:ext cx="8077200" cy="1676400"/>
          </a:xfrm>
        </p:spPr>
        <p:txBody>
          <a:bodyPr rtlCol="0">
            <a:noAutofit/>
          </a:bodyPr>
          <a:lstStyle/>
          <a:p>
            <a:pPr algn="l" fontAlgn="auto">
              <a:spcAft>
                <a:spcPts val="0"/>
              </a:spcAft>
              <a:defRPr/>
            </a:pPr>
            <a:r>
              <a:rPr lang="en-US" sz="3200" b="1" dirty="0">
                <a:effectLst>
                  <a:outerShdw blurRad="38100" dist="38100" dir="2700000" algn="tl">
                    <a:srgbClr val="000000">
                      <a:alpha val="43137"/>
                    </a:srgbClr>
                  </a:outerShdw>
                </a:effectLst>
                <a:latin typeface="Arial Rounded MT Bold" pitchFamily="34" charset="0"/>
              </a:rPr>
              <a:t>PAS in Kansas: History &amp; </a:t>
            </a:r>
            <a:r>
              <a:rPr lang="en-US" sz="3200" b="1" dirty="0" smtClean="0">
                <a:effectLst>
                  <a:outerShdw blurRad="38100" dist="38100" dir="2700000" algn="tl">
                    <a:srgbClr val="000000">
                      <a:alpha val="43137"/>
                    </a:srgbClr>
                  </a:outerShdw>
                </a:effectLst>
                <a:latin typeface="Arial Rounded MT Bold" pitchFamily="34" charset="0"/>
              </a:rPr>
              <a:t>Philosophy 1977 </a:t>
            </a:r>
            <a:r>
              <a:rPr lang="en-US" sz="3200" b="1" dirty="0">
                <a:effectLst>
                  <a:outerShdw blurRad="38100" dist="38100" dir="2700000" algn="tl">
                    <a:srgbClr val="000000">
                      <a:alpha val="43137"/>
                    </a:srgbClr>
                  </a:outerShdw>
                </a:effectLst>
                <a:latin typeface="Arial Rounded MT Bold" pitchFamily="34" charset="0"/>
              </a:rPr>
              <a:t>PD </a:t>
            </a:r>
            <a:r>
              <a:rPr lang="en-US" sz="3200" b="1" dirty="0" smtClean="0">
                <a:effectLst>
                  <a:outerShdw blurRad="38100" dist="38100" dir="2700000" algn="tl">
                    <a:srgbClr val="000000">
                      <a:alpha val="43137"/>
                    </a:srgbClr>
                  </a:outerShdw>
                </a:effectLst>
                <a:latin typeface="Arial Rounded MT Bold" pitchFamily="34" charset="0"/>
              </a:rPr>
              <a:t>Waiver</a:t>
            </a:r>
            <a:r>
              <a:rPr lang="en-US" sz="3200" b="1" dirty="0">
                <a:effectLst>
                  <a:outerShdw blurRad="38100" dist="38100" dir="2700000" algn="tl">
                    <a:srgbClr val="000000">
                      <a:alpha val="43137"/>
                    </a:srgbClr>
                  </a:outerShdw>
                </a:effectLst>
                <a:latin typeface="Arial Rounded MT Bold" pitchFamily="34" charset="0"/>
              </a:rPr>
              <a:t> </a:t>
            </a:r>
            <a:r>
              <a:rPr lang="en-US" sz="3200" b="1" dirty="0" smtClean="0">
                <a:effectLst>
                  <a:outerShdw blurRad="38100" dist="38100" dir="2700000" algn="tl">
                    <a:srgbClr val="000000">
                      <a:alpha val="43137"/>
                    </a:srgbClr>
                  </a:outerShdw>
                </a:effectLst>
                <a:latin typeface="Arial Rounded MT Bold" pitchFamily="34" charset="0"/>
              </a:rPr>
              <a:t>– Personal Services</a:t>
            </a:r>
            <a:endParaRPr lang="en-US" sz="3200" dirty="0"/>
          </a:p>
        </p:txBody>
      </p:sp>
      <p:sp>
        <p:nvSpPr>
          <p:cNvPr id="3" name="Content Placeholder 2"/>
          <p:cNvSpPr>
            <a:spLocks noGrp="1"/>
          </p:cNvSpPr>
          <p:nvPr>
            <p:ph idx="1"/>
          </p:nvPr>
        </p:nvSpPr>
        <p:spPr>
          <a:xfrm>
            <a:off x="1600200" y="1447800"/>
            <a:ext cx="7315200" cy="4191000"/>
          </a:xfrm>
        </p:spPr>
        <p:txBody>
          <a:bodyPr rtlCol="0">
            <a:normAutofit/>
          </a:bodyPr>
          <a:lstStyle/>
          <a:p>
            <a:pPr marL="0" indent="0" fontAlgn="auto">
              <a:spcAft>
                <a:spcPts val="0"/>
              </a:spcAft>
              <a:buFont typeface="Arial" panose="020B0604020202020204" pitchFamily="34" charset="0"/>
              <a:buNone/>
              <a:defRPr/>
            </a:pPr>
            <a:r>
              <a:rPr lang="en-US" sz="2800" b="1" dirty="0" smtClean="0"/>
              <a:t>Definition:</a:t>
            </a:r>
          </a:p>
          <a:p>
            <a:pPr fontAlgn="auto">
              <a:spcAft>
                <a:spcPts val="0"/>
              </a:spcAft>
              <a:buFont typeface="Arial" panose="020B0604020202020204" pitchFamily="34" charset="0"/>
              <a:buNone/>
              <a:defRPr/>
            </a:pPr>
            <a:r>
              <a:rPr lang="en-US" sz="2800" dirty="0" smtClean="0"/>
              <a:t>	-”…one or more persons assisting another person with a disability with tasks which the disabled individual would typically do for themselves (sic) in the absence of a disability.”  Such services may include assisting consumers in accomplishing any …(ADL) or…(IADL) associated with the Normal Rhythms of the Day.”**</a:t>
            </a:r>
            <a:endParaRPr lang="en-US" sz="2800" dirty="0"/>
          </a:p>
        </p:txBody>
      </p:sp>
      <p:sp>
        <p:nvSpPr>
          <p:cNvPr id="5" name="Slide Number Placeholder 4"/>
          <p:cNvSpPr>
            <a:spLocks noGrp="1"/>
          </p:cNvSpPr>
          <p:nvPr>
            <p:ph type="sldNum" sz="quarter" idx="11"/>
          </p:nvPr>
        </p:nvSpPr>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97DB7107-61D5-4F3F-B4B6-96C801C2052F}" type="slidenum">
              <a:rPr lang="en-US">
                <a:solidFill>
                  <a:srgbClr val="898989"/>
                </a:solidFill>
              </a:rPr>
              <a:pPr eaLnBrk="1" hangingPunct="1"/>
              <a:t>15</a:t>
            </a:fld>
            <a:endParaRPr lang="en-US">
              <a:solidFill>
                <a:srgbClr val="898989"/>
              </a:solidFill>
            </a:endParaRPr>
          </a:p>
        </p:txBody>
      </p:sp>
      <p:sp>
        <p:nvSpPr>
          <p:cNvPr id="19462" name="Rectangle 6"/>
          <p:cNvSpPr>
            <a:spLocks noChangeArrowheads="1"/>
          </p:cNvSpPr>
          <p:nvPr/>
        </p:nvSpPr>
        <p:spPr bwMode="auto">
          <a:xfrm>
            <a:off x="2514600" y="6567488"/>
            <a:ext cx="4572000" cy="21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sz="800" b="1"/>
              <a:t>CIL-NET, a project of ILRU – Independent Living Research Utilization</a:t>
            </a:r>
          </a:p>
        </p:txBody>
      </p:sp>
      <p:pic>
        <p:nvPicPr>
          <p:cNvPr id="19463" name="Picture 6"/>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201025" y="76200"/>
            <a:ext cx="809625" cy="385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3" descr="Picture3.gif"/>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228600" y="152400"/>
            <a:ext cx="7086600" cy="1143000"/>
          </a:xfrm>
        </p:spPr>
        <p:txBody>
          <a:bodyPr rtlCol="0">
            <a:normAutofit/>
          </a:bodyPr>
          <a:lstStyle/>
          <a:p>
            <a:pPr algn="l" fontAlgn="auto">
              <a:spcAft>
                <a:spcPts val="0"/>
              </a:spcAft>
              <a:defRPr/>
            </a:pPr>
            <a:r>
              <a:rPr lang="en-US" sz="3200" b="1" dirty="0" smtClean="0">
                <a:effectLst>
                  <a:outerShdw blurRad="38100" dist="38100" dir="2700000" algn="tl">
                    <a:srgbClr val="000000">
                      <a:alpha val="43137"/>
                    </a:srgbClr>
                  </a:outerShdw>
                </a:effectLst>
                <a:latin typeface="Arial Rounded MT Bold" pitchFamily="34" charset="0"/>
              </a:rPr>
              <a:t>Normal Rhythms of the Day </a:t>
            </a:r>
            <a:endParaRPr lang="en-US" sz="3200" b="1" dirty="0">
              <a:effectLst>
                <a:outerShdw blurRad="38100" dist="38100" dir="2700000" algn="tl">
                  <a:srgbClr val="000000">
                    <a:alpha val="43137"/>
                  </a:srgbClr>
                </a:outerShdw>
              </a:effectLst>
              <a:latin typeface="Arial Rounded MT Bold" pitchFamily="34" charset="0"/>
            </a:endParaRPr>
          </a:p>
        </p:txBody>
      </p:sp>
      <p:sp>
        <p:nvSpPr>
          <p:cNvPr id="20484" name="Content Placeholder 2"/>
          <p:cNvSpPr>
            <a:spLocks noGrp="1"/>
          </p:cNvSpPr>
          <p:nvPr>
            <p:ph idx="1"/>
          </p:nvPr>
        </p:nvSpPr>
        <p:spPr>
          <a:xfrm>
            <a:off x="1295400" y="1143000"/>
            <a:ext cx="7848600" cy="3200400"/>
          </a:xfrm>
        </p:spPr>
        <p:txBody>
          <a:bodyPr/>
          <a:lstStyle/>
          <a:p>
            <a:pPr marL="0" indent="0">
              <a:buFont typeface="Arial" panose="020B0604020202020204" pitchFamily="34" charset="0"/>
              <a:buNone/>
            </a:pPr>
            <a:r>
              <a:rPr lang="en-US" sz="2800" smtClean="0"/>
              <a:t>**Originally Normal Rhythms…was drafted to speak to individual preferences and differences around when during the day, how the service was to be performed, how often and so on.  It ended including some of these values, but also being bureaucratic and medical model in nature.</a:t>
            </a:r>
          </a:p>
        </p:txBody>
      </p:sp>
      <p:sp>
        <p:nvSpPr>
          <p:cNvPr id="5" name="Slide Number Placeholder 4"/>
          <p:cNvSpPr>
            <a:spLocks noGrp="1"/>
          </p:cNvSpPr>
          <p:nvPr>
            <p:ph type="sldNum" sz="quarter" idx="11"/>
          </p:nvPr>
        </p:nvSpPr>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CC6957D1-FCCE-4DB5-AF30-97BA28BE4DC4}" type="slidenum">
              <a:rPr lang="en-US">
                <a:solidFill>
                  <a:srgbClr val="898989"/>
                </a:solidFill>
              </a:rPr>
              <a:pPr eaLnBrk="1" hangingPunct="1"/>
              <a:t>16</a:t>
            </a:fld>
            <a:endParaRPr lang="en-US">
              <a:solidFill>
                <a:srgbClr val="898989"/>
              </a:solidFill>
            </a:endParaRPr>
          </a:p>
        </p:txBody>
      </p:sp>
      <p:sp>
        <p:nvSpPr>
          <p:cNvPr id="20486" name="Rectangle 6"/>
          <p:cNvSpPr>
            <a:spLocks noChangeArrowheads="1"/>
          </p:cNvSpPr>
          <p:nvPr/>
        </p:nvSpPr>
        <p:spPr bwMode="auto">
          <a:xfrm>
            <a:off x="2514600" y="6567488"/>
            <a:ext cx="4572000" cy="21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sz="800" b="1"/>
              <a:t>CIL-NET, a project of ILRU – Independent Living Research Utilization</a:t>
            </a:r>
          </a:p>
        </p:txBody>
      </p:sp>
      <p:pic>
        <p:nvPicPr>
          <p:cNvPr id="20487" name="Picture 6"/>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201025" y="76200"/>
            <a:ext cx="809625" cy="385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3" descr="Picture3.gif"/>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381000" y="228600"/>
            <a:ext cx="8229600" cy="1143000"/>
          </a:xfrm>
        </p:spPr>
        <p:txBody>
          <a:bodyPr rtlCol="0">
            <a:noAutofit/>
          </a:bodyPr>
          <a:lstStyle/>
          <a:p>
            <a:pPr algn="l" fontAlgn="auto">
              <a:spcAft>
                <a:spcPts val="0"/>
              </a:spcAft>
              <a:defRPr/>
            </a:pPr>
            <a:r>
              <a:rPr lang="en-US" sz="3200" b="1" dirty="0" smtClean="0">
                <a:effectLst>
                  <a:outerShdw blurRad="38100" dist="38100" dir="2700000" algn="tl">
                    <a:srgbClr val="000000">
                      <a:alpha val="43137"/>
                    </a:srgbClr>
                  </a:outerShdw>
                </a:effectLst>
                <a:latin typeface="Arial Rounded MT Bold" pitchFamily="34" charset="0"/>
              </a:rPr>
              <a:t>PAS in Kansas: History &amp; Philosophy</a:t>
            </a:r>
            <a:br>
              <a:rPr lang="en-US" sz="3200" b="1" dirty="0" smtClean="0">
                <a:effectLst>
                  <a:outerShdw blurRad="38100" dist="38100" dir="2700000" algn="tl">
                    <a:srgbClr val="000000">
                      <a:alpha val="43137"/>
                    </a:srgbClr>
                  </a:outerShdw>
                </a:effectLst>
                <a:latin typeface="Arial Rounded MT Bold" pitchFamily="34" charset="0"/>
              </a:rPr>
            </a:br>
            <a:r>
              <a:rPr lang="en-US" sz="3200" b="1" dirty="0" smtClean="0">
                <a:effectLst>
                  <a:outerShdw blurRad="38100" dist="38100" dir="2700000" algn="tl">
                    <a:srgbClr val="000000">
                      <a:alpha val="43137"/>
                    </a:srgbClr>
                  </a:outerShdw>
                </a:effectLst>
                <a:latin typeface="Arial Rounded MT Bold" pitchFamily="34" charset="0"/>
              </a:rPr>
              <a:t>1997 PD Waiver – Assistive Services</a:t>
            </a:r>
            <a:endParaRPr lang="en-US" sz="3200" b="1" dirty="0">
              <a:effectLst>
                <a:outerShdw blurRad="38100" dist="38100" dir="2700000" algn="tl">
                  <a:srgbClr val="000000">
                    <a:alpha val="43137"/>
                  </a:srgbClr>
                </a:outerShdw>
              </a:effectLst>
              <a:latin typeface="Arial Rounded MT Bold" pitchFamily="34" charset="0"/>
            </a:endParaRPr>
          </a:p>
        </p:txBody>
      </p:sp>
      <p:sp>
        <p:nvSpPr>
          <p:cNvPr id="21508" name="Content Placeholder 2"/>
          <p:cNvSpPr>
            <a:spLocks noGrp="1"/>
          </p:cNvSpPr>
          <p:nvPr>
            <p:ph idx="1"/>
          </p:nvPr>
        </p:nvSpPr>
        <p:spPr>
          <a:xfrm>
            <a:off x="1447800" y="1447800"/>
            <a:ext cx="7696200" cy="4495800"/>
          </a:xfrm>
        </p:spPr>
        <p:txBody>
          <a:bodyPr/>
          <a:lstStyle/>
          <a:p>
            <a:pPr>
              <a:buFont typeface="Arial" panose="020B0604020202020204" pitchFamily="34" charset="0"/>
              <a:buNone/>
            </a:pPr>
            <a:r>
              <a:rPr lang="en-US" sz="2800" smtClean="0"/>
              <a:t>	…service which meet an individual…need by modifying or improving a …home and through provision of adaptive equipment.  Tangible equipment or hardware such as technology, assistive devices, or environmental modifications may be substituted for personal services when identified as a cost effective alternative on the …plan of care.</a:t>
            </a:r>
          </a:p>
        </p:txBody>
      </p:sp>
      <p:sp>
        <p:nvSpPr>
          <p:cNvPr id="5" name="Slide Number Placeholder 4"/>
          <p:cNvSpPr>
            <a:spLocks noGrp="1"/>
          </p:cNvSpPr>
          <p:nvPr>
            <p:ph type="sldNum" sz="quarter" idx="11"/>
          </p:nvPr>
        </p:nvSpPr>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5689C1FD-66F6-42FD-8218-1B4CF5ADBDF8}" type="slidenum">
              <a:rPr lang="en-US">
                <a:solidFill>
                  <a:srgbClr val="898989"/>
                </a:solidFill>
              </a:rPr>
              <a:pPr eaLnBrk="1" hangingPunct="1"/>
              <a:t>17</a:t>
            </a:fld>
            <a:endParaRPr lang="en-US">
              <a:solidFill>
                <a:srgbClr val="898989"/>
              </a:solidFill>
            </a:endParaRPr>
          </a:p>
        </p:txBody>
      </p:sp>
      <p:sp>
        <p:nvSpPr>
          <p:cNvPr id="21510" name="Rectangle 6"/>
          <p:cNvSpPr>
            <a:spLocks noChangeArrowheads="1"/>
          </p:cNvSpPr>
          <p:nvPr/>
        </p:nvSpPr>
        <p:spPr bwMode="auto">
          <a:xfrm>
            <a:off x="2514600" y="6567488"/>
            <a:ext cx="4572000" cy="21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sz="800"/>
              <a:t>CIL-NET, a project of ILRU – Independent Living Research Utilization</a:t>
            </a:r>
          </a:p>
        </p:txBody>
      </p:sp>
      <p:pic>
        <p:nvPicPr>
          <p:cNvPr id="21511" name="Picture 6"/>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201025" y="76200"/>
            <a:ext cx="809625" cy="385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3" descr="Picture3.gif"/>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34" name="Rectangle 2"/>
          <p:cNvSpPr>
            <a:spLocks noGrp="1" noChangeArrowheads="1"/>
          </p:cNvSpPr>
          <p:nvPr>
            <p:ph type="title"/>
          </p:nvPr>
        </p:nvSpPr>
        <p:spPr>
          <a:xfrm>
            <a:off x="381000" y="381000"/>
            <a:ext cx="7696200" cy="1143000"/>
          </a:xfrm>
        </p:spPr>
        <p:txBody>
          <a:bodyPr rtlCol="0">
            <a:noAutofit/>
          </a:bodyPr>
          <a:lstStyle/>
          <a:p>
            <a:pPr algn="l" fontAlgn="auto">
              <a:spcAft>
                <a:spcPts val="0"/>
              </a:spcAft>
              <a:defRPr/>
            </a:pPr>
            <a:r>
              <a:rPr lang="en-US" sz="3200" b="1" dirty="0">
                <a:effectLst>
                  <a:outerShdw blurRad="38100" dist="38100" dir="2700000" algn="tl">
                    <a:srgbClr val="000000">
                      <a:alpha val="43137"/>
                    </a:srgbClr>
                  </a:outerShdw>
                </a:effectLst>
                <a:latin typeface="Arial Rounded MT Bold" pitchFamily="34" charset="0"/>
              </a:rPr>
              <a:t>Congressional Findings: </a:t>
            </a:r>
            <a:br>
              <a:rPr lang="en-US" sz="3200" b="1" dirty="0">
                <a:effectLst>
                  <a:outerShdw blurRad="38100" dist="38100" dir="2700000" algn="tl">
                    <a:srgbClr val="000000">
                      <a:alpha val="43137"/>
                    </a:srgbClr>
                  </a:outerShdw>
                </a:effectLst>
                <a:latin typeface="Arial Rounded MT Bold" pitchFamily="34" charset="0"/>
              </a:rPr>
            </a:br>
            <a:r>
              <a:rPr lang="en-US" sz="3200" b="1" dirty="0">
                <a:effectLst>
                  <a:outerShdw blurRad="38100" dist="38100" dir="2700000" algn="tl">
                    <a:srgbClr val="000000">
                      <a:alpha val="43137"/>
                    </a:srgbClr>
                  </a:outerShdw>
                </a:effectLst>
                <a:latin typeface="Arial Rounded MT Bold" pitchFamily="34" charset="0"/>
              </a:rPr>
              <a:t>The Americans with Disabilities Act</a:t>
            </a:r>
          </a:p>
        </p:txBody>
      </p:sp>
      <p:sp>
        <p:nvSpPr>
          <p:cNvPr id="18435" name="Rectangle 3"/>
          <p:cNvSpPr>
            <a:spLocks noGrp="1" noChangeArrowheads="1"/>
          </p:cNvSpPr>
          <p:nvPr>
            <p:ph idx="1"/>
          </p:nvPr>
        </p:nvSpPr>
        <p:spPr>
          <a:xfrm>
            <a:off x="1600200" y="1676400"/>
            <a:ext cx="7543800" cy="4114800"/>
          </a:xfrm>
        </p:spPr>
        <p:txBody>
          <a:bodyPr rtlCol="0">
            <a:normAutofit fontScale="92500"/>
          </a:bodyPr>
          <a:lstStyle/>
          <a:p>
            <a:pPr fontAlgn="auto">
              <a:spcAft>
                <a:spcPts val="0"/>
              </a:spcAft>
              <a:buFontTx/>
              <a:buNone/>
              <a:defRPr/>
            </a:pPr>
            <a:r>
              <a:rPr lang="en-US" sz="2800" dirty="0"/>
              <a:t>. . . individuals with disabilities continually encounter various forms of discrimination, including outright intentional exclusion, the discriminatory effects of architectural, transportation, and communication barriers, overprotective rules and policies, failure to make modifications to existing facilities and practices, exclusionary qualification standards and criteria, segregation, and relegation to lesser services, programs, activities, benefits, jobs, or other opportunities; (42 U.S.C. §12101(a)(5)).</a:t>
            </a:r>
          </a:p>
        </p:txBody>
      </p:sp>
      <p:sp>
        <p:nvSpPr>
          <p:cNvPr id="2" name="Slide Number Placeholder 1"/>
          <p:cNvSpPr>
            <a:spLocks noGrp="1"/>
          </p:cNvSpPr>
          <p:nvPr>
            <p:ph type="sldNum" sz="quarter" idx="11"/>
          </p:nvPr>
        </p:nvSpPr>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8EBDF2C0-781C-44AC-AF67-CE386F9392A2}" type="slidenum">
              <a:rPr lang="en-US">
                <a:solidFill>
                  <a:srgbClr val="898989"/>
                </a:solidFill>
              </a:rPr>
              <a:pPr eaLnBrk="1" hangingPunct="1"/>
              <a:t>18</a:t>
            </a:fld>
            <a:endParaRPr lang="en-US">
              <a:solidFill>
                <a:srgbClr val="898989"/>
              </a:solidFill>
            </a:endParaRPr>
          </a:p>
        </p:txBody>
      </p:sp>
      <p:sp>
        <p:nvSpPr>
          <p:cNvPr id="22534" name="Rectangle 6"/>
          <p:cNvSpPr>
            <a:spLocks noChangeArrowheads="1"/>
          </p:cNvSpPr>
          <p:nvPr/>
        </p:nvSpPr>
        <p:spPr bwMode="auto">
          <a:xfrm>
            <a:off x="2514600" y="6567488"/>
            <a:ext cx="4572000" cy="21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sz="800" b="1"/>
              <a:t>CIL-NET, a project of ILRU – Independent Living Research Utilization</a:t>
            </a:r>
          </a:p>
        </p:txBody>
      </p:sp>
      <p:pic>
        <p:nvPicPr>
          <p:cNvPr id="22535" name="Picture 6"/>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201025" y="76200"/>
            <a:ext cx="809625" cy="385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5" descr="Picture3.gif"/>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83" name="Rectangle 3"/>
          <p:cNvSpPr>
            <a:spLocks noGrp="1" noChangeArrowheads="1"/>
          </p:cNvSpPr>
          <p:nvPr>
            <p:ph type="title"/>
          </p:nvPr>
        </p:nvSpPr>
        <p:spPr>
          <a:xfrm>
            <a:off x="457200" y="152400"/>
            <a:ext cx="8229600" cy="1143000"/>
          </a:xfrm>
        </p:spPr>
        <p:txBody>
          <a:bodyPr rtlCol="0">
            <a:normAutofit/>
          </a:bodyPr>
          <a:lstStyle/>
          <a:p>
            <a:pPr algn="l" fontAlgn="auto">
              <a:spcAft>
                <a:spcPts val="0"/>
              </a:spcAft>
              <a:defRPr/>
            </a:pPr>
            <a:r>
              <a:rPr lang="en-US" sz="3200" b="1" dirty="0">
                <a:effectLst>
                  <a:outerShdw blurRad="38100" dist="38100" dir="2700000" algn="tl">
                    <a:srgbClr val="000000">
                      <a:alpha val="43137"/>
                    </a:srgbClr>
                  </a:outerShdw>
                </a:effectLst>
                <a:latin typeface="Arial Rounded MT Bold" pitchFamily="34" charset="0"/>
              </a:rPr>
              <a:t>Integration Mandate: ADA</a:t>
            </a:r>
          </a:p>
        </p:txBody>
      </p:sp>
      <p:sp>
        <p:nvSpPr>
          <p:cNvPr id="20482" name="Rectangle 2"/>
          <p:cNvSpPr>
            <a:spLocks noGrp="1" noChangeArrowheads="1"/>
          </p:cNvSpPr>
          <p:nvPr>
            <p:ph idx="1"/>
          </p:nvPr>
        </p:nvSpPr>
        <p:spPr>
          <a:xfrm>
            <a:off x="1447800" y="1219200"/>
            <a:ext cx="7543800" cy="4525963"/>
          </a:xfrm>
        </p:spPr>
        <p:txBody>
          <a:bodyPr rtlCol="0">
            <a:normAutofit/>
          </a:bodyPr>
          <a:lstStyle/>
          <a:p>
            <a:pPr fontAlgn="auto">
              <a:spcAft>
                <a:spcPts val="0"/>
              </a:spcAft>
              <a:buFontTx/>
              <a:buNone/>
              <a:defRPr/>
            </a:pPr>
            <a:endParaRPr lang="en-US" dirty="0" smtClean="0"/>
          </a:p>
          <a:p>
            <a:pPr fontAlgn="auto">
              <a:spcAft>
                <a:spcPts val="0"/>
              </a:spcAft>
              <a:buFontTx/>
              <a:buNone/>
              <a:defRPr/>
            </a:pPr>
            <a:r>
              <a:rPr lang="en-US" dirty="0" smtClean="0"/>
              <a:t>“</a:t>
            </a:r>
            <a:r>
              <a:rPr lang="en-US" dirty="0"/>
              <a:t>A public entity shall administer services, programs, and activities in the</a:t>
            </a:r>
          </a:p>
          <a:p>
            <a:pPr fontAlgn="auto">
              <a:spcAft>
                <a:spcPts val="0"/>
              </a:spcAft>
              <a:buFontTx/>
              <a:buNone/>
              <a:defRPr/>
            </a:pPr>
            <a:r>
              <a:rPr lang="en-US" sz="2400" dirty="0" smtClean="0">
                <a:solidFill>
                  <a:schemeClr val="accent2">
                    <a:lumMod val="75000"/>
                  </a:schemeClr>
                </a:solidFill>
              </a:rPr>
              <a:t>					</a:t>
            </a:r>
            <a:r>
              <a:rPr lang="en-US" dirty="0" smtClean="0"/>
              <a:t>appropriate </a:t>
            </a:r>
            <a:r>
              <a:rPr lang="en-US" dirty="0"/>
              <a:t>to the needs of qualified individuals with disabilities.” 28 CFR § 35.130(d).</a:t>
            </a:r>
          </a:p>
        </p:txBody>
      </p:sp>
      <p:sp>
        <p:nvSpPr>
          <p:cNvPr id="20484" name="Text Box 4"/>
          <p:cNvSpPr txBox="1">
            <a:spLocks noChangeArrowheads="1"/>
          </p:cNvSpPr>
          <p:nvPr/>
        </p:nvSpPr>
        <p:spPr bwMode="auto">
          <a:xfrm>
            <a:off x="6934200" y="2286000"/>
            <a:ext cx="1066800" cy="579438"/>
          </a:xfrm>
          <a:prstGeom prst="rect">
            <a:avLst/>
          </a:prstGeom>
          <a:noFill/>
          <a:ln w="9525">
            <a:noFill/>
            <a:miter lim="800000"/>
            <a:headEnd/>
            <a:tailEnd/>
          </a:ln>
          <a:effectLst>
            <a:glow rad="63500">
              <a:schemeClr val="accent1">
                <a:satMod val="175000"/>
                <a:alpha val="40000"/>
              </a:schemeClr>
            </a:glow>
          </a:effectLst>
        </p:spPr>
        <p:txBody>
          <a:bodyPr>
            <a:spAutoFit/>
          </a:bodyPr>
          <a:lstStyle/>
          <a:p>
            <a:pPr eaLnBrk="0" hangingPunct="0">
              <a:spcBef>
                <a:spcPct val="50000"/>
              </a:spcBef>
              <a:defRPr/>
            </a:pPr>
            <a:r>
              <a:rPr lang="en-US" sz="3200" i="1" dirty="0">
                <a:solidFill>
                  <a:schemeClr val="accent2">
                    <a:lumMod val="75000"/>
                  </a:schemeClr>
                </a:solidFill>
                <a:effectLst>
                  <a:outerShdw blurRad="38100" dist="38100" dir="2700000" algn="tl">
                    <a:srgbClr val="C0C0C0"/>
                  </a:outerShdw>
                </a:effectLst>
                <a:latin typeface="Tahoma" pitchFamily="34" charset="0"/>
              </a:rPr>
              <a:t>most</a:t>
            </a:r>
          </a:p>
        </p:txBody>
      </p:sp>
      <p:sp>
        <p:nvSpPr>
          <p:cNvPr id="20485" name="Text Box 5"/>
          <p:cNvSpPr txBox="1">
            <a:spLocks noChangeArrowheads="1"/>
          </p:cNvSpPr>
          <p:nvPr/>
        </p:nvSpPr>
        <p:spPr bwMode="auto">
          <a:xfrm>
            <a:off x="1752600" y="2819400"/>
            <a:ext cx="3429000" cy="579438"/>
          </a:xfrm>
          <a:prstGeom prst="rect">
            <a:avLst/>
          </a:prstGeom>
          <a:noFill/>
          <a:ln w="9525">
            <a:noFill/>
            <a:miter lim="800000"/>
            <a:headEnd/>
            <a:tailEnd/>
          </a:ln>
          <a:effectLst/>
        </p:spPr>
        <p:txBody>
          <a:bodyPr>
            <a:spAutoFit/>
          </a:bodyPr>
          <a:lstStyle/>
          <a:p>
            <a:pPr eaLnBrk="0" hangingPunct="0">
              <a:spcBef>
                <a:spcPct val="50000"/>
              </a:spcBef>
              <a:defRPr/>
            </a:pPr>
            <a:r>
              <a:rPr lang="en-US" sz="3200" i="1" dirty="0">
                <a:solidFill>
                  <a:schemeClr val="accent2">
                    <a:lumMod val="75000"/>
                  </a:schemeClr>
                </a:solidFill>
                <a:effectLst>
                  <a:outerShdw blurRad="38100" dist="38100" dir="2700000" algn="tl">
                    <a:srgbClr val="C0C0C0"/>
                  </a:outerShdw>
                </a:effectLst>
                <a:latin typeface="Tahoma" pitchFamily="34" charset="0"/>
              </a:rPr>
              <a:t>integrated setting</a:t>
            </a:r>
            <a:endParaRPr lang="en-US" sz="3200" i="1" dirty="0">
              <a:solidFill>
                <a:schemeClr val="accent2">
                  <a:lumMod val="75000"/>
                </a:schemeClr>
              </a:solidFill>
              <a:effectLst>
                <a:outerShdw blurRad="38100" dist="38100" dir="2700000" algn="tl">
                  <a:srgbClr val="C0C0C0"/>
                </a:outerShdw>
              </a:effectLst>
              <a:latin typeface="Tahoma" pitchFamily="34" charset="0"/>
            </a:endParaRPr>
          </a:p>
        </p:txBody>
      </p:sp>
      <p:sp>
        <p:nvSpPr>
          <p:cNvPr id="2" name="Slide Number Placeholder 1"/>
          <p:cNvSpPr>
            <a:spLocks noGrp="1"/>
          </p:cNvSpPr>
          <p:nvPr>
            <p:ph type="sldNum" sz="quarter" idx="11"/>
          </p:nvPr>
        </p:nvSpPr>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8772BBA8-C775-43AA-BE7F-500BCA704EC3}" type="slidenum">
              <a:rPr lang="en-US">
                <a:solidFill>
                  <a:srgbClr val="898989"/>
                </a:solidFill>
              </a:rPr>
              <a:pPr eaLnBrk="1" hangingPunct="1"/>
              <a:t>19</a:t>
            </a:fld>
            <a:endParaRPr lang="en-US">
              <a:solidFill>
                <a:srgbClr val="898989"/>
              </a:solidFill>
            </a:endParaRPr>
          </a:p>
        </p:txBody>
      </p:sp>
      <p:sp>
        <p:nvSpPr>
          <p:cNvPr id="23562" name="Rectangle 6"/>
          <p:cNvSpPr>
            <a:spLocks noChangeArrowheads="1"/>
          </p:cNvSpPr>
          <p:nvPr/>
        </p:nvSpPr>
        <p:spPr bwMode="auto">
          <a:xfrm>
            <a:off x="2514600" y="6567488"/>
            <a:ext cx="4572000" cy="21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sz="800" b="1"/>
              <a:t>CIL-NET, a project of ILRU – Independent Living Research Utilization</a:t>
            </a:r>
          </a:p>
        </p:txBody>
      </p:sp>
      <p:pic>
        <p:nvPicPr>
          <p:cNvPr id="23563" name="Picture 8"/>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201025" y="76200"/>
            <a:ext cx="809625" cy="385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8" presetClass="emph" presetSubtype="0" fill="hold" nodeType="clickEffect">
                                  <p:stCondLst>
                                    <p:cond delay="0"/>
                                  </p:stCondLst>
                                  <p:childTnLst>
                                    <p:animRot by="21600000">
                                      <p:cBhvr>
                                        <p:cTn id="6" dur="2000" fill="hold"/>
                                        <p:tgtEl>
                                          <p:spTgt spid="20485">
                                            <p:txEl>
                                              <p:pRg st="0" end="0"/>
                                            </p:txEl>
                                          </p:spTgt>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4" descr="Picture3.gif"/>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itle 2"/>
          <p:cNvSpPr>
            <a:spLocks noGrp="1"/>
          </p:cNvSpPr>
          <p:nvPr>
            <p:ph type="title"/>
          </p:nvPr>
        </p:nvSpPr>
        <p:spPr>
          <a:xfrm>
            <a:off x="228600" y="274638"/>
            <a:ext cx="8229600" cy="1143000"/>
          </a:xfrm>
        </p:spPr>
        <p:txBody>
          <a:bodyPr rtlCol="0">
            <a:normAutofit/>
          </a:bodyPr>
          <a:lstStyle/>
          <a:p>
            <a:pPr algn="l" fontAlgn="auto">
              <a:spcAft>
                <a:spcPts val="0"/>
              </a:spcAft>
              <a:defRPr/>
            </a:pPr>
            <a:r>
              <a:rPr lang="en-US" sz="3200" b="1" dirty="0" smtClean="0">
                <a:effectLst>
                  <a:outerShdw blurRad="38100" dist="38100" dir="2700000" algn="tl">
                    <a:srgbClr val="000000">
                      <a:alpha val="43137"/>
                    </a:srgbClr>
                  </a:outerShdw>
                </a:effectLst>
                <a:latin typeface="Arial Rounded MT Bold" pitchFamily="34" charset="0"/>
              </a:rPr>
              <a:t>Independent Living</a:t>
            </a:r>
            <a:endParaRPr lang="en-US" sz="3200" b="1" dirty="0">
              <a:effectLst>
                <a:outerShdw blurRad="38100" dist="38100" dir="2700000" algn="tl">
                  <a:srgbClr val="000000">
                    <a:alpha val="43137"/>
                  </a:srgbClr>
                </a:outerShdw>
              </a:effectLst>
              <a:latin typeface="Arial Rounded MT Bold" pitchFamily="34" charset="0"/>
            </a:endParaRPr>
          </a:p>
        </p:txBody>
      </p:sp>
      <p:sp>
        <p:nvSpPr>
          <p:cNvPr id="6148" name="Rectangle 2"/>
          <p:cNvSpPr>
            <a:spLocks noGrp="1" noChangeArrowheads="1"/>
          </p:cNvSpPr>
          <p:nvPr>
            <p:ph idx="1"/>
          </p:nvPr>
        </p:nvSpPr>
        <p:spPr/>
        <p:txBody>
          <a:bodyPr/>
          <a:lstStyle/>
          <a:p>
            <a:pPr algn="ctr">
              <a:lnSpc>
                <a:spcPct val="90000"/>
              </a:lnSpc>
              <a:buFontTx/>
              <a:buNone/>
            </a:pPr>
            <a:endParaRPr lang="en-US" sz="800" smtClean="0"/>
          </a:p>
          <a:p>
            <a:pPr algn="ctr">
              <a:lnSpc>
                <a:spcPct val="90000"/>
              </a:lnSpc>
              <a:buFontTx/>
              <a:buNone/>
            </a:pPr>
            <a:r>
              <a:rPr lang="en-US" smtClean="0"/>
              <a:t>Independent living </a:t>
            </a:r>
          </a:p>
          <a:p>
            <a:pPr algn="ctr">
              <a:lnSpc>
                <a:spcPct val="90000"/>
              </a:lnSpc>
              <a:buFontTx/>
              <a:buNone/>
            </a:pPr>
            <a:r>
              <a:rPr lang="en-US" smtClean="0"/>
              <a:t>[for people with disabilities] involves</a:t>
            </a:r>
          </a:p>
          <a:p>
            <a:pPr algn="ctr">
              <a:lnSpc>
                <a:spcPct val="90000"/>
              </a:lnSpc>
              <a:buFontTx/>
              <a:buNone/>
            </a:pPr>
            <a:endParaRPr lang="en-US" smtClean="0"/>
          </a:p>
          <a:p>
            <a:pPr algn="ctr">
              <a:lnSpc>
                <a:spcPct val="90000"/>
              </a:lnSpc>
              <a:buFontTx/>
              <a:buNone/>
            </a:pPr>
            <a:r>
              <a:rPr lang="en-US" smtClean="0"/>
              <a:t> not just doing things by your self.</a:t>
            </a:r>
          </a:p>
          <a:p>
            <a:pPr algn="ctr">
              <a:lnSpc>
                <a:spcPct val="90000"/>
              </a:lnSpc>
              <a:buFontTx/>
              <a:buNone/>
            </a:pPr>
            <a:endParaRPr lang="en-US" sz="4000" smtClean="0"/>
          </a:p>
          <a:p>
            <a:pPr>
              <a:lnSpc>
                <a:spcPct val="90000"/>
              </a:lnSpc>
              <a:buFontTx/>
              <a:buNone/>
            </a:pPr>
            <a:r>
              <a:rPr lang="en-US" smtClean="0"/>
              <a:t>						---Judy Heumann</a:t>
            </a:r>
          </a:p>
          <a:p>
            <a:pPr>
              <a:lnSpc>
                <a:spcPct val="90000"/>
              </a:lnSpc>
              <a:buFontTx/>
              <a:buNone/>
            </a:pPr>
            <a:endParaRPr lang="en-US" smtClean="0"/>
          </a:p>
          <a:p>
            <a:pPr>
              <a:lnSpc>
                <a:spcPct val="90000"/>
              </a:lnSpc>
              <a:buFontTx/>
              <a:buNone/>
            </a:pPr>
            <a:endParaRPr lang="en-US" smtClean="0"/>
          </a:p>
          <a:p>
            <a:pPr algn="ctr">
              <a:lnSpc>
                <a:spcPct val="90000"/>
              </a:lnSpc>
              <a:buFontTx/>
              <a:buNone/>
            </a:pPr>
            <a:endParaRPr lang="en-US" sz="4400" smtClean="0"/>
          </a:p>
        </p:txBody>
      </p:sp>
      <p:sp>
        <p:nvSpPr>
          <p:cNvPr id="2" name="Slide Number Placeholder 1"/>
          <p:cNvSpPr>
            <a:spLocks noGrp="1"/>
          </p:cNvSpPr>
          <p:nvPr>
            <p:ph type="sldNum" sz="quarter" idx="11"/>
          </p:nvPr>
        </p:nvSpPr>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D0F7B217-2992-4925-8944-D70D821E49A1}" type="slidenum">
              <a:rPr lang="en-US">
                <a:solidFill>
                  <a:srgbClr val="898989"/>
                </a:solidFill>
              </a:rPr>
              <a:pPr eaLnBrk="1" hangingPunct="1"/>
              <a:t>2</a:t>
            </a:fld>
            <a:endParaRPr lang="en-US">
              <a:solidFill>
                <a:srgbClr val="898989"/>
              </a:solidFill>
            </a:endParaRPr>
          </a:p>
        </p:txBody>
      </p:sp>
      <p:sp>
        <p:nvSpPr>
          <p:cNvPr id="6150" name="Text Box 3"/>
          <p:cNvSpPr txBox="1">
            <a:spLocks noChangeArrowheads="1"/>
          </p:cNvSpPr>
          <p:nvPr/>
        </p:nvSpPr>
        <p:spPr bwMode="auto">
          <a:xfrm>
            <a:off x="1965325" y="668338"/>
            <a:ext cx="4740275"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n-US" sz="4000">
              <a:latin typeface="Tahoma" panose="020B0604030504040204" pitchFamily="34" charset="0"/>
            </a:endParaRPr>
          </a:p>
        </p:txBody>
      </p:sp>
      <p:sp>
        <p:nvSpPr>
          <p:cNvPr id="4100" name="Text Box 4"/>
          <p:cNvSpPr txBox="1">
            <a:spLocks noChangeArrowheads="1"/>
          </p:cNvSpPr>
          <p:nvPr/>
        </p:nvSpPr>
        <p:spPr bwMode="auto">
          <a:xfrm>
            <a:off x="1743075" y="2819400"/>
            <a:ext cx="5495925" cy="584200"/>
          </a:xfrm>
          <a:prstGeom prst="rect">
            <a:avLst/>
          </a:prstGeom>
          <a:noFill/>
          <a:ln w="9525">
            <a:noFill/>
            <a:miter lim="800000"/>
            <a:headEnd/>
            <a:tailEnd/>
          </a:ln>
          <a:effectLst/>
        </p:spPr>
        <p:txBody>
          <a:bodyPr wrap="none">
            <a:spAutoFit/>
          </a:bodyPr>
          <a:lstStyle/>
          <a:p>
            <a:pPr eaLnBrk="0" hangingPunct="0">
              <a:defRPr/>
            </a:pPr>
            <a:r>
              <a:rPr lang="en-US" sz="3200" dirty="0">
                <a:effectLst>
                  <a:outerShdw blurRad="38100" dist="38100" dir="2700000" algn="tl">
                    <a:srgbClr val="C0C0C0"/>
                  </a:outerShdw>
                </a:effectLst>
                <a:latin typeface="Tahoma" pitchFamily="34" charset="0"/>
              </a:rPr>
              <a:t>control over decision making,</a:t>
            </a:r>
          </a:p>
        </p:txBody>
      </p:sp>
      <p:sp>
        <p:nvSpPr>
          <p:cNvPr id="6152" name="Rectangle 6"/>
          <p:cNvSpPr>
            <a:spLocks noChangeArrowheads="1"/>
          </p:cNvSpPr>
          <p:nvPr/>
        </p:nvSpPr>
        <p:spPr bwMode="auto">
          <a:xfrm>
            <a:off x="2514600" y="6567488"/>
            <a:ext cx="4572000" cy="21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sz="800" b="1"/>
              <a:t>CIL-NET, a project of ILRU – Independent Living Research Utilization</a:t>
            </a:r>
          </a:p>
        </p:txBody>
      </p:sp>
      <p:pic>
        <p:nvPicPr>
          <p:cNvPr id="6153" name="Picture 7"/>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201025" y="76200"/>
            <a:ext cx="809625" cy="385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6" presetClass="emph" presetSubtype="0" fill="hold" grpId="0" nodeType="afterEffect">
                                  <p:stCondLst>
                                    <p:cond delay="0"/>
                                  </p:stCondLst>
                                  <p:iterate type="lt">
                                    <p:tmPct val="4000"/>
                                  </p:iterate>
                                  <p:childTnLst>
                                    <p:set>
                                      <p:cBhvr override="childStyle">
                                        <p:cTn id="6" dur="500" fill="hold"/>
                                        <p:tgtEl>
                                          <p:spTgt spid="4100"/>
                                        </p:tgtEl>
                                        <p:attrNameLst>
                                          <p:attrName>style.color</p:attrName>
                                        </p:attrNameLst>
                                      </p:cBhvr>
                                      <p:to>
                                        <p:clrVal>
                                          <a:schemeClr val="accent2"/>
                                        </p:clrVal>
                                      </p:to>
                                    </p:set>
                                    <p:set>
                                      <p:cBhvr>
                                        <p:cTn id="7" dur="500" fill="hold"/>
                                        <p:tgtEl>
                                          <p:spTgt spid="4100"/>
                                        </p:tgtEl>
                                        <p:attrNameLst>
                                          <p:attrName>fillcolor</p:attrName>
                                        </p:attrNameLst>
                                      </p:cBhvr>
                                      <p:to>
                                        <p:clrVal>
                                          <a:schemeClr val="accent2"/>
                                        </p:clrVal>
                                      </p:to>
                                    </p:set>
                                    <p:set>
                                      <p:cBhvr>
                                        <p:cTn id="8" dur="500" fill="hold"/>
                                        <p:tgtEl>
                                          <p:spTgt spid="4100"/>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00"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3" descr="Picture3.gif"/>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06" name="Rectangle 2"/>
          <p:cNvSpPr>
            <a:spLocks noGrp="1" noChangeArrowheads="1"/>
          </p:cNvSpPr>
          <p:nvPr>
            <p:ph type="title"/>
          </p:nvPr>
        </p:nvSpPr>
        <p:spPr>
          <a:xfrm>
            <a:off x="457200" y="152400"/>
            <a:ext cx="7467600" cy="1401763"/>
          </a:xfrm>
        </p:spPr>
        <p:txBody>
          <a:bodyPr rtlCol="0">
            <a:normAutofit/>
          </a:bodyPr>
          <a:lstStyle/>
          <a:p>
            <a:pPr algn="l" fontAlgn="auto">
              <a:spcAft>
                <a:spcPts val="0"/>
              </a:spcAft>
              <a:defRPr/>
            </a:pPr>
            <a:r>
              <a:rPr lang="en-US" sz="3200" b="1" dirty="0">
                <a:effectLst>
                  <a:outerShdw blurRad="38100" dist="38100" dir="2700000" algn="tl">
                    <a:srgbClr val="000000">
                      <a:alpha val="43137"/>
                    </a:srgbClr>
                  </a:outerShdw>
                </a:effectLst>
                <a:latin typeface="Arial Rounded MT Bold" pitchFamily="34" charset="0"/>
              </a:rPr>
              <a:t>Integration Mandate</a:t>
            </a:r>
            <a:r>
              <a:rPr lang="en-US" sz="3200" b="1" dirty="0" smtClean="0">
                <a:effectLst>
                  <a:outerShdw blurRad="38100" dist="38100" dir="2700000" algn="tl">
                    <a:srgbClr val="000000">
                      <a:alpha val="43137"/>
                    </a:srgbClr>
                  </a:outerShdw>
                </a:effectLst>
                <a:latin typeface="Arial Rounded MT Bold" pitchFamily="34" charset="0"/>
              </a:rPr>
              <a:t>: </a:t>
            </a:r>
            <a:r>
              <a:rPr lang="en-US" sz="3200" b="1" i="1" u="sng" dirty="0" smtClean="0">
                <a:effectLst>
                  <a:outerShdw blurRad="38100" dist="38100" dir="2700000" algn="tl">
                    <a:srgbClr val="000000">
                      <a:alpha val="43137"/>
                    </a:srgbClr>
                  </a:outerShdw>
                </a:effectLst>
                <a:latin typeface="Arial Rounded MT Bold" pitchFamily="34" charset="0"/>
              </a:rPr>
              <a:t>Olmstead</a:t>
            </a:r>
            <a:endParaRPr lang="en-US" sz="3200" b="1" dirty="0">
              <a:effectLst>
                <a:outerShdw blurRad="38100" dist="38100" dir="2700000" algn="tl">
                  <a:srgbClr val="000000">
                    <a:alpha val="43137"/>
                  </a:srgbClr>
                </a:outerShdw>
              </a:effectLst>
              <a:latin typeface="Arial Rounded MT Bold" pitchFamily="34" charset="0"/>
            </a:endParaRPr>
          </a:p>
        </p:txBody>
      </p:sp>
      <p:sp>
        <p:nvSpPr>
          <p:cNvPr id="24580" name="Rectangle 3"/>
          <p:cNvSpPr>
            <a:spLocks noGrp="1" noChangeArrowheads="1"/>
          </p:cNvSpPr>
          <p:nvPr>
            <p:ph idx="1"/>
          </p:nvPr>
        </p:nvSpPr>
        <p:spPr>
          <a:xfrm>
            <a:off x="838200" y="1600200"/>
            <a:ext cx="8077200" cy="3276600"/>
          </a:xfrm>
        </p:spPr>
        <p:txBody>
          <a:bodyPr/>
          <a:lstStyle/>
          <a:p>
            <a:pPr>
              <a:buFontTx/>
              <a:buNone/>
            </a:pPr>
            <a:r>
              <a:rPr lang="en-US" smtClean="0"/>
              <a:t>	</a:t>
            </a:r>
            <a:r>
              <a:rPr lang="en-US" sz="3500" smtClean="0"/>
              <a:t>“Unjustified isolation, we hold, is properly regarded as discrimination based on disability.” </a:t>
            </a:r>
            <a:r>
              <a:rPr lang="en-US" sz="3500" i="1" u="sng" smtClean="0"/>
              <a:t>Olmstead v. L.C.,</a:t>
            </a:r>
            <a:r>
              <a:rPr lang="en-US" sz="3500" smtClean="0"/>
              <a:t> 527 U.S. 581 (1999). </a:t>
            </a:r>
            <a:br>
              <a:rPr lang="en-US" sz="3500" smtClean="0"/>
            </a:br>
            <a:endParaRPr lang="en-US" sz="3500" smtClean="0"/>
          </a:p>
        </p:txBody>
      </p:sp>
      <p:sp>
        <p:nvSpPr>
          <p:cNvPr id="2" name="Slide Number Placeholder 1"/>
          <p:cNvSpPr>
            <a:spLocks noGrp="1"/>
          </p:cNvSpPr>
          <p:nvPr>
            <p:ph type="sldNum" sz="quarter" idx="11"/>
          </p:nvPr>
        </p:nvSpPr>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C0E61D6B-E153-4B2C-87AB-046155A2DBBB}" type="slidenum">
              <a:rPr lang="en-US">
                <a:solidFill>
                  <a:srgbClr val="898989"/>
                </a:solidFill>
              </a:rPr>
              <a:pPr eaLnBrk="1" hangingPunct="1"/>
              <a:t>20</a:t>
            </a:fld>
            <a:endParaRPr lang="en-US">
              <a:solidFill>
                <a:srgbClr val="898989"/>
              </a:solidFill>
            </a:endParaRPr>
          </a:p>
        </p:txBody>
      </p:sp>
      <p:sp>
        <p:nvSpPr>
          <p:cNvPr id="24582" name="Rectangle 6"/>
          <p:cNvSpPr>
            <a:spLocks noChangeArrowheads="1"/>
          </p:cNvSpPr>
          <p:nvPr/>
        </p:nvSpPr>
        <p:spPr bwMode="auto">
          <a:xfrm>
            <a:off x="2514600" y="6567488"/>
            <a:ext cx="4572000" cy="21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sz="800" b="1"/>
              <a:t>CIL-NET, a project of ILRU – Independent Living Research Utilization</a:t>
            </a:r>
          </a:p>
        </p:txBody>
      </p:sp>
      <p:pic>
        <p:nvPicPr>
          <p:cNvPr id="24583" name="Picture 6"/>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201025" y="76200"/>
            <a:ext cx="809625" cy="385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3" descr="Picture3.gi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530" name="Rectangle 2"/>
          <p:cNvSpPr>
            <a:spLocks noGrp="1" noChangeArrowheads="1"/>
          </p:cNvSpPr>
          <p:nvPr>
            <p:ph type="title"/>
          </p:nvPr>
        </p:nvSpPr>
        <p:spPr/>
        <p:txBody>
          <a:bodyPr rtlCol="0">
            <a:normAutofit/>
          </a:bodyPr>
          <a:lstStyle/>
          <a:p>
            <a:pPr algn="l" fontAlgn="auto">
              <a:spcAft>
                <a:spcPts val="0"/>
              </a:spcAft>
              <a:defRPr/>
            </a:pPr>
            <a:r>
              <a:rPr lang="en-US" sz="3200" b="1" dirty="0">
                <a:effectLst>
                  <a:outerShdw blurRad="38100" dist="38100" dir="2700000" algn="tl">
                    <a:srgbClr val="000000">
                      <a:alpha val="43137"/>
                    </a:srgbClr>
                  </a:outerShdw>
                </a:effectLst>
                <a:latin typeface="Arial Rounded MT Bold" pitchFamily="34" charset="0"/>
              </a:rPr>
              <a:t>TILRC Philosophy</a:t>
            </a:r>
            <a:r>
              <a:rPr lang="en-US" sz="3200" b="1" dirty="0" smtClean="0">
                <a:effectLst>
                  <a:outerShdw blurRad="38100" dist="38100" dir="2700000" algn="tl">
                    <a:srgbClr val="000000">
                      <a:alpha val="43137"/>
                    </a:srgbClr>
                  </a:outerShdw>
                </a:effectLst>
                <a:latin typeface="Arial Rounded MT Bold" pitchFamily="34" charset="0"/>
              </a:rPr>
              <a:t>: Donation </a:t>
            </a:r>
            <a:r>
              <a:rPr lang="en-US" sz="3200" b="1" dirty="0">
                <a:effectLst>
                  <a:outerShdw blurRad="38100" dist="38100" dir="2700000" algn="tl">
                    <a:srgbClr val="000000">
                      <a:alpha val="43137"/>
                    </a:srgbClr>
                  </a:outerShdw>
                </a:effectLst>
                <a:latin typeface="Arial Rounded MT Bold" pitchFamily="34" charset="0"/>
              </a:rPr>
              <a:t>Warehouse</a:t>
            </a:r>
          </a:p>
        </p:txBody>
      </p:sp>
      <p:graphicFrame>
        <p:nvGraphicFramePr>
          <p:cNvPr id="25604" name="Object 3"/>
          <p:cNvGraphicFramePr>
            <a:graphicFrameLocks noGrp="1" noChangeAspect="1"/>
          </p:cNvGraphicFramePr>
          <p:nvPr>
            <p:ph idx="1"/>
          </p:nvPr>
        </p:nvGraphicFramePr>
        <p:xfrm>
          <a:off x="2895600" y="1828800"/>
          <a:ext cx="2989263" cy="4267200"/>
        </p:xfrm>
        <a:graphic>
          <a:graphicData uri="http://schemas.openxmlformats.org/presentationml/2006/ole">
            <mc:AlternateContent xmlns:mc="http://schemas.openxmlformats.org/markup-compatibility/2006">
              <mc:Choice xmlns:v="urn:schemas-microsoft-com:vml" Requires="v">
                <p:oleObj spid="_x0000_s25608" name="Bitmap Image" r:id="rId4" imgW="2161905" imgH="3086531" progId="PBrush">
                  <p:embed/>
                </p:oleObj>
              </mc:Choice>
              <mc:Fallback>
                <p:oleObj name="Bitmap Image" r:id="rId4" imgW="2161905" imgH="3086531" progId="PBrush">
                  <p:embed/>
                  <p:pic>
                    <p:nvPicPr>
                      <p:cNvPr id="0" name="Object 3"/>
                      <p:cNvPicPr>
                        <a:picLocks noGrp="1"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895600" y="1828800"/>
                        <a:ext cx="2989263" cy="426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 name="Slide Number Placeholder 1"/>
          <p:cNvSpPr>
            <a:spLocks noGrp="1"/>
          </p:cNvSpPr>
          <p:nvPr>
            <p:ph type="sldNum" sz="quarter" idx="11"/>
          </p:nvPr>
        </p:nvSpPr>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41384202-29E2-4A58-9934-EA2B90937359}" type="slidenum">
              <a:rPr lang="en-US">
                <a:solidFill>
                  <a:srgbClr val="898989"/>
                </a:solidFill>
              </a:rPr>
              <a:pPr eaLnBrk="1" hangingPunct="1"/>
              <a:t>21</a:t>
            </a:fld>
            <a:endParaRPr lang="en-US">
              <a:solidFill>
                <a:srgbClr val="898989"/>
              </a:solidFill>
            </a:endParaRPr>
          </a:p>
        </p:txBody>
      </p:sp>
      <p:sp>
        <p:nvSpPr>
          <p:cNvPr id="25606" name="Rectangle 6"/>
          <p:cNvSpPr>
            <a:spLocks noChangeArrowheads="1"/>
          </p:cNvSpPr>
          <p:nvPr/>
        </p:nvSpPr>
        <p:spPr bwMode="auto">
          <a:xfrm>
            <a:off x="2514600" y="6567488"/>
            <a:ext cx="4572000" cy="21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sz="800" b="1"/>
              <a:t>CIL-NET, a project of ILRU – Independent Living Research Utilization</a:t>
            </a:r>
          </a:p>
        </p:txBody>
      </p:sp>
      <p:pic>
        <p:nvPicPr>
          <p:cNvPr id="25607" name="Picture 6"/>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8201025" y="76200"/>
            <a:ext cx="809625" cy="385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3" descr="Picture3.gi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554" name="Rectangle 2"/>
          <p:cNvSpPr>
            <a:spLocks noGrp="1" noChangeArrowheads="1"/>
          </p:cNvSpPr>
          <p:nvPr>
            <p:ph type="title"/>
          </p:nvPr>
        </p:nvSpPr>
        <p:spPr>
          <a:xfrm>
            <a:off x="152400" y="152400"/>
            <a:ext cx="8453438" cy="1143000"/>
          </a:xfrm>
        </p:spPr>
        <p:txBody>
          <a:bodyPr rtlCol="0">
            <a:noAutofit/>
          </a:bodyPr>
          <a:lstStyle/>
          <a:p>
            <a:pPr algn="l" fontAlgn="auto">
              <a:spcAft>
                <a:spcPts val="0"/>
              </a:spcAft>
              <a:defRPr/>
            </a:pPr>
            <a:r>
              <a:rPr lang="en-US" sz="3200" b="1" dirty="0">
                <a:effectLst>
                  <a:outerShdw blurRad="38100" dist="38100" dir="2700000" algn="tl">
                    <a:srgbClr val="000000">
                      <a:alpha val="43137"/>
                    </a:srgbClr>
                  </a:outerShdw>
                </a:effectLst>
                <a:latin typeface="Arial Rounded MT Bold" pitchFamily="34" charset="0"/>
              </a:rPr>
              <a:t>TILRC Philosophy</a:t>
            </a:r>
            <a:r>
              <a:rPr lang="en-US" sz="3200" b="1" dirty="0" smtClean="0">
                <a:effectLst>
                  <a:outerShdw blurRad="38100" dist="38100" dir="2700000" algn="tl">
                    <a:srgbClr val="000000">
                      <a:alpha val="43137"/>
                    </a:srgbClr>
                  </a:outerShdw>
                </a:effectLst>
                <a:latin typeface="Arial Rounded MT Bold" pitchFamily="34" charset="0"/>
              </a:rPr>
              <a:t>: Freedom </a:t>
            </a:r>
            <a:r>
              <a:rPr lang="en-US" sz="3200" b="1" dirty="0">
                <a:effectLst>
                  <a:outerShdw blurRad="38100" dist="38100" dir="2700000" algn="tl">
                    <a:srgbClr val="000000">
                      <a:alpha val="43137"/>
                    </a:srgbClr>
                  </a:outerShdw>
                </a:effectLst>
                <a:latin typeface="Arial Rounded MT Bold" pitchFamily="34" charset="0"/>
              </a:rPr>
              <a:t>Path Dwelling</a:t>
            </a:r>
          </a:p>
        </p:txBody>
      </p:sp>
      <p:graphicFrame>
        <p:nvGraphicFramePr>
          <p:cNvPr id="26628" name="Object 3"/>
          <p:cNvGraphicFramePr>
            <a:graphicFrameLocks noGrp="1" noChangeAspect="1"/>
          </p:cNvGraphicFramePr>
          <p:nvPr>
            <p:ph idx="1"/>
          </p:nvPr>
        </p:nvGraphicFramePr>
        <p:xfrm>
          <a:off x="152400" y="1295400"/>
          <a:ext cx="8839200" cy="5562600"/>
        </p:xfrm>
        <a:graphic>
          <a:graphicData uri="http://schemas.openxmlformats.org/presentationml/2006/ole">
            <mc:AlternateContent xmlns:mc="http://schemas.openxmlformats.org/markup-compatibility/2006">
              <mc:Choice xmlns:v="urn:schemas-microsoft-com:vml" Requires="v">
                <p:oleObj spid="_x0000_s26632" name="Bitmap Image" r:id="rId4" imgW="15238095" imgH="11428571" progId="PBrush">
                  <p:embed/>
                </p:oleObj>
              </mc:Choice>
              <mc:Fallback>
                <p:oleObj name="Bitmap Image" r:id="rId4" imgW="15238095" imgH="11428571" progId="PBrush">
                  <p:embed/>
                  <p:pic>
                    <p:nvPicPr>
                      <p:cNvPr id="0" name="Object 3"/>
                      <p:cNvPicPr>
                        <a:picLocks noGrp="1"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2400" y="1295400"/>
                        <a:ext cx="8839200" cy="556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 name="Slide Number Placeholder 1"/>
          <p:cNvSpPr>
            <a:spLocks noGrp="1"/>
          </p:cNvSpPr>
          <p:nvPr>
            <p:ph type="sldNum" sz="quarter" idx="11"/>
          </p:nvPr>
        </p:nvSpPr>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4845E591-ACB0-41F4-8426-7117E5C15F76}" type="slidenum">
              <a:rPr lang="en-US">
                <a:solidFill>
                  <a:srgbClr val="898989"/>
                </a:solidFill>
              </a:rPr>
              <a:pPr eaLnBrk="1" hangingPunct="1"/>
              <a:t>22</a:t>
            </a:fld>
            <a:endParaRPr lang="en-US">
              <a:solidFill>
                <a:srgbClr val="898989"/>
              </a:solidFill>
            </a:endParaRPr>
          </a:p>
        </p:txBody>
      </p:sp>
      <p:sp>
        <p:nvSpPr>
          <p:cNvPr id="26630" name="Rectangle 6"/>
          <p:cNvSpPr>
            <a:spLocks noChangeArrowheads="1"/>
          </p:cNvSpPr>
          <p:nvPr/>
        </p:nvSpPr>
        <p:spPr bwMode="auto">
          <a:xfrm>
            <a:off x="2514600" y="6567488"/>
            <a:ext cx="4572000" cy="21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sz="800" b="1"/>
              <a:t>CIL-NET, a project of ILRU – Independent Living Research Utilization</a:t>
            </a:r>
          </a:p>
        </p:txBody>
      </p:sp>
      <p:pic>
        <p:nvPicPr>
          <p:cNvPr id="26631" name="Picture 6"/>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8201025" y="76200"/>
            <a:ext cx="809625" cy="385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4" descr="Picture3.gif"/>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578" name="Rectangle 2"/>
          <p:cNvSpPr>
            <a:spLocks noGrp="1" noChangeArrowheads="1"/>
          </p:cNvSpPr>
          <p:nvPr>
            <p:ph type="title"/>
          </p:nvPr>
        </p:nvSpPr>
        <p:spPr>
          <a:xfrm>
            <a:off x="228600" y="228600"/>
            <a:ext cx="8458200" cy="1417638"/>
          </a:xfrm>
        </p:spPr>
        <p:txBody>
          <a:bodyPr rtlCol="0">
            <a:normAutofit/>
          </a:bodyPr>
          <a:lstStyle/>
          <a:p>
            <a:pPr algn="l" fontAlgn="auto">
              <a:spcAft>
                <a:spcPts val="0"/>
              </a:spcAft>
              <a:defRPr/>
            </a:pPr>
            <a:r>
              <a:rPr lang="en-US" sz="3200" b="1" dirty="0">
                <a:effectLst>
                  <a:outerShdw blurRad="38100" dist="38100" dir="2700000" algn="tl">
                    <a:srgbClr val="000000">
                      <a:alpha val="43137"/>
                    </a:srgbClr>
                  </a:outerShdw>
                </a:effectLst>
                <a:latin typeface="Arial Rounded MT Bold" pitchFamily="34" charset="0"/>
              </a:rPr>
              <a:t>TILRC Philosophy:</a:t>
            </a:r>
            <a:br>
              <a:rPr lang="en-US" sz="3200" b="1" dirty="0">
                <a:effectLst>
                  <a:outerShdw blurRad="38100" dist="38100" dir="2700000" algn="tl">
                    <a:srgbClr val="000000">
                      <a:alpha val="43137"/>
                    </a:srgbClr>
                  </a:outerShdw>
                </a:effectLst>
                <a:latin typeface="Arial Rounded MT Bold" pitchFamily="34" charset="0"/>
              </a:rPr>
            </a:br>
            <a:r>
              <a:rPr lang="en-US" sz="3200" b="1" dirty="0">
                <a:effectLst>
                  <a:outerShdw blurRad="38100" dist="38100" dir="2700000" algn="tl">
                    <a:srgbClr val="000000">
                      <a:alpha val="43137"/>
                    </a:srgbClr>
                  </a:outerShdw>
                </a:effectLst>
                <a:latin typeface="Arial Rounded MT Bold" pitchFamily="34" charset="0"/>
              </a:rPr>
              <a:t>Outreach and Identifying Consumers</a:t>
            </a:r>
          </a:p>
        </p:txBody>
      </p:sp>
      <p:sp>
        <p:nvSpPr>
          <p:cNvPr id="27652" name="Rectangle 3"/>
          <p:cNvSpPr>
            <a:spLocks noGrp="1" noChangeArrowheads="1"/>
          </p:cNvSpPr>
          <p:nvPr>
            <p:ph type="body" sz="half" idx="1"/>
          </p:nvPr>
        </p:nvSpPr>
        <p:spPr>
          <a:xfrm>
            <a:off x="3352800" y="1905000"/>
            <a:ext cx="5638800" cy="4038600"/>
          </a:xfrm>
        </p:spPr>
        <p:txBody>
          <a:bodyPr/>
          <a:lstStyle/>
          <a:p>
            <a:pPr>
              <a:buFontTx/>
              <a:buNone/>
            </a:pPr>
            <a:r>
              <a:rPr lang="en-US" sz="2800" smtClean="0"/>
              <a:t>	42 CFR §483.10(j)(2) The facility must provide reasonable access to any resident by any entity or individual that provides health, social, legal, or other services to the resident, subject to the resident’s right to deny or withdraw consent at any time.</a:t>
            </a:r>
          </a:p>
          <a:p>
            <a:endParaRPr lang="en-US" sz="2800" smtClean="0"/>
          </a:p>
        </p:txBody>
      </p:sp>
      <p:pic>
        <p:nvPicPr>
          <p:cNvPr id="27653" name="Picture 4" descr="Behind the bars of a jailcell, a woman sits in a wheelchair reading pages of Medicare rules."/>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152400" y="3614738"/>
            <a:ext cx="2682875" cy="3200400"/>
          </a:xfrm>
        </p:spPr>
      </p:pic>
      <p:sp>
        <p:nvSpPr>
          <p:cNvPr id="2" name="Slide Number Placeholder 1"/>
          <p:cNvSpPr>
            <a:spLocks noGrp="1"/>
          </p:cNvSpPr>
          <p:nvPr>
            <p:ph type="sldNum" sz="quarter" idx="12"/>
          </p:nvPr>
        </p:nvSpPr>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41E40748-7D8C-46D2-984C-0020B201110E}" type="slidenum">
              <a:rPr lang="en-US">
                <a:solidFill>
                  <a:srgbClr val="898989"/>
                </a:solidFill>
              </a:rPr>
              <a:pPr eaLnBrk="1" hangingPunct="1"/>
              <a:t>23</a:t>
            </a:fld>
            <a:endParaRPr lang="en-US">
              <a:solidFill>
                <a:srgbClr val="898989"/>
              </a:solidFill>
            </a:endParaRPr>
          </a:p>
        </p:txBody>
      </p:sp>
      <p:sp>
        <p:nvSpPr>
          <p:cNvPr id="27655" name="Rectangle 6"/>
          <p:cNvSpPr>
            <a:spLocks noChangeArrowheads="1"/>
          </p:cNvSpPr>
          <p:nvPr/>
        </p:nvSpPr>
        <p:spPr bwMode="auto">
          <a:xfrm>
            <a:off x="2514600" y="6567488"/>
            <a:ext cx="4572000" cy="21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sz="800" b="1"/>
              <a:t>CIL-NET, a project of ILRU – Independent Living Research Utilization</a:t>
            </a:r>
          </a:p>
        </p:txBody>
      </p:sp>
      <p:pic>
        <p:nvPicPr>
          <p:cNvPr id="27656" name="Picture 7"/>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8201025" y="76200"/>
            <a:ext cx="809625" cy="385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5" descr="Picture3.gif"/>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175"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602" name="Rectangle 2"/>
          <p:cNvSpPr>
            <a:spLocks noGrp="1" noChangeArrowheads="1"/>
          </p:cNvSpPr>
          <p:nvPr>
            <p:ph type="title"/>
          </p:nvPr>
        </p:nvSpPr>
        <p:spPr>
          <a:xfrm>
            <a:off x="228600" y="152400"/>
            <a:ext cx="8077200" cy="1447800"/>
          </a:xfrm>
        </p:spPr>
        <p:txBody>
          <a:bodyPr rtlCol="0">
            <a:noAutofit/>
          </a:bodyPr>
          <a:lstStyle/>
          <a:p>
            <a:pPr algn="l" fontAlgn="auto">
              <a:spcAft>
                <a:spcPts val="0"/>
              </a:spcAft>
              <a:defRPr/>
            </a:pPr>
            <a:r>
              <a:rPr lang="en-US" sz="3200" b="1" dirty="0">
                <a:effectLst>
                  <a:outerShdw blurRad="38100" dist="38100" dir="2700000" algn="tl">
                    <a:srgbClr val="000000">
                      <a:alpha val="43137"/>
                    </a:srgbClr>
                  </a:outerShdw>
                </a:effectLst>
                <a:latin typeface="Arial Rounded MT Bold" pitchFamily="34" charset="0"/>
              </a:rPr>
              <a:t>TILRC Philosophy</a:t>
            </a:r>
            <a:r>
              <a:rPr lang="en-US" sz="3200" b="1" dirty="0" smtClean="0">
                <a:effectLst>
                  <a:outerShdw blurRad="38100" dist="38100" dir="2700000" algn="tl">
                    <a:srgbClr val="000000">
                      <a:alpha val="43137"/>
                    </a:srgbClr>
                  </a:outerShdw>
                </a:effectLst>
                <a:latin typeface="Arial Rounded MT Bold" pitchFamily="34" charset="0"/>
              </a:rPr>
              <a:t>: A </a:t>
            </a:r>
            <a:r>
              <a:rPr lang="en-US" sz="3200" b="1" dirty="0">
                <a:effectLst>
                  <a:outerShdw blurRad="38100" dist="38100" dir="2700000" algn="tl">
                    <a:srgbClr val="000000">
                      <a:alpha val="43137"/>
                    </a:srgbClr>
                  </a:outerShdw>
                </a:effectLst>
                <a:latin typeface="Arial Rounded MT Bold" pitchFamily="34" charset="0"/>
              </a:rPr>
              <a:t>Guide for Nursing Facilities: </a:t>
            </a:r>
            <a:r>
              <a:rPr lang="en-US" sz="3200" b="1" dirty="0" smtClean="0">
                <a:effectLst>
                  <a:outerShdw blurRad="38100" dist="38100" dir="2700000" algn="tl">
                    <a:srgbClr val="000000">
                      <a:alpha val="43137"/>
                    </a:srgbClr>
                  </a:outerShdw>
                </a:effectLst>
                <a:latin typeface="Arial Rounded MT Bold" pitchFamily="34" charset="0"/>
              </a:rPr>
              <a:t>Respecting </a:t>
            </a:r>
            <a:r>
              <a:rPr lang="en-US" sz="3200" b="1" dirty="0">
                <a:effectLst>
                  <a:outerShdw blurRad="38100" dist="38100" dir="2700000" algn="tl">
                    <a:srgbClr val="000000">
                      <a:alpha val="43137"/>
                    </a:srgbClr>
                  </a:outerShdw>
                </a:effectLst>
                <a:latin typeface="Arial Rounded MT Bold" pitchFamily="34" charset="0"/>
              </a:rPr>
              <a:t>Residents’ Rights</a:t>
            </a:r>
          </a:p>
        </p:txBody>
      </p:sp>
      <p:sp>
        <p:nvSpPr>
          <p:cNvPr id="28676" name="Rectangle 3"/>
          <p:cNvSpPr>
            <a:spLocks noChangeArrowheads="1"/>
          </p:cNvSpPr>
          <p:nvPr/>
        </p:nvSpPr>
        <p:spPr bwMode="auto">
          <a:xfrm>
            <a:off x="1601788" y="1611313"/>
            <a:ext cx="5861050" cy="1754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sz="2800" b="1">
                <a:latin typeface="Monotype Corsiva" panose="03010101010201010101" pitchFamily="66" charset="0"/>
                <a:cs typeface="Times New Roman" panose="02020603050405020304" pitchFamily="18" charset="0"/>
              </a:rPr>
              <a:t>Topeka Independent Living Resource Center </a:t>
            </a:r>
            <a:endParaRPr lang="en-US" sz="1400" b="1">
              <a:latin typeface="Tahoma" panose="020B0604030504040204" pitchFamily="34" charset="0"/>
            </a:endParaRPr>
          </a:p>
          <a:p>
            <a:pPr algn="ctr"/>
            <a:r>
              <a:rPr lang="en-US" sz="2800" b="1">
                <a:latin typeface="Monotype Corsiva" panose="03010101010201010101" pitchFamily="66" charset="0"/>
                <a:cs typeface="Times New Roman" panose="02020603050405020304" pitchFamily="18" charset="0"/>
              </a:rPr>
              <a:t>Presents</a:t>
            </a:r>
            <a:endParaRPr lang="en-US" sz="1400" b="1">
              <a:latin typeface="Tahoma" panose="020B0604030504040204" pitchFamily="34" charset="0"/>
            </a:endParaRPr>
          </a:p>
          <a:p>
            <a:pPr algn="ctr"/>
            <a:r>
              <a:rPr lang="en-US" sz="2800" b="1">
                <a:latin typeface="Monotype Corsiva" panose="03010101010201010101" pitchFamily="66" charset="0"/>
                <a:cs typeface="Times New Roman" panose="02020603050405020304" pitchFamily="18" charset="0"/>
              </a:rPr>
              <a:t>A Guide for Nursing Facilities:</a:t>
            </a:r>
            <a:endParaRPr lang="en-US" sz="1400" b="1">
              <a:latin typeface="Tahoma" panose="020B0604030504040204" pitchFamily="34" charset="0"/>
            </a:endParaRPr>
          </a:p>
          <a:p>
            <a:pPr algn="ctr"/>
            <a:endParaRPr lang="en-US" sz="2400" b="1"/>
          </a:p>
        </p:txBody>
      </p:sp>
      <p:pic>
        <p:nvPicPr>
          <p:cNvPr id="28677" name="Picture 4" descr="caduceus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81400" y="2971800"/>
            <a:ext cx="1857375" cy="2409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678" name="Rectangle 5"/>
          <p:cNvSpPr>
            <a:spLocks noChangeArrowheads="1"/>
          </p:cNvSpPr>
          <p:nvPr/>
        </p:nvSpPr>
        <p:spPr bwMode="auto">
          <a:xfrm>
            <a:off x="1905000" y="5303838"/>
            <a:ext cx="571500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sz="2400" b="1">
                <a:latin typeface="Monotype Corsiva" panose="03010101010201010101" pitchFamily="66" charset="0"/>
                <a:cs typeface="Times New Roman" panose="02020603050405020304" pitchFamily="18" charset="0"/>
              </a:rPr>
              <a:t>Assuring the Civil Rights of</a:t>
            </a:r>
            <a:r>
              <a:rPr lang="en-US" sz="1200" b="1">
                <a:latin typeface="Tahoma" panose="020B0604030504040204" pitchFamily="34" charset="0"/>
              </a:rPr>
              <a:t> </a:t>
            </a:r>
            <a:r>
              <a:rPr lang="en-US" sz="2400" b="1">
                <a:latin typeface="Monotype Corsiva" panose="03010101010201010101" pitchFamily="66" charset="0"/>
                <a:cs typeface="Times New Roman" panose="02020603050405020304" pitchFamily="18" charset="0"/>
              </a:rPr>
              <a:t>Your Customers</a:t>
            </a:r>
            <a:endParaRPr lang="en-US" sz="2000" b="1"/>
          </a:p>
        </p:txBody>
      </p:sp>
      <p:sp>
        <p:nvSpPr>
          <p:cNvPr id="2" name="Slide Number Placeholder 1"/>
          <p:cNvSpPr>
            <a:spLocks noGrp="1"/>
          </p:cNvSpPr>
          <p:nvPr>
            <p:ph type="sldNum" sz="quarter" idx="11"/>
          </p:nvPr>
        </p:nvSpPr>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37ABA1EA-92BB-4EE9-BF2E-47456D51CA49}" type="slidenum">
              <a:rPr lang="en-US">
                <a:solidFill>
                  <a:srgbClr val="898989"/>
                </a:solidFill>
              </a:rPr>
              <a:pPr eaLnBrk="1" hangingPunct="1"/>
              <a:t>24</a:t>
            </a:fld>
            <a:endParaRPr lang="en-US">
              <a:solidFill>
                <a:srgbClr val="898989"/>
              </a:solidFill>
            </a:endParaRPr>
          </a:p>
        </p:txBody>
      </p:sp>
      <p:sp>
        <p:nvSpPr>
          <p:cNvPr id="28680" name="Rectangle 6"/>
          <p:cNvSpPr>
            <a:spLocks noChangeArrowheads="1"/>
          </p:cNvSpPr>
          <p:nvPr/>
        </p:nvSpPr>
        <p:spPr bwMode="auto">
          <a:xfrm>
            <a:off x="2514600" y="6567488"/>
            <a:ext cx="4572000" cy="21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sz="800" b="1"/>
              <a:t>CIL-NET, a project of ILRU – Independent Living Research Utilization</a:t>
            </a:r>
          </a:p>
        </p:txBody>
      </p:sp>
      <p:pic>
        <p:nvPicPr>
          <p:cNvPr id="28681" name="Picture 8"/>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8201025" y="76200"/>
            <a:ext cx="809625" cy="385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Picture 3" descr="Picture3.gif"/>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626" name="Rectangle 2"/>
          <p:cNvSpPr>
            <a:spLocks noGrp="1" noChangeArrowheads="1"/>
          </p:cNvSpPr>
          <p:nvPr>
            <p:ph type="title"/>
          </p:nvPr>
        </p:nvSpPr>
        <p:spPr>
          <a:xfrm>
            <a:off x="228600" y="76200"/>
            <a:ext cx="8458200" cy="1143000"/>
          </a:xfrm>
        </p:spPr>
        <p:txBody>
          <a:bodyPr rtlCol="0">
            <a:normAutofit/>
          </a:bodyPr>
          <a:lstStyle/>
          <a:p>
            <a:pPr algn="l" fontAlgn="auto">
              <a:spcAft>
                <a:spcPts val="0"/>
              </a:spcAft>
              <a:defRPr/>
            </a:pPr>
            <a:r>
              <a:rPr lang="en-US" sz="3200" b="1" dirty="0">
                <a:effectLst>
                  <a:outerShdw blurRad="38100" dist="38100" dir="2700000" algn="tl">
                    <a:srgbClr val="000000">
                      <a:alpha val="43137"/>
                    </a:srgbClr>
                  </a:outerShdw>
                </a:effectLst>
                <a:latin typeface="Arial Rounded MT Bold" pitchFamily="34" charset="0"/>
              </a:rPr>
              <a:t>A Guide for Nursing Facilities: </a:t>
            </a:r>
            <a:r>
              <a:rPr lang="en-US" sz="3200" b="1" dirty="0" smtClean="0">
                <a:effectLst>
                  <a:outerShdw blurRad="38100" dist="38100" dir="2700000" algn="tl">
                    <a:srgbClr val="000000">
                      <a:alpha val="43137"/>
                    </a:srgbClr>
                  </a:outerShdw>
                </a:effectLst>
                <a:latin typeface="Arial Rounded MT Bold" pitchFamily="34" charset="0"/>
              </a:rPr>
              <a:t/>
            </a:r>
            <a:br>
              <a:rPr lang="en-US" sz="3200" b="1" dirty="0" smtClean="0">
                <a:effectLst>
                  <a:outerShdw blurRad="38100" dist="38100" dir="2700000" algn="tl">
                    <a:srgbClr val="000000">
                      <a:alpha val="43137"/>
                    </a:srgbClr>
                  </a:outerShdw>
                </a:effectLst>
                <a:latin typeface="Arial Rounded MT Bold" pitchFamily="34" charset="0"/>
              </a:rPr>
            </a:br>
            <a:r>
              <a:rPr lang="en-US" sz="3200" b="1" dirty="0" smtClean="0">
                <a:effectLst>
                  <a:outerShdw blurRad="38100" dist="38100" dir="2700000" algn="tl">
                    <a:srgbClr val="000000">
                      <a:alpha val="43137"/>
                    </a:srgbClr>
                  </a:outerShdw>
                </a:effectLst>
                <a:latin typeface="Arial Rounded MT Bold" pitchFamily="34" charset="0"/>
              </a:rPr>
              <a:t>Respecting </a:t>
            </a:r>
            <a:r>
              <a:rPr lang="en-US" sz="3200" b="1" dirty="0">
                <a:effectLst>
                  <a:outerShdw blurRad="38100" dist="38100" dir="2700000" algn="tl">
                    <a:srgbClr val="000000">
                      <a:alpha val="43137"/>
                    </a:srgbClr>
                  </a:outerShdw>
                </a:effectLst>
                <a:latin typeface="Arial Rounded MT Bold" pitchFamily="34" charset="0"/>
              </a:rPr>
              <a:t>Residents’ Rights</a:t>
            </a:r>
          </a:p>
        </p:txBody>
      </p:sp>
      <p:sp>
        <p:nvSpPr>
          <p:cNvPr id="26627" name="Rectangle 3"/>
          <p:cNvSpPr>
            <a:spLocks noChangeArrowheads="1"/>
          </p:cNvSpPr>
          <p:nvPr/>
        </p:nvSpPr>
        <p:spPr bwMode="auto">
          <a:xfrm>
            <a:off x="1657350" y="1165225"/>
            <a:ext cx="7639050" cy="5540375"/>
          </a:xfrm>
          <a:prstGeom prst="rect">
            <a:avLst/>
          </a:prstGeom>
          <a:noFill/>
          <a:ln w="9525">
            <a:noFill/>
            <a:miter lim="800000"/>
            <a:headEnd/>
            <a:tailEnd/>
          </a:ln>
          <a:effectLst/>
        </p:spPr>
        <p:txBody>
          <a:bodyPr anchor="ctr">
            <a:spAutoFit/>
          </a:bodyPr>
          <a:lstStyle/>
          <a:p>
            <a:pPr eaLnBrk="0" hangingPunct="0">
              <a:defRPr/>
            </a:pPr>
            <a:r>
              <a:rPr lang="en-US" sz="3200" b="1" dirty="0">
                <a:latin typeface="+mn-lt"/>
              </a:rPr>
              <a:t>Rights </a:t>
            </a:r>
            <a:r>
              <a:rPr lang="en-US" sz="3200" b="1" dirty="0">
                <a:latin typeface="+mn-lt"/>
              </a:rPr>
              <a:t>of </a:t>
            </a:r>
            <a:r>
              <a:rPr lang="en-US" sz="3200" b="1" dirty="0">
                <a:latin typeface="+mn-lt"/>
              </a:rPr>
              <a:t>Residents</a:t>
            </a:r>
          </a:p>
          <a:p>
            <a:pPr eaLnBrk="0" hangingPunct="0">
              <a:defRPr/>
            </a:pPr>
            <a:endParaRPr lang="en-US" sz="800" dirty="0">
              <a:latin typeface="+mn-lt"/>
            </a:endParaRPr>
          </a:p>
          <a:p>
            <a:pPr eaLnBrk="0" hangingPunct="0">
              <a:defRPr/>
            </a:pPr>
            <a:r>
              <a:rPr lang="en-US" sz="2600" b="1" dirty="0">
                <a:latin typeface="+mn-lt"/>
                <a:sym typeface="Wingdings 2" pitchFamily="18" charset="2"/>
              </a:rPr>
              <a:t></a:t>
            </a:r>
            <a:r>
              <a:rPr lang="en-US" sz="2600" dirty="0">
                <a:latin typeface="+mn-lt"/>
              </a:rPr>
              <a:t>  </a:t>
            </a:r>
            <a:r>
              <a:rPr lang="en-US" sz="2600" b="1" dirty="0">
                <a:latin typeface="+mn-lt"/>
                <a:sym typeface="Wingdings 2" pitchFamily="18" charset="2"/>
              </a:rPr>
              <a:t>To </a:t>
            </a:r>
            <a:r>
              <a:rPr lang="en-US" sz="2600" b="1" dirty="0">
                <a:latin typeface="+mn-lt"/>
                <a:sym typeface="Wingdings 2" pitchFamily="18" charset="2"/>
              </a:rPr>
              <a:t>be treated with dignity</a:t>
            </a:r>
            <a:r>
              <a:rPr lang="en-US" sz="2600" dirty="0">
                <a:latin typeface="+mn-lt"/>
                <a:sym typeface="Wingdings 2" pitchFamily="18" charset="2"/>
              </a:rPr>
              <a:t> and </a:t>
            </a:r>
            <a:r>
              <a:rPr lang="en-US" sz="2600" b="1" dirty="0">
                <a:latin typeface="+mn-lt"/>
                <a:sym typeface="Wingdings 2" pitchFamily="18" charset="2"/>
              </a:rPr>
              <a:t>respect</a:t>
            </a:r>
            <a:r>
              <a:rPr lang="en-US" sz="2600" dirty="0">
                <a:latin typeface="+mn-lt"/>
                <a:sym typeface="Wingdings 2" pitchFamily="18" charset="2"/>
              </a:rPr>
              <a:t>.</a:t>
            </a:r>
            <a:endParaRPr lang="en-US" sz="2600" b="1" dirty="0">
              <a:latin typeface="+mn-lt"/>
              <a:sym typeface="Wingdings 2" pitchFamily="18" charset="2"/>
            </a:endParaRPr>
          </a:p>
          <a:p>
            <a:pPr marL="457200" indent="-457200" eaLnBrk="0" hangingPunct="0">
              <a:buFont typeface="Wingdings 2"/>
              <a:buChar char="R"/>
              <a:defRPr/>
            </a:pPr>
            <a:r>
              <a:rPr lang="en-US" sz="2600" dirty="0">
                <a:latin typeface="+mn-lt"/>
                <a:sym typeface="Wingdings 2" pitchFamily="18" charset="2"/>
              </a:rPr>
              <a:t>Make </a:t>
            </a:r>
            <a:r>
              <a:rPr lang="en-US" sz="2600" b="1" dirty="0">
                <a:latin typeface="+mn-lt"/>
                <a:sym typeface="Wingdings 2" pitchFamily="18" charset="2"/>
              </a:rPr>
              <a:t>informed choices</a:t>
            </a:r>
            <a:r>
              <a:rPr lang="en-US" sz="2600" dirty="0">
                <a:latin typeface="+mn-lt"/>
                <a:sym typeface="Wingdings 2" pitchFamily="18" charset="2"/>
              </a:rPr>
              <a:t> about every </a:t>
            </a:r>
            <a:r>
              <a:rPr lang="en-US" sz="2600" b="1" dirty="0">
                <a:latin typeface="+mn-lt"/>
                <a:sym typeface="Wingdings 2" pitchFamily="18" charset="2"/>
              </a:rPr>
              <a:t>aspect </a:t>
            </a:r>
            <a:r>
              <a:rPr lang="en-US" sz="2600" b="1" dirty="0">
                <a:latin typeface="+mn-lt"/>
                <a:sym typeface="Wingdings 2" pitchFamily="18" charset="2"/>
              </a:rPr>
              <a:t>of</a:t>
            </a:r>
          </a:p>
          <a:p>
            <a:pPr eaLnBrk="0" hangingPunct="0">
              <a:defRPr/>
            </a:pPr>
            <a:r>
              <a:rPr lang="en-US" sz="2600" b="1" dirty="0">
                <a:latin typeface="+mn-lt"/>
                <a:sym typeface="Wingdings 2" pitchFamily="18" charset="2"/>
              </a:rPr>
              <a:t> </a:t>
            </a:r>
            <a:r>
              <a:rPr lang="en-US" sz="2600" b="1" dirty="0">
                <a:latin typeface="+mn-lt"/>
                <a:sym typeface="Wingdings 2" pitchFamily="18" charset="2"/>
              </a:rPr>
              <a:t>     their </a:t>
            </a:r>
            <a:r>
              <a:rPr lang="en-US" sz="2600" b="1" dirty="0">
                <a:latin typeface="+mn-lt"/>
                <a:sym typeface="Wingdings 2" pitchFamily="18" charset="2"/>
              </a:rPr>
              <a:t>lives.</a:t>
            </a:r>
          </a:p>
          <a:p>
            <a:pPr eaLnBrk="0" hangingPunct="0">
              <a:defRPr/>
            </a:pPr>
            <a:r>
              <a:rPr lang="en-US" sz="2600" b="1" dirty="0">
                <a:latin typeface="+mn-lt"/>
                <a:sym typeface="Wingdings 2" pitchFamily="18" charset="2"/>
              </a:rPr>
              <a:t></a:t>
            </a:r>
            <a:r>
              <a:rPr lang="en-US" sz="2600" b="1" dirty="0">
                <a:latin typeface="+mn-lt"/>
              </a:rPr>
              <a:t>  </a:t>
            </a:r>
            <a:r>
              <a:rPr lang="en-US" sz="2600" dirty="0">
                <a:latin typeface="+mn-lt"/>
                <a:sym typeface="Wingdings 2" pitchFamily="18" charset="2"/>
              </a:rPr>
              <a:t>Reside </a:t>
            </a:r>
            <a:r>
              <a:rPr lang="en-US" sz="2600" dirty="0">
                <a:latin typeface="+mn-lt"/>
                <a:sym typeface="Wingdings 2" pitchFamily="18" charset="2"/>
              </a:rPr>
              <a:t>in the most integrated setting.</a:t>
            </a:r>
            <a:endParaRPr lang="en-US" sz="2600" b="1" dirty="0">
              <a:latin typeface="+mn-lt"/>
              <a:sym typeface="Wingdings 2" pitchFamily="18" charset="2"/>
            </a:endParaRPr>
          </a:p>
          <a:p>
            <a:pPr eaLnBrk="0" hangingPunct="0">
              <a:defRPr/>
            </a:pPr>
            <a:r>
              <a:rPr lang="en-US" sz="2600" b="1" dirty="0">
                <a:latin typeface="+mn-lt"/>
                <a:sym typeface="Wingdings 2" pitchFamily="18" charset="2"/>
              </a:rPr>
              <a:t></a:t>
            </a:r>
            <a:r>
              <a:rPr lang="en-US" sz="2600" b="1" dirty="0">
                <a:latin typeface="+mn-lt"/>
              </a:rPr>
              <a:t>  </a:t>
            </a:r>
            <a:r>
              <a:rPr lang="en-US" sz="2600" dirty="0">
                <a:latin typeface="+mn-lt"/>
                <a:sym typeface="Wingdings 2" pitchFamily="18" charset="2"/>
              </a:rPr>
              <a:t>Choose </a:t>
            </a:r>
            <a:r>
              <a:rPr lang="en-US" sz="2600" dirty="0">
                <a:latin typeface="+mn-lt"/>
                <a:sym typeface="Wingdings 2" pitchFamily="18" charset="2"/>
              </a:rPr>
              <a:t>their own medical care.</a:t>
            </a:r>
            <a:endParaRPr lang="en-US" sz="2600" b="1" dirty="0">
              <a:latin typeface="+mn-lt"/>
              <a:sym typeface="Wingdings 2" pitchFamily="18" charset="2"/>
            </a:endParaRPr>
          </a:p>
          <a:p>
            <a:pPr marL="457200" indent="-457200" eaLnBrk="0" hangingPunct="0">
              <a:buFont typeface="Wingdings 2"/>
              <a:buChar char="R"/>
              <a:defRPr/>
            </a:pPr>
            <a:r>
              <a:rPr lang="en-US" sz="2600" b="1" dirty="0">
                <a:latin typeface="+mn-lt"/>
                <a:sym typeface="Wingdings 2" pitchFamily="18" charset="2"/>
              </a:rPr>
              <a:t>Obtain </a:t>
            </a:r>
            <a:r>
              <a:rPr lang="en-US" sz="2600" b="1" dirty="0">
                <a:latin typeface="+mn-lt"/>
                <a:sym typeface="Wingdings 2" pitchFamily="18" charset="2"/>
              </a:rPr>
              <a:t>medically necessary devices </a:t>
            </a:r>
            <a:r>
              <a:rPr lang="en-US" sz="2600" b="1" dirty="0">
                <a:latin typeface="+mn-lt"/>
                <a:sym typeface="Wingdings 2" pitchFamily="18" charset="2"/>
              </a:rPr>
              <a:t>and</a:t>
            </a:r>
          </a:p>
          <a:p>
            <a:pPr eaLnBrk="0" hangingPunct="0">
              <a:defRPr/>
            </a:pPr>
            <a:r>
              <a:rPr lang="en-US" sz="2600" b="1" dirty="0">
                <a:latin typeface="+mn-lt"/>
                <a:sym typeface="Wingdings 2" pitchFamily="18" charset="2"/>
              </a:rPr>
              <a:t> </a:t>
            </a:r>
            <a:r>
              <a:rPr lang="en-US" sz="2600" b="1" dirty="0">
                <a:latin typeface="+mn-lt"/>
                <a:sym typeface="Wingdings 2" pitchFamily="18" charset="2"/>
              </a:rPr>
              <a:t>     equipment</a:t>
            </a:r>
            <a:r>
              <a:rPr lang="en-US" sz="2600" b="1" dirty="0">
                <a:latin typeface="+mn-lt"/>
                <a:sym typeface="Wingdings 2" pitchFamily="18" charset="2"/>
              </a:rPr>
              <a:t>.</a:t>
            </a:r>
          </a:p>
          <a:p>
            <a:pPr marL="457200" indent="-457200" eaLnBrk="0" hangingPunct="0">
              <a:buFont typeface="Wingdings 2" pitchFamily="18" charset="2"/>
              <a:buChar char="R"/>
              <a:defRPr/>
            </a:pPr>
            <a:r>
              <a:rPr lang="en-US" sz="2600" dirty="0">
                <a:latin typeface="+mn-lt"/>
                <a:sym typeface="Wingdings 2" pitchFamily="18" charset="2"/>
              </a:rPr>
              <a:t>Manage </a:t>
            </a:r>
            <a:r>
              <a:rPr lang="en-US" sz="2600" dirty="0">
                <a:latin typeface="+mn-lt"/>
                <a:sym typeface="Wingdings 2" pitchFamily="18" charset="2"/>
              </a:rPr>
              <a:t>their own finances</a:t>
            </a:r>
            <a:r>
              <a:rPr lang="en-US" sz="2600" dirty="0">
                <a:latin typeface="+mn-lt"/>
                <a:sym typeface="Wingdings 2" pitchFamily="18" charset="2"/>
              </a:rPr>
              <a:t>.</a:t>
            </a:r>
          </a:p>
          <a:p>
            <a:pPr eaLnBrk="0" hangingPunct="0">
              <a:buFont typeface="Wingdings 2" pitchFamily="18" charset="2"/>
              <a:buChar char="R"/>
              <a:defRPr/>
            </a:pPr>
            <a:r>
              <a:rPr lang="en-US" sz="2600" dirty="0">
                <a:latin typeface="+mn-lt"/>
                <a:sym typeface="Wingdings 2" pitchFamily="18" charset="2"/>
              </a:rPr>
              <a:t>  Access </a:t>
            </a:r>
            <a:r>
              <a:rPr lang="en-US" sz="2600" dirty="0">
                <a:latin typeface="+mn-lt"/>
                <a:sym typeface="Wingdings 2" pitchFamily="18" charset="2"/>
              </a:rPr>
              <a:t>information from any entity or individual</a:t>
            </a:r>
          </a:p>
          <a:p>
            <a:pPr eaLnBrk="0" hangingPunct="0">
              <a:defRPr/>
            </a:pPr>
            <a:r>
              <a:rPr lang="en-US" sz="2600" dirty="0">
                <a:latin typeface="+mn-lt"/>
                <a:sym typeface="Wingdings 2" pitchFamily="18" charset="2"/>
              </a:rPr>
              <a:t>     </a:t>
            </a:r>
            <a:r>
              <a:rPr lang="en-US" sz="2600" dirty="0">
                <a:latin typeface="+mn-lt"/>
                <a:sym typeface="Wingdings 2" pitchFamily="18" charset="2"/>
              </a:rPr>
              <a:t> that </a:t>
            </a:r>
            <a:r>
              <a:rPr lang="en-US" sz="2600" dirty="0">
                <a:latin typeface="+mn-lt"/>
                <a:sym typeface="Wingdings 2" pitchFamily="18" charset="2"/>
              </a:rPr>
              <a:t>provides health, social, legal, or other</a:t>
            </a:r>
          </a:p>
          <a:p>
            <a:pPr eaLnBrk="0" hangingPunct="0">
              <a:defRPr/>
            </a:pPr>
            <a:r>
              <a:rPr lang="en-US" sz="2600" dirty="0">
                <a:latin typeface="+mn-lt"/>
                <a:sym typeface="Wingdings 2" pitchFamily="18" charset="2"/>
              </a:rPr>
              <a:t>     </a:t>
            </a:r>
            <a:r>
              <a:rPr lang="en-US" sz="2600" dirty="0">
                <a:latin typeface="+mn-lt"/>
                <a:sym typeface="Wingdings 2" pitchFamily="18" charset="2"/>
              </a:rPr>
              <a:t> services</a:t>
            </a:r>
            <a:r>
              <a:rPr lang="en-US" sz="2600" dirty="0">
                <a:latin typeface="+mn-lt"/>
                <a:sym typeface="Wingdings 2" pitchFamily="18" charset="2"/>
              </a:rPr>
              <a:t>. </a:t>
            </a:r>
            <a:endParaRPr lang="en-US" sz="2600" b="1" dirty="0">
              <a:latin typeface="+mn-lt"/>
              <a:sym typeface="Wingdings 2" pitchFamily="18" charset="2"/>
            </a:endParaRPr>
          </a:p>
          <a:p>
            <a:pPr marL="457200" indent="-457200" eaLnBrk="0" hangingPunct="0">
              <a:buFont typeface="Wingdings 2" pitchFamily="18" charset="2"/>
              <a:buChar char="R"/>
              <a:defRPr/>
            </a:pPr>
            <a:endParaRPr lang="en-US" sz="2800" b="1" dirty="0">
              <a:latin typeface="+mn-lt"/>
              <a:sym typeface="Wingdings 2" pitchFamily="18" charset="2"/>
            </a:endParaRPr>
          </a:p>
        </p:txBody>
      </p:sp>
      <p:sp>
        <p:nvSpPr>
          <p:cNvPr id="2" name="Slide Number Placeholder 1"/>
          <p:cNvSpPr>
            <a:spLocks noGrp="1"/>
          </p:cNvSpPr>
          <p:nvPr>
            <p:ph type="sldNum" sz="quarter" idx="11"/>
          </p:nvPr>
        </p:nvSpPr>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B516BF8A-A834-41FA-BD84-A154721F5CBA}" type="slidenum">
              <a:rPr lang="en-US">
                <a:solidFill>
                  <a:srgbClr val="898989"/>
                </a:solidFill>
              </a:rPr>
              <a:pPr eaLnBrk="1" hangingPunct="1"/>
              <a:t>25</a:t>
            </a:fld>
            <a:endParaRPr lang="en-US">
              <a:solidFill>
                <a:srgbClr val="898989"/>
              </a:solidFill>
            </a:endParaRPr>
          </a:p>
        </p:txBody>
      </p:sp>
      <p:sp>
        <p:nvSpPr>
          <p:cNvPr id="29702" name="Rectangle 6"/>
          <p:cNvSpPr>
            <a:spLocks noChangeArrowheads="1"/>
          </p:cNvSpPr>
          <p:nvPr/>
        </p:nvSpPr>
        <p:spPr bwMode="auto">
          <a:xfrm>
            <a:off x="2514600" y="6567488"/>
            <a:ext cx="4572000" cy="21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sz="800" b="1"/>
              <a:t>CIL-NET, a project of ILRU – Independent Living Research Utilization</a:t>
            </a:r>
          </a:p>
        </p:txBody>
      </p:sp>
      <p:pic>
        <p:nvPicPr>
          <p:cNvPr id="29703" name="Picture 6"/>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201025" y="76200"/>
            <a:ext cx="809625" cy="385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2" name="Picture 4" descr="Picture3.gif"/>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Content Placeholder 2"/>
          <p:cNvSpPr>
            <a:spLocks noGrp="1"/>
          </p:cNvSpPr>
          <p:nvPr>
            <p:ph idx="1"/>
          </p:nvPr>
        </p:nvSpPr>
        <p:spPr>
          <a:xfrm>
            <a:off x="1295400" y="1371600"/>
            <a:ext cx="7848600" cy="5334000"/>
          </a:xfrm>
        </p:spPr>
        <p:txBody>
          <a:bodyPr rtlCol="0">
            <a:noAutofit/>
          </a:bodyPr>
          <a:lstStyle/>
          <a:p>
            <a:pPr eaLnBrk="0" fontAlgn="auto" hangingPunct="0">
              <a:spcAft>
                <a:spcPts val="0"/>
              </a:spcAft>
              <a:buFont typeface="Wingdings 2" pitchFamily="18" charset="2"/>
              <a:buChar char="R"/>
              <a:defRPr/>
            </a:pPr>
            <a:r>
              <a:rPr lang="en-US" sz="2600" dirty="0" smtClean="0">
                <a:sym typeface="Wingdings 2" pitchFamily="18" charset="2"/>
              </a:rPr>
              <a:t> Receive </a:t>
            </a:r>
            <a:r>
              <a:rPr lang="en-US" sz="2600" dirty="0">
                <a:sym typeface="Wingdings 2" pitchFamily="18" charset="2"/>
              </a:rPr>
              <a:t>information regarding where they may </a:t>
            </a:r>
            <a:r>
              <a:rPr lang="en-US" sz="2600" dirty="0" smtClean="0">
                <a:sym typeface="Wingdings 2" pitchFamily="18" charset="2"/>
              </a:rPr>
              <a:t>live</a:t>
            </a:r>
          </a:p>
          <a:p>
            <a:pPr marL="0" indent="0" eaLnBrk="0" fontAlgn="auto" hangingPunct="0">
              <a:spcAft>
                <a:spcPts val="0"/>
              </a:spcAft>
              <a:buFont typeface="Arial" panose="020B0604020202020204" pitchFamily="34" charset="0"/>
              <a:buNone/>
              <a:defRPr/>
            </a:pPr>
            <a:r>
              <a:rPr lang="en-US" sz="2600" dirty="0">
                <a:sym typeface="Wingdings 2" pitchFamily="18" charset="2"/>
              </a:rPr>
              <a:t> </a:t>
            </a:r>
            <a:r>
              <a:rPr lang="en-US" sz="2600" dirty="0" smtClean="0">
                <a:sym typeface="Wingdings 2" pitchFamily="18" charset="2"/>
              </a:rPr>
              <a:t>     and </a:t>
            </a:r>
            <a:r>
              <a:rPr lang="en-US" sz="2600" dirty="0">
                <a:sym typeface="Wingdings 2" pitchFamily="18" charset="2"/>
              </a:rPr>
              <a:t>what kind of long term care services they </a:t>
            </a:r>
            <a:r>
              <a:rPr lang="en-US" sz="2600" dirty="0" smtClean="0">
                <a:sym typeface="Wingdings 2" pitchFamily="18" charset="2"/>
              </a:rPr>
              <a:t>may</a:t>
            </a:r>
          </a:p>
          <a:p>
            <a:pPr marL="0" indent="0" eaLnBrk="0" fontAlgn="auto" hangingPunct="0">
              <a:spcAft>
                <a:spcPts val="0"/>
              </a:spcAft>
              <a:buFont typeface="Arial" panose="020B0604020202020204" pitchFamily="34" charset="0"/>
              <a:buNone/>
              <a:defRPr/>
            </a:pPr>
            <a:r>
              <a:rPr lang="en-US" sz="2600" dirty="0">
                <a:sym typeface="Wingdings 2" pitchFamily="18" charset="2"/>
              </a:rPr>
              <a:t> </a:t>
            </a:r>
            <a:r>
              <a:rPr lang="en-US" sz="2600" dirty="0" smtClean="0">
                <a:sym typeface="Wingdings 2" pitchFamily="18" charset="2"/>
              </a:rPr>
              <a:t>     receive</a:t>
            </a:r>
            <a:r>
              <a:rPr lang="en-US" sz="2600" dirty="0">
                <a:sym typeface="Wingdings 2" pitchFamily="18" charset="2"/>
              </a:rPr>
              <a:t>.</a:t>
            </a:r>
            <a:endParaRPr lang="en-US" sz="2600" b="1" dirty="0">
              <a:sym typeface="Wingdings 2" pitchFamily="18" charset="2"/>
            </a:endParaRPr>
          </a:p>
          <a:p>
            <a:pPr eaLnBrk="0" fontAlgn="auto" hangingPunct="0">
              <a:spcAft>
                <a:spcPts val="0"/>
              </a:spcAft>
              <a:buFont typeface="Wingdings 2" pitchFamily="18" charset="2"/>
              <a:buChar char="R"/>
              <a:defRPr/>
            </a:pPr>
            <a:r>
              <a:rPr lang="en-US" sz="2600" dirty="0" smtClean="0">
                <a:sym typeface="Wingdings 2" pitchFamily="18" charset="2"/>
              </a:rPr>
              <a:t> Choose </a:t>
            </a:r>
            <a:r>
              <a:rPr lang="en-US" sz="2600" dirty="0">
                <a:sym typeface="Wingdings 2" pitchFamily="18" charset="2"/>
              </a:rPr>
              <a:t>not to talk with an advocate, case manager</a:t>
            </a:r>
            <a:r>
              <a:rPr lang="en-US" sz="2600" dirty="0" smtClean="0">
                <a:sym typeface="Wingdings 2" pitchFamily="18" charset="2"/>
              </a:rPr>
              <a:t>,</a:t>
            </a:r>
          </a:p>
          <a:p>
            <a:pPr marL="0" indent="0" eaLnBrk="0" fontAlgn="auto" hangingPunct="0">
              <a:spcAft>
                <a:spcPts val="0"/>
              </a:spcAft>
              <a:buFont typeface="Arial" panose="020B0604020202020204" pitchFamily="34" charset="0"/>
              <a:buNone/>
              <a:defRPr/>
            </a:pPr>
            <a:r>
              <a:rPr lang="en-US" sz="2600" dirty="0">
                <a:sym typeface="Wingdings 2" pitchFamily="18" charset="2"/>
              </a:rPr>
              <a:t> </a:t>
            </a:r>
            <a:r>
              <a:rPr lang="en-US" sz="2600" dirty="0" smtClean="0">
                <a:sym typeface="Wingdings 2" pitchFamily="18" charset="2"/>
              </a:rPr>
              <a:t>     social </a:t>
            </a:r>
            <a:r>
              <a:rPr lang="en-US" sz="2600" dirty="0">
                <a:sym typeface="Wingdings 2" pitchFamily="18" charset="2"/>
              </a:rPr>
              <a:t>worker or any other provider. </a:t>
            </a:r>
            <a:endParaRPr lang="en-US" sz="2600" b="1" dirty="0">
              <a:sym typeface="Wingdings 2" pitchFamily="18" charset="2"/>
            </a:endParaRPr>
          </a:p>
          <a:p>
            <a:pPr marL="0" indent="0" eaLnBrk="0" fontAlgn="auto" hangingPunct="0">
              <a:spcAft>
                <a:spcPts val="0"/>
              </a:spcAft>
              <a:buFont typeface="Arial" panose="020B0604020202020204" pitchFamily="34" charset="0"/>
              <a:buNone/>
              <a:defRPr/>
            </a:pPr>
            <a:r>
              <a:rPr lang="en-US" sz="2600" dirty="0">
                <a:sym typeface="Wingdings 2" pitchFamily="18" charset="2"/>
              </a:rPr>
              <a:t></a:t>
            </a:r>
            <a:r>
              <a:rPr lang="en-US" sz="2600" b="1" dirty="0"/>
              <a:t>  </a:t>
            </a:r>
            <a:r>
              <a:rPr lang="en-US" sz="2600" dirty="0" smtClean="0">
                <a:sym typeface="Wingdings 2" pitchFamily="18" charset="2"/>
              </a:rPr>
              <a:t>Access </a:t>
            </a:r>
            <a:r>
              <a:rPr lang="en-US" sz="2600" dirty="0">
                <a:sym typeface="Wingdings 2" pitchFamily="18" charset="2"/>
              </a:rPr>
              <a:t>Home and Community Based Services.</a:t>
            </a:r>
            <a:endParaRPr lang="en-US" sz="2600" b="1" dirty="0">
              <a:sym typeface="Wingdings 2" pitchFamily="18" charset="2"/>
            </a:endParaRPr>
          </a:p>
          <a:p>
            <a:pPr eaLnBrk="0" fontAlgn="auto" hangingPunct="0">
              <a:spcAft>
                <a:spcPts val="0"/>
              </a:spcAft>
              <a:buFont typeface="Wingdings 2" pitchFamily="18" charset="2"/>
              <a:buChar char="R"/>
              <a:defRPr/>
            </a:pPr>
            <a:r>
              <a:rPr lang="en-US" sz="2600" dirty="0" smtClean="0">
                <a:sym typeface="Wingdings 2" pitchFamily="18" charset="2"/>
              </a:rPr>
              <a:t> Live </a:t>
            </a:r>
            <a:r>
              <a:rPr lang="en-US" sz="2600" dirty="0">
                <a:sym typeface="Wingdings 2" pitchFamily="18" charset="2"/>
              </a:rPr>
              <a:t>where they want, with whomever they want</a:t>
            </a:r>
            <a:r>
              <a:rPr lang="en-US" sz="2600" dirty="0" smtClean="0">
                <a:sym typeface="Wingdings 2" pitchFamily="18" charset="2"/>
              </a:rPr>
              <a:t>,</a:t>
            </a:r>
          </a:p>
          <a:p>
            <a:pPr marL="0" indent="0" eaLnBrk="0" fontAlgn="auto" hangingPunct="0">
              <a:spcAft>
                <a:spcPts val="0"/>
              </a:spcAft>
              <a:buFont typeface="Arial" panose="020B0604020202020204" pitchFamily="34" charset="0"/>
              <a:buNone/>
              <a:defRPr/>
            </a:pPr>
            <a:r>
              <a:rPr lang="en-US" sz="2600" dirty="0">
                <a:sym typeface="Wingdings 2" pitchFamily="18" charset="2"/>
              </a:rPr>
              <a:t> </a:t>
            </a:r>
            <a:r>
              <a:rPr lang="en-US" sz="2600" dirty="0" smtClean="0">
                <a:sym typeface="Wingdings 2" pitchFamily="18" charset="2"/>
              </a:rPr>
              <a:t>     without </a:t>
            </a:r>
            <a:r>
              <a:rPr lang="en-US" sz="2600" dirty="0">
                <a:sym typeface="Wingdings 2" pitchFamily="18" charset="2"/>
              </a:rPr>
              <a:t>judgment or interference.</a:t>
            </a:r>
          </a:p>
          <a:p>
            <a:pPr fontAlgn="auto">
              <a:spcAft>
                <a:spcPts val="0"/>
              </a:spcAft>
              <a:defRPr/>
            </a:pPr>
            <a:endParaRPr lang="en-US" sz="2600" dirty="0"/>
          </a:p>
        </p:txBody>
      </p:sp>
      <p:sp>
        <p:nvSpPr>
          <p:cNvPr id="4" name="Slide Number Placeholder 3"/>
          <p:cNvSpPr>
            <a:spLocks noGrp="1"/>
          </p:cNvSpPr>
          <p:nvPr>
            <p:ph type="sldNum" sz="quarter" idx="11"/>
          </p:nvPr>
        </p:nvSpPr>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69CEF808-2915-4C10-867B-123016B63E9B}" type="slidenum">
              <a:rPr lang="en-US">
                <a:solidFill>
                  <a:srgbClr val="898989"/>
                </a:solidFill>
              </a:rPr>
              <a:pPr eaLnBrk="1" hangingPunct="1"/>
              <a:t>26</a:t>
            </a:fld>
            <a:endParaRPr lang="en-US">
              <a:solidFill>
                <a:srgbClr val="898989"/>
              </a:solidFill>
            </a:endParaRPr>
          </a:p>
        </p:txBody>
      </p:sp>
      <p:sp>
        <p:nvSpPr>
          <p:cNvPr id="6" name="Rectangle 2"/>
          <p:cNvSpPr>
            <a:spLocks noGrp="1" noChangeArrowheads="1"/>
          </p:cNvSpPr>
          <p:nvPr>
            <p:ph type="title"/>
          </p:nvPr>
        </p:nvSpPr>
        <p:spPr>
          <a:xfrm>
            <a:off x="304800" y="152400"/>
            <a:ext cx="8229600" cy="1143000"/>
          </a:xfrm>
        </p:spPr>
        <p:txBody>
          <a:bodyPr rtlCol="0">
            <a:normAutofit/>
          </a:bodyPr>
          <a:lstStyle/>
          <a:p>
            <a:pPr algn="l" fontAlgn="auto">
              <a:spcAft>
                <a:spcPts val="0"/>
              </a:spcAft>
              <a:defRPr/>
            </a:pPr>
            <a:r>
              <a:rPr lang="en-US" sz="3200" b="1" dirty="0">
                <a:effectLst>
                  <a:outerShdw blurRad="38100" dist="38100" dir="2700000" algn="tl">
                    <a:srgbClr val="000000">
                      <a:alpha val="43137"/>
                    </a:srgbClr>
                  </a:outerShdw>
                </a:effectLst>
                <a:latin typeface="Arial Rounded MT Bold" pitchFamily="34" charset="0"/>
              </a:rPr>
              <a:t>A Guide for Nursing Facilities: Respecting Residents’ </a:t>
            </a:r>
            <a:r>
              <a:rPr lang="en-US" sz="3200" b="1" dirty="0" smtClean="0">
                <a:effectLst>
                  <a:outerShdw blurRad="38100" dist="38100" dir="2700000" algn="tl">
                    <a:srgbClr val="000000">
                      <a:alpha val="43137"/>
                    </a:srgbClr>
                  </a:outerShdw>
                </a:effectLst>
                <a:latin typeface="Arial Rounded MT Bold" pitchFamily="34" charset="0"/>
              </a:rPr>
              <a:t>Rights, </a:t>
            </a:r>
            <a:r>
              <a:rPr lang="en-US" sz="2800" b="1" dirty="0" smtClean="0">
                <a:effectLst>
                  <a:outerShdw blurRad="38100" dist="38100" dir="2700000" algn="tl">
                    <a:srgbClr val="000000">
                      <a:alpha val="43137"/>
                    </a:srgbClr>
                  </a:outerShdw>
                </a:effectLst>
                <a:latin typeface="Arial Rounded MT Bold" pitchFamily="34" charset="0"/>
              </a:rPr>
              <a:t>cont’d.</a:t>
            </a:r>
            <a:endParaRPr lang="en-US" sz="3200" b="1" dirty="0">
              <a:effectLst>
                <a:outerShdw blurRad="38100" dist="38100" dir="2700000" algn="tl">
                  <a:srgbClr val="000000">
                    <a:alpha val="43137"/>
                  </a:srgbClr>
                </a:outerShdw>
              </a:effectLst>
              <a:latin typeface="Arial Rounded MT Bold" pitchFamily="34" charset="0"/>
            </a:endParaRPr>
          </a:p>
        </p:txBody>
      </p:sp>
      <p:pic>
        <p:nvPicPr>
          <p:cNvPr id="30726" name="Picture 6"/>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201025" y="76200"/>
            <a:ext cx="809625" cy="385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27" name="Rectangle 6"/>
          <p:cNvSpPr>
            <a:spLocks noChangeArrowheads="1"/>
          </p:cNvSpPr>
          <p:nvPr/>
        </p:nvSpPr>
        <p:spPr bwMode="auto">
          <a:xfrm>
            <a:off x="2514600" y="6567488"/>
            <a:ext cx="4572000" cy="21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sz="800" b="1"/>
              <a:t>CIL-NET, a project of ILRU – Independent Living Research Utilization</a:t>
            </a: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6" name="Picture 3" descr="Picture3.gif"/>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650" name="Rectangle 2"/>
          <p:cNvSpPr>
            <a:spLocks noGrp="1" noChangeArrowheads="1"/>
          </p:cNvSpPr>
          <p:nvPr>
            <p:ph type="title"/>
          </p:nvPr>
        </p:nvSpPr>
        <p:spPr>
          <a:xfrm>
            <a:off x="304800" y="76200"/>
            <a:ext cx="8839200" cy="1143000"/>
          </a:xfrm>
        </p:spPr>
        <p:txBody>
          <a:bodyPr rtlCol="0">
            <a:normAutofit/>
          </a:bodyPr>
          <a:lstStyle/>
          <a:p>
            <a:pPr algn="l" fontAlgn="auto">
              <a:spcAft>
                <a:spcPts val="0"/>
              </a:spcAft>
              <a:defRPr/>
            </a:pPr>
            <a:r>
              <a:rPr lang="en-US" sz="3200" b="1" dirty="0">
                <a:effectLst>
                  <a:outerShdw blurRad="38100" dist="38100" dir="2700000" algn="tl">
                    <a:srgbClr val="000000">
                      <a:alpha val="43137"/>
                    </a:srgbClr>
                  </a:outerShdw>
                </a:effectLst>
                <a:latin typeface="Arial Rounded MT Bold" pitchFamily="34" charset="0"/>
              </a:rPr>
              <a:t>TILRC Philosophy:</a:t>
            </a:r>
            <a:br>
              <a:rPr lang="en-US" sz="3200" b="1" dirty="0">
                <a:effectLst>
                  <a:outerShdw blurRad="38100" dist="38100" dir="2700000" algn="tl">
                    <a:srgbClr val="000000">
                      <a:alpha val="43137"/>
                    </a:srgbClr>
                  </a:outerShdw>
                </a:effectLst>
                <a:latin typeface="Arial Rounded MT Bold" pitchFamily="34" charset="0"/>
              </a:rPr>
            </a:br>
            <a:r>
              <a:rPr lang="en-US" sz="3200" b="1" dirty="0">
                <a:effectLst>
                  <a:outerShdw blurRad="38100" dist="38100" dir="2700000" algn="tl">
                    <a:srgbClr val="000000">
                      <a:alpha val="43137"/>
                    </a:srgbClr>
                  </a:outerShdw>
                </a:effectLst>
                <a:latin typeface="Arial Rounded MT Bold" pitchFamily="34" charset="0"/>
              </a:rPr>
              <a:t>Move-Out Plans &amp; Freedom Packet</a:t>
            </a:r>
          </a:p>
        </p:txBody>
      </p:sp>
      <p:sp>
        <p:nvSpPr>
          <p:cNvPr id="27651" name="Rectangle 3"/>
          <p:cNvSpPr>
            <a:spLocks noGrp="1" noChangeArrowheads="1"/>
          </p:cNvSpPr>
          <p:nvPr>
            <p:ph idx="1"/>
          </p:nvPr>
        </p:nvSpPr>
        <p:spPr>
          <a:xfrm>
            <a:off x="0" y="1219200"/>
            <a:ext cx="9220200" cy="5410200"/>
          </a:xfrm>
        </p:spPr>
        <p:txBody>
          <a:bodyPr rtlCol="0">
            <a:noAutofit/>
          </a:bodyPr>
          <a:lstStyle/>
          <a:p>
            <a:pPr fontAlgn="auto">
              <a:spcAft>
                <a:spcPts val="0"/>
              </a:spcAft>
              <a:buFontTx/>
              <a:buNone/>
              <a:defRPr/>
            </a:pPr>
            <a:r>
              <a:rPr lang="en-US" sz="2400" dirty="0"/>
              <a:t>	</a:t>
            </a:r>
            <a:r>
              <a:rPr lang="en-US" sz="2800" dirty="0"/>
              <a:t>All move-outs will include a completed Move-Out/Freedom Plan to assure necessary supports, supplies and advocacy have been addressed/explored. All staff involved with any aspect of a move-out will utilize a Move-Out Plan. Plans will be used for consumers moving out of the following situations:</a:t>
            </a:r>
          </a:p>
          <a:p>
            <a:pPr lvl="5">
              <a:defRPr/>
            </a:pPr>
            <a:r>
              <a:rPr lang="en-US" sz="2800" dirty="0"/>
              <a:t>Nursing Home</a:t>
            </a:r>
          </a:p>
          <a:p>
            <a:pPr lvl="5">
              <a:defRPr/>
            </a:pPr>
            <a:r>
              <a:rPr lang="en-US" sz="2800" dirty="0"/>
              <a:t>Intermediate Care Facility for People with Development Disabilities</a:t>
            </a:r>
          </a:p>
          <a:p>
            <a:pPr lvl="5">
              <a:defRPr/>
            </a:pPr>
            <a:r>
              <a:rPr lang="en-US" sz="2800" dirty="0"/>
              <a:t>Intermediate Care Facility for People with Mental </a:t>
            </a:r>
            <a:r>
              <a:rPr lang="en-US" sz="2800" dirty="0" smtClean="0"/>
              <a:t>Illness</a:t>
            </a:r>
            <a:endParaRPr lang="en-US" sz="2800" dirty="0"/>
          </a:p>
        </p:txBody>
      </p:sp>
      <p:sp>
        <p:nvSpPr>
          <p:cNvPr id="2" name="Slide Number Placeholder 1"/>
          <p:cNvSpPr>
            <a:spLocks noGrp="1"/>
          </p:cNvSpPr>
          <p:nvPr>
            <p:ph type="sldNum" sz="quarter" idx="11"/>
          </p:nvPr>
        </p:nvSpPr>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831E8AA2-5FEE-4228-BF31-5CDCB5289277}" type="slidenum">
              <a:rPr lang="en-US">
                <a:solidFill>
                  <a:srgbClr val="898989"/>
                </a:solidFill>
              </a:rPr>
              <a:pPr eaLnBrk="1" hangingPunct="1"/>
              <a:t>27</a:t>
            </a:fld>
            <a:endParaRPr lang="en-US">
              <a:solidFill>
                <a:srgbClr val="898989"/>
              </a:solidFill>
            </a:endParaRPr>
          </a:p>
        </p:txBody>
      </p:sp>
      <p:sp>
        <p:nvSpPr>
          <p:cNvPr id="31750" name="Rectangle 6"/>
          <p:cNvSpPr>
            <a:spLocks noChangeArrowheads="1"/>
          </p:cNvSpPr>
          <p:nvPr/>
        </p:nvSpPr>
        <p:spPr bwMode="auto">
          <a:xfrm>
            <a:off x="2514600" y="6567488"/>
            <a:ext cx="4572000" cy="21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sz="800" b="1"/>
              <a:t>CIL-NET, a project of ILRU – Independent Living Research Utilization</a:t>
            </a:r>
          </a:p>
        </p:txBody>
      </p:sp>
      <p:pic>
        <p:nvPicPr>
          <p:cNvPr id="31751" name="Picture 6"/>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201025" y="76200"/>
            <a:ext cx="809625" cy="385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0" name="Picture 3" descr="Picture3.gif"/>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650" name="Rectangle 2"/>
          <p:cNvSpPr>
            <a:spLocks noGrp="1" noChangeArrowheads="1"/>
          </p:cNvSpPr>
          <p:nvPr>
            <p:ph type="title"/>
          </p:nvPr>
        </p:nvSpPr>
        <p:spPr>
          <a:xfrm>
            <a:off x="304800" y="228600"/>
            <a:ext cx="8839200" cy="1143000"/>
          </a:xfrm>
        </p:spPr>
        <p:txBody>
          <a:bodyPr rtlCol="0">
            <a:normAutofit/>
          </a:bodyPr>
          <a:lstStyle/>
          <a:p>
            <a:pPr algn="l" fontAlgn="auto">
              <a:spcAft>
                <a:spcPts val="0"/>
              </a:spcAft>
              <a:defRPr/>
            </a:pPr>
            <a:r>
              <a:rPr lang="en-US" sz="3200" b="1" dirty="0">
                <a:effectLst>
                  <a:outerShdw blurRad="38100" dist="38100" dir="2700000" algn="tl">
                    <a:srgbClr val="000000">
                      <a:alpha val="43137"/>
                    </a:srgbClr>
                  </a:outerShdw>
                </a:effectLst>
                <a:latin typeface="Arial Rounded MT Bold" pitchFamily="34" charset="0"/>
              </a:rPr>
              <a:t>TILRC Philosophy:</a:t>
            </a:r>
            <a:br>
              <a:rPr lang="en-US" sz="3200" b="1" dirty="0">
                <a:effectLst>
                  <a:outerShdw blurRad="38100" dist="38100" dir="2700000" algn="tl">
                    <a:srgbClr val="000000">
                      <a:alpha val="43137"/>
                    </a:srgbClr>
                  </a:outerShdw>
                </a:effectLst>
                <a:latin typeface="Arial Rounded MT Bold" pitchFamily="34" charset="0"/>
              </a:rPr>
            </a:br>
            <a:r>
              <a:rPr lang="en-US" sz="3200" b="1" dirty="0">
                <a:effectLst>
                  <a:outerShdw blurRad="38100" dist="38100" dir="2700000" algn="tl">
                    <a:srgbClr val="000000">
                      <a:alpha val="43137"/>
                    </a:srgbClr>
                  </a:outerShdw>
                </a:effectLst>
                <a:latin typeface="Arial Rounded MT Bold" pitchFamily="34" charset="0"/>
              </a:rPr>
              <a:t>Move-Out Plans &amp; Freedom </a:t>
            </a:r>
            <a:r>
              <a:rPr lang="en-US" sz="3200" b="1" dirty="0" smtClean="0">
                <a:effectLst>
                  <a:outerShdw blurRad="38100" dist="38100" dir="2700000" algn="tl">
                    <a:srgbClr val="000000">
                      <a:alpha val="43137"/>
                    </a:srgbClr>
                  </a:outerShdw>
                </a:effectLst>
                <a:latin typeface="Arial Rounded MT Bold" pitchFamily="34" charset="0"/>
              </a:rPr>
              <a:t>Packet, </a:t>
            </a:r>
            <a:r>
              <a:rPr lang="en-US" sz="2800" b="1" dirty="0" smtClean="0">
                <a:effectLst>
                  <a:outerShdw blurRad="38100" dist="38100" dir="2700000" algn="tl">
                    <a:srgbClr val="000000">
                      <a:alpha val="43137"/>
                    </a:srgbClr>
                  </a:outerShdw>
                </a:effectLst>
                <a:latin typeface="Arial Rounded MT Bold" pitchFamily="34" charset="0"/>
              </a:rPr>
              <a:t>cont’d.</a:t>
            </a:r>
            <a:endParaRPr lang="en-US" sz="3200" b="1" dirty="0">
              <a:effectLst>
                <a:outerShdw blurRad="38100" dist="38100" dir="2700000" algn="tl">
                  <a:srgbClr val="000000">
                    <a:alpha val="43137"/>
                  </a:srgbClr>
                </a:outerShdw>
              </a:effectLst>
              <a:latin typeface="Arial Rounded MT Bold" pitchFamily="34" charset="0"/>
            </a:endParaRPr>
          </a:p>
        </p:txBody>
      </p:sp>
      <p:sp>
        <p:nvSpPr>
          <p:cNvPr id="32772" name="Rectangle 3"/>
          <p:cNvSpPr>
            <a:spLocks noGrp="1" noChangeArrowheads="1"/>
          </p:cNvSpPr>
          <p:nvPr>
            <p:ph idx="1"/>
          </p:nvPr>
        </p:nvSpPr>
        <p:spPr>
          <a:xfrm>
            <a:off x="1066800" y="1600200"/>
            <a:ext cx="7924800" cy="3276600"/>
          </a:xfrm>
        </p:spPr>
        <p:txBody>
          <a:bodyPr/>
          <a:lstStyle/>
          <a:p>
            <a:pPr>
              <a:buFontTx/>
              <a:buNone/>
            </a:pPr>
            <a:r>
              <a:rPr lang="en-US" sz="2400" smtClean="0"/>
              <a:t>	</a:t>
            </a:r>
            <a:r>
              <a:rPr lang="en-US" sz="2800" smtClean="0"/>
              <a:t>Group Living Environments (Group homes, adult care homes)</a:t>
            </a:r>
          </a:p>
          <a:p>
            <a:pPr lvl="2"/>
            <a:r>
              <a:rPr lang="en-US" sz="2800" smtClean="0"/>
              <a:t>Assisted Living Facilities</a:t>
            </a:r>
          </a:p>
          <a:p>
            <a:pPr lvl="2"/>
            <a:r>
              <a:rPr lang="en-US" sz="2800" smtClean="0"/>
              <a:t>State Hospitals</a:t>
            </a:r>
          </a:p>
          <a:p>
            <a:pPr lvl="2"/>
            <a:r>
              <a:rPr lang="en-US" sz="2800" smtClean="0"/>
              <a:t>Out-of-State Consumers </a:t>
            </a:r>
          </a:p>
        </p:txBody>
      </p:sp>
      <p:sp>
        <p:nvSpPr>
          <p:cNvPr id="2" name="Slide Number Placeholder 1"/>
          <p:cNvSpPr>
            <a:spLocks noGrp="1"/>
          </p:cNvSpPr>
          <p:nvPr>
            <p:ph type="sldNum" sz="quarter" idx="11"/>
          </p:nvPr>
        </p:nvSpPr>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D46CBAC6-0778-4554-AD42-F4FABC7EB1AB}" type="slidenum">
              <a:rPr lang="en-US">
                <a:solidFill>
                  <a:srgbClr val="898989"/>
                </a:solidFill>
              </a:rPr>
              <a:pPr eaLnBrk="1" hangingPunct="1"/>
              <a:t>28</a:t>
            </a:fld>
            <a:endParaRPr lang="en-US">
              <a:solidFill>
                <a:srgbClr val="898989"/>
              </a:solidFill>
            </a:endParaRPr>
          </a:p>
        </p:txBody>
      </p:sp>
      <p:sp>
        <p:nvSpPr>
          <p:cNvPr id="32774" name="Rectangle 6"/>
          <p:cNvSpPr>
            <a:spLocks noChangeArrowheads="1"/>
          </p:cNvSpPr>
          <p:nvPr/>
        </p:nvSpPr>
        <p:spPr bwMode="auto">
          <a:xfrm>
            <a:off x="2514600" y="6567488"/>
            <a:ext cx="4572000" cy="21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sz="800" b="1"/>
              <a:t>CIL-NET, a project of ILRU – Independent Living Research Utilization</a:t>
            </a:r>
          </a:p>
        </p:txBody>
      </p:sp>
      <p:pic>
        <p:nvPicPr>
          <p:cNvPr id="32775" name="Picture 6"/>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201025" y="76200"/>
            <a:ext cx="809625" cy="385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4" name="Picture 3" descr="Picture3.gif"/>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674" name="Rectangle 2"/>
          <p:cNvSpPr>
            <a:spLocks noGrp="1" noChangeArrowheads="1"/>
          </p:cNvSpPr>
          <p:nvPr>
            <p:ph type="title"/>
          </p:nvPr>
        </p:nvSpPr>
        <p:spPr>
          <a:xfrm>
            <a:off x="228600" y="274638"/>
            <a:ext cx="8534400" cy="1143000"/>
          </a:xfrm>
        </p:spPr>
        <p:txBody>
          <a:bodyPr rtlCol="0">
            <a:normAutofit/>
          </a:bodyPr>
          <a:lstStyle/>
          <a:p>
            <a:pPr algn="l" fontAlgn="auto">
              <a:spcAft>
                <a:spcPts val="0"/>
              </a:spcAft>
              <a:defRPr/>
            </a:pPr>
            <a:r>
              <a:rPr lang="en-US" sz="3200" b="1" dirty="0">
                <a:effectLst>
                  <a:outerShdw blurRad="38100" dist="38100" dir="2700000" algn="tl">
                    <a:srgbClr val="000000">
                      <a:alpha val="43137"/>
                    </a:srgbClr>
                  </a:outerShdw>
                </a:effectLst>
                <a:latin typeface="Arial Rounded MT Bold" pitchFamily="34" charset="0"/>
              </a:rPr>
              <a:t>TILRC Philosophy</a:t>
            </a:r>
            <a:r>
              <a:rPr lang="en-US" sz="3200" b="1" dirty="0" smtClean="0">
                <a:effectLst>
                  <a:outerShdw blurRad="38100" dist="38100" dir="2700000" algn="tl">
                    <a:srgbClr val="000000">
                      <a:alpha val="43137"/>
                    </a:srgbClr>
                  </a:outerShdw>
                </a:effectLst>
                <a:latin typeface="Arial Rounded MT Bold" pitchFamily="34" charset="0"/>
              </a:rPr>
              <a:t>: Move-Out </a:t>
            </a:r>
            <a:r>
              <a:rPr lang="en-US" sz="3200" b="1" dirty="0">
                <a:effectLst>
                  <a:outerShdw blurRad="38100" dist="38100" dir="2700000" algn="tl">
                    <a:srgbClr val="000000">
                      <a:alpha val="43137"/>
                    </a:srgbClr>
                  </a:outerShdw>
                </a:effectLst>
                <a:latin typeface="Arial Rounded MT Bold" pitchFamily="34" charset="0"/>
              </a:rPr>
              <a:t>Plans </a:t>
            </a:r>
            <a:r>
              <a:rPr lang="en-US" sz="3200" b="1" dirty="0" smtClean="0">
                <a:effectLst>
                  <a:outerShdw blurRad="38100" dist="38100" dir="2700000" algn="tl">
                    <a:srgbClr val="000000">
                      <a:alpha val="43137"/>
                    </a:srgbClr>
                  </a:outerShdw>
                </a:effectLst>
                <a:latin typeface="Arial Rounded MT Bold" pitchFamily="34" charset="0"/>
              </a:rPr>
              <a:t/>
            </a:r>
            <a:br>
              <a:rPr lang="en-US" sz="3200" b="1" dirty="0" smtClean="0">
                <a:effectLst>
                  <a:outerShdw blurRad="38100" dist="38100" dir="2700000" algn="tl">
                    <a:srgbClr val="000000">
                      <a:alpha val="43137"/>
                    </a:srgbClr>
                  </a:outerShdw>
                </a:effectLst>
                <a:latin typeface="Arial Rounded MT Bold" pitchFamily="34" charset="0"/>
              </a:rPr>
            </a:br>
            <a:r>
              <a:rPr lang="en-US" sz="3200" b="1" dirty="0" smtClean="0">
                <a:effectLst>
                  <a:outerShdw blurRad="38100" dist="38100" dir="2700000" algn="tl">
                    <a:srgbClr val="000000">
                      <a:alpha val="43137"/>
                    </a:srgbClr>
                  </a:outerShdw>
                </a:effectLst>
                <a:latin typeface="Arial Rounded MT Bold" pitchFamily="34" charset="0"/>
              </a:rPr>
              <a:t>&amp; </a:t>
            </a:r>
            <a:r>
              <a:rPr lang="en-US" sz="3200" b="1" dirty="0">
                <a:effectLst>
                  <a:outerShdw blurRad="38100" dist="38100" dir="2700000" algn="tl">
                    <a:srgbClr val="000000">
                      <a:alpha val="43137"/>
                    </a:srgbClr>
                  </a:outerShdw>
                </a:effectLst>
                <a:latin typeface="Arial Rounded MT Bold" pitchFamily="34" charset="0"/>
              </a:rPr>
              <a:t>Freedom Packet, </a:t>
            </a:r>
            <a:r>
              <a:rPr lang="en-US" sz="2800" b="1" dirty="0">
                <a:effectLst>
                  <a:outerShdw blurRad="38100" dist="38100" dir="2700000" algn="tl">
                    <a:srgbClr val="000000">
                      <a:alpha val="43137"/>
                    </a:srgbClr>
                  </a:outerShdw>
                </a:effectLst>
                <a:latin typeface="Arial Rounded MT Bold" pitchFamily="34" charset="0"/>
              </a:rPr>
              <a:t>cont’d</a:t>
            </a:r>
            <a:r>
              <a:rPr lang="en-US" sz="2800" b="1" dirty="0" smtClean="0">
                <a:effectLst>
                  <a:outerShdw blurRad="38100" dist="38100" dir="2700000" algn="tl">
                    <a:srgbClr val="000000">
                      <a:alpha val="43137"/>
                    </a:srgbClr>
                  </a:outerShdw>
                </a:effectLst>
                <a:latin typeface="Arial Rounded MT Bold" pitchFamily="34" charset="0"/>
              </a:rPr>
              <a:t>. 2</a:t>
            </a:r>
            <a:endParaRPr lang="en-US" sz="3200" dirty="0"/>
          </a:p>
        </p:txBody>
      </p:sp>
      <p:sp>
        <p:nvSpPr>
          <p:cNvPr id="33796" name="Rectangle 3"/>
          <p:cNvSpPr>
            <a:spLocks noGrp="1" noChangeArrowheads="1"/>
          </p:cNvSpPr>
          <p:nvPr>
            <p:ph idx="1"/>
          </p:nvPr>
        </p:nvSpPr>
        <p:spPr>
          <a:xfrm>
            <a:off x="381000" y="1524000"/>
            <a:ext cx="8686800" cy="4525963"/>
          </a:xfrm>
        </p:spPr>
        <p:txBody>
          <a:bodyPr/>
          <a:lstStyle/>
          <a:p>
            <a:pPr>
              <a:buFontTx/>
              <a:buNone/>
            </a:pPr>
            <a:r>
              <a:rPr lang="en-US" sz="2800" smtClean="0"/>
              <a:t>	The Move-out Plan may be utilized with people in the following situations, when necessary for successful coordination of our advocacy assistance:</a:t>
            </a:r>
          </a:p>
          <a:p>
            <a:pPr lvl="3">
              <a:buFont typeface="Arial" panose="020B0604020202020204" pitchFamily="34" charset="0"/>
              <a:buChar char="•"/>
            </a:pPr>
            <a:r>
              <a:rPr lang="en-US" sz="2800" smtClean="0"/>
              <a:t>Homeless Shelters</a:t>
            </a:r>
          </a:p>
          <a:p>
            <a:pPr lvl="3">
              <a:buFont typeface="Arial" panose="020B0604020202020204" pitchFamily="34" charset="0"/>
              <a:buChar char="•"/>
            </a:pPr>
            <a:r>
              <a:rPr lang="en-US" sz="2800" smtClean="0"/>
              <a:t>Battered Women's Shelter Houses</a:t>
            </a:r>
          </a:p>
          <a:p>
            <a:pPr lvl="3">
              <a:buFont typeface="Arial" panose="020B0604020202020204" pitchFamily="34" charset="0"/>
              <a:buChar char="•"/>
            </a:pPr>
            <a:r>
              <a:rPr lang="en-US" sz="2800" smtClean="0"/>
              <a:t>Drug and Alcohol Rehab/Detox Programs</a:t>
            </a:r>
          </a:p>
          <a:p>
            <a:pPr lvl="3">
              <a:buFont typeface="Arial" panose="020B0604020202020204" pitchFamily="34" charset="0"/>
              <a:buChar char="•"/>
            </a:pPr>
            <a:r>
              <a:rPr lang="en-US" sz="2800" smtClean="0"/>
              <a:t>Individuals moving out on their own for the first time</a:t>
            </a:r>
          </a:p>
          <a:p>
            <a:pPr lvl="3">
              <a:buFont typeface="Arial" panose="020B0604020202020204" pitchFamily="34" charset="0"/>
              <a:buChar char="•"/>
            </a:pPr>
            <a:r>
              <a:rPr lang="en-US" sz="2800" smtClean="0"/>
              <a:t>People who are homeless </a:t>
            </a:r>
          </a:p>
          <a:p>
            <a:endParaRPr lang="en-US" sz="2800" smtClean="0"/>
          </a:p>
        </p:txBody>
      </p:sp>
      <p:sp>
        <p:nvSpPr>
          <p:cNvPr id="2" name="Slide Number Placeholder 1"/>
          <p:cNvSpPr>
            <a:spLocks noGrp="1"/>
          </p:cNvSpPr>
          <p:nvPr>
            <p:ph type="sldNum" sz="quarter" idx="11"/>
          </p:nvPr>
        </p:nvSpPr>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FAFC0D47-7734-4174-915F-A2DAA39B6EA9}" type="slidenum">
              <a:rPr lang="en-US">
                <a:solidFill>
                  <a:srgbClr val="898989"/>
                </a:solidFill>
              </a:rPr>
              <a:pPr eaLnBrk="1" hangingPunct="1"/>
              <a:t>29</a:t>
            </a:fld>
            <a:endParaRPr lang="en-US">
              <a:solidFill>
                <a:srgbClr val="898989"/>
              </a:solidFill>
            </a:endParaRPr>
          </a:p>
        </p:txBody>
      </p:sp>
      <p:sp>
        <p:nvSpPr>
          <p:cNvPr id="33798" name="Rectangle 6"/>
          <p:cNvSpPr>
            <a:spLocks noChangeArrowheads="1"/>
          </p:cNvSpPr>
          <p:nvPr/>
        </p:nvSpPr>
        <p:spPr bwMode="auto">
          <a:xfrm>
            <a:off x="2514600" y="6567488"/>
            <a:ext cx="4572000" cy="21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sz="800" b="1"/>
              <a:t>CIL-NET, a project of ILRU – Independent Living Research Utilization</a:t>
            </a:r>
          </a:p>
        </p:txBody>
      </p:sp>
      <p:pic>
        <p:nvPicPr>
          <p:cNvPr id="33799" name="Picture 6"/>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201025" y="76200"/>
            <a:ext cx="809625" cy="385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3" descr="Picture3.gif"/>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2" name="Rectangle 2"/>
          <p:cNvSpPr>
            <a:spLocks noGrp="1" noChangeArrowheads="1"/>
          </p:cNvSpPr>
          <p:nvPr>
            <p:ph type="title"/>
          </p:nvPr>
        </p:nvSpPr>
        <p:spPr/>
        <p:txBody>
          <a:bodyPr rtlCol="0">
            <a:normAutofit/>
          </a:bodyPr>
          <a:lstStyle/>
          <a:p>
            <a:pPr algn="l" fontAlgn="auto">
              <a:spcAft>
                <a:spcPts val="0"/>
              </a:spcAft>
              <a:defRPr/>
            </a:pPr>
            <a:r>
              <a:rPr lang="en-US" sz="3200" b="1" dirty="0">
                <a:effectLst>
                  <a:outerShdw blurRad="38100" dist="38100" dir="2700000" algn="tl">
                    <a:srgbClr val="000000">
                      <a:alpha val="43137"/>
                    </a:srgbClr>
                  </a:outerShdw>
                </a:effectLst>
                <a:latin typeface="Arial Rounded MT Bold" pitchFamily="34" charset="0"/>
              </a:rPr>
              <a:t>Topeka Independent Living Resource Center</a:t>
            </a:r>
          </a:p>
        </p:txBody>
      </p:sp>
      <p:sp>
        <p:nvSpPr>
          <p:cNvPr id="7172" name="Rectangle 3"/>
          <p:cNvSpPr>
            <a:spLocks noGrp="1" noChangeArrowheads="1"/>
          </p:cNvSpPr>
          <p:nvPr>
            <p:ph idx="1"/>
          </p:nvPr>
        </p:nvSpPr>
        <p:spPr>
          <a:xfrm>
            <a:off x="533400" y="1524000"/>
            <a:ext cx="8229600" cy="4445000"/>
          </a:xfrm>
        </p:spPr>
        <p:txBody>
          <a:bodyPr/>
          <a:lstStyle/>
          <a:p>
            <a:pPr>
              <a:lnSpc>
                <a:spcPct val="80000"/>
              </a:lnSpc>
              <a:buFontTx/>
              <a:buNone/>
            </a:pPr>
            <a:r>
              <a:rPr lang="en-US" smtClean="0">
                <a:solidFill>
                  <a:srgbClr val="FF0000"/>
                </a:solidFill>
              </a:rPr>
              <a:t>Mission Statement:</a:t>
            </a:r>
          </a:p>
          <a:p>
            <a:pPr algn="ctr">
              <a:buFontTx/>
              <a:buNone/>
            </a:pPr>
            <a:r>
              <a:rPr lang="en-US" smtClean="0">
                <a:solidFill>
                  <a:schemeClr val="hlink"/>
                </a:solidFill>
              </a:rPr>
              <a:t>	</a:t>
            </a:r>
            <a:r>
              <a:rPr lang="en-US" smtClean="0"/>
              <a:t>Topeka Independent Living Resource Center is a civil and human rights organization with a mission to advocate for justice, equality and essential services for a fully integrated </a:t>
            </a:r>
          </a:p>
          <a:p>
            <a:pPr algn="ctr">
              <a:buFontTx/>
              <a:buNone/>
            </a:pPr>
            <a:r>
              <a:rPr lang="en-US" smtClean="0"/>
              <a:t>and accessible society </a:t>
            </a:r>
          </a:p>
          <a:p>
            <a:pPr algn="ctr">
              <a:buFontTx/>
              <a:buNone/>
            </a:pPr>
            <a:r>
              <a:rPr lang="en-US" smtClean="0"/>
              <a:t>for all people with disabilities. </a:t>
            </a:r>
          </a:p>
        </p:txBody>
      </p:sp>
      <p:sp>
        <p:nvSpPr>
          <p:cNvPr id="2" name="Slide Number Placeholder 1"/>
          <p:cNvSpPr>
            <a:spLocks noGrp="1"/>
          </p:cNvSpPr>
          <p:nvPr>
            <p:ph type="sldNum" sz="quarter" idx="11"/>
          </p:nvPr>
        </p:nvSpPr>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BCF0BE21-7FF4-4920-9EB8-01824368A7BA}" type="slidenum">
              <a:rPr lang="en-US">
                <a:solidFill>
                  <a:srgbClr val="898989"/>
                </a:solidFill>
              </a:rPr>
              <a:pPr eaLnBrk="1" hangingPunct="1"/>
              <a:t>3</a:t>
            </a:fld>
            <a:endParaRPr lang="en-US">
              <a:solidFill>
                <a:srgbClr val="898989"/>
              </a:solidFill>
            </a:endParaRPr>
          </a:p>
        </p:txBody>
      </p:sp>
      <p:sp>
        <p:nvSpPr>
          <p:cNvPr id="7174" name="Rectangle 6"/>
          <p:cNvSpPr>
            <a:spLocks noChangeArrowheads="1"/>
          </p:cNvSpPr>
          <p:nvPr/>
        </p:nvSpPr>
        <p:spPr bwMode="auto">
          <a:xfrm>
            <a:off x="2514600" y="6567488"/>
            <a:ext cx="4572000" cy="21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sz="800" b="1"/>
              <a:t>CIL-NET, a project of ILRU – Independent Living Research Utilization</a:t>
            </a:r>
          </a:p>
        </p:txBody>
      </p:sp>
      <p:pic>
        <p:nvPicPr>
          <p:cNvPr id="7175" name="Picture 6"/>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201025" y="76200"/>
            <a:ext cx="809625" cy="385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8" name="Picture 3" descr="Picture3.gif"/>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698" name="Rectangle 2"/>
          <p:cNvSpPr>
            <a:spLocks noGrp="1" noChangeArrowheads="1"/>
          </p:cNvSpPr>
          <p:nvPr>
            <p:ph type="title"/>
          </p:nvPr>
        </p:nvSpPr>
        <p:spPr>
          <a:xfrm>
            <a:off x="304800" y="268288"/>
            <a:ext cx="8229600" cy="1408112"/>
          </a:xfrm>
        </p:spPr>
        <p:txBody>
          <a:bodyPr rtlCol="0">
            <a:noAutofit/>
          </a:bodyPr>
          <a:lstStyle/>
          <a:p>
            <a:pPr algn="l" fontAlgn="auto">
              <a:spcAft>
                <a:spcPts val="0"/>
              </a:spcAft>
              <a:defRPr/>
            </a:pPr>
            <a:r>
              <a:rPr lang="en-US" sz="3200" b="1" dirty="0">
                <a:effectLst>
                  <a:outerShdw blurRad="38100" dist="38100" dir="2700000" algn="tl">
                    <a:srgbClr val="000000">
                      <a:alpha val="43137"/>
                    </a:srgbClr>
                  </a:outerShdw>
                </a:effectLst>
                <a:latin typeface="Arial Rounded MT Bold" pitchFamily="34" charset="0"/>
              </a:rPr>
              <a:t>TILRC Philosophy</a:t>
            </a:r>
            <a:r>
              <a:rPr lang="en-US" sz="3200" b="1" dirty="0" smtClean="0">
                <a:effectLst>
                  <a:outerShdw blurRad="38100" dist="38100" dir="2700000" algn="tl">
                    <a:srgbClr val="000000">
                      <a:alpha val="43137"/>
                    </a:srgbClr>
                  </a:outerShdw>
                </a:effectLst>
                <a:latin typeface="Arial Rounded MT Bold" pitchFamily="34" charset="0"/>
              </a:rPr>
              <a:t>: Move-Out </a:t>
            </a:r>
            <a:r>
              <a:rPr lang="en-US" sz="3200" b="1" dirty="0">
                <a:effectLst>
                  <a:outerShdw blurRad="38100" dist="38100" dir="2700000" algn="tl">
                    <a:srgbClr val="000000">
                      <a:alpha val="43137"/>
                    </a:srgbClr>
                  </a:outerShdw>
                </a:effectLst>
                <a:latin typeface="Arial Rounded MT Bold" pitchFamily="34" charset="0"/>
              </a:rPr>
              <a:t>Plans &amp; Freedom Packet, </a:t>
            </a:r>
            <a:r>
              <a:rPr lang="en-US" sz="2800" b="1" dirty="0">
                <a:effectLst>
                  <a:outerShdw blurRad="38100" dist="38100" dir="2700000" algn="tl">
                    <a:srgbClr val="000000">
                      <a:alpha val="43137"/>
                    </a:srgbClr>
                  </a:outerShdw>
                </a:effectLst>
                <a:latin typeface="Arial Rounded MT Bold" pitchFamily="34" charset="0"/>
              </a:rPr>
              <a:t>cont’d</a:t>
            </a:r>
            <a:r>
              <a:rPr lang="en-US" sz="2800" b="1" dirty="0" smtClean="0">
                <a:effectLst>
                  <a:outerShdw blurRad="38100" dist="38100" dir="2700000" algn="tl">
                    <a:srgbClr val="000000">
                      <a:alpha val="43137"/>
                    </a:srgbClr>
                  </a:outerShdw>
                </a:effectLst>
                <a:latin typeface="Arial Rounded MT Bold" pitchFamily="34" charset="0"/>
              </a:rPr>
              <a:t>. 3</a:t>
            </a:r>
            <a:endParaRPr lang="en-US" sz="3200" dirty="0"/>
          </a:p>
        </p:txBody>
      </p:sp>
      <p:sp>
        <p:nvSpPr>
          <p:cNvPr id="34820" name="Rectangle 3"/>
          <p:cNvSpPr>
            <a:spLocks noGrp="1" noChangeArrowheads="1"/>
          </p:cNvSpPr>
          <p:nvPr>
            <p:ph idx="1"/>
          </p:nvPr>
        </p:nvSpPr>
        <p:spPr>
          <a:xfrm>
            <a:off x="1066800" y="1676400"/>
            <a:ext cx="8077200" cy="3962400"/>
          </a:xfrm>
        </p:spPr>
        <p:txBody>
          <a:bodyPr/>
          <a:lstStyle/>
          <a:p>
            <a:r>
              <a:rPr lang="en-US" smtClean="0"/>
              <a:t>Using the move-out plan assures we have explored and offered a variety of advocacy, service, and support options helps to identify possible </a:t>
            </a:r>
            <a:r>
              <a:rPr lang="en-US" i="1" u="sng" smtClean="0"/>
              <a:t>Olmstead</a:t>
            </a:r>
            <a:r>
              <a:rPr lang="en-US" smtClean="0"/>
              <a:t> violations. The Plan includes all individual checklists and a completed Freedom Check-List, all completed prior to actual move-out.</a:t>
            </a:r>
          </a:p>
        </p:txBody>
      </p:sp>
      <p:sp>
        <p:nvSpPr>
          <p:cNvPr id="2" name="Slide Number Placeholder 1"/>
          <p:cNvSpPr>
            <a:spLocks noGrp="1"/>
          </p:cNvSpPr>
          <p:nvPr>
            <p:ph type="sldNum" sz="quarter" idx="11"/>
          </p:nvPr>
        </p:nvSpPr>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F2E27BBA-4B31-42A8-9D80-A14139DFF4C5}" type="slidenum">
              <a:rPr lang="en-US">
                <a:solidFill>
                  <a:srgbClr val="898989"/>
                </a:solidFill>
              </a:rPr>
              <a:pPr eaLnBrk="1" hangingPunct="1"/>
              <a:t>30</a:t>
            </a:fld>
            <a:endParaRPr lang="en-US">
              <a:solidFill>
                <a:srgbClr val="898989"/>
              </a:solidFill>
            </a:endParaRPr>
          </a:p>
        </p:txBody>
      </p:sp>
      <p:sp>
        <p:nvSpPr>
          <p:cNvPr id="34822" name="Rectangle 6"/>
          <p:cNvSpPr>
            <a:spLocks noChangeArrowheads="1"/>
          </p:cNvSpPr>
          <p:nvPr/>
        </p:nvSpPr>
        <p:spPr bwMode="auto">
          <a:xfrm>
            <a:off x="2514600" y="6567488"/>
            <a:ext cx="4572000" cy="21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sz="800" b="1"/>
              <a:t>CIL-NET, a project of ILRU – Independent Living Research Utilization</a:t>
            </a:r>
          </a:p>
        </p:txBody>
      </p:sp>
      <p:pic>
        <p:nvPicPr>
          <p:cNvPr id="34823" name="Picture 6"/>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201025" y="76200"/>
            <a:ext cx="809625" cy="385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2" name="Picture 11" descr="Picture3.gif"/>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22" name="Rectangle 2"/>
          <p:cNvSpPr>
            <a:spLocks noGrp="1" noChangeArrowheads="1"/>
          </p:cNvSpPr>
          <p:nvPr>
            <p:ph type="title"/>
          </p:nvPr>
        </p:nvSpPr>
        <p:spPr>
          <a:xfrm>
            <a:off x="304800" y="152400"/>
            <a:ext cx="8229600" cy="1143000"/>
          </a:xfrm>
        </p:spPr>
        <p:txBody>
          <a:bodyPr rtlCol="0">
            <a:noAutofit/>
          </a:bodyPr>
          <a:lstStyle/>
          <a:p>
            <a:pPr algn="l" fontAlgn="auto">
              <a:spcAft>
                <a:spcPts val="0"/>
              </a:spcAft>
              <a:defRPr/>
            </a:pPr>
            <a:r>
              <a:rPr lang="en-US" sz="3200" b="1" dirty="0">
                <a:effectLst>
                  <a:outerShdw blurRad="38100" dist="38100" dir="2700000" algn="tl">
                    <a:srgbClr val="000000">
                      <a:alpha val="43137"/>
                    </a:srgbClr>
                  </a:outerShdw>
                </a:effectLst>
                <a:latin typeface="Arial Rounded MT Bold" pitchFamily="34" charset="0"/>
              </a:rPr>
              <a:t>TILRC Philosophy</a:t>
            </a:r>
            <a:r>
              <a:rPr lang="en-US" sz="3200" b="1" dirty="0" smtClean="0">
                <a:effectLst>
                  <a:outerShdw blurRad="38100" dist="38100" dir="2700000" algn="tl">
                    <a:srgbClr val="000000">
                      <a:alpha val="43137"/>
                    </a:srgbClr>
                  </a:outerShdw>
                </a:effectLst>
                <a:latin typeface="Arial Rounded MT Bold" pitchFamily="34" charset="0"/>
              </a:rPr>
              <a:t>: Move-Out </a:t>
            </a:r>
            <a:r>
              <a:rPr lang="en-US" sz="3200" b="1" dirty="0">
                <a:effectLst>
                  <a:outerShdw blurRad="38100" dist="38100" dir="2700000" algn="tl">
                    <a:srgbClr val="000000">
                      <a:alpha val="43137"/>
                    </a:srgbClr>
                  </a:outerShdw>
                </a:effectLst>
                <a:latin typeface="Arial Rounded MT Bold" pitchFamily="34" charset="0"/>
              </a:rPr>
              <a:t>Plans &amp; Freedom Packet, </a:t>
            </a:r>
            <a:r>
              <a:rPr lang="en-US" sz="2800" b="1" dirty="0">
                <a:effectLst>
                  <a:outerShdw blurRad="38100" dist="38100" dir="2700000" algn="tl">
                    <a:srgbClr val="000000">
                      <a:alpha val="43137"/>
                    </a:srgbClr>
                  </a:outerShdw>
                </a:effectLst>
                <a:latin typeface="Arial Rounded MT Bold" pitchFamily="34" charset="0"/>
              </a:rPr>
              <a:t>cont’d</a:t>
            </a:r>
            <a:r>
              <a:rPr lang="en-US" sz="2800" b="1" dirty="0" smtClean="0">
                <a:effectLst>
                  <a:outerShdw blurRad="38100" dist="38100" dir="2700000" algn="tl">
                    <a:srgbClr val="000000">
                      <a:alpha val="43137"/>
                    </a:srgbClr>
                  </a:outerShdw>
                </a:effectLst>
                <a:latin typeface="Arial Rounded MT Bold" pitchFamily="34" charset="0"/>
              </a:rPr>
              <a:t>. 4</a:t>
            </a:r>
            <a:endParaRPr lang="en-US" sz="3200" dirty="0"/>
          </a:p>
        </p:txBody>
      </p:sp>
      <p:sp>
        <p:nvSpPr>
          <p:cNvPr id="35844" name="Rectangle 3"/>
          <p:cNvSpPr>
            <a:spLocks noGrp="1" noChangeArrowheads="1"/>
          </p:cNvSpPr>
          <p:nvPr>
            <p:ph idx="1"/>
          </p:nvPr>
        </p:nvSpPr>
        <p:spPr>
          <a:xfrm>
            <a:off x="914400" y="1219200"/>
            <a:ext cx="8229600" cy="4906963"/>
          </a:xfrm>
        </p:spPr>
        <p:txBody>
          <a:bodyPr/>
          <a:lstStyle/>
          <a:p>
            <a:pPr marL="0" indent="0">
              <a:buFont typeface="Arial" panose="020B0604020202020204" pitchFamily="34" charset="0"/>
              <a:buNone/>
            </a:pPr>
            <a:r>
              <a:rPr lang="en-US" sz="2800" b="1" smtClean="0"/>
              <a:t>Intake and Background Information</a:t>
            </a:r>
          </a:p>
          <a:p>
            <a:pPr lvl="1"/>
            <a:r>
              <a:rPr lang="en-US" sz="2600" smtClean="0"/>
              <a:t>Housing</a:t>
            </a:r>
          </a:p>
          <a:p>
            <a:pPr lvl="1"/>
            <a:r>
              <a:rPr lang="en-US" sz="2600" smtClean="0"/>
              <a:t>Personal Attendant Services</a:t>
            </a:r>
          </a:p>
          <a:p>
            <a:pPr lvl="1"/>
            <a:r>
              <a:rPr lang="en-US" sz="2600" smtClean="0"/>
              <a:t>Durable Medical Equipment/Assistive Technologies</a:t>
            </a:r>
          </a:p>
          <a:p>
            <a:pPr lvl="1"/>
            <a:r>
              <a:rPr lang="en-US" sz="2600" smtClean="0"/>
              <a:t>Medical Providers</a:t>
            </a:r>
          </a:p>
          <a:p>
            <a:pPr lvl="1"/>
            <a:r>
              <a:rPr lang="en-US" sz="2600" smtClean="0"/>
              <a:t>Prescription Medications</a:t>
            </a:r>
          </a:p>
          <a:p>
            <a:pPr lvl="1"/>
            <a:r>
              <a:rPr lang="en-US" sz="2600" smtClean="0"/>
              <a:t>Utilities</a:t>
            </a:r>
          </a:p>
          <a:p>
            <a:pPr lvl="1"/>
            <a:r>
              <a:rPr lang="en-US" sz="2600" smtClean="0"/>
              <a:t>Household Items</a:t>
            </a:r>
          </a:p>
          <a:p>
            <a:pPr lvl="1"/>
            <a:r>
              <a:rPr lang="en-US" sz="2600" smtClean="0"/>
              <a:t>Transportation</a:t>
            </a:r>
          </a:p>
        </p:txBody>
      </p:sp>
      <p:sp>
        <p:nvSpPr>
          <p:cNvPr id="2" name="Slide Number Placeholder 1"/>
          <p:cNvSpPr>
            <a:spLocks noGrp="1"/>
          </p:cNvSpPr>
          <p:nvPr>
            <p:ph type="sldNum" sz="quarter" idx="11"/>
          </p:nvPr>
        </p:nvSpPr>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35AD84B7-B1AC-41F7-B119-B5E658B788AE}" type="slidenum">
              <a:rPr lang="en-US">
                <a:solidFill>
                  <a:srgbClr val="898989"/>
                </a:solidFill>
              </a:rPr>
              <a:pPr eaLnBrk="1" hangingPunct="1"/>
              <a:t>31</a:t>
            </a:fld>
            <a:endParaRPr lang="en-US">
              <a:solidFill>
                <a:srgbClr val="898989"/>
              </a:solidFill>
            </a:endParaRPr>
          </a:p>
        </p:txBody>
      </p:sp>
      <p:sp>
        <p:nvSpPr>
          <p:cNvPr id="35846" name="Rectangle 6"/>
          <p:cNvSpPr>
            <a:spLocks noChangeArrowheads="1"/>
          </p:cNvSpPr>
          <p:nvPr/>
        </p:nvSpPr>
        <p:spPr bwMode="auto">
          <a:xfrm>
            <a:off x="2514600" y="6567488"/>
            <a:ext cx="4572000" cy="21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sz="800" b="1"/>
              <a:t>CIL-NET, a project of ILRU – Independent Living Research Utilization</a:t>
            </a:r>
          </a:p>
        </p:txBody>
      </p:sp>
      <p:pic>
        <p:nvPicPr>
          <p:cNvPr id="35847" name="Picture 1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201025" y="76200"/>
            <a:ext cx="809625" cy="385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6" name="Picture 5" descr="Picture3.gif"/>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746" name="Rectangle 2"/>
          <p:cNvSpPr>
            <a:spLocks noGrp="1" noChangeArrowheads="1"/>
          </p:cNvSpPr>
          <p:nvPr>
            <p:ph type="title"/>
          </p:nvPr>
        </p:nvSpPr>
        <p:spPr>
          <a:xfrm>
            <a:off x="228600" y="228600"/>
            <a:ext cx="7972425" cy="1295400"/>
          </a:xfrm>
        </p:spPr>
        <p:txBody>
          <a:bodyPr rtlCol="0">
            <a:normAutofit/>
          </a:bodyPr>
          <a:lstStyle/>
          <a:p>
            <a:pPr algn="l" fontAlgn="auto">
              <a:spcAft>
                <a:spcPts val="0"/>
              </a:spcAft>
              <a:defRPr/>
            </a:pPr>
            <a:r>
              <a:rPr lang="en-US" sz="3200" b="1" dirty="0">
                <a:effectLst>
                  <a:outerShdw blurRad="38100" dist="38100" dir="2700000" algn="tl">
                    <a:srgbClr val="000000">
                      <a:alpha val="43137"/>
                    </a:srgbClr>
                  </a:outerShdw>
                </a:effectLst>
                <a:latin typeface="Arial Rounded MT Bold" pitchFamily="34" charset="0"/>
              </a:rPr>
              <a:t>TILRC Philosophy:</a:t>
            </a:r>
            <a:br>
              <a:rPr lang="en-US" sz="3200" b="1" dirty="0">
                <a:effectLst>
                  <a:outerShdw blurRad="38100" dist="38100" dir="2700000" algn="tl">
                    <a:srgbClr val="000000">
                      <a:alpha val="43137"/>
                    </a:srgbClr>
                  </a:outerShdw>
                </a:effectLst>
                <a:latin typeface="Arial Rounded MT Bold" pitchFamily="34" charset="0"/>
              </a:rPr>
            </a:br>
            <a:r>
              <a:rPr lang="en-US" sz="3200" b="1" dirty="0">
                <a:effectLst>
                  <a:outerShdw blurRad="38100" dist="38100" dir="2700000" algn="tl">
                    <a:srgbClr val="000000">
                      <a:alpha val="43137"/>
                    </a:srgbClr>
                  </a:outerShdw>
                </a:effectLst>
                <a:latin typeface="Arial Rounded MT Bold" pitchFamily="34" charset="0"/>
              </a:rPr>
              <a:t>Creative Thinking and Problem Solving</a:t>
            </a:r>
          </a:p>
        </p:txBody>
      </p:sp>
      <p:pic>
        <p:nvPicPr>
          <p:cNvPr id="36868" name="Picture 3" descr="YellowTraffic">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95600" y="2286000"/>
            <a:ext cx="3352800" cy="3352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748" name="Oval 4"/>
          <p:cNvSpPr>
            <a:spLocks noChangeArrowheads="1"/>
          </p:cNvSpPr>
          <p:nvPr/>
        </p:nvSpPr>
        <p:spPr bwMode="auto">
          <a:xfrm>
            <a:off x="1981200" y="1524000"/>
            <a:ext cx="5105400" cy="4876800"/>
          </a:xfrm>
          <a:prstGeom prst="ellipse">
            <a:avLst/>
          </a:prstGeom>
          <a:noFill/>
          <a:ln w="76200">
            <a:solidFill>
              <a:schemeClr val="bg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solidFill>
                <a:srgbClr val="FF0000"/>
              </a:solidFill>
            </a:endParaRPr>
          </a:p>
        </p:txBody>
      </p:sp>
      <p:sp>
        <p:nvSpPr>
          <p:cNvPr id="31749" name="Line 5"/>
          <p:cNvSpPr>
            <a:spLocks noChangeShapeType="1"/>
          </p:cNvSpPr>
          <p:nvPr/>
        </p:nvSpPr>
        <p:spPr bwMode="auto">
          <a:xfrm flipH="1">
            <a:off x="2743200" y="2133600"/>
            <a:ext cx="3505200" cy="3505200"/>
          </a:xfrm>
          <a:prstGeom prst="line">
            <a:avLst/>
          </a:prstGeom>
          <a:noFill/>
          <a:ln w="76200">
            <a:solidFill>
              <a:schemeClr val="bg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 name="Slide Number Placeholder 1"/>
          <p:cNvSpPr>
            <a:spLocks noGrp="1"/>
          </p:cNvSpPr>
          <p:nvPr>
            <p:ph type="sldNum" sz="quarter" idx="11"/>
          </p:nvPr>
        </p:nvSpPr>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A5E0F768-D970-4908-B86F-78AE0DCBF49F}" type="slidenum">
              <a:rPr lang="en-US">
                <a:solidFill>
                  <a:srgbClr val="898989"/>
                </a:solidFill>
              </a:rPr>
              <a:pPr eaLnBrk="1" hangingPunct="1"/>
              <a:t>32</a:t>
            </a:fld>
            <a:endParaRPr lang="en-US">
              <a:solidFill>
                <a:srgbClr val="898989"/>
              </a:solidFill>
            </a:endParaRPr>
          </a:p>
        </p:txBody>
      </p:sp>
      <p:sp>
        <p:nvSpPr>
          <p:cNvPr id="36872" name="Rectangle 6"/>
          <p:cNvSpPr>
            <a:spLocks noChangeArrowheads="1"/>
          </p:cNvSpPr>
          <p:nvPr/>
        </p:nvSpPr>
        <p:spPr bwMode="auto">
          <a:xfrm>
            <a:off x="2514600" y="6567488"/>
            <a:ext cx="4572000" cy="21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sz="800" b="1"/>
              <a:t>CIL-NET, a project of ILRU – Independent Living Research Utilization</a:t>
            </a:r>
          </a:p>
        </p:txBody>
      </p:sp>
      <p:pic>
        <p:nvPicPr>
          <p:cNvPr id="36873" name="Picture 8"/>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8201025" y="76200"/>
            <a:ext cx="809625" cy="385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1" presetClass="entr" presetSubtype="4" fill="hold" grpId="0" nodeType="afterEffect">
                                  <p:stCondLst>
                                    <p:cond delay="0"/>
                                  </p:stCondLst>
                                  <p:childTnLst>
                                    <p:set>
                                      <p:cBhvr>
                                        <p:cTn id="6" dur="1" fill="hold">
                                          <p:stCondLst>
                                            <p:cond delay="0"/>
                                          </p:stCondLst>
                                        </p:cTn>
                                        <p:tgtEl>
                                          <p:spTgt spid="31748"/>
                                        </p:tgtEl>
                                        <p:attrNameLst>
                                          <p:attrName>style.visibility</p:attrName>
                                        </p:attrNameLst>
                                      </p:cBhvr>
                                      <p:to>
                                        <p:strVal val="visible"/>
                                      </p:to>
                                    </p:set>
                                    <p:animEffect transition="in" filter="wheel(4)">
                                      <p:cBhvr>
                                        <p:cTn id="7" dur="2000"/>
                                        <p:tgtEl>
                                          <p:spTgt spid="31748"/>
                                        </p:tgtEl>
                                      </p:cBhvr>
                                    </p:animEffect>
                                  </p:childTnLst>
                                </p:cTn>
                              </p:par>
                            </p:childTnLst>
                          </p:cTn>
                        </p:par>
                        <p:par>
                          <p:cTn id="8" fill="hold" nodeType="afterGroup">
                            <p:stCondLst>
                              <p:cond delay="2000"/>
                            </p:stCondLst>
                            <p:childTnLst>
                              <p:par>
                                <p:cTn id="9" presetID="22" presetClass="entr" presetSubtype="4" fill="hold" grpId="0" nodeType="afterEffect">
                                  <p:stCondLst>
                                    <p:cond delay="0"/>
                                  </p:stCondLst>
                                  <p:childTnLst>
                                    <p:set>
                                      <p:cBhvr>
                                        <p:cTn id="10" dur="1" fill="hold">
                                          <p:stCondLst>
                                            <p:cond delay="0"/>
                                          </p:stCondLst>
                                        </p:cTn>
                                        <p:tgtEl>
                                          <p:spTgt spid="31749"/>
                                        </p:tgtEl>
                                        <p:attrNameLst>
                                          <p:attrName>style.visibility</p:attrName>
                                        </p:attrNameLst>
                                      </p:cBhvr>
                                      <p:to>
                                        <p:strVal val="visible"/>
                                      </p:to>
                                    </p:set>
                                    <p:animEffect transition="in" filter="wipe(down)">
                                      <p:cBhvr>
                                        <p:cTn id="11" dur="2000"/>
                                        <p:tgtEl>
                                          <p:spTgt spid="317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748" grpId="0" animBg="1"/>
      <p:bldP spid="31749"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90" name="Picture 3" descr="Picture3.gif"/>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650" name="Rectangle 2"/>
          <p:cNvSpPr>
            <a:spLocks noGrp="1" noChangeArrowheads="1"/>
          </p:cNvSpPr>
          <p:nvPr>
            <p:ph type="title"/>
          </p:nvPr>
        </p:nvSpPr>
        <p:spPr>
          <a:xfrm>
            <a:off x="304800" y="228600"/>
            <a:ext cx="8839200" cy="1143000"/>
          </a:xfrm>
        </p:spPr>
        <p:txBody>
          <a:bodyPr rtlCol="0">
            <a:normAutofit/>
          </a:bodyPr>
          <a:lstStyle/>
          <a:p>
            <a:pPr algn="l" fontAlgn="auto">
              <a:spcAft>
                <a:spcPts val="0"/>
              </a:spcAft>
              <a:defRPr/>
            </a:pPr>
            <a:r>
              <a:rPr lang="en-US" sz="3200" b="1" dirty="0">
                <a:effectLst>
                  <a:outerShdw blurRad="38100" dist="38100" dir="2700000" algn="tl">
                    <a:srgbClr val="000000">
                      <a:alpha val="43137"/>
                    </a:srgbClr>
                  </a:outerShdw>
                </a:effectLst>
                <a:latin typeface="Arial Rounded MT Bold" pitchFamily="34" charset="0"/>
              </a:rPr>
              <a:t>TILRC Philosophy:</a:t>
            </a:r>
            <a:br>
              <a:rPr lang="en-US" sz="3200" b="1" dirty="0">
                <a:effectLst>
                  <a:outerShdw blurRad="38100" dist="38100" dir="2700000" algn="tl">
                    <a:srgbClr val="000000">
                      <a:alpha val="43137"/>
                    </a:srgbClr>
                  </a:outerShdw>
                </a:effectLst>
                <a:latin typeface="Arial Rounded MT Bold" pitchFamily="34" charset="0"/>
              </a:rPr>
            </a:br>
            <a:r>
              <a:rPr lang="en-US" sz="3200" b="1" dirty="0">
                <a:effectLst>
                  <a:outerShdw blurRad="38100" dist="38100" dir="2700000" algn="tl">
                    <a:srgbClr val="000000">
                      <a:alpha val="43137"/>
                    </a:srgbClr>
                  </a:outerShdw>
                </a:effectLst>
                <a:latin typeface="Arial Rounded MT Bold" pitchFamily="34" charset="0"/>
              </a:rPr>
              <a:t>Move-Out Plans &amp; Freedom </a:t>
            </a:r>
            <a:r>
              <a:rPr lang="en-US" sz="3200" b="1" dirty="0" smtClean="0">
                <a:effectLst>
                  <a:outerShdw blurRad="38100" dist="38100" dir="2700000" algn="tl">
                    <a:srgbClr val="000000">
                      <a:alpha val="43137"/>
                    </a:srgbClr>
                  </a:outerShdw>
                </a:effectLst>
                <a:latin typeface="Arial Rounded MT Bold" pitchFamily="34" charset="0"/>
              </a:rPr>
              <a:t>Packet, </a:t>
            </a:r>
            <a:r>
              <a:rPr lang="en-US" sz="2800" b="1" dirty="0" smtClean="0">
                <a:effectLst>
                  <a:outerShdw blurRad="38100" dist="38100" dir="2700000" algn="tl">
                    <a:srgbClr val="000000">
                      <a:alpha val="43137"/>
                    </a:srgbClr>
                  </a:outerShdw>
                </a:effectLst>
                <a:latin typeface="Arial Rounded MT Bold" pitchFamily="34" charset="0"/>
              </a:rPr>
              <a:t>cont’d.</a:t>
            </a:r>
            <a:endParaRPr lang="en-US" sz="3200" b="1" dirty="0">
              <a:effectLst>
                <a:outerShdw blurRad="38100" dist="38100" dir="2700000" algn="tl">
                  <a:srgbClr val="000000">
                    <a:alpha val="43137"/>
                  </a:srgbClr>
                </a:outerShdw>
              </a:effectLst>
              <a:latin typeface="Arial Rounded MT Bold" pitchFamily="34" charset="0"/>
            </a:endParaRPr>
          </a:p>
        </p:txBody>
      </p:sp>
      <p:sp>
        <p:nvSpPr>
          <p:cNvPr id="37892" name="Rectangle 3"/>
          <p:cNvSpPr>
            <a:spLocks noGrp="1" noChangeArrowheads="1"/>
          </p:cNvSpPr>
          <p:nvPr>
            <p:ph idx="1"/>
          </p:nvPr>
        </p:nvSpPr>
        <p:spPr>
          <a:xfrm>
            <a:off x="1066800" y="1600200"/>
            <a:ext cx="7924800" cy="3276600"/>
          </a:xfrm>
        </p:spPr>
        <p:txBody>
          <a:bodyPr/>
          <a:lstStyle/>
          <a:p>
            <a:pPr>
              <a:buFontTx/>
              <a:buNone/>
            </a:pPr>
            <a:r>
              <a:rPr lang="en-US" sz="2400" smtClean="0"/>
              <a:t>	</a:t>
            </a:r>
            <a:r>
              <a:rPr lang="en-US" sz="2800" smtClean="0"/>
              <a:t>Group Living Environments (Group homes, adult care homes)</a:t>
            </a:r>
          </a:p>
          <a:p>
            <a:pPr lvl="2"/>
            <a:r>
              <a:rPr lang="en-US" sz="2800" smtClean="0"/>
              <a:t>Assisted Living Facilities</a:t>
            </a:r>
          </a:p>
          <a:p>
            <a:pPr lvl="2"/>
            <a:r>
              <a:rPr lang="en-US" sz="2800" smtClean="0"/>
              <a:t>State Hospitals</a:t>
            </a:r>
          </a:p>
          <a:p>
            <a:pPr lvl="2"/>
            <a:r>
              <a:rPr lang="en-US" sz="2800" smtClean="0"/>
              <a:t>Out-of-State Consumers </a:t>
            </a:r>
          </a:p>
        </p:txBody>
      </p:sp>
      <p:sp>
        <p:nvSpPr>
          <p:cNvPr id="2" name="Slide Number Placeholder 1"/>
          <p:cNvSpPr>
            <a:spLocks noGrp="1"/>
          </p:cNvSpPr>
          <p:nvPr>
            <p:ph type="sldNum" sz="quarter" idx="11"/>
          </p:nvPr>
        </p:nvSpPr>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B77D6431-3494-4716-9921-1920F0033AF9}" type="slidenum">
              <a:rPr lang="en-US">
                <a:solidFill>
                  <a:srgbClr val="898989"/>
                </a:solidFill>
              </a:rPr>
              <a:pPr eaLnBrk="1" hangingPunct="1"/>
              <a:t>33</a:t>
            </a:fld>
            <a:endParaRPr lang="en-US">
              <a:solidFill>
                <a:srgbClr val="898989"/>
              </a:solidFill>
            </a:endParaRPr>
          </a:p>
        </p:txBody>
      </p:sp>
      <p:sp>
        <p:nvSpPr>
          <p:cNvPr id="37894" name="Rectangle 6"/>
          <p:cNvSpPr>
            <a:spLocks noChangeArrowheads="1"/>
          </p:cNvSpPr>
          <p:nvPr/>
        </p:nvSpPr>
        <p:spPr bwMode="auto">
          <a:xfrm>
            <a:off x="2514600" y="6567488"/>
            <a:ext cx="4572000" cy="21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sz="800" b="1"/>
              <a:t>CIL-NET, a project of ILRU – Independent Living Research Utilization</a:t>
            </a:r>
          </a:p>
        </p:txBody>
      </p:sp>
      <p:pic>
        <p:nvPicPr>
          <p:cNvPr id="37895" name="Picture 6"/>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201025" y="76200"/>
            <a:ext cx="809625" cy="385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4" name="Picture 3" descr="Picture3.gif"/>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650" name="Rectangle 2"/>
          <p:cNvSpPr>
            <a:spLocks noGrp="1" noChangeArrowheads="1"/>
          </p:cNvSpPr>
          <p:nvPr>
            <p:ph type="title"/>
          </p:nvPr>
        </p:nvSpPr>
        <p:spPr>
          <a:xfrm>
            <a:off x="304800" y="228600"/>
            <a:ext cx="8839200" cy="1143000"/>
          </a:xfrm>
        </p:spPr>
        <p:txBody>
          <a:bodyPr rtlCol="0">
            <a:normAutofit/>
          </a:bodyPr>
          <a:lstStyle/>
          <a:p>
            <a:pPr algn="l" fontAlgn="auto">
              <a:spcAft>
                <a:spcPts val="0"/>
              </a:spcAft>
              <a:defRPr/>
            </a:pPr>
            <a:r>
              <a:rPr lang="en-US" sz="3200" b="1" dirty="0">
                <a:effectLst>
                  <a:outerShdw blurRad="38100" dist="38100" dir="2700000" algn="tl">
                    <a:srgbClr val="000000">
                      <a:alpha val="43137"/>
                    </a:srgbClr>
                  </a:outerShdw>
                </a:effectLst>
                <a:latin typeface="Arial Rounded MT Bold" pitchFamily="34" charset="0"/>
              </a:rPr>
              <a:t>TILRC Philosophy:</a:t>
            </a:r>
            <a:br>
              <a:rPr lang="en-US" sz="3200" b="1" dirty="0">
                <a:effectLst>
                  <a:outerShdw blurRad="38100" dist="38100" dir="2700000" algn="tl">
                    <a:srgbClr val="000000">
                      <a:alpha val="43137"/>
                    </a:srgbClr>
                  </a:outerShdw>
                </a:effectLst>
                <a:latin typeface="Arial Rounded MT Bold" pitchFamily="34" charset="0"/>
              </a:rPr>
            </a:br>
            <a:r>
              <a:rPr lang="en-US" sz="3200" b="1" dirty="0">
                <a:effectLst>
                  <a:outerShdw blurRad="38100" dist="38100" dir="2700000" algn="tl">
                    <a:srgbClr val="000000">
                      <a:alpha val="43137"/>
                    </a:srgbClr>
                  </a:outerShdw>
                </a:effectLst>
                <a:latin typeface="Arial Rounded MT Bold" pitchFamily="34" charset="0"/>
              </a:rPr>
              <a:t>Move-Out Plans &amp; Freedom </a:t>
            </a:r>
            <a:r>
              <a:rPr lang="en-US" sz="3200" b="1" dirty="0" smtClean="0">
                <a:effectLst>
                  <a:outerShdw blurRad="38100" dist="38100" dir="2700000" algn="tl">
                    <a:srgbClr val="000000">
                      <a:alpha val="43137"/>
                    </a:srgbClr>
                  </a:outerShdw>
                </a:effectLst>
                <a:latin typeface="Arial Rounded MT Bold" pitchFamily="34" charset="0"/>
              </a:rPr>
              <a:t>Packet, </a:t>
            </a:r>
            <a:r>
              <a:rPr lang="en-US" sz="2800" b="1" dirty="0" smtClean="0">
                <a:effectLst>
                  <a:outerShdw blurRad="38100" dist="38100" dir="2700000" algn="tl">
                    <a:srgbClr val="000000">
                      <a:alpha val="43137"/>
                    </a:srgbClr>
                  </a:outerShdw>
                </a:effectLst>
                <a:latin typeface="Arial Rounded MT Bold" pitchFamily="34" charset="0"/>
              </a:rPr>
              <a:t>cont’d.</a:t>
            </a:r>
            <a:endParaRPr lang="en-US" sz="3200" b="1" dirty="0">
              <a:effectLst>
                <a:outerShdw blurRad="38100" dist="38100" dir="2700000" algn="tl">
                  <a:srgbClr val="000000">
                    <a:alpha val="43137"/>
                  </a:srgbClr>
                </a:outerShdw>
              </a:effectLst>
              <a:latin typeface="Arial Rounded MT Bold" pitchFamily="34" charset="0"/>
            </a:endParaRPr>
          </a:p>
        </p:txBody>
      </p:sp>
      <p:sp>
        <p:nvSpPr>
          <p:cNvPr id="38916" name="Rectangle 3"/>
          <p:cNvSpPr>
            <a:spLocks noGrp="1" noChangeArrowheads="1"/>
          </p:cNvSpPr>
          <p:nvPr>
            <p:ph idx="1"/>
          </p:nvPr>
        </p:nvSpPr>
        <p:spPr>
          <a:xfrm>
            <a:off x="1066800" y="1600200"/>
            <a:ext cx="7924800" cy="3276600"/>
          </a:xfrm>
        </p:spPr>
        <p:txBody>
          <a:bodyPr/>
          <a:lstStyle/>
          <a:p>
            <a:pPr>
              <a:buFontTx/>
              <a:buNone/>
            </a:pPr>
            <a:r>
              <a:rPr lang="en-US" sz="2400" smtClean="0"/>
              <a:t>	</a:t>
            </a:r>
            <a:r>
              <a:rPr lang="en-US" sz="2800" smtClean="0"/>
              <a:t>Group Living Environments (Group homes, adult care homes)</a:t>
            </a:r>
          </a:p>
          <a:p>
            <a:pPr lvl="2"/>
            <a:r>
              <a:rPr lang="en-US" sz="2800" smtClean="0"/>
              <a:t>Assisted Living Facilities</a:t>
            </a:r>
          </a:p>
          <a:p>
            <a:pPr lvl="2"/>
            <a:r>
              <a:rPr lang="en-US" sz="2800" smtClean="0"/>
              <a:t>State Hospitals</a:t>
            </a:r>
          </a:p>
          <a:p>
            <a:pPr lvl="2"/>
            <a:r>
              <a:rPr lang="en-US" sz="2800" smtClean="0"/>
              <a:t>Out-of-State Consumers </a:t>
            </a:r>
          </a:p>
        </p:txBody>
      </p:sp>
      <p:sp>
        <p:nvSpPr>
          <p:cNvPr id="2" name="Slide Number Placeholder 1"/>
          <p:cNvSpPr>
            <a:spLocks noGrp="1"/>
          </p:cNvSpPr>
          <p:nvPr>
            <p:ph type="sldNum" sz="quarter" idx="11"/>
          </p:nvPr>
        </p:nvSpPr>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CF78636B-C854-4387-AA8B-720FAEEF4D12}" type="slidenum">
              <a:rPr lang="en-US">
                <a:solidFill>
                  <a:srgbClr val="898989"/>
                </a:solidFill>
              </a:rPr>
              <a:pPr eaLnBrk="1" hangingPunct="1"/>
              <a:t>34</a:t>
            </a:fld>
            <a:endParaRPr lang="en-US">
              <a:solidFill>
                <a:srgbClr val="898989"/>
              </a:solidFill>
            </a:endParaRPr>
          </a:p>
        </p:txBody>
      </p:sp>
      <p:sp>
        <p:nvSpPr>
          <p:cNvPr id="38918" name="Rectangle 6"/>
          <p:cNvSpPr>
            <a:spLocks noChangeArrowheads="1"/>
          </p:cNvSpPr>
          <p:nvPr/>
        </p:nvSpPr>
        <p:spPr bwMode="auto">
          <a:xfrm>
            <a:off x="2514600" y="6567488"/>
            <a:ext cx="4572000" cy="21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sz="800" b="1"/>
              <a:t>CIL-NET, a project of ILRU – Independent Living Research Utilization</a:t>
            </a:r>
          </a:p>
        </p:txBody>
      </p:sp>
      <p:pic>
        <p:nvPicPr>
          <p:cNvPr id="38919" name="Picture 6"/>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201025" y="76200"/>
            <a:ext cx="809625" cy="385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38" name="Picture 3" descr="Picture3.gif"/>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650" name="Rectangle 2"/>
          <p:cNvSpPr>
            <a:spLocks noGrp="1" noChangeArrowheads="1"/>
          </p:cNvSpPr>
          <p:nvPr>
            <p:ph type="title"/>
          </p:nvPr>
        </p:nvSpPr>
        <p:spPr>
          <a:xfrm>
            <a:off x="304800" y="228600"/>
            <a:ext cx="8839200" cy="1143000"/>
          </a:xfrm>
        </p:spPr>
        <p:txBody>
          <a:bodyPr rtlCol="0">
            <a:normAutofit/>
          </a:bodyPr>
          <a:lstStyle/>
          <a:p>
            <a:pPr algn="l" fontAlgn="auto">
              <a:spcAft>
                <a:spcPts val="0"/>
              </a:spcAft>
              <a:defRPr/>
            </a:pPr>
            <a:r>
              <a:rPr lang="en-US" sz="3200" b="1" dirty="0">
                <a:effectLst>
                  <a:outerShdw blurRad="38100" dist="38100" dir="2700000" algn="tl">
                    <a:srgbClr val="000000">
                      <a:alpha val="43137"/>
                    </a:srgbClr>
                  </a:outerShdw>
                </a:effectLst>
                <a:latin typeface="Arial Rounded MT Bold" pitchFamily="34" charset="0"/>
              </a:rPr>
              <a:t>TILRC Philosophy:</a:t>
            </a:r>
            <a:br>
              <a:rPr lang="en-US" sz="3200" b="1" dirty="0">
                <a:effectLst>
                  <a:outerShdw blurRad="38100" dist="38100" dir="2700000" algn="tl">
                    <a:srgbClr val="000000">
                      <a:alpha val="43137"/>
                    </a:srgbClr>
                  </a:outerShdw>
                </a:effectLst>
                <a:latin typeface="Arial Rounded MT Bold" pitchFamily="34" charset="0"/>
              </a:rPr>
            </a:br>
            <a:r>
              <a:rPr lang="en-US" sz="3200" b="1" dirty="0">
                <a:effectLst>
                  <a:outerShdw blurRad="38100" dist="38100" dir="2700000" algn="tl">
                    <a:srgbClr val="000000">
                      <a:alpha val="43137"/>
                    </a:srgbClr>
                  </a:outerShdw>
                </a:effectLst>
                <a:latin typeface="Arial Rounded MT Bold" pitchFamily="34" charset="0"/>
              </a:rPr>
              <a:t>Move-Out Plans &amp; Freedom </a:t>
            </a:r>
            <a:r>
              <a:rPr lang="en-US" sz="3200" b="1" dirty="0" smtClean="0">
                <a:effectLst>
                  <a:outerShdw blurRad="38100" dist="38100" dir="2700000" algn="tl">
                    <a:srgbClr val="000000">
                      <a:alpha val="43137"/>
                    </a:srgbClr>
                  </a:outerShdw>
                </a:effectLst>
                <a:latin typeface="Arial Rounded MT Bold" pitchFamily="34" charset="0"/>
              </a:rPr>
              <a:t>Packet, </a:t>
            </a:r>
            <a:r>
              <a:rPr lang="en-US" sz="2800" b="1" dirty="0" smtClean="0">
                <a:effectLst>
                  <a:outerShdw blurRad="38100" dist="38100" dir="2700000" algn="tl">
                    <a:srgbClr val="000000">
                      <a:alpha val="43137"/>
                    </a:srgbClr>
                  </a:outerShdw>
                </a:effectLst>
                <a:latin typeface="Arial Rounded MT Bold" pitchFamily="34" charset="0"/>
              </a:rPr>
              <a:t>cont’d.</a:t>
            </a:r>
            <a:endParaRPr lang="en-US" sz="3200" b="1" dirty="0">
              <a:effectLst>
                <a:outerShdw blurRad="38100" dist="38100" dir="2700000" algn="tl">
                  <a:srgbClr val="000000">
                    <a:alpha val="43137"/>
                  </a:srgbClr>
                </a:outerShdw>
              </a:effectLst>
              <a:latin typeface="Arial Rounded MT Bold" pitchFamily="34" charset="0"/>
            </a:endParaRPr>
          </a:p>
        </p:txBody>
      </p:sp>
      <p:sp>
        <p:nvSpPr>
          <p:cNvPr id="39940" name="Rectangle 3"/>
          <p:cNvSpPr>
            <a:spLocks noGrp="1" noChangeArrowheads="1"/>
          </p:cNvSpPr>
          <p:nvPr>
            <p:ph idx="1"/>
          </p:nvPr>
        </p:nvSpPr>
        <p:spPr>
          <a:xfrm>
            <a:off x="1066800" y="1600200"/>
            <a:ext cx="7924800" cy="3276600"/>
          </a:xfrm>
        </p:spPr>
        <p:txBody>
          <a:bodyPr/>
          <a:lstStyle/>
          <a:p>
            <a:pPr>
              <a:buFontTx/>
              <a:buNone/>
            </a:pPr>
            <a:r>
              <a:rPr lang="en-US" sz="2400" smtClean="0"/>
              <a:t>	</a:t>
            </a:r>
            <a:r>
              <a:rPr lang="en-US" sz="2800" smtClean="0"/>
              <a:t>Group Living Environments (Group homes, adult care homes)</a:t>
            </a:r>
          </a:p>
          <a:p>
            <a:pPr lvl="2"/>
            <a:r>
              <a:rPr lang="en-US" sz="2800" smtClean="0"/>
              <a:t>Assisted Living Facilities</a:t>
            </a:r>
          </a:p>
          <a:p>
            <a:pPr lvl="2"/>
            <a:r>
              <a:rPr lang="en-US" sz="2800" smtClean="0"/>
              <a:t>State Hospitals</a:t>
            </a:r>
          </a:p>
          <a:p>
            <a:pPr lvl="2"/>
            <a:r>
              <a:rPr lang="en-US" sz="2800" smtClean="0"/>
              <a:t>Out-of-State Consumers </a:t>
            </a:r>
          </a:p>
        </p:txBody>
      </p:sp>
      <p:sp>
        <p:nvSpPr>
          <p:cNvPr id="2" name="Slide Number Placeholder 1"/>
          <p:cNvSpPr>
            <a:spLocks noGrp="1"/>
          </p:cNvSpPr>
          <p:nvPr>
            <p:ph type="sldNum" sz="quarter" idx="11"/>
          </p:nvPr>
        </p:nvSpPr>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3EFB84E7-B849-4DE9-813A-07864DF50B2D}" type="slidenum">
              <a:rPr lang="en-US">
                <a:solidFill>
                  <a:srgbClr val="898989"/>
                </a:solidFill>
              </a:rPr>
              <a:pPr eaLnBrk="1" hangingPunct="1"/>
              <a:t>35</a:t>
            </a:fld>
            <a:endParaRPr lang="en-US">
              <a:solidFill>
                <a:srgbClr val="898989"/>
              </a:solidFill>
            </a:endParaRPr>
          </a:p>
        </p:txBody>
      </p:sp>
      <p:sp>
        <p:nvSpPr>
          <p:cNvPr id="39942" name="Rectangle 6"/>
          <p:cNvSpPr>
            <a:spLocks noChangeArrowheads="1"/>
          </p:cNvSpPr>
          <p:nvPr/>
        </p:nvSpPr>
        <p:spPr bwMode="auto">
          <a:xfrm>
            <a:off x="2514600" y="6567488"/>
            <a:ext cx="4572000" cy="21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sz="800" b="1"/>
              <a:t>CIL-NET, a project of ILRU – Independent Living Research Utilization</a:t>
            </a:r>
          </a:p>
        </p:txBody>
      </p:sp>
      <p:pic>
        <p:nvPicPr>
          <p:cNvPr id="39943" name="Picture 6"/>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201025" y="76200"/>
            <a:ext cx="809625" cy="385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62" name="Picture 3" descr="Picture3.gif"/>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650" name="Rectangle 2"/>
          <p:cNvSpPr>
            <a:spLocks noGrp="1" noChangeArrowheads="1"/>
          </p:cNvSpPr>
          <p:nvPr>
            <p:ph type="title"/>
          </p:nvPr>
        </p:nvSpPr>
        <p:spPr>
          <a:xfrm>
            <a:off x="304800" y="228600"/>
            <a:ext cx="8839200" cy="1143000"/>
          </a:xfrm>
        </p:spPr>
        <p:txBody>
          <a:bodyPr rtlCol="0">
            <a:normAutofit/>
          </a:bodyPr>
          <a:lstStyle/>
          <a:p>
            <a:pPr algn="l" fontAlgn="auto">
              <a:spcAft>
                <a:spcPts val="0"/>
              </a:spcAft>
              <a:defRPr/>
            </a:pPr>
            <a:r>
              <a:rPr lang="en-US" sz="3200" b="1" dirty="0" smtClean="0">
                <a:effectLst>
                  <a:outerShdw blurRad="38100" dist="38100" dir="2700000" algn="tl">
                    <a:srgbClr val="000000">
                      <a:alpha val="43137"/>
                    </a:srgbClr>
                  </a:outerShdw>
                </a:effectLst>
                <a:latin typeface="Arial Rounded MT Bold" pitchFamily="34" charset="0"/>
              </a:rPr>
              <a:t>For More Information</a:t>
            </a:r>
            <a:endParaRPr lang="en-US" sz="3200" b="1" dirty="0">
              <a:effectLst>
                <a:outerShdw blurRad="38100" dist="38100" dir="2700000" algn="tl">
                  <a:srgbClr val="000000">
                    <a:alpha val="43137"/>
                  </a:srgbClr>
                </a:outerShdw>
              </a:effectLst>
              <a:latin typeface="Arial Rounded MT Bold" pitchFamily="34" charset="0"/>
            </a:endParaRPr>
          </a:p>
        </p:txBody>
      </p:sp>
      <p:sp>
        <p:nvSpPr>
          <p:cNvPr id="40964" name="Rectangle 3"/>
          <p:cNvSpPr>
            <a:spLocks noGrp="1" noChangeArrowheads="1"/>
          </p:cNvSpPr>
          <p:nvPr>
            <p:ph idx="1"/>
          </p:nvPr>
        </p:nvSpPr>
        <p:spPr>
          <a:xfrm>
            <a:off x="1066800" y="1600200"/>
            <a:ext cx="7924800" cy="3276600"/>
          </a:xfrm>
        </p:spPr>
        <p:txBody>
          <a:bodyPr/>
          <a:lstStyle/>
          <a:p>
            <a:pPr>
              <a:buFont typeface="Tahoma" panose="020B0604030504040204" pitchFamily="34" charset="0"/>
              <a:buNone/>
            </a:pPr>
            <a:r>
              <a:rPr lang="en-US" sz="2400" smtClean="0"/>
              <a:t>	</a:t>
            </a:r>
            <a:r>
              <a:rPr lang="en-US" smtClean="0"/>
              <a:t>Contact:</a:t>
            </a:r>
          </a:p>
          <a:p>
            <a:pPr lvl="1">
              <a:buFont typeface="Tahoma" panose="020B0604030504040204" pitchFamily="34" charset="0"/>
              <a:buNone/>
            </a:pPr>
            <a:r>
              <a:rPr lang="en-US" smtClean="0"/>
              <a:t>Mike Oxford and Ami Weidler-Hyten</a:t>
            </a:r>
          </a:p>
          <a:p>
            <a:pPr lvl="1">
              <a:buFont typeface="Tahoma" panose="020B0604030504040204" pitchFamily="34" charset="0"/>
              <a:buNone/>
            </a:pPr>
            <a:r>
              <a:rPr lang="en-US" smtClean="0"/>
              <a:t>Topeka Independent Living Resource Center, Inc.</a:t>
            </a:r>
          </a:p>
          <a:p>
            <a:pPr lvl="1">
              <a:buFont typeface="Tahoma" panose="020B0604030504040204" pitchFamily="34" charset="0"/>
              <a:buNone/>
            </a:pPr>
            <a:r>
              <a:rPr lang="en-US" smtClean="0"/>
              <a:t>501 SW Jackson St.,  Ste. 100</a:t>
            </a:r>
          </a:p>
          <a:p>
            <a:pPr lvl="1">
              <a:buFont typeface="Tahoma" panose="020B0604030504040204" pitchFamily="34" charset="0"/>
              <a:buNone/>
            </a:pPr>
            <a:r>
              <a:rPr lang="en-US" smtClean="0"/>
              <a:t>Topeka, KS. 66603</a:t>
            </a:r>
          </a:p>
          <a:p>
            <a:pPr lvl="1">
              <a:buFont typeface="Tahoma" panose="020B0604030504040204" pitchFamily="34" charset="0"/>
              <a:buNone/>
            </a:pPr>
            <a:r>
              <a:rPr lang="en-US" smtClean="0"/>
              <a:t>v/tty: 1-800-443-2207</a:t>
            </a:r>
          </a:p>
          <a:p>
            <a:pPr lvl="1">
              <a:buFont typeface="Tahoma" panose="020B0604030504040204" pitchFamily="34" charset="0"/>
              <a:buNone/>
            </a:pPr>
            <a:r>
              <a:rPr lang="en-US" smtClean="0">
                <a:hlinkClick r:id="rId3"/>
              </a:rPr>
              <a:t>www.tilrc.org</a:t>
            </a:r>
            <a:endParaRPr lang="en-US" smtClean="0"/>
          </a:p>
          <a:p>
            <a:pPr lvl="1">
              <a:buFont typeface="Tahoma" panose="020B0604030504040204" pitchFamily="34" charset="0"/>
              <a:buNone/>
            </a:pPr>
            <a:endParaRPr lang="en-US" smtClean="0"/>
          </a:p>
          <a:p>
            <a:endParaRPr lang="en-US" smtClean="0"/>
          </a:p>
        </p:txBody>
      </p:sp>
      <p:sp>
        <p:nvSpPr>
          <p:cNvPr id="2" name="Slide Number Placeholder 1"/>
          <p:cNvSpPr>
            <a:spLocks noGrp="1"/>
          </p:cNvSpPr>
          <p:nvPr>
            <p:ph type="sldNum" sz="quarter" idx="11"/>
          </p:nvPr>
        </p:nvSpPr>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AB6BBDED-4F64-406F-8E68-4A728C85F974}" type="slidenum">
              <a:rPr lang="en-US">
                <a:solidFill>
                  <a:srgbClr val="898989"/>
                </a:solidFill>
              </a:rPr>
              <a:pPr eaLnBrk="1" hangingPunct="1"/>
              <a:t>36</a:t>
            </a:fld>
            <a:endParaRPr lang="en-US">
              <a:solidFill>
                <a:srgbClr val="898989"/>
              </a:solidFill>
            </a:endParaRPr>
          </a:p>
        </p:txBody>
      </p:sp>
      <p:sp>
        <p:nvSpPr>
          <p:cNvPr id="40966" name="Rectangle 6"/>
          <p:cNvSpPr>
            <a:spLocks noChangeArrowheads="1"/>
          </p:cNvSpPr>
          <p:nvPr/>
        </p:nvSpPr>
        <p:spPr bwMode="auto">
          <a:xfrm>
            <a:off x="2514600" y="6567488"/>
            <a:ext cx="4572000" cy="21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sz="800" b="1"/>
              <a:t>CIL-NET, a project of ILRU – Independent Living Research Utilization</a:t>
            </a:r>
          </a:p>
        </p:txBody>
      </p:sp>
      <p:pic>
        <p:nvPicPr>
          <p:cNvPr id="40967" name="Picture 6"/>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8201025" y="76200"/>
            <a:ext cx="809625" cy="385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986" name="Picture 3" descr="Picture3.gif"/>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650" name="Rectangle 2"/>
          <p:cNvSpPr>
            <a:spLocks noGrp="1" noChangeArrowheads="1"/>
          </p:cNvSpPr>
          <p:nvPr>
            <p:ph type="title"/>
          </p:nvPr>
        </p:nvSpPr>
        <p:spPr>
          <a:xfrm>
            <a:off x="304800" y="228600"/>
            <a:ext cx="8839200" cy="1143000"/>
          </a:xfrm>
        </p:spPr>
        <p:txBody>
          <a:bodyPr rtlCol="0">
            <a:normAutofit/>
          </a:bodyPr>
          <a:lstStyle/>
          <a:p>
            <a:pPr algn="l" fontAlgn="auto">
              <a:spcAft>
                <a:spcPts val="0"/>
              </a:spcAft>
              <a:defRPr/>
            </a:pPr>
            <a:r>
              <a:rPr lang="en-US" sz="3200" b="1" dirty="0" smtClean="0">
                <a:effectLst>
                  <a:outerShdw blurRad="38100" dist="38100" dir="2700000" algn="tl">
                    <a:srgbClr val="000000">
                      <a:alpha val="43137"/>
                    </a:srgbClr>
                  </a:outerShdw>
                </a:effectLst>
                <a:latin typeface="Arial Rounded MT Bold" pitchFamily="34" charset="0"/>
              </a:rPr>
              <a:t>CIL NET Attribution</a:t>
            </a:r>
            <a:endParaRPr lang="en-US" sz="3200" b="1" dirty="0">
              <a:effectLst>
                <a:outerShdw blurRad="38100" dist="38100" dir="2700000" algn="tl">
                  <a:srgbClr val="000000">
                    <a:alpha val="43137"/>
                  </a:srgbClr>
                </a:outerShdw>
              </a:effectLst>
              <a:latin typeface="Arial Rounded MT Bold" pitchFamily="34" charset="0"/>
            </a:endParaRPr>
          </a:p>
        </p:txBody>
      </p:sp>
      <p:sp>
        <p:nvSpPr>
          <p:cNvPr id="41988" name="Rectangle 3"/>
          <p:cNvSpPr>
            <a:spLocks noGrp="1" noChangeArrowheads="1"/>
          </p:cNvSpPr>
          <p:nvPr>
            <p:ph idx="1"/>
          </p:nvPr>
        </p:nvSpPr>
        <p:spPr>
          <a:xfrm>
            <a:off x="1066800" y="1143000"/>
            <a:ext cx="7924800" cy="3733800"/>
          </a:xfrm>
        </p:spPr>
        <p:txBody>
          <a:bodyPr/>
          <a:lstStyle/>
          <a:p>
            <a:pPr>
              <a:buFontTx/>
              <a:buNone/>
            </a:pPr>
            <a:r>
              <a:rPr lang="en-US" sz="2000" smtClean="0"/>
              <a:t>	</a:t>
            </a:r>
            <a:r>
              <a:rPr lang="en-US" sz="2400" smtClean="0"/>
              <a:t>Support for development of this training was provided by the U.S. Department of Education, Rehabilitation Services Administration under grant number H132B070002-10. No official endorsement of the Department of Education should be inferred. Permission is granted for duplication of any portion of this PowerPoint presentation, providing that the following credit is given to the project: </a:t>
            </a:r>
            <a:r>
              <a:rPr lang="en-US" sz="2400" b="1" smtClean="0"/>
              <a:t>Developed as part of the CIL-NET, a project of the IL NET, an ILRU/NCIL/APRIL National Training and Technical Assistance Program.</a:t>
            </a:r>
            <a:endParaRPr lang="en-US" sz="2400" smtClean="0"/>
          </a:p>
        </p:txBody>
      </p:sp>
      <p:sp>
        <p:nvSpPr>
          <p:cNvPr id="2" name="Slide Number Placeholder 1"/>
          <p:cNvSpPr>
            <a:spLocks noGrp="1"/>
          </p:cNvSpPr>
          <p:nvPr>
            <p:ph type="sldNum" sz="quarter" idx="11"/>
          </p:nvPr>
        </p:nvSpPr>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D7A90003-0452-44CD-AB74-26657BC62715}" type="slidenum">
              <a:rPr lang="en-US">
                <a:solidFill>
                  <a:srgbClr val="898989"/>
                </a:solidFill>
              </a:rPr>
              <a:pPr eaLnBrk="1" hangingPunct="1"/>
              <a:t>37</a:t>
            </a:fld>
            <a:endParaRPr lang="en-US">
              <a:solidFill>
                <a:srgbClr val="898989"/>
              </a:solidFill>
            </a:endParaRPr>
          </a:p>
        </p:txBody>
      </p:sp>
      <p:sp>
        <p:nvSpPr>
          <p:cNvPr id="41990" name="Rectangle 6"/>
          <p:cNvSpPr>
            <a:spLocks noChangeArrowheads="1"/>
          </p:cNvSpPr>
          <p:nvPr/>
        </p:nvSpPr>
        <p:spPr bwMode="auto">
          <a:xfrm>
            <a:off x="2514600" y="6567488"/>
            <a:ext cx="4572000" cy="21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sz="800" b="1"/>
              <a:t>CIL-NET, a project of ILRU – Independent Living Research Utilization</a:t>
            </a:r>
          </a:p>
        </p:txBody>
      </p:sp>
      <p:pic>
        <p:nvPicPr>
          <p:cNvPr id="41991" name="Picture 6"/>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201025" y="76200"/>
            <a:ext cx="809625" cy="385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3" descr="Picture3.gif"/>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46" name="Rectangle 2"/>
          <p:cNvSpPr>
            <a:spLocks noGrp="1" noChangeArrowheads="1"/>
          </p:cNvSpPr>
          <p:nvPr>
            <p:ph type="title"/>
          </p:nvPr>
        </p:nvSpPr>
        <p:spPr>
          <a:xfrm>
            <a:off x="228600" y="228600"/>
            <a:ext cx="7772400" cy="838200"/>
          </a:xfrm>
        </p:spPr>
        <p:txBody>
          <a:bodyPr rtlCol="0">
            <a:noAutofit/>
          </a:bodyPr>
          <a:lstStyle/>
          <a:p>
            <a:pPr algn="l" fontAlgn="auto">
              <a:spcAft>
                <a:spcPts val="0"/>
              </a:spcAft>
              <a:defRPr/>
            </a:pPr>
            <a:r>
              <a:rPr lang="en-US" sz="3200" b="1" dirty="0">
                <a:effectLst>
                  <a:outerShdw blurRad="38100" dist="38100" dir="2700000" algn="tl">
                    <a:srgbClr val="000000">
                      <a:alpha val="43137"/>
                    </a:srgbClr>
                  </a:outerShdw>
                </a:effectLst>
                <a:latin typeface="Arial Rounded MT Bold" pitchFamily="34" charset="0"/>
              </a:rPr>
              <a:t>PAS in </a:t>
            </a:r>
            <a:r>
              <a:rPr lang="en-US" sz="3200" b="1" dirty="0" smtClean="0">
                <a:effectLst>
                  <a:outerShdw blurRad="38100" dist="38100" dir="2700000" algn="tl">
                    <a:srgbClr val="000000">
                      <a:alpha val="43137"/>
                    </a:srgbClr>
                  </a:outerShdw>
                </a:effectLst>
                <a:latin typeface="Arial Rounded MT Bold" pitchFamily="34" charset="0"/>
              </a:rPr>
              <a:t>Kansas: History </a:t>
            </a:r>
            <a:r>
              <a:rPr lang="en-US" sz="3200" b="1" dirty="0">
                <a:effectLst>
                  <a:outerShdw blurRad="38100" dist="38100" dir="2700000" algn="tl">
                    <a:srgbClr val="000000">
                      <a:alpha val="43137"/>
                    </a:srgbClr>
                  </a:outerShdw>
                </a:effectLst>
                <a:latin typeface="Arial Rounded MT Bold" pitchFamily="34" charset="0"/>
              </a:rPr>
              <a:t>&amp; Philosophy</a:t>
            </a:r>
          </a:p>
        </p:txBody>
      </p:sp>
      <p:sp>
        <p:nvSpPr>
          <p:cNvPr id="8196" name="Rectangle 3"/>
          <p:cNvSpPr>
            <a:spLocks noGrp="1" noChangeArrowheads="1"/>
          </p:cNvSpPr>
          <p:nvPr>
            <p:ph idx="1"/>
          </p:nvPr>
        </p:nvSpPr>
        <p:spPr>
          <a:xfrm>
            <a:off x="1295400" y="1066800"/>
            <a:ext cx="7848600" cy="5105400"/>
          </a:xfrm>
        </p:spPr>
        <p:txBody>
          <a:bodyPr/>
          <a:lstStyle/>
          <a:p>
            <a:pPr>
              <a:lnSpc>
                <a:spcPct val="90000"/>
              </a:lnSpc>
            </a:pPr>
            <a:r>
              <a:rPr lang="en-US" smtClean="0"/>
              <a:t>First &amp; Only 1915(c) HCBS Waiver in 1982</a:t>
            </a:r>
          </a:p>
          <a:p>
            <a:pPr lvl="1">
              <a:lnSpc>
                <a:spcPct val="90000"/>
              </a:lnSpc>
              <a:buFont typeface="Arial" panose="020B0604020202020204" pitchFamily="34" charset="0"/>
              <a:buChar char="•"/>
            </a:pPr>
            <a:r>
              <a:rPr lang="en-US" sz="3200" smtClean="0"/>
              <a:t>One size fits all SNF/ICF Waiver</a:t>
            </a:r>
          </a:p>
          <a:p>
            <a:pPr lvl="1">
              <a:lnSpc>
                <a:spcPct val="90000"/>
              </a:lnSpc>
              <a:buFont typeface="Arial" panose="020B0604020202020204" pitchFamily="34" charset="0"/>
              <a:buChar char="•"/>
            </a:pPr>
            <a:r>
              <a:rPr lang="en-US" sz="3200" smtClean="0"/>
              <a:t>Covered residents of two institutions</a:t>
            </a:r>
          </a:p>
          <a:p>
            <a:pPr lvl="2">
              <a:lnSpc>
                <a:spcPct val="90000"/>
              </a:lnSpc>
            </a:pPr>
            <a:r>
              <a:rPr lang="en-US" sz="2800" smtClean="0"/>
              <a:t>Nursing Facilities</a:t>
            </a:r>
          </a:p>
          <a:p>
            <a:pPr lvl="2">
              <a:lnSpc>
                <a:spcPct val="90000"/>
              </a:lnSpc>
            </a:pPr>
            <a:r>
              <a:rPr lang="en-US" sz="2800" smtClean="0"/>
              <a:t>Intermediate Care Facilities / MR</a:t>
            </a:r>
          </a:p>
          <a:p>
            <a:pPr>
              <a:lnSpc>
                <a:spcPct val="90000"/>
              </a:lnSpc>
            </a:pPr>
            <a:r>
              <a:rPr lang="en-US" smtClean="0"/>
              <a:t>Capped at 4 hours / Day for ICF</a:t>
            </a:r>
          </a:p>
          <a:p>
            <a:pPr>
              <a:lnSpc>
                <a:spcPct val="90000"/>
              </a:lnSpc>
            </a:pPr>
            <a:r>
              <a:rPr lang="en-US" smtClean="0"/>
              <a:t>Capped at 6 hours / Day for SNF</a:t>
            </a:r>
          </a:p>
          <a:p>
            <a:pPr>
              <a:lnSpc>
                <a:spcPct val="90000"/>
              </a:lnSpc>
            </a:pPr>
            <a:r>
              <a:rPr lang="en-US" smtClean="0"/>
              <a:t>Cost effectiveness formula set at less than 75% of institutional cost</a:t>
            </a:r>
          </a:p>
          <a:p>
            <a:pPr lvl="1">
              <a:lnSpc>
                <a:spcPct val="90000"/>
              </a:lnSpc>
              <a:buFont typeface="Arial" panose="020B0604020202020204" pitchFamily="34" charset="0"/>
              <a:buChar char="•"/>
            </a:pPr>
            <a:endParaRPr lang="en-US" smtClean="0"/>
          </a:p>
        </p:txBody>
      </p:sp>
      <p:sp>
        <p:nvSpPr>
          <p:cNvPr id="2" name="Slide Number Placeholder 1"/>
          <p:cNvSpPr>
            <a:spLocks noGrp="1"/>
          </p:cNvSpPr>
          <p:nvPr>
            <p:ph type="sldNum" sz="quarter" idx="11"/>
          </p:nvPr>
        </p:nvSpPr>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F4692A3A-0E92-4CF6-902B-EB3FD8D4DCC7}" type="slidenum">
              <a:rPr lang="en-US">
                <a:solidFill>
                  <a:srgbClr val="898989"/>
                </a:solidFill>
              </a:rPr>
              <a:pPr eaLnBrk="1" hangingPunct="1"/>
              <a:t>4</a:t>
            </a:fld>
            <a:endParaRPr lang="en-US">
              <a:solidFill>
                <a:srgbClr val="898989"/>
              </a:solidFill>
            </a:endParaRPr>
          </a:p>
        </p:txBody>
      </p:sp>
      <p:sp>
        <p:nvSpPr>
          <p:cNvPr id="8198" name="Rectangle 6"/>
          <p:cNvSpPr>
            <a:spLocks noChangeArrowheads="1"/>
          </p:cNvSpPr>
          <p:nvPr/>
        </p:nvSpPr>
        <p:spPr bwMode="auto">
          <a:xfrm>
            <a:off x="2514600" y="6567488"/>
            <a:ext cx="4572000" cy="21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sz="800" b="1"/>
              <a:t>CIL-NET, a project of ILRU – Independent Living Research Utilization</a:t>
            </a:r>
          </a:p>
        </p:txBody>
      </p:sp>
      <p:pic>
        <p:nvPicPr>
          <p:cNvPr id="8199" name="Picture 6"/>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201025" y="76200"/>
            <a:ext cx="809625" cy="385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3" descr="Picture3.gif"/>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0" name="Rectangle 2"/>
          <p:cNvSpPr>
            <a:spLocks noGrp="1" noChangeArrowheads="1"/>
          </p:cNvSpPr>
          <p:nvPr>
            <p:ph type="title"/>
          </p:nvPr>
        </p:nvSpPr>
        <p:spPr>
          <a:xfrm>
            <a:off x="457200" y="152400"/>
            <a:ext cx="8229600" cy="1143000"/>
          </a:xfrm>
        </p:spPr>
        <p:txBody>
          <a:bodyPr rtlCol="0">
            <a:normAutofit/>
          </a:bodyPr>
          <a:lstStyle/>
          <a:p>
            <a:pPr algn="l" fontAlgn="auto">
              <a:spcAft>
                <a:spcPts val="0"/>
              </a:spcAft>
              <a:defRPr/>
            </a:pPr>
            <a:r>
              <a:rPr lang="en-US" sz="3200" b="1" dirty="0">
                <a:effectLst>
                  <a:outerShdw blurRad="38100" dist="38100" dir="2700000" algn="tl">
                    <a:srgbClr val="000000">
                      <a:alpha val="43137"/>
                    </a:srgbClr>
                  </a:outerShdw>
                </a:effectLst>
                <a:latin typeface="Arial Rounded MT Bold" pitchFamily="34" charset="0"/>
              </a:rPr>
              <a:t>PAS in Kansas: History &amp; </a:t>
            </a:r>
            <a:r>
              <a:rPr lang="en-US" sz="3200" b="1" dirty="0" smtClean="0">
                <a:effectLst>
                  <a:outerShdw blurRad="38100" dist="38100" dir="2700000" algn="tl">
                    <a:srgbClr val="000000">
                      <a:alpha val="43137"/>
                    </a:srgbClr>
                  </a:outerShdw>
                </a:effectLst>
                <a:latin typeface="Arial Rounded MT Bold" pitchFamily="34" charset="0"/>
              </a:rPr>
              <a:t>Philosophy, </a:t>
            </a:r>
            <a:r>
              <a:rPr lang="en-US" sz="2800" b="1" dirty="0" smtClean="0">
                <a:effectLst>
                  <a:outerShdw blurRad="38100" dist="38100" dir="2700000" algn="tl">
                    <a:srgbClr val="000000">
                      <a:alpha val="43137"/>
                    </a:srgbClr>
                  </a:outerShdw>
                </a:effectLst>
                <a:latin typeface="Arial Rounded MT Bold" pitchFamily="34" charset="0"/>
              </a:rPr>
              <a:t>cont’d.</a:t>
            </a:r>
            <a:endParaRPr lang="en-US" sz="3200" dirty="0"/>
          </a:p>
        </p:txBody>
      </p:sp>
      <p:sp>
        <p:nvSpPr>
          <p:cNvPr id="7171" name="Rectangle 3"/>
          <p:cNvSpPr>
            <a:spLocks noGrp="1" noChangeArrowheads="1"/>
          </p:cNvSpPr>
          <p:nvPr>
            <p:ph idx="1"/>
          </p:nvPr>
        </p:nvSpPr>
        <p:spPr>
          <a:xfrm>
            <a:off x="1295400" y="1371600"/>
            <a:ext cx="7848600" cy="4191000"/>
          </a:xfrm>
        </p:spPr>
        <p:txBody>
          <a:bodyPr rtlCol="0">
            <a:noAutofit/>
          </a:bodyPr>
          <a:lstStyle/>
          <a:p>
            <a:pPr fontAlgn="auto">
              <a:lnSpc>
                <a:spcPct val="80000"/>
              </a:lnSpc>
              <a:spcAft>
                <a:spcPts val="0"/>
              </a:spcAft>
              <a:defRPr/>
            </a:pPr>
            <a:r>
              <a:rPr lang="en-US" sz="2800" dirty="0"/>
              <a:t>Case Management and Oversight by RN’s and </a:t>
            </a:r>
            <a:endParaRPr lang="en-US" sz="2800" dirty="0" smtClean="0"/>
          </a:p>
          <a:p>
            <a:pPr marL="0" indent="0" fontAlgn="auto">
              <a:lnSpc>
                <a:spcPct val="80000"/>
              </a:lnSpc>
              <a:spcAft>
                <a:spcPts val="0"/>
              </a:spcAft>
              <a:buFont typeface="Arial" panose="020B0604020202020204" pitchFamily="34" charset="0"/>
              <a:buNone/>
              <a:defRPr/>
            </a:pPr>
            <a:r>
              <a:rPr lang="en-US" sz="2800" dirty="0" smtClean="0"/>
              <a:t>	Social Workers</a:t>
            </a:r>
          </a:p>
          <a:p>
            <a:pPr marL="0" indent="0" fontAlgn="auto">
              <a:lnSpc>
                <a:spcPct val="80000"/>
              </a:lnSpc>
              <a:spcAft>
                <a:spcPts val="0"/>
              </a:spcAft>
              <a:buFont typeface="Arial" panose="020B0604020202020204" pitchFamily="34" charset="0"/>
              <a:buNone/>
              <a:defRPr/>
            </a:pPr>
            <a:endParaRPr lang="en-US" sz="800" dirty="0"/>
          </a:p>
          <a:p>
            <a:pPr fontAlgn="auto">
              <a:lnSpc>
                <a:spcPct val="80000"/>
              </a:lnSpc>
              <a:spcAft>
                <a:spcPts val="0"/>
              </a:spcAft>
              <a:defRPr/>
            </a:pPr>
            <a:r>
              <a:rPr lang="en-US" sz="2800" dirty="0"/>
              <a:t>PA’s worked for the State as “contract employees” for minimum </a:t>
            </a:r>
            <a:r>
              <a:rPr lang="en-US" sz="2800" dirty="0" smtClean="0"/>
              <a:t>wage</a:t>
            </a:r>
          </a:p>
          <a:p>
            <a:pPr marL="0" indent="0" fontAlgn="auto">
              <a:lnSpc>
                <a:spcPct val="80000"/>
              </a:lnSpc>
              <a:spcAft>
                <a:spcPts val="0"/>
              </a:spcAft>
              <a:buFont typeface="Arial" panose="020B0604020202020204" pitchFamily="34" charset="0"/>
              <a:buNone/>
              <a:defRPr/>
            </a:pPr>
            <a:endParaRPr lang="en-US" sz="800" dirty="0"/>
          </a:p>
          <a:p>
            <a:pPr fontAlgn="auto">
              <a:lnSpc>
                <a:spcPct val="80000"/>
              </a:lnSpc>
              <a:spcAft>
                <a:spcPts val="0"/>
              </a:spcAft>
              <a:defRPr/>
            </a:pPr>
            <a:r>
              <a:rPr lang="en-US" sz="2800" dirty="0"/>
              <a:t>Services available M-F from 7:00 AM– 8:00 </a:t>
            </a:r>
            <a:r>
              <a:rPr lang="en-US" sz="2800" dirty="0" smtClean="0"/>
              <a:t>PM</a:t>
            </a:r>
          </a:p>
          <a:p>
            <a:pPr marL="0" indent="0" fontAlgn="auto">
              <a:lnSpc>
                <a:spcPct val="80000"/>
              </a:lnSpc>
              <a:spcAft>
                <a:spcPts val="0"/>
              </a:spcAft>
              <a:buFont typeface="Arial" panose="020B0604020202020204" pitchFamily="34" charset="0"/>
              <a:buNone/>
              <a:defRPr/>
            </a:pPr>
            <a:endParaRPr lang="en-US" sz="900" dirty="0"/>
          </a:p>
          <a:p>
            <a:pPr fontAlgn="auto">
              <a:lnSpc>
                <a:spcPct val="80000"/>
              </a:lnSpc>
              <a:spcAft>
                <a:spcPts val="0"/>
              </a:spcAft>
              <a:defRPr/>
            </a:pPr>
            <a:r>
              <a:rPr lang="en-US" sz="2800" dirty="0"/>
              <a:t>Non-skilled services, </a:t>
            </a:r>
            <a:r>
              <a:rPr lang="en-US" sz="2800" dirty="0" smtClean="0"/>
              <a:t>only</a:t>
            </a:r>
          </a:p>
          <a:p>
            <a:pPr marL="0" indent="0" fontAlgn="auto">
              <a:lnSpc>
                <a:spcPct val="80000"/>
              </a:lnSpc>
              <a:spcAft>
                <a:spcPts val="0"/>
              </a:spcAft>
              <a:buFont typeface="Arial" panose="020B0604020202020204" pitchFamily="34" charset="0"/>
              <a:buNone/>
              <a:defRPr/>
            </a:pPr>
            <a:endParaRPr lang="en-US" sz="800" dirty="0"/>
          </a:p>
          <a:p>
            <a:pPr fontAlgn="auto">
              <a:lnSpc>
                <a:spcPct val="80000"/>
              </a:lnSpc>
              <a:spcAft>
                <a:spcPts val="0"/>
              </a:spcAft>
              <a:defRPr/>
            </a:pPr>
            <a:r>
              <a:rPr lang="en-US" sz="2800" dirty="0"/>
              <a:t>No medical or quasi-medical services</a:t>
            </a:r>
          </a:p>
          <a:p>
            <a:pPr lvl="1" fontAlgn="auto">
              <a:lnSpc>
                <a:spcPct val="80000"/>
              </a:lnSpc>
              <a:spcAft>
                <a:spcPts val="0"/>
              </a:spcAft>
              <a:buFont typeface="Arial" panose="020B0604020202020204" pitchFamily="34" charset="0"/>
              <a:buChar char="•"/>
              <a:defRPr/>
            </a:pPr>
            <a:r>
              <a:rPr lang="en-US" dirty="0"/>
              <a:t>Strict Nurse Practice Act</a:t>
            </a:r>
          </a:p>
          <a:p>
            <a:pPr lvl="1" fontAlgn="auto">
              <a:lnSpc>
                <a:spcPct val="80000"/>
              </a:lnSpc>
              <a:spcAft>
                <a:spcPts val="0"/>
              </a:spcAft>
              <a:buFont typeface="Arial" panose="020B0604020202020204" pitchFamily="34" charset="0"/>
              <a:buChar char="•"/>
              <a:defRPr/>
            </a:pPr>
            <a:endParaRPr lang="en-US" sz="1400" dirty="0"/>
          </a:p>
          <a:p>
            <a:pPr lvl="1" fontAlgn="auto">
              <a:lnSpc>
                <a:spcPct val="80000"/>
              </a:lnSpc>
              <a:spcAft>
                <a:spcPts val="0"/>
              </a:spcAft>
              <a:buFont typeface="Arial" panose="020B0604020202020204" pitchFamily="34" charset="0"/>
              <a:buChar char="•"/>
              <a:defRPr/>
            </a:pPr>
            <a:endParaRPr lang="en-US" sz="1400" dirty="0"/>
          </a:p>
          <a:p>
            <a:pPr marL="0" indent="0" fontAlgn="auto">
              <a:lnSpc>
                <a:spcPct val="80000"/>
              </a:lnSpc>
              <a:spcAft>
                <a:spcPts val="0"/>
              </a:spcAft>
              <a:buFont typeface="Arial" panose="020B0604020202020204" pitchFamily="34" charset="0"/>
              <a:buNone/>
              <a:defRPr/>
            </a:pPr>
            <a:r>
              <a:rPr lang="en-US" sz="1600" dirty="0"/>
              <a:t>	</a:t>
            </a:r>
          </a:p>
          <a:p>
            <a:pPr lvl="1" fontAlgn="auto">
              <a:lnSpc>
                <a:spcPct val="80000"/>
              </a:lnSpc>
              <a:spcAft>
                <a:spcPts val="0"/>
              </a:spcAft>
              <a:buFont typeface="Arial" panose="020B0604020202020204" pitchFamily="34" charset="0"/>
              <a:buChar char="•"/>
              <a:defRPr/>
            </a:pPr>
            <a:endParaRPr lang="en-US" sz="1400" dirty="0"/>
          </a:p>
        </p:txBody>
      </p:sp>
      <p:sp>
        <p:nvSpPr>
          <p:cNvPr id="2" name="Slide Number Placeholder 1"/>
          <p:cNvSpPr>
            <a:spLocks noGrp="1"/>
          </p:cNvSpPr>
          <p:nvPr>
            <p:ph type="sldNum" sz="quarter" idx="11"/>
          </p:nvPr>
        </p:nvSpPr>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E98ABA7B-04F6-4554-BBC1-DF038D155B0F}" type="slidenum">
              <a:rPr lang="en-US">
                <a:solidFill>
                  <a:srgbClr val="898989"/>
                </a:solidFill>
              </a:rPr>
              <a:pPr eaLnBrk="1" hangingPunct="1"/>
              <a:t>5</a:t>
            </a:fld>
            <a:endParaRPr lang="en-US">
              <a:solidFill>
                <a:srgbClr val="898989"/>
              </a:solidFill>
            </a:endParaRPr>
          </a:p>
        </p:txBody>
      </p:sp>
      <p:sp>
        <p:nvSpPr>
          <p:cNvPr id="9222" name="Rectangle 6"/>
          <p:cNvSpPr>
            <a:spLocks noChangeArrowheads="1"/>
          </p:cNvSpPr>
          <p:nvPr/>
        </p:nvSpPr>
        <p:spPr bwMode="auto">
          <a:xfrm>
            <a:off x="2514600" y="6567488"/>
            <a:ext cx="4572000" cy="21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sz="800" b="1"/>
              <a:t>CIL-NET, a project of ILRU – Independent Living Research Utilization</a:t>
            </a:r>
          </a:p>
        </p:txBody>
      </p:sp>
      <p:pic>
        <p:nvPicPr>
          <p:cNvPr id="9223" name="Picture 6"/>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201025" y="76200"/>
            <a:ext cx="809625" cy="385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3" descr="Picture3.gif"/>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4" name="Rectangle 2"/>
          <p:cNvSpPr>
            <a:spLocks noGrp="1" noChangeArrowheads="1"/>
          </p:cNvSpPr>
          <p:nvPr>
            <p:ph type="title"/>
          </p:nvPr>
        </p:nvSpPr>
        <p:spPr>
          <a:xfrm>
            <a:off x="457200" y="228600"/>
            <a:ext cx="8229600" cy="1143000"/>
          </a:xfrm>
        </p:spPr>
        <p:txBody>
          <a:bodyPr rtlCol="0">
            <a:noAutofit/>
          </a:bodyPr>
          <a:lstStyle/>
          <a:p>
            <a:pPr algn="l" fontAlgn="auto">
              <a:spcAft>
                <a:spcPts val="0"/>
              </a:spcAft>
              <a:defRPr/>
            </a:pPr>
            <a:r>
              <a:rPr lang="en-US" sz="3200" b="1" dirty="0">
                <a:effectLst>
                  <a:outerShdw blurRad="38100" dist="38100" dir="2700000" algn="tl">
                    <a:srgbClr val="000000">
                      <a:alpha val="43137"/>
                    </a:srgbClr>
                  </a:outerShdw>
                </a:effectLst>
                <a:latin typeface="Arial Rounded MT Bold" pitchFamily="34" charset="0"/>
              </a:rPr>
              <a:t>PAS in Kansas: History &amp; </a:t>
            </a:r>
            <a:r>
              <a:rPr lang="en-US" sz="3200" b="1" dirty="0" smtClean="0">
                <a:effectLst>
                  <a:outerShdw blurRad="38100" dist="38100" dir="2700000" algn="tl">
                    <a:srgbClr val="000000">
                      <a:alpha val="43137"/>
                    </a:srgbClr>
                  </a:outerShdw>
                </a:effectLst>
                <a:latin typeface="Arial Rounded MT Bold" pitchFamily="34" charset="0"/>
              </a:rPr>
              <a:t>Philosophy, </a:t>
            </a:r>
            <a:r>
              <a:rPr lang="en-US" sz="2800" b="1" dirty="0" smtClean="0">
                <a:effectLst>
                  <a:outerShdw blurRad="38100" dist="38100" dir="2700000" algn="tl">
                    <a:srgbClr val="000000">
                      <a:alpha val="43137"/>
                    </a:srgbClr>
                  </a:outerShdw>
                </a:effectLst>
                <a:latin typeface="Arial Rounded MT Bold" pitchFamily="34" charset="0"/>
              </a:rPr>
              <a:t>cont’d. 2</a:t>
            </a:r>
            <a:endParaRPr lang="en-US" sz="2800" dirty="0"/>
          </a:p>
        </p:txBody>
      </p:sp>
      <p:sp>
        <p:nvSpPr>
          <p:cNvPr id="10244" name="Rectangle 3"/>
          <p:cNvSpPr>
            <a:spLocks noGrp="1" noChangeArrowheads="1"/>
          </p:cNvSpPr>
          <p:nvPr>
            <p:ph idx="1"/>
          </p:nvPr>
        </p:nvSpPr>
        <p:spPr>
          <a:xfrm>
            <a:off x="1676400" y="1295400"/>
            <a:ext cx="7467600" cy="4724400"/>
          </a:xfrm>
        </p:spPr>
        <p:txBody>
          <a:bodyPr/>
          <a:lstStyle/>
          <a:p>
            <a:r>
              <a:rPr lang="en-US" sz="2800" smtClean="0"/>
              <a:t>Services were too limited</a:t>
            </a:r>
          </a:p>
          <a:p>
            <a:r>
              <a:rPr lang="en-US" sz="2800" smtClean="0"/>
              <a:t>Quality was poor; lots of consumer complaints about theft, no-shows, abuse, etc.</a:t>
            </a:r>
          </a:p>
          <a:p>
            <a:r>
              <a:rPr lang="en-US" sz="2800" smtClean="0"/>
              <a:t>Young folks sat up in chairs all night, all weekend</a:t>
            </a:r>
          </a:p>
          <a:p>
            <a:r>
              <a:rPr lang="en-US" sz="2800" smtClean="0"/>
              <a:t>State didn’t pay taxes (Social Security contributions) for “contractors”</a:t>
            </a:r>
          </a:p>
          <a:p>
            <a:r>
              <a:rPr lang="en-US" sz="2800" smtClean="0"/>
              <a:t>Attendants didn’t pay either</a:t>
            </a:r>
          </a:p>
          <a:p>
            <a:r>
              <a:rPr lang="en-US" sz="2800" smtClean="0"/>
              <a:t>IRS trouble</a:t>
            </a:r>
          </a:p>
        </p:txBody>
      </p:sp>
      <p:sp>
        <p:nvSpPr>
          <p:cNvPr id="2" name="Slide Number Placeholder 1"/>
          <p:cNvSpPr>
            <a:spLocks noGrp="1"/>
          </p:cNvSpPr>
          <p:nvPr>
            <p:ph type="sldNum" sz="quarter" idx="11"/>
          </p:nvPr>
        </p:nvSpPr>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D3E83AB2-133A-4909-A2B6-3651F067A068}" type="slidenum">
              <a:rPr lang="en-US">
                <a:solidFill>
                  <a:srgbClr val="898989"/>
                </a:solidFill>
              </a:rPr>
              <a:pPr eaLnBrk="1" hangingPunct="1"/>
              <a:t>6</a:t>
            </a:fld>
            <a:endParaRPr lang="en-US">
              <a:solidFill>
                <a:srgbClr val="898989"/>
              </a:solidFill>
            </a:endParaRPr>
          </a:p>
        </p:txBody>
      </p:sp>
      <p:sp>
        <p:nvSpPr>
          <p:cNvPr id="10246" name="Rectangle 6"/>
          <p:cNvSpPr>
            <a:spLocks noChangeArrowheads="1"/>
          </p:cNvSpPr>
          <p:nvPr/>
        </p:nvSpPr>
        <p:spPr bwMode="auto">
          <a:xfrm>
            <a:off x="2514600" y="6567488"/>
            <a:ext cx="4572000" cy="21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sz="800" b="1"/>
              <a:t>CIL-NET, a project of ILRU – Independent Living Research Utilization</a:t>
            </a:r>
          </a:p>
        </p:txBody>
      </p:sp>
      <p:pic>
        <p:nvPicPr>
          <p:cNvPr id="10247" name="Picture 6"/>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201025" y="76200"/>
            <a:ext cx="809625" cy="385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3" descr="Picture3.gif"/>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67" name="Rectangle 3"/>
          <p:cNvSpPr>
            <a:spLocks noGrp="1" noChangeArrowheads="1"/>
          </p:cNvSpPr>
          <p:nvPr>
            <p:ph idx="1"/>
          </p:nvPr>
        </p:nvSpPr>
        <p:spPr>
          <a:xfrm>
            <a:off x="1371600" y="1295400"/>
            <a:ext cx="7772400" cy="4572000"/>
          </a:xfrm>
        </p:spPr>
        <p:txBody>
          <a:bodyPr/>
          <a:lstStyle/>
          <a:p>
            <a:r>
              <a:rPr lang="en-US" smtClean="0"/>
              <a:t>By 1986, Big Trouble over Taxes</a:t>
            </a:r>
          </a:p>
          <a:p>
            <a:r>
              <a:rPr lang="en-US" smtClean="0"/>
              <a:t>State Considered Killing the Program</a:t>
            </a:r>
          </a:p>
          <a:p>
            <a:r>
              <a:rPr lang="en-US" smtClean="0"/>
              <a:t>Instead, in March of 1986 State Announced 3</a:t>
            </a:r>
            <a:r>
              <a:rPr lang="en-US" baseline="30000" smtClean="0"/>
              <a:t>rd</a:t>
            </a:r>
            <a:r>
              <a:rPr lang="en-US" smtClean="0"/>
              <a:t> Party Contractor System</a:t>
            </a:r>
          </a:p>
          <a:p>
            <a:r>
              <a:rPr lang="en-US" smtClean="0"/>
              <a:t>Immediate Stakeholder Opposition</a:t>
            </a:r>
          </a:p>
          <a:p>
            <a:r>
              <a:rPr lang="en-US" smtClean="0"/>
              <a:t>Non-medical Attendant Task Force Appointed March of 1986</a:t>
            </a:r>
          </a:p>
        </p:txBody>
      </p:sp>
      <p:sp>
        <p:nvSpPr>
          <p:cNvPr id="2" name="Slide Number Placeholder 1"/>
          <p:cNvSpPr>
            <a:spLocks noGrp="1"/>
          </p:cNvSpPr>
          <p:nvPr>
            <p:ph type="sldNum" sz="quarter" idx="11"/>
          </p:nvPr>
        </p:nvSpPr>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520EA1C6-ECB0-4F89-91C9-F834ECCA23E9}" type="slidenum">
              <a:rPr lang="en-US">
                <a:solidFill>
                  <a:srgbClr val="898989"/>
                </a:solidFill>
              </a:rPr>
              <a:pPr eaLnBrk="1" hangingPunct="1"/>
              <a:t>7</a:t>
            </a:fld>
            <a:endParaRPr lang="en-US">
              <a:solidFill>
                <a:srgbClr val="898989"/>
              </a:solidFill>
            </a:endParaRPr>
          </a:p>
        </p:txBody>
      </p:sp>
      <p:sp>
        <p:nvSpPr>
          <p:cNvPr id="11269" name="Rectangle 6"/>
          <p:cNvSpPr>
            <a:spLocks noChangeArrowheads="1"/>
          </p:cNvSpPr>
          <p:nvPr/>
        </p:nvSpPr>
        <p:spPr bwMode="auto">
          <a:xfrm>
            <a:off x="2514600" y="6567488"/>
            <a:ext cx="4572000" cy="21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sz="800" b="1"/>
              <a:t>CIL-NET, a project of ILRU – Independent Living Research Utilization</a:t>
            </a:r>
          </a:p>
        </p:txBody>
      </p:sp>
      <p:pic>
        <p:nvPicPr>
          <p:cNvPr id="11270" name="Picture 6"/>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201025" y="76200"/>
            <a:ext cx="809625" cy="385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18" name="Rectangle 2"/>
          <p:cNvSpPr>
            <a:spLocks noGrp="1" noChangeArrowheads="1"/>
          </p:cNvSpPr>
          <p:nvPr>
            <p:ph type="title"/>
          </p:nvPr>
        </p:nvSpPr>
        <p:spPr>
          <a:xfrm>
            <a:off x="457200" y="228600"/>
            <a:ext cx="8229600" cy="1143000"/>
          </a:xfrm>
        </p:spPr>
        <p:txBody>
          <a:bodyPr rtlCol="0">
            <a:normAutofit fontScale="90000"/>
          </a:bodyPr>
          <a:lstStyle/>
          <a:p>
            <a:pPr algn="l" fontAlgn="auto">
              <a:spcAft>
                <a:spcPts val="0"/>
              </a:spcAft>
              <a:defRPr/>
            </a:pPr>
            <a:r>
              <a:rPr lang="en-US" sz="3600" b="1" dirty="0">
                <a:effectLst>
                  <a:outerShdw blurRad="38100" dist="38100" dir="2700000" algn="tl">
                    <a:srgbClr val="000000">
                      <a:alpha val="43137"/>
                    </a:srgbClr>
                  </a:outerShdw>
                </a:effectLst>
                <a:latin typeface="Arial Rounded MT Bold" pitchFamily="34" charset="0"/>
              </a:rPr>
              <a:t>PAS in Kansas: History &amp; Philosophy, </a:t>
            </a:r>
            <a:r>
              <a:rPr lang="en-US" sz="3100" b="1" dirty="0">
                <a:effectLst>
                  <a:outerShdw blurRad="38100" dist="38100" dir="2700000" algn="tl">
                    <a:srgbClr val="000000">
                      <a:alpha val="43137"/>
                    </a:srgbClr>
                  </a:outerShdw>
                </a:effectLst>
                <a:latin typeface="Arial Rounded MT Bold" pitchFamily="34" charset="0"/>
              </a:rPr>
              <a:t>cont’d. </a:t>
            </a:r>
            <a:r>
              <a:rPr lang="en-US" sz="3100" b="1" dirty="0" smtClean="0">
                <a:effectLst>
                  <a:outerShdw blurRad="38100" dist="38100" dir="2700000" algn="tl">
                    <a:srgbClr val="000000">
                      <a:alpha val="43137"/>
                    </a:srgbClr>
                  </a:outerShdw>
                </a:effectLst>
                <a:latin typeface="Arial Rounded MT Bold" pitchFamily="34" charset="0"/>
              </a:rPr>
              <a:t>3</a:t>
            </a:r>
            <a:endParaRPr lang="en-US" sz="3600"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3" descr="Picture3.gif"/>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2" name="Rectangle 2"/>
          <p:cNvSpPr>
            <a:spLocks noGrp="1" noChangeArrowheads="1"/>
          </p:cNvSpPr>
          <p:nvPr>
            <p:ph type="title"/>
          </p:nvPr>
        </p:nvSpPr>
        <p:spPr/>
        <p:txBody>
          <a:bodyPr rtlCol="0">
            <a:noAutofit/>
          </a:bodyPr>
          <a:lstStyle/>
          <a:p>
            <a:pPr algn="l" fontAlgn="auto">
              <a:spcAft>
                <a:spcPts val="0"/>
              </a:spcAft>
              <a:defRPr/>
            </a:pPr>
            <a:r>
              <a:rPr lang="en-US" sz="3200" b="1" dirty="0">
                <a:effectLst>
                  <a:outerShdw blurRad="38100" dist="38100" dir="2700000" algn="tl">
                    <a:srgbClr val="000000">
                      <a:alpha val="43137"/>
                    </a:srgbClr>
                  </a:outerShdw>
                </a:effectLst>
                <a:latin typeface="Arial Rounded MT Bold" pitchFamily="34" charset="0"/>
              </a:rPr>
              <a:t>PAS in Kansas: History &amp; Philosophy, </a:t>
            </a:r>
            <a:r>
              <a:rPr lang="en-US" sz="2800" b="1" dirty="0">
                <a:effectLst>
                  <a:outerShdw blurRad="38100" dist="38100" dir="2700000" algn="tl">
                    <a:srgbClr val="000000">
                      <a:alpha val="43137"/>
                    </a:srgbClr>
                  </a:outerShdw>
                </a:effectLst>
                <a:latin typeface="Arial Rounded MT Bold" pitchFamily="34" charset="0"/>
              </a:rPr>
              <a:t>cont’d. </a:t>
            </a:r>
            <a:r>
              <a:rPr lang="en-US" sz="2800" b="1" dirty="0" smtClean="0">
                <a:effectLst>
                  <a:outerShdw blurRad="38100" dist="38100" dir="2700000" algn="tl">
                    <a:srgbClr val="000000">
                      <a:alpha val="43137"/>
                    </a:srgbClr>
                  </a:outerShdw>
                </a:effectLst>
                <a:latin typeface="Arial Rounded MT Bold" pitchFamily="34" charset="0"/>
              </a:rPr>
              <a:t>4</a:t>
            </a:r>
            <a:endParaRPr lang="en-US" sz="3200" dirty="0"/>
          </a:p>
        </p:txBody>
      </p:sp>
      <p:sp>
        <p:nvSpPr>
          <p:cNvPr id="12292" name="Rectangle 3"/>
          <p:cNvSpPr>
            <a:spLocks noGrp="1" noChangeArrowheads="1"/>
          </p:cNvSpPr>
          <p:nvPr>
            <p:ph idx="1"/>
          </p:nvPr>
        </p:nvSpPr>
        <p:spPr>
          <a:xfrm>
            <a:off x="838200" y="1447800"/>
            <a:ext cx="8001000" cy="2819400"/>
          </a:xfrm>
        </p:spPr>
        <p:txBody>
          <a:bodyPr/>
          <a:lstStyle/>
          <a:p>
            <a:r>
              <a:rPr lang="en-US" sz="2800" smtClean="0"/>
              <a:t>Non-medical Task Force findings included Principles of consumer Control and Self Direction</a:t>
            </a:r>
          </a:p>
          <a:p>
            <a:r>
              <a:rPr lang="en-US" sz="2800" smtClean="0"/>
              <a:t>The State Became Full Employer of Attendants</a:t>
            </a:r>
          </a:p>
          <a:p>
            <a:r>
              <a:rPr lang="en-US" sz="2800" smtClean="0"/>
              <a:t>Organizing and Advocacy Continued Toward Rights of Consumer Control and Self Direction</a:t>
            </a:r>
          </a:p>
        </p:txBody>
      </p:sp>
      <p:sp>
        <p:nvSpPr>
          <p:cNvPr id="2" name="Slide Number Placeholder 1"/>
          <p:cNvSpPr>
            <a:spLocks noGrp="1"/>
          </p:cNvSpPr>
          <p:nvPr>
            <p:ph type="sldNum" sz="quarter" idx="11"/>
          </p:nvPr>
        </p:nvSpPr>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5AF0DE1D-E64F-469B-AB4C-4E592B5DEEBD}" type="slidenum">
              <a:rPr lang="en-US">
                <a:solidFill>
                  <a:srgbClr val="898989"/>
                </a:solidFill>
              </a:rPr>
              <a:pPr eaLnBrk="1" hangingPunct="1"/>
              <a:t>8</a:t>
            </a:fld>
            <a:endParaRPr lang="en-US">
              <a:solidFill>
                <a:srgbClr val="898989"/>
              </a:solidFill>
            </a:endParaRPr>
          </a:p>
        </p:txBody>
      </p:sp>
      <p:sp>
        <p:nvSpPr>
          <p:cNvPr id="12294" name="Rectangle 6"/>
          <p:cNvSpPr>
            <a:spLocks noChangeArrowheads="1"/>
          </p:cNvSpPr>
          <p:nvPr/>
        </p:nvSpPr>
        <p:spPr bwMode="auto">
          <a:xfrm>
            <a:off x="2514600" y="6567488"/>
            <a:ext cx="4572000" cy="21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sz="800" b="1"/>
              <a:t>CIL-NET, a project of ILRU – Independent Living Research Utilization</a:t>
            </a:r>
          </a:p>
        </p:txBody>
      </p:sp>
      <p:pic>
        <p:nvPicPr>
          <p:cNvPr id="12295" name="Picture 6"/>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201025" y="76200"/>
            <a:ext cx="809625" cy="385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3" descr="Picture3.gif"/>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66" name="Rectangle 2"/>
          <p:cNvSpPr>
            <a:spLocks noGrp="1" noChangeArrowheads="1"/>
          </p:cNvSpPr>
          <p:nvPr>
            <p:ph type="title"/>
          </p:nvPr>
        </p:nvSpPr>
        <p:spPr>
          <a:xfrm>
            <a:off x="457200" y="152400"/>
            <a:ext cx="7620000" cy="1143000"/>
          </a:xfrm>
        </p:spPr>
        <p:txBody>
          <a:bodyPr rtlCol="0">
            <a:normAutofit/>
          </a:bodyPr>
          <a:lstStyle/>
          <a:p>
            <a:pPr algn="l" fontAlgn="auto">
              <a:spcAft>
                <a:spcPts val="0"/>
              </a:spcAft>
              <a:defRPr/>
            </a:pPr>
            <a:r>
              <a:rPr lang="en-US" sz="3200" b="1" dirty="0">
                <a:effectLst>
                  <a:outerShdw blurRad="38100" dist="38100" dir="2700000" algn="tl">
                    <a:srgbClr val="000000">
                      <a:alpha val="43137"/>
                    </a:srgbClr>
                  </a:outerShdw>
                </a:effectLst>
                <a:latin typeface="Arial Rounded MT Bold" pitchFamily="34" charset="0"/>
              </a:rPr>
              <a:t>Consumer Control and Self Direction</a:t>
            </a:r>
          </a:p>
        </p:txBody>
      </p:sp>
      <p:sp>
        <p:nvSpPr>
          <p:cNvPr id="11267" name="Rectangle 3"/>
          <p:cNvSpPr>
            <a:spLocks noGrp="1" noChangeArrowheads="1"/>
          </p:cNvSpPr>
          <p:nvPr>
            <p:ph idx="1"/>
          </p:nvPr>
        </p:nvSpPr>
        <p:spPr>
          <a:xfrm>
            <a:off x="1066800" y="1143000"/>
            <a:ext cx="8077200" cy="4983163"/>
          </a:xfrm>
        </p:spPr>
        <p:txBody>
          <a:bodyPr rtlCol="0">
            <a:normAutofit lnSpcReduction="10000"/>
          </a:bodyPr>
          <a:lstStyle/>
          <a:p>
            <a:pPr fontAlgn="auto">
              <a:spcAft>
                <a:spcPts val="0"/>
              </a:spcAft>
              <a:defRPr/>
            </a:pPr>
            <a:r>
              <a:rPr lang="en-US" sz="2800" dirty="0"/>
              <a:t>1988 Grassroots Group Drafts Legislation</a:t>
            </a:r>
          </a:p>
          <a:p>
            <a:pPr fontAlgn="auto">
              <a:spcAft>
                <a:spcPts val="0"/>
              </a:spcAft>
              <a:defRPr/>
            </a:pPr>
            <a:r>
              <a:rPr lang="en-US" sz="2800" dirty="0"/>
              <a:t>Hearings and Interim Legislative Session</a:t>
            </a:r>
          </a:p>
          <a:p>
            <a:pPr fontAlgn="auto">
              <a:spcAft>
                <a:spcPts val="0"/>
              </a:spcAft>
              <a:defRPr/>
            </a:pPr>
            <a:r>
              <a:rPr lang="en-US" sz="2800" dirty="0"/>
              <a:t>Law Passed in 1989 Creating Legal Rights</a:t>
            </a:r>
          </a:p>
          <a:p>
            <a:pPr lvl="1" fontAlgn="auto">
              <a:spcAft>
                <a:spcPts val="0"/>
              </a:spcAft>
              <a:buFont typeface="Arial" panose="020B0604020202020204" pitchFamily="34" charset="0"/>
              <a:buChar char="•"/>
              <a:defRPr/>
            </a:pPr>
            <a:r>
              <a:rPr lang="en-US" dirty="0"/>
              <a:t>Priority recipients of services shall be those “at greatest risk of being placed in an institution”</a:t>
            </a:r>
          </a:p>
          <a:p>
            <a:pPr lvl="1" fontAlgn="auto">
              <a:spcAft>
                <a:spcPts val="0"/>
              </a:spcAft>
              <a:buFont typeface="Arial" panose="020B0604020202020204" pitchFamily="34" charset="0"/>
              <a:buChar char="•"/>
              <a:defRPr/>
            </a:pPr>
            <a:r>
              <a:rPr lang="en-US" dirty="0"/>
              <a:t>“Individuals…shall have the right to choose the option to make decisions about, direct the provisions of and control the attendant care services…including but not limited to, selecting, training, managing, paying and dismissing of an attendant”</a:t>
            </a:r>
          </a:p>
        </p:txBody>
      </p:sp>
      <p:sp>
        <p:nvSpPr>
          <p:cNvPr id="2" name="Slide Number Placeholder 1"/>
          <p:cNvSpPr>
            <a:spLocks noGrp="1"/>
          </p:cNvSpPr>
          <p:nvPr>
            <p:ph type="sldNum" sz="quarter" idx="11"/>
          </p:nvPr>
        </p:nvSpPr>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5C73BC61-AAB0-47A5-920D-82697E0F9874}" type="slidenum">
              <a:rPr lang="en-US">
                <a:solidFill>
                  <a:srgbClr val="898989"/>
                </a:solidFill>
              </a:rPr>
              <a:pPr eaLnBrk="1" hangingPunct="1"/>
              <a:t>9</a:t>
            </a:fld>
            <a:endParaRPr lang="en-US">
              <a:solidFill>
                <a:srgbClr val="898989"/>
              </a:solidFill>
            </a:endParaRPr>
          </a:p>
        </p:txBody>
      </p:sp>
      <p:sp>
        <p:nvSpPr>
          <p:cNvPr id="13318" name="Rectangle 6"/>
          <p:cNvSpPr>
            <a:spLocks noChangeArrowheads="1"/>
          </p:cNvSpPr>
          <p:nvPr/>
        </p:nvSpPr>
        <p:spPr bwMode="auto">
          <a:xfrm>
            <a:off x="2514600" y="6567488"/>
            <a:ext cx="4572000" cy="21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sz="800" b="1"/>
              <a:t>CIL-NET, a project of ILRU – Independent Living Research Utilization</a:t>
            </a:r>
          </a:p>
        </p:txBody>
      </p:sp>
      <p:pic>
        <p:nvPicPr>
          <p:cNvPr id="13319" name="Picture 6"/>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201025" y="76200"/>
            <a:ext cx="809625" cy="385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Apex</Template>
  <TotalTime>1166</TotalTime>
  <Words>1493</Words>
  <Application>Microsoft Office PowerPoint</Application>
  <PresentationFormat>On-screen Show (4:3)</PresentationFormat>
  <Paragraphs>268</Paragraphs>
  <Slides>37</Slides>
  <Notes>0</Notes>
  <HiddenSlides>0</HiddenSlides>
  <MMClips>0</MMClips>
  <ScaleCrop>false</ScaleCrop>
  <HeadingPairs>
    <vt:vector size="8" baseType="variant">
      <vt:variant>
        <vt:lpstr>Fonts Used</vt:lpstr>
      </vt:variant>
      <vt:variant>
        <vt:i4>8</vt:i4>
      </vt:variant>
      <vt:variant>
        <vt:lpstr>Theme</vt:lpstr>
      </vt:variant>
      <vt:variant>
        <vt:i4>1</vt:i4>
      </vt:variant>
      <vt:variant>
        <vt:lpstr>Embedded OLE Servers</vt:lpstr>
      </vt:variant>
      <vt:variant>
        <vt:i4>1</vt:i4>
      </vt:variant>
      <vt:variant>
        <vt:lpstr>Slide Titles</vt:lpstr>
      </vt:variant>
      <vt:variant>
        <vt:i4>37</vt:i4>
      </vt:variant>
    </vt:vector>
  </HeadingPairs>
  <TitlesOfParts>
    <vt:vector size="47" baseType="lpstr">
      <vt:lpstr>Arial</vt:lpstr>
      <vt:lpstr>Calibri</vt:lpstr>
      <vt:lpstr>Arial Rounded MT Bold</vt:lpstr>
      <vt:lpstr>Tahoma</vt:lpstr>
      <vt:lpstr>Wingdings</vt:lpstr>
      <vt:lpstr>Monotype Corsiva</vt:lpstr>
      <vt:lpstr>Times New Roman</vt:lpstr>
      <vt:lpstr>Wingdings 2</vt:lpstr>
      <vt:lpstr>Office Theme</vt:lpstr>
      <vt:lpstr>Bitmap Image</vt:lpstr>
      <vt:lpstr>PowerPoint Presentation</vt:lpstr>
      <vt:lpstr>Independent Living</vt:lpstr>
      <vt:lpstr>Topeka Independent Living Resource Center</vt:lpstr>
      <vt:lpstr>PAS in Kansas: History &amp; Philosophy</vt:lpstr>
      <vt:lpstr>PAS in Kansas: History &amp; Philosophy, cont’d.</vt:lpstr>
      <vt:lpstr>PAS in Kansas: History &amp; Philosophy, cont’d. 2</vt:lpstr>
      <vt:lpstr>PAS in Kansas: History &amp; Philosophy, cont’d. 3</vt:lpstr>
      <vt:lpstr>PAS in Kansas: History &amp; Philosophy, cont’d. 4</vt:lpstr>
      <vt:lpstr>Consumer Control and Self Direction</vt:lpstr>
      <vt:lpstr>Consumer Control and Self Direction, cont’d.</vt:lpstr>
      <vt:lpstr>Consumer Control and Self Direction, cont’d. 2</vt:lpstr>
      <vt:lpstr>Consumer Control and Self Direction, cont’d. 3</vt:lpstr>
      <vt:lpstr>PAS in Kansas: History &amp; Philosophy 1977 PD Waiver</vt:lpstr>
      <vt:lpstr>PAS in Kansas: History &amp; Philosophy 1977 PD Waiver, cont’d.</vt:lpstr>
      <vt:lpstr>PAS in Kansas: History &amp; Philosophy 1977 PD Waiver – Personal Services</vt:lpstr>
      <vt:lpstr>Normal Rhythms of the Day </vt:lpstr>
      <vt:lpstr>PAS in Kansas: History &amp; Philosophy 1997 PD Waiver – Assistive Services</vt:lpstr>
      <vt:lpstr>Congressional Findings:  The Americans with Disabilities Act</vt:lpstr>
      <vt:lpstr>Integration Mandate: ADA</vt:lpstr>
      <vt:lpstr>Integration Mandate: Olmstead</vt:lpstr>
      <vt:lpstr>TILRC Philosophy: Donation Warehouse</vt:lpstr>
      <vt:lpstr>TILRC Philosophy: Freedom Path Dwelling</vt:lpstr>
      <vt:lpstr>TILRC Philosophy: Outreach and Identifying Consumers</vt:lpstr>
      <vt:lpstr>TILRC Philosophy: A Guide for Nursing Facilities: Respecting Residents’ Rights</vt:lpstr>
      <vt:lpstr>A Guide for Nursing Facilities:  Respecting Residents’ Rights</vt:lpstr>
      <vt:lpstr>A Guide for Nursing Facilities: Respecting Residents’ Rights, cont’d.</vt:lpstr>
      <vt:lpstr>TILRC Philosophy: Move-Out Plans &amp; Freedom Packet</vt:lpstr>
      <vt:lpstr>TILRC Philosophy: Move-Out Plans &amp; Freedom Packet, cont’d.</vt:lpstr>
      <vt:lpstr>TILRC Philosophy: Move-Out Plans  &amp; Freedom Packet, cont’d. 2</vt:lpstr>
      <vt:lpstr>TILRC Philosophy: Move-Out Plans &amp; Freedom Packet, cont’d. 3</vt:lpstr>
      <vt:lpstr>TILRC Philosophy: Move-Out Plans &amp; Freedom Packet, cont’d. 4</vt:lpstr>
      <vt:lpstr>TILRC Philosophy: Creative Thinking and Problem Solving</vt:lpstr>
      <vt:lpstr>TILRC Philosophy: Move-Out Plans &amp; Freedom Packet, cont’d.</vt:lpstr>
      <vt:lpstr>TILRC Philosophy: Move-Out Plans &amp; Freedom Packet, cont’d.</vt:lpstr>
      <vt:lpstr>TILRC Philosophy: Move-Out Plans &amp; Freedom Packet, cont’d.</vt:lpstr>
      <vt:lpstr>For More Information</vt:lpstr>
      <vt:lpstr>CIL NET Attribution</vt:lpstr>
    </vt:vector>
  </TitlesOfParts>
  <Company>Tilrc</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Business of PAS and the Philosophy  of Independent Living</dc:title>
  <dc:creator>oxfordm</dc:creator>
  <cp:lastModifiedBy>Elhardt, Marjorie</cp:lastModifiedBy>
  <cp:revision>47</cp:revision>
  <cp:lastPrinted>2011-07-25T11:57:01Z</cp:lastPrinted>
  <dcterms:created xsi:type="dcterms:W3CDTF">2011-07-19T21:00:45Z</dcterms:created>
  <dcterms:modified xsi:type="dcterms:W3CDTF">2014-02-17T21:44:22Z</dcterms:modified>
</cp:coreProperties>
</file>