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80" r:id="rId2"/>
    <p:sldId id="319" r:id="rId3"/>
    <p:sldId id="320" r:id="rId4"/>
    <p:sldId id="321" r:id="rId5"/>
    <p:sldId id="322" r:id="rId6"/>
    <p:sldId id="323" r:id="rId7"/>
    <p:sldId id="324" r:id="rId8"/>
    <p:sldId id="325" r:id="rId9"/>
    <p:sldId id="326" r:id="rId10"/>
    <p:sldId id="327" r:id="rId11"/>
    <p:sldId id="388" r:id="rId12"/>
    <p:sldId id="354" r:id="rId13"/>
    <p:sldId id="384" r:id="rId14"/>
    <p:sldId id="331" r:id="rId15"/>
    <p:sldId id="330" r:id="rId16"/>
    <p:sldId id="332" r:id="rId17"/>
    <p:sldId id="334" r:id="rId18"/>
    <p:sldId id="385" r:id="rId19"/>
    <p:sldId id="386" r:id="rId20"/>
    <p:sldId id="389" r:id="rId21"/>
    <p:sldId id="390" r:id="rId22"/>
    <p:sldId id="391" r:id="rId23"/>
    <p:sldId id="392" r:id="rId24"/>
    <p:sldId id="393" r:id="rId25"/>
    <p:sldId id="394" r:id="rId26"/>
    <p:sldId id="387" r:id="rId27"/>
    <p:sldId id="31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9" autoAdjust="0"/>
    <p:restoredTop sz="94693"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42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8EB2AA-6F62-4818-B911-C0752DD9B7E3}" type="slidenum">
              <a:rPr lang="en-US"/>
              <a:pPr/>
              <a:t>‹#›</a:t>
            </a:fld>
            <a:endParaRPr lang="en-US"/>
          </a:p>
        </p:txBody>
      </p:sp>
    </p:spTree>
    <p:extLst>
      <p:ext uri="{BB962C8B-B14F-4D97-AF65-F5344CB8AC3E}">
        <p14:creationId xmlns:p14="http://schemas.microsoft.com/office/powerpoint/2010/main" val="1444084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6093F7-5F37-4247-8C83-67B4745B8D51}" type="slidenum">
              <a:rPr lang="en-US"/>
              <a:pPr eaLnBrk="1" hangingPunct="1"/>
              <a:t>9</a:t>
            </a:fld>
            <a:endParaRPr lang="en-US"/>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3072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DEFC67F-D045-4592-B86C-CBEA6755B125}" type="slidenum">
              <a:rPr lang="en-US" sz="1200"/>
              <a:pPr algn="r" eaLnBrk="1" hangingPunct="1"/>
              <a:t>9</a:t>
            </a:fld>
            <a:endParaRPr lang="en-US" sz="1200"/>
          </a:p>
        </p:txBody>
      </p:sp>
    </p:spTree>
    <p:extLst>
      <p:ext uri="{BB962C8B-B14F-4D97-AF65-F5344CB8AC3E}">
        <p14:creationId xmlns:p14="http://schemas.microsoft.com/office/powerpoint/2010/main" val="7429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F5EC10-4CDF-47BF-8E7B-6823B5C4A382}" type="slidenum">
              <a:rPr lang="en-US"/>
              <a:pPr eaLnBrk="1" hangingPunct="1"/>
              <a:t>10</a:t>
            </a:fld>
            <a:endParaRPr lang="en-US"/>
          </a:p>
        </p:txBody>
      </p:sp>
      <p:sp>
        <p:nvSpPr>
          <p:cNvPr id="31747" name="Slide Image Placeholder 1"/>
          <p:cNvSpPr>
            <a:spLocks noGrp="1" noRot="1" noChangeAspect="1" noTextEdit="1"/>
          </p:cNvSpPr>
          <p:nvPr>
            <p:ph type="sldImg"/>
          </p:nvPr>
        </p:nvSpPr>
        <p:spPr>
          <a:ln/>
        </p:spPr>
      </p:sp>
      <p:sp>
        <p:nvSpPr>
          <p:cNvPr id="31748" name="Notes Placeholder 2"/>
          <p:cNvSpPr>
            <a:spLocks noGrp="1"/>
          </p:cNvSpPr>
          <p:nvPr>
            <p:ph type="body" idx="1"/>
          </p:nvPr>
        </p:nvSpPr>
        <p:spPr>
          <a:noFill/>
        </p:spPr>
        <p:txBody>
          <a:bodyPr/>
          <a:lstStyle/>
          <a:p>
            <a:pPr eaLnBrk="1" hangingPunct="1"/>
            <a:r>
              <a:rPr lang="en-US" smtClean="0">
                <a:latin typeface="Arial" panose="020B0604020202020204" pitchFamily="34" charset="0"/>
              </a:rPr>
              <a:t>There are both positives and negatives of most of these programs.</a:t>
            </a:r>
          </a:p>
          <a:p>
            <a:pPr eaLnBrk="1" hangingPunct="1"/>
            <a:r>
              <a:rPr lang="en-US" smtClean="0">
                <a:latin typeface="Arial" panose="020B0604020202020204" pitchFamily="34" charset="0"/>
              </a:rPr>
              <a:t>ICFMR Rebalancing/CRI</a:t>
            </a:r>
          </a:p>
          <a:p>
            <a:pPr lvl="1" eaLnBrk="1" hangingPunct="1"/>
            <a:r>
              <a:rPr lang="en-US" smtClean="0">
                <a:latin typeface="Arial" panose="020B0604020202020204" pitchFamily="34" charset="0"/>
              </a:rPr>
              <a:t>Reduction in institutional placements BUT many moved to congregate yet less congregate housing</a:t>
            </a:r>
          </a:p>
          <a:p>
            <a:pPr eaLnBrk="1" hangingPunct="1"/>
            <a:r>
              <a:rPr lang="en-US" smtClean="0">
                <a:latin typeface="Arial" panose="020B0604020202020204" pitchFamily="34" charset="0"/>
              </a:rPr>
              <a:t>SSI Managed Care</a:t>
            </a:r>
          </a:p>
          <a:p>
            <a:pPr lvl="1" eaLnBrk="1" hangingPunct="1"/>
            <a:r>
              <a:rPr lang="en-US" smtClean="0">
                <a:latin typeface="Arial" panose="020B0604020202020204" pitchFamily="34" charset="0"/>
              </a:rPr>
              <a:t>Continuity of care issues were addressed</a:t>
            </a:r>
          </a:p>
          <a:p>
            <a:pPr eaLnBrk="1" hangingPunct="1"/>
            <a:r>
              <a:rPr lang="en-US" smtClean="0">
                <a:latin typeface="Arial" panose="020B0604020202020204" pitchFamily="34" charset="0"/>
              </a:rPr>
              <a:t>Family Care </a:t>
            </a:r>
          </a:p>
          <a:p>
            <a:pPr lvl="1" eaLnBrk="1" hangingPunct="1"/>
            <a:r>
              <a:rPr lang="en-US" smtClean="0">
                <a:latin typeface="Arial" panose="020B0604020202020204" pitchFamily="34" charset="0"/>
              </a:rPr>
              <a:t>Reduction of waiting lists BUT reduction in services, provider rate cuts</a:t>
            </a:r>
          </a:p>
          <a:p>
            <a:pPr lvl="1" eaLnBrk="1" hangingPunct="1"/>
            <a:r>
              <a:rPr lang="en-US" smtClean="0">
                <a:latin typeface="Arial" panose="020B0604020202020204" pitchFamily="34" charset="0"/>
              </a:rPr>
              <a:t>Options Counseling not separate like in SSI Managed Care</a:t>
            </a:r>
          </a:p>
          <a:p>
            <a:pPr eaLnBrk="1" hangingPunct="1"/>
            <a:endParaRPr lang="en-US" smtClean="0">
              <a:latin typeface="Arial" panose="020B0604020202020204" pitchFamily="34" charset="0"/>
            </a:endParaRPr>
          </a:p>
        </p:txBody>
      </p:sp>
      <p:sp>
        <p:nvSpPr>
          <p:cNvPr id="3174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2123D89-229E-4BA4-B43A-04276137C048}" type="slidenum">
              <a:rPr lang="en-US" sz="1200"/>
              <a:pPr algn="r" eaLnBrk="1" hangingPunct="1"/>
              <a:t>10</a:t>
            </a:fld>
            <a:endParaRPr lang="en-US" sz="1200"/>
          </a:p>
        </p:txBody>
      </p:sp>
    </p:spTree>
    <p:extLst>
      <p:ext uri="{BB962C8B-B14F-4D97-AF65-F5344CB8AC3E}">
        <p14:creationId xmlns:p14="http://schemas.microsoft.com/office/powerpoint/2010/main" val="94855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5CF006-CD7C-4568-BF39-C9AE36777D75}" type="slidenum">
              <a:rPr lang="en-US"/>
              <a:pPr eaLnBrk="1" hangingPunct="1"/>
              <a:t>11</a:t>
            </a:fld>
            <a:endParaRPr lang="en-US"/>
          </a:p>
        </p:txBody>
      </p:sp>
      <p:sp>
        <p:nvSpPr>
          <p:cNvPr id="32771" name="Slide Image Placeholder 1"/>
          <p:cNvSpPr>
            <a:spLocks noGrp="1" noRot="1" noChangeAspect="1" noTextEdit="1"/>
          </p:cNvSpPr>
          <p:nvPr>
            <p:ph type="sldImg"/>
          </p:nvPr>
        </p:nvSpPr>
        <p:spPr>
          <a:ln/>
        </p:spPr>
      </p:sp>
      <p:sp>
        <p:nvSpPr>
          <p:cNvPr id="32772" name="Notes Placeholder 2"/>
          <p:cNvSpPr>
            <a:spLocks noGrp="1"/>
          </p:cNvSpPr>
          <p:nvPr>
            <p:ph type="body" idx="1"/>
          </p:nvPr>
        </p:nvSpPr>
        <p:spPr>
          <a:noFill/>
        </p:spPr>
        <p:txBody>
          <a:bodyPr/>
          <a:lstStyle/>
          <a:p>
            <a:pPr eaLnBrk="1" hangingPunct="1"/>
            <a:r>
              <a:rPr lang="en-US" smtClean="0">
                <a:latin typeface="Arial" panose="020B0604020202020204" pitchFamily="34" charset="0"/>
              </a:rPr>
              <a:t>There are both positives and negatives of most of these programs.</a:t>
            </a:r>
          </a:p>
          <a:p>
            <a:pPr eaLnBrk="1" hangingPunct="1"/>
            <a:r>
              <a:rPr lang="en-US" smtClean="0">
                <a:latin typeface="Arial" panose="020B0604020202020204" pitchFamily="34" charset="0"/>
              </a:rPr>
              <a:t>ICFMR Rebalancing/CRI</a:t>
            </a:r>
          </a:p>
          <a:p>
            <a:pPr lvl="1" eaLnBrk="1" hangingPunct="1"/>
            <a:r>
              <a:rPr lang="en-US" smtClean="0">
                <a:latin typeface="Arial" panose="020B0604020202020204" pitchFamily="34" charset="0"/>
              </a:rPr>
              <a:t>Reduction in institutional placements BUT many moved to congregate yet less congregate housing</a:t>
            </a:r>
          </a:p>
          <a:p>
            <a:pPr eaLnBrk="1" hangingPunct="1"/>
            <a:r>
              <a:rPr lang="en-US" smtClean="0">
                <a:latin typeface="Arial" panose="020B0604020202020204" pitchFamily="34" charset="0"/>
              </a:rPr>
              <a:t>SSI Managed Care</a:t>
            </a:r>
          </a:p>
          <a:p>
            <a:pPr lvl="1" eaLnBrk="1" hangingPunct="1"/>
            <a:r>
              <a:rPr lang="en-US" smtClean="0">
                <a:latin typeface="Arial" panose="020B0604020202020204" pitchFamily="34" charset="0"/>
              </a:rPr>
              <a:t>Continuity of care issues were addressed</a:t>
            </a:r>
          </a:p>
          <a:p>
            <a:pPr eaLnBrk="1" hangingPunct="1"/>
            <a:r>
              <a:rPr lang="en-US" smtClean="0">
                <a:latin typeface="Arial" panose="020B0604020202020204" pitchFamily="34" charset="0"/>
              </a:rPr>
              <a:t>Family Care </a:t>
            </a:r>
          </a:p>
          <a:p>
            <a:pPr lvl="1" eaLnBrk="1" hangingPunct="1"/>
            <a:r>
              <a:rPr lang="en-US" smtClean="0">
                <a:latin typeface="Arial" panose="020B0604020202020204" pitchFamily="34" charset="0"/>
              </a:rPr>
              <a:t>Reduction of waiting lists BUT reduction in services, provider rate cuts</a:t>
            </a:r>
          </a:p>
          <a:p>
            <a:pPr lvl="1" eaLnBrk="1" hangingPunct="1"/>
            <a:r>
              <a:rPr lang="en-US" smtClean="0">
                <a:latin typeface="Arial" panose="020B0604020202020204" pitchFamily="34" charset="0"/>
              </a:rPr>
              <a:t>Options Counseling not separate like in SSI Managed Care</a:t>
            </a:r>
          </a:p>
          <a:p>
            <a:pPr eaLnBrk="1" hangingPunct="1"/>
            <a:endParaRPr lang="en-US" smtClean="0">
              <a:latin typeface="Arial" panose="020B0604020202020204" pitchFamily="34" charset="0"/>
            </a:endParaRPr>
          </a:p>
        </p:txBody>
      </p:sp>
      <p:sp>
        <p:nvSpPr>
          <p:cNvPr id="3277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D842DDE-AEA1-4FC7-9A47-6B21951305A3}" type="slidenum">
              <a:rPr lang="en-US" sz="1200"/>
              <a:pPr algn="r" eaLnBrk="1" hangingPunct="1"/>
              <a:t>11</a:t>
            </a:fld>
            <a:endParaRPr lang="en-US" sz="1200"/>
          </a:p>
        </p:txBody>
      </p:sp>
    </p:spTree>
    <p:extLst>
      <p:ext uri="{BB962C8B-B14F-4D97-AF65-F5344CB8AC3E}">
        <p14:creationId xmlns:p14="http://schemas.microsoft.com/office/powerpoint/2010/main" val="3748393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A3AC0F-1EFF-4F00-B36F-49C8E3A352AA}" type="slidenum">
              <a:rPr lang="en-US"/>
              <a:pPr eaLnBrk="1" hangingPunct="1"/>
              <a:t>14</a:t>
            </a:fld>
            <a:endParaRPr lang="en-US"/>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3379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B61226A-A0D0-4577-ABAF-4F63DBEB52F6}" type="slidenum">
              <a:rPr lang="en-US" sz="1200"/>
              <a:pPr algn="r" eaLnBrk="1" hangingPunct="1"/>
              <a:t>14</a:t>
            </a:fld>
            <a:endParaRPr lang="en-US" sz="1200"/>
          </a:p>
        </p:txBody>
      </p:sp>
    </p:spTree>
    <p:extLst>
      <p:ext uri="{BB962C8B-B14F-4D97-AF65-F5344CB8AC3E}">
        <p14:creationId xmlns:p14="http://schemas.microsoft.com/office/powerpoint/2010/main" val="2186103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30136AA4-1968-42C5-A769-97297A3DAE30}" type="slidenum">
              <a:rPr lang="en-US"/>
              <a:pPr/>
              <a:t>‹#›</a:t>
            </a:fld>
            <a:endParaRPr lang="en-US"/>
          </a:p>
        </p:txBody>
      </p:sp>
    </p:spTree>
    <p:extLst>
      <p:ext uri="{BB962C8B-B14F-4D97-AF65-F5344CB8AC3E}">
        <p14:creationId xmlns:p14="http://schemas.microsoft.com/office/powerpoint/2010/main" val="1700506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CCD9541-449C-4F07-9153-022CFDE86231}" type="slidenum">
              <a:rPr lang="en-US"/>
              <a:pPr/>
              <a:t>‹#›</a:t>
            </a:fld>
            <a:endParaRPr lang="en-US"/>
          </a:p>
        </p:txBody>
      </p:sp>
    </p:spTree>
    <p:extLst>
      <p:ext uri="{BB962C8B-B14F-4D97-AF65-F5344CB8AC3E}">
        <p14:creationId xmlns:p14="http://schemas.microsoft.com/office/powerpoint/2010/main" val="2072706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1905F57-6C5A-44F3-93D1-85E99D79C42F}" type="slidenum">
              <a:rPr lang="en-US"/>
              <a:pPr/>
              <a:t>‹#›</a:t>
            </a:fld>
            <a:endParaRPr lang="en-US"/>
          </a:p>
        </p:txBody>
      </p:sp>
    </p:spTree>
    <p:extLst>
      <p:ext uri="{BB962C8B-B14F-4D97-AF65-F5344CB8AC3E}">
        <p14:creationId xmlns:p14="http://schemas.microsoft.com/office/powerpoint/2010/main" val="4156374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E9D485E-25E8-443D-8327-AAD3F500FECA}" type="slidenum">
              <a:rPr lang="en-US"/>
              <a:pPr/>
              <a:t>‹#›</a:t>
            </a:fld>
            <a:endParaRPr lang="en-US"/>
          </a:p>
        </p:txBody>
      </p:sp>
    </p:spTree>
    <p:extLst>
      <p:ext uri="{BB962C8B-B14F-4D97-AF65-F5344CB8AC3E}">
        <p14:creationId xmlns:p14="http://schemas.microsoft.com/office/powerpoint/2010/main" val="90557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D16A82FF-FE4B-4559-B3D0-58B6B1249D91}" type="slidenum">
              <a:rPr lang="en-US"/>
              <a:pPr/>
              <a:t>‹#›</a:t>
            </a:fld>
            <a:endParaRPr lang="en-US"/>
          </a:p>
        </p:txBody>
      </p:sp>
    </p:spTree>
    <p:extLst>
      <p:ext uri="{BB962C8B-B14F-4D97-AF65-F5344CB8AC3E}">
        <p14:creationId xmlns:p14="http://schemas.microsoft.com/office/powerpoint/2010/main" val="279308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5052F632-586F-4E59-AEFD-A01C2DA75FA9}" type="slidenum">
              <a:rPr lang="en-US"/>
              <a:pPr/>
              <a:t>‹#›</a:t>
            </a:fld>
            <a:endParaRPr lang="en-US"/>
          </a:p>
        </p:txBody>
      </p:sp>
    </p:spTree>
    <p:extLst>
      <p:ext uri="{BB962C8B-B14F-4D97-AF65-F5344CB8AC3E}">
        <p14:creationId xmlns:p14="http://schemas.microsoft.com/office/powerpoint/2010/main" val="116386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1F65FBE1-D6E5-44C8-B67B-3D2AC4B4BD4B}" type="slidenum">
              <a:rPr lang="en-US"/>
              <a:pPr/>
              <a:t>‹#›</a:t>
            </a:fld>
            <a:endParaRPr lang="en-US"/>
          </a:p>
        </p:txBody>
      </p:sp>
    </p:spTree>
    <p:extLst>
      <p:ext uri="{BB962C8B-B14F-4D97-AF65-F5344CB8AC3E}">
        <p14:creationId xmlns:p14="http://schemas.microsoft.com/office/powerpoint/2010/main" val="350018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9BF1528B-C765-4A49-B5B6-64D3D34A0FA1}" type="slidenum">
              <a:rPr lang="en-US"/>
              <a:pPr/>
              <a:t>‹#›</a:t>
            </a:fld>
            <a:endParaRPr lang="en-US"/>
          </a:p>
        </p:txBody>
      </p:sp>
    </p:spTree>
    <p:extLst>
      <p:ext uri="{BB962C8B-B14F-4D97-AF65-F5344CB8AC3E}">
        <p14:creationId xmlns:p14="http://schemas.microsoft.com/office/powerpoint/2010/main" val="2243573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7C1BD62-5B9C-4F2E-B388-DFF07F012296}" type="slidenum">
              <a:rPr lang="en-US"/>
              <a:pPr/>
              <a:t>‹#›</a:t>
            </a:fld>
            <a:endParaRPr lang="en-US"/>
          </a:p>
        </p:txBody>
      </p:sp>
    </p:spTree>
    <p:extLst>
      <p:ext uri="{BB962C8B-B14F-4D97-AF65-F5344CB8AC3E}">
        <p14:creationId xmlns:p14="http://schemas.microsoft.com/office/powerpoint/2010/main" val="99675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9FC575FC-A68C-4F68-BE39-8EF713032777}" type="slidenum">
              <a:rPr lang="en-US"/>
              <a:pPr/>
              <a:t>‹#›</a:t>
            </a:fld>
            <a:endParaRPr lang="en-US"/>
          </a:p>
        </p:txBody>
      </p:sp>
    </p:spTree>
    <p:extLst>
      <p:ext uri="{BB962C8B-B14F-4D97-AF65-F5344CB8AC3E}">
        <p14:creationId xmlns:p14="http://schemas.microsoft.com/office/powerpoint/2010/main" val="3901488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38C94F1-3A0A-43B9-87D8-6352421EFEFF}" type="slidenum">
              <a:rPr lang="en-US"/>
              <a:pPr/>
              <a:t>‹#›</a:t>
            </a:fld>
            <a:endParaRPr lang="en-US"/>
          </a:p>
        </p:txBody>
      </p:sp>
    </p:spTree>
    <p:extLst>
      <p:ext uri="{BB962C8B-B14F-4D97-AF65-F5344CB8AC3E}">
        <p14:creationId xmlns:p14="http://schemas.microsoft.com/office/powerpoint/2010/main" val="12016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10D39D68-3132-4476-B0F2-6EE65DC5FF7B}"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7B2B635-99BE-454F-A563-E153816623FC}"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1"/>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B1751D-93F1-4356-9935-7E5CBA88BC68}" type="slidenum">
              <a:rPr lang="en-US">
                <a:solidFill>
                  <a:schemeClr val="bg1"/>
                </a:solidFill>
              </a:rPr>
              <a:pPr eaLnBrk="1" hangingPunct="1"/>
              <a:t>1</a:t>
            </a:fld>
            <a:endParaRPr lang="en-US">
              <a:solidFill>
                <a:schemeClr val="bg1"/>
              </a:solidFill>
            </a:endParaRPr>
          </a:p>
        </p:txBody>
      </p:sp>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205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AE8871F-E40B-4877-999C-A3DAD12DF87A}" type="slidenum">
              <a:rPr lang="en-US" sz="800" b="1"/>
              <a:pPr algn="r" eaLnBrk="1" hangingPunct="1"/>
              <a:t>1</a:t>
            </a:fld>
            <a:endParaRPr lang="en-US" sz="800" b="1"/>
          </a:p>
        </p:txBody>
      </p:sp>
      <p:sp>
        <p:nvSpPr>
          <p:cNvPr id="2053"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000" b="1">
                <a:solidFill>
                  <a:srgbClr val="333399"/>
                </a:solidFill>
                <a:latin typeface="Arial Rounded MT Bold" panose="020F0704030504030204" pitchFamily="34" charset="0"/>
              </a:rPr>
              <a:t>Operating Personal Assistance Services in CILs</a:t>
            </a: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endParaRPr lang="en-US" sz="800">
              <a:solidFill>
                <a:srgbClr val="0000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endParaRPr lang="en-US" sz="7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August 16-18,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St. Louis, MO</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r>
              <a:rPr lang="en-US" sz="20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200">
                <a:solidFill>
                  <a:schemeClr val="accent2"/>
                </a:solidFill>
                <a:latin typeface="Arial Rounded MT Bold" panose="020F0704030504030204" pitchFamily="34" charset="0"/>
              </a:rPr>
              <a:t>Lee Schulz and Ginger Reimer</a:t>
            </a:r>
          </a:p>
          <a:p>
            <a:pPr algn="ctr" eaLnBrk="1" hangingPunct="1">
              <a:spcBef>
                <a:spcPct val="20000"/>
              </a:spcBef>
              <a:buClr>
                <a:schemeClr val="accent2"/>
              </a:buClr>
              <a:buFont typeface="Tahoma" panose="020B0604030504040204" pitchFamily="34" charset="0"/>
              <a:buNone/>
            </a:pPr>
            <a:r>
              <a:rPr lang="en-US" sz="2200">
                <a:solidFill>
                  <a:schemeClr val="accent2"/>
                </a:solidFill>
                <a:latin typeface="Arial Rounded MT Bold" panose="020F0704030504030204" pitchFamily="34" charset="0"/>
              </a:rPr>
              <a:t>Independence</a:t>
            </a:r>
            <a:r>
              <a:rPr lang="en-US" sz="2200" i="1">
                <a:solidFill>
                  <a:schemeClr val="accent2"/>
                </a:solidFill>
                <a:latin typeface="Arial Rounded MT Bold" panose="020F0704030504030204" pitchFamily="34" charset="0"/>
              </a:rPr>
              <a:t>First</a:t>
            </a:r>
          </a:p>
          <a:p>
            <a:pPr algn="ctr" eaLnBrk="1" hangingPunct="1">
              <a:spcBef>
                <a:spcPct val="20000"/>
              </a:spcBef>
              <a:buClr>
                <a:schemeClr val="accent2"/>
              </a:buClr>
              <a:buFont typeface="Tahoma" panose="020B0604030504040204" pitchFamily="34" charset="0"/>
              <a:buNone/>
            </a:pPr>
            <a:r>
              <a:rPr lang="en-US" sz="2200">
                <a:solidFill>
                  <a:schemeClr val="accent2"/>
                </a:solidFill>
                <a:latin typeface="Arial Rounded MT Bold" panose="020F0704030504030204" pitchFamily="34" charset="0"/>
              </a:rPr>
              <a:t>Milwaukee, Wisconsin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111E5E-DE52-41EB-82EC-325850E58FAE}" type="slidenum">
              <a:rPr lang="en-US">
                <a:solidFill>
                  <a:schemeClr val="bg1"/>
                </a:solidFill>
              </a:rPr>
              <a:pPr eaLnBrk="1" hangingPunct="1"/>
              <a:t>10</a:t>
            </a:fld>
            <a:endParaRPr lang="en-US">
              <a:solidFill>
                <a:schemeClr val="bg1"/>
              </a:solidFill>
            </a:endParaRPr>
          </a:p>
        </p:txBody>
      </p:sp>
      <p:sp>
        <p:nvSpPr>
          <p:cNvPr id="136199" name="Rectangle 7"/>
          <p:cNvSpPr>
            <a:spLocks noGrp="1" noChangeArrowheads="1"/>
          </p:cNvSpPr>
          <p:nvPr>
            <p:ph type="title"/>
          </p:nvPr>
        </p:nvSpPr>
        <p:spPr>
          <a:xfrm>
            <a:off x="228600" y="152400"/>
            <a:ext cx="7696200" cy="792163"/>
          </a:xfrm>
        </p:spPr>
        <p:txBody>
          <a:bodyPr/>
          <a:lstStyle/>
          <a:p>
            <a:pPr eaLnBrk="1" hangingPunct="1">
              <a:defRPr/>
            </a:pPr>
            <a:r>
              <a:rPr lang="en-US" dirty="0" smtClean="0"/>
              <a:t>Services Covered under Medical Assistance</a:t>
            </a:r>
            <a:endParaRPr lang="en-US" dirty="0">
              <a:cs typeface="Arial" charset="0"/>
            </a:endParaRPr>
          </a:p>
        </p:txBody>
      </p:sp>
      <p:sp>
        <p:nvSpPr>
          <p:cNvPr id="136195" name="Content Placeholder 2"/>
          <p:cNvSpPr>
            <a:spLocks noGrp="1"/>
          </p:cNvSpPr>
          <p:nvPr>
            <p:ph type="body" idx="1"/>
          </p:nvPr>
        </p:nvSpPr>
        <p:spPr>
          <a:xfrm>
            <a:off x="381000" y="1066800"/>
            <a:ext cx="8610600" cy="5257800"/>
          </a:xfrm>
        </p:spPr>
        <p:txBody>
          <a:bodyPr/>
          <a:lstStyle/>
          <a:p>
            <a:pPr eaLnBrk="1" hangingPunct="1">
              <a:lnSpc>
                <a:spcPct val="90000"/>
              </a:lnSpc>
              <a:defRPr/>
            </a:pPr>
            <a:r>
              <a:rPr lang="en-US" dirty="0" smtClean="0"/>
              <a:t>Personal Care Services</a:t>
            </a:r>
          </a:p>
          <a:p>
            <a:pPr marL="740664" eaLnBrk="1" hangingPunct="1">
              <a:lnSpc>
                <a:spcPct val="90000"/>
              </a:lnSpc>
              <a:buFont typeface="Wingdings" pitchFamily="2" charset="2"/>
              <a:buChar char="§"/>
              <a:defRPr/>
            </a:pPr>
            <a:r>
              <a:rPr lang="en-US" sz="2400" dirty="0" smtClean="0"/>
              <a:t>Bathing, dressing/undressing, grooming, skin care, eating, care of eyeglasses and hearing aids, toileting, transfers, mobility and ambulation, accompaniment to medical appointments, cleaning, bed linens, laundry, food purchasing, and meal preparation</a:t>
            </a:r>
          </a:p>
          <a:p>
            <a:pPr eaLnBrk="1" hangingPunct="1">
              <a:lnSpc>
                <a:spcPct val="90000"/>
              </a:lnSpc>
              <a:defRPr/>
            </a:pPr>
            <a:r>
              <a:rPr lang="en-US" dirty="0" smtClean="0"/>
              <a:t>Medically Oriented Tasks</a:t>
            </a:r>
          </a:p>
          <a:p>
            <a:pPr marL="740664" lvl="2" indent="-342900" eaLnBrk="1" hangingPunct="1">
              <a:lnSpc>
                <a:spcPct val="90000"/>
              </a:lnSpc>
              <a:buClr>
                <a:schemeClr val="accent2"/>
              </a:buClr>
              <a:buFont typeface="Wingdings" pitchFamily="2" charset="2"/>
              <a:buChar char="§"/>
              <a:defRPr/>
            </a:pPr>
            <a:r>
              <a:rPr lang="en-US" dirty="0">
                <a:solidFill>
                  <a:schemeClr val="tx1"/>
                </a:solidFill>
              </a:rPr>
              <a:t>Medication assistance, Glucometer readings, prescribed skin care, </a:t>
            </a:r>
            <a:r>
              <a:rPr lang="en-US" dirty="0" err="1">
                <a:solidFill>
                  <a:schemeClr val="tx1"/>
                </a:solidFill>
              </a:rPr>
              <a:t>Suprapubic</a:t>
            </a:r>
            <a:r>
              <a:rPr lang="en-US" dirty="0">
                <a:solidFill>
                  <a:schemeClr val="tx1"/>
                </a:solidFill>
              </a:rPr>
              <a:t> catheter care, GI tube site care, complex positioning, complex transfer (Hoyer), respiratory assistance, bowel program, administration of tube feeding, and range of motion exercises</a:t>
            </a:r>
          </a:p>
          <a:p>
            <a:pPr eaLnBrk="1" hangingPunct="1">
              <a:lnSpc>
                <a:spcPct val="90000"/>
              </a:lnSpc>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2E8431-D6CA-4123-8B96-7DF11CF1133C}" type="slidenum">
              <a:rPr lang="en-US">
                <a:solidFill>
                  <a:schemeClr val="bg1"/>
                </a:solidFill>
              </a:rPr>
              <a:pPr eaLnBrk="1" hangingPunct="1"/>
              <a:t>11</a:t>
            </a:fld>
            <a:endParaRPr lang="en-US">
              <a:solidFill>
                <a:schemeClr val="bg1"/>
              </a:solidFill>
            </a:endParaRPr>
          </a:p>
        </p:txBody>
      </p:sp>
      <p:sp>
        <p:nvSpPr>
          <p:cNvPr id="218114" name="Rectangle 2"/>
          <p:cNvSpPr>
            <a:spLocks noGrp="1" noChangeArrowheads="1"/>
          </p:cNvSpPr>
          <p:nvPr>
            <p:ph type="title"/>
          </p:nvPr>
        </p:nvSpPr>
        <p:spPr>
          <a:xfrm>
            <a:off x="228600" y="152400"/>
            <a:ext cx="7696200" cy="792163"/>
          </a:xfrm>
        </p:spPr>
        <p:txBody>
          <a:bodyPr/>
          <a:lstStyle/>
          <a:p>
            <a:pPr eaLnBrk="1" hangingPunct="1">
              <a:defRPr/>
            </a:pPr>
            <a:r>
              <a:rPr lang="en-US" dirty="0" smtClean="0"/>
              <a:t>PAS Department Components</a:t>
            </a:r>
            <a:endParaRPr lang="en-US" dirty="0">
              <a:cs typeface="Arial" charset="0"/>
            </a:endParaRPr>
          </a:p>
        </p:txBody>
      </p:sp>
      <p:sp>
        <p:nvSpPr>
          <p:cNvPr id="218115" name="Content Placeholder 2"/>
          <p:cNvSpPr>
            <a:spLocks noGrp="1"/>
          </p:cNvSpPr>
          <p:nvPr>
            <p:ph type="body" idx="1"/>
          </p:nvPr>
        </p:nvSpPr>
        <p:spPr>
          <a:xfrm>
            <a:off x="381000" y="1143000"/>
            <a:ext cx="8610600" cy="5257800"/>
          </a:xfrm>
        </p:spPr>
        <p:txBody>
          <a:bodyPr/>
          <a:lstStyle/>
          <a:p>
            <a:pPr marL="514350" indent="-514350" eaLnBrk="1" hangingPunct="1">
              <a:buFont typeface="+mj-lt"/>
              <a:buAutoNum type="arabicPeriod"/>
              <a:defRPr/>
            </a:pPr>
            <a:endParaRPr lang="en-US" dirty="0" smtClean="0"/>
          </a:p>
          <a:p>
            <a:pPr marL="514350" indent="-514350" eaLnBrk="1" hangingPunct="1">
              <a:buFont typeface="+mj-lt"/>
              <a:buAutoNum type="arabicPeriod"/>
              <a:defRPr/>
            </a:pPr>
            <a:r>
              <a:rPr lang="en-US" dirty="0" smtClean="0"/>
              <a:t>Consumer admission process</a:t>
            </a:r>
          </a:p>
          <a:p>
            <a:pPr marL="514350" indent="-514350" eaLnBrk="1" hangingPunct="1">
              <a:buFont typeface="+mj-lt"/>
              <a:buAutoNum type="arabicPeriod"/>
              <a:defRPr/>
            </a:pPr>
            <a:r>
              <a:rPr lang="en-US" dirty="0" smtClean="0"/>
              <a:t>Hiring Requirements of Personal Care Workers</a:t>
            </a:r>
          </a:p>
          <a:p>
            <a:pPr marL="514350" indent="-514350" eaLnBrk="1" hangingPunct="1">
              <a:buFont typeface="+mj-lt"/>
              <a:buAutoNum type="arabicPeriod"/>
              <a:defRPr/>
            </a:pPr>
            <a:r>
              <a:rPr lang="en-US" dirty="0" smtClean="0"/>
              <a:t>Training of PCW</a:t>
            </a:r>
          </a:p>
          <a:p>
            <a:pPr marL="514350" indent="-514350" eaLnBrk="1" hangingPunct="1">
              <a:buFont typeface="+mj-lt"/>
              <a:buAutoNum type="arabicPeriod"/>
              <a:defRPr/>
            </a:pPr>
            <a:r>
              <a:rPr lang="en-US" dirty="0" smtClean="0"/>
              <a:t>Payroll</a:t>
            </a:r>
          </a:p>
          <a:p>
            <a:pPr marL="514350" indent="-514350" eaLnBrk="1" hangingPunct="1">
              <a:buFont typeface="+mj-lt"/>
              <a:buAutoNum type="arabicPeriod"/>
              <a:defRPr/>
            </a:pPr>
            <a:r>
              <a:rPr lang="en-US" dirty="0" smtClean="0"/>
              <a:t>Reimbursement Claims</a:t>
            </a:r>
          </a:p>
          <a:p>
            <a:pPr marL="514350" indent="-514350" eaLnBrk="1" hangingPunct="1">
              <a:buFont typeface="+mj-lt"/>
              <a:buAutoNum type="arabicPeriod"/>
              <a:defRPr/>
            </a:pPr>
            <a:r>
              <a:rPr lang="en-US" dirty="0" smtClean="0"/>
              <a:t>Policies and procedures</a:t>
            </a:r>
          </a:p>
          <a:p>
            <a:pPr marL="740664" eaLnBrk="1" hangingPunct="1">
              <a:buFont typeface="Wingdings" pitchFamily="2" charset="2"/>
              <a:buChar char="§"/>
              <a:defRPr/>
            </a:pPr>
            <a:r>
              <a:rPr lang="en-US" sz="2400" dirty="0" smtClean="0"/>
              <a:t>Development, communication, and enforcement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4391B3-451E-4EAD-B2B2-3E758F37C263}" type="slidenum">
              <a:rPr lang="en-US">
                <a:solidFill>
                  <a:schemeClr val="bg1"/>
                </a:solidFill>
              </a:rPr>
              <a:pPr eaLnBrk="1" hangingPunct="1"/>
              <a:t>12</a:t>
            </a:fld>
            <a:endParaRPr lang="en-US">
              <a:solidFill>
                <a:schemeClr val="bg1"/>
              </a:solidFill>
            </a:endParaRPr>
          </a:p>
        </p:txBody>
      </p:sp>
      <p:sp>
        <p:nvSpPr>
          <p:cNvPr id="167939" name="Rectangle 3"/>
          <p:cNvSpPr>
            <a:spLocks noGrp="1" noChangeArrowheads="1"/>
          </p:cNvSpPr>
          <p:nvPr>
            <p:ph type="body" idx="1"/>
          </p:nvPr>
        </p:nvSpPr>
        <p:spPr>
          <a:xfrm>
            <a:off x="457200" y="1600200"/>
            <a:ext cx="8305800" cy="4267200"/>
          </a:xfrm>
        </p:spPr>
        <p:txBody>
          <a:bodyPr/>
          <a:lstStyle/>
          <a:p>
            <a:pPr eaLnBrk="1" hangingPunct="1">
              <a:defRPr/>
            </a:pPr>
            <a:r>
              <a:rPr lang="en-US" dirty="0" smtClean="0"/>
              <a:t>Personal Care Screening Tool</a:t>
            </a:r>
          </a:p>
          <a:p>
            <a:pPr marL="740664" eaLnBrk="1" hangingPunct="1">
              <a:buFont typeface="Wingdings" pitchFamily="2" charset="2"/>
              <a:buChar char="§"/>
              <a:defRPr/>
            </a:pPr>
            <a:r>
              <a:rPr lang="en-US" dirty="0" smtClean="0"/>
              <a:t>Determines the amount of units allowed</a:t>
            </a:r>
          </a:p>
          <a:p>
            <a:pPr marL="960120" indent="-457200" eaLnBrk="1" hangingPunct="1">
              <a:buFont typeface="Courier New" pitchFamily="49" charset="0"/>
              <a:buChar char="o"/>
              <a:defRPr/>
            </a:pPr>
            <a:r>
              <a:rPr lang="en-US" dirty="0" smtClean="0"/>
              <a:t>1 hour = 4 units</a:t>
            </a:r>
          </a:p>
          <a:p>
            <a:pPr eaLnBrk="1" hangingPunct="1">
              <a:defRPr/>
            </a:pPr>
            <a:r>
              <a:rPr lang="en-US" dirty="0" smtClean="0"/>
              <a:t>Addendum</a:t>
            </a:r>
          </a:p>
          <a:p>
            <a:pPr eaLnBrk="1" hangingPunct="1">
              <a:defRPr/>
            </a:pPr>
            <a:r>
              <a:rPr lang="en-US" dirty="0" smtClean="0"/>
              <a:t>Amendment</a:t>
            </a:r>
          </a:p>
          <a:p>
            <a:pPr eaLnBrk="1" hangingPunct="1">
              <a:defRPr/>
            </a:pPr>
            <a:r>
              <a:rPr lang="en-US" dirty="0" smtClean="0"/>
              <a:t>Yearly recertification</a:t>
            </a:r>
          </a:p>
          <a:p>
            <a:pPr marL="740664" eaLnBrk="1" hangingPunct="1">
              <a:buFont typeface="Wingdings" pitchFamily="2" charset="2"/>
              <a:buChar char="§"/>
              <a:defRPr/>
            </a:pPr>
            <a:r>
              <a:rPr lang="en-US" dirty="0" smtClean="0"/>
              <a:t>Medicaid authorization</a:t>
            </a:r>
          </a:p>
          <a:p>
            <a:pPr marL="740664" eaLnBrk="1" hangingPunct="1">
              <a:buFont typeface="Wingdings" pitchFamily="2" charset="2"/>
              <a:buChar char="§"/>
              <a:defRPr/>
            </a:pPr>
            <a:r>
              <a:rPr lang="en-US" dirty="0" smtClean="0"/>
              <a:t>MD orders</a:t>
            </a:r>
            <a:endParaRPr lang="en-US" dirty="0"/>
          </a:p>
        </p:txBody>
      </p:sp>
      <p:sp>
        <p:nvSpPr>
          <p:cNvPr id="167940" name="Title 1"/>
          <p:cNvSpPr>
            <a:spLocks/>
          </p:cNvSpPr>
          <p:nvPr/>
        </p:nvSpPr>
        <p:spPr bwMode="auto">
          <a:xfrm>
            <a:off x="228600" y="274638"/>
            <a:ext cx="7543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3200" b="1" dirty="0">
                <a:solidFill>
                  <a:schemeClr val="accent2"/>
                </a:solidFill>
                <a:effectLst>
                  <a:outerShdw blurRad="38100" dist="38100" dir="2700000" algn="tl">
                    <a:srgbClr val="000000">
                      <a:alpha val="43137"/>
                    </a:srgbClr>
                  </a:outerShdw>
                </a:effectLst>
                <a:latin typeface="+mj-lt"/>
              </a:rPr>
              <a:t>Approval of Services</a:t>
            </a:r>
            <a:endParaRPr lang="en-US" sz="3200" b="1" dirty="0">
              <a:solidFill>
                <a:schemeClr val="accent2"/>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43DDC8-3777-4162-8315-7227DF382DD4}" type="slidenum">
              <a:rPr lang="en-US">
                <a:solidFill>
                  <a:schemeClr val="bg1"/>
                </a:solidFill>
              </a:rPr>
              <a:pPr eaLnBrk="1" hangingPunct="1"/>
              <a:t>13</a:t>
            </a:fld>
            <a:endParaRPr lang="en-US">
              <a:solidFill>
                <a:schemeClr val="bg1"/>
              </a:solidFill>
            </a:endParaRPr>
          </a:p>
        </p:txBody>
      </p:sp>
      <p:sp>
        <p:nvSpPr>
          <p:cNvPr id="214018" name="Rectangle 2"/>
          <p:cNvSpPr>
            <a:spLocks noGrp="1" noChangeArrowheads="1"/>
          </p:cNvSpPr>
          <p:nvPr>
            <p:ph type="body" idx="1"/>
          </p:nvPr>
        </p:nvSpPr>
        <p:spPr>
          <a:xfrm>
            <a:off x="457200" y="1447800"/>
            <a:ext cx="8305800" cy="4724400"/>
          </a:xfrm>
        </p:spPr>
        <p:txBody>
          <a:bodyPr/>
          <a:lstStyle/>
          <a:p>
            <a:pPr eaLnBrk="1" hangingPunct="1">
              <a:defRPr/>
            </a:pPr>
            <a:r>
              <a:rPr lang="en-US" dirty="0" smtClean="0"/>
              <a:t>Explain consumer directed vs. Home Health Care</a:t>
            </a:r>
          </a:p>
          <a:p>
            <a:pPr eaLnBrk="1" hangingPunct="1">
              <a:defRPr/>
            </a:pPr>
            <a:r>
              <a:rPr lang="en-US" dirty="0" smtClean="0"/>
              <a:t>Pre Screening</a:t>
            </a:r>
          </a:p>
          <a:p>
            <a:pPr marL="740664" eaLnBrk="1" hangingPunct="1">
              <a:buFont typeface="Wingdings" pitchFamily="2" charset="2"/>
              <a:buChar char="§"/>
              <a:defRPr/>
            </a:pPr>
            <a:r>
              <a:rPr lang="en-US" sz="2400" dirty="0" smtClean="0"/>
              <a:t>Living conditions</a:t>
            </a:r>
          </a:p>
          <a:p>
            <a:pPr marL="740664" eaLnBrk="1" hangingPunct="1">
              <a:buFont typeface="Wingdings" pitchFamily="2" charset="2"/>
              <a:buChar char="§"/>
              <a:defRPr/>
            </a:pPr>
            <a:r>
              <a:rPr lang="en-US" sz="2400" dirty="0" smtClean="0"/>
              <a:t>Diagnosis – health issues</a:t>
            </a:r>
          </a:p>
          <a:p>
            <a:pPr marL="740664" eaLnBrk="1" hangingPunct="1">
              <a:buFont typeface="Wingdings" pitchFamily="2" charset="2"/>
              <a:buChar char="§"/>
              <a:defRPr/>
            </a:pPr>
            <a:r>
              <a:rPr lang="en-US" sz="2400" dirty="0" smtClean="0"/>
              <a:t>Primary physician information</a:t>
            </a:r>
          </a:p>
          <a:p>
            <a:pPr marL="740664" eaLnBrk="1" hangingPunct="1">
              <a:buFont typeface="Wingdings" pitchFamily="2" charset="2"/>
              <a:buChar char="§"/>
              <a:defRPr/>
            </a:pPr>
            <a:r>
              <a:rPr lang="en-US" sz="2400" dirty="0" smtClean="0"/>
              <a:t>How are needs currently met</a:t>
            </a:r>
          </a:p>
          <a:p>
            <a:pPr marL="740664" eaLnBrk="1" hangingPunct="1">
              <a:buFont typeface="Wingdings" pitchFamily="2" charset="2"/>
              <a:buChar char="§"/>
              <a:defRPr/>
            </a:pPr>
            <a:r>
              <a:rPr lang="en-US" sz="2400" dirty="0" smtClean="0"/>
              <a:t>Medicaid eligibility</a:t>
            </a:r>
          </a:p>
          <a:p>
            <a:pPr marL="740664" eaLnBrk="1" hangingPunct="1">
              <a:buFont typeface="Wingdings" pitchFamily="2" charset="2"/>
              <a:buChar char="§"/>
              <a:defRPr/>
            </a:pPr>
            <a:r>
              <a:rPr lang="en-US" sz="2400" dirty="0" smtClean="0"/>
              <a:t>Potential personal care workers</a:t>
            </a:r>
          </a:p>
          <a:p>
            <a:pPr marL="740664" eaLnBrk="1" hangingPunct="1">
              <a:buFont typeface="Wingdings" pitchFamily="2" charset="2"/>
              <a:buChar char="§"/>
              <a:defRPr/>
            </a:pPr>
            <a:r>
              <a:rPr lang="en-US" sz="2400" dirty="0" smtClean="0"/>
              <a:t>Language preference</a:t>
            </a:r>
            <a:r>
              <a:rPr lang="en-US" b="1" dirty="0" smtClean="0"/>
              <a:t/>
            </a:r>
            <a:br>
              <a:rPr lang="en-US" b="1" dirty="0" smtClean="0"/>
            </a:br>
            <a:endParaRPr lang="en-US" b="1" dirty="0"/>
          </a:p>
        </p:txBody>
      </p:sp>
      <p:sp>
        <p:nvSpPr>
          <p:cNvPr id="214019" name="Title 1"/>
          <p:cNvSpPr>
            <a:spLocks/>
          </p:cNvSpPr>
          <p:nvPr/>
        </p:nvSpPr>
        <p:spPr bwMode="auto">
          <a:xfrm>
            <a:off x="228600" y="274638"/>
            <a:ext cx="7543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3200" b="1" dirty="0">
                <a:solidFill>
                  <a:schemeClr val="accent2"/>
                </a:solidFill>
                <a:effectLst>
                  <a:outerShdw blurRad="38100" dist="38100" dir="2700000" algn="tl">
                    <a:srgbClr val="C0C0C0"/>
                  </a:outerShdw>
                </a:effectLst>
                <a:latin typeface="Arial Rounded MT Bold" pitchFamily="34" charset="0"/>
              </a:rPr>
              <a:t>Consumer Admission Process - Intake</a:t>
            </a:r>
            <a:endParaRPr lang="en-US" sz="3200" b="1" dirty="0">
              <a:solidFill>
                <a:schemeClr val="accent2"/>
              </a:solidFill>
              <a:effectLst>
                <a:outerShdw blurRad="38100" dist="38100" dir="2700000" algn="tl">
                  <a:srgbClr val="C0C0C0"/>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6BA10D-5C47-4407-BE03-4A0F2D7CC591}" type="slidenum">
              <a:rPr lang="en-US">
                <a:solidFill>
                  <a:schemeClr val="bg1"/>
                </a:solidFill>
              </a:rPr>
              <a:pPr eaLnBrk="1" hangingPunct="1"/>
              <a:t>14</a:t>
            </a:fld>
            <a:endParaRPr lang="en-US">
              <a:solidFill>
                <a:schemeClr val="bg1"/>
              </a:solidFill>
            </a:endParaRPr>
          </a:p>
        </p:txBody>
      </p:sp>
      <p:sp>
        <p:nvSpPr>
          <p:cNvPr id="143363" name="Content Placeholder 2"/>
          <p:cNvSpPr>
            <a:spLocks noGrp="1"/>
          </p:cNvSpPr>
          <p:nvPr>
            <p:ph type="body" idx="1"/>
          </p:nvPr>
        </p:nvSpPr>
        <p:spPr>
          <a:xfrm>
            <a:off x="304800" y="1524000"/>
            <a:ext cx="8534400" cy="4343400"/>
          </a:xfrm>
        </p:spPr>
        <p:txBody>
          <a:bodyPr/>
          <a:lstStyle/>
          <a:p>
            <a:pPr eaLnBrk="1" hangingPunct="1">
              <a:defRPr/>
            </a:pPr>
            <a:r>
              <a:rPr lang="en-US" dirty="0" smtClean="0"/>
              <a:t>Care Coordinator sets up in home face to face visit</a:t>
            </a:r>
          </a:p>
          <a:p>
            <a:pPr marL="740664" eaLnBrk="1" hangingPunct="1">
              <a:buFont typeface="Wingdings" pitchFamily="2" charset="2"/>
              <a:buChar char="§"/>
              <a:defRPr/>
            </a:pPr>
            <a:r>
              <a:rPr lang="en-US" sz="2400" dirty="0" smtClean="0"/>
              <a:t>Uses Personal Care Screening Tool</a:t>
            </a:r>
          </a:p>
          <a:p>
            <a:pPr marL="740664" eaLnBrk="1" hangingPunct="1">
              <a:buFont typeface="Wingdings" pitchFamily="2" charset="2"/>
              <a:buChar char="§"/>
              <a:defRPr/>
            </a:pPr>
            <a:r>
              <a:rPr lang="en-US" sz="2400" dirty="0" smtClean="0"/>
              <a:t>Specify personal care needs</a:t>
            </a:r>
          </a:p>
          <a:p>
            <a:pPr marL="740664" eaLnBrk="1" hangingPunct="1">
              <a:buFont typeface="Wingdings" pitchFamily="2" charset="2"/>
              <a:buChar char="§"/>
              <a:defRPr/>
            </a:pPr>
            <a:r>
              <a:rPr lang="en-US" sz="2400" dirty="0" smtClean="0"/>
              <a:t>Specify preferred service days and hours</a:t>
            </a:r>
          </a:p>
          <a:p>
            <a:pPr marL="740664" eaLnBrk="1" hangingPunct="1">
              <a:buFont typeface="Wingdings" pitchFamily="2" charset="2"/>
              <a:buChar char="§"/>
              <a:defRPr/>
            </a:pPr>
            <a:r>
              <a:rPr lang="en-US" sz="2400" dirty="0" smtClean="0"/>
              <a:t>Identify Medically Oriented Tasks</a:t>
            </a:r>
          </a:p>
          <a:p>
            <a:pPr eaLnBrk="1" hangingPunct="1">
              <a:defRPr/>
            </a:pPr>
            <a:r>
              <a:rPr lang="en-US" dirty="0" smtClean="0"/>
              <a:t>Approval process</a:t>
            </a:r>
          </a:p>
          <a:p>
            <a:pPr marL="740664" eaLnBrk="1" hangingPunct="1">
              <a:buFont typeface="Wingdings" pitchFamily="2" charset="2"/>
              <a:buChar char="§"/>
              <a:defRPr/>
            </a:pPr>
            <a:r>
              <a:rPr lang="en-US" sz="2400" dirty="0" smtClean="0"/>
              <a:t>Allocated hours from PCST</a:t>
            </a:r>
          </a:p>
          <a:p>
            <a:pPr marL="740664" eaLnBrk="1" hangingPunct="1">
              <a:buFont typeface="Wingdings" pitchFamily="2" charset="2"/>
              <a:buChar char="§"/>
              <a:defRPr/>
            </a:pPr>
            <a:r>
              <a:rPr lang="en-US" sz="2400" dirty="0" smtClean="0"/>
              <a:t>Signed MD order</a:t>
            </a:r>
          </a:p>
          <a:p>
            <a:pPr marL="740664" eaLnBrk="1" hangingPunct="1">
              <a:buFont typeface="Wingdings" pitchFamily="2" charset="2"/>
              <a:buChar char="§"/>
              <a:defRPr/>
            </a:pPr>
            <a:r>
              <a:rPr lang="en-US" sz="2400" dirty="0" smtClean="0"/>
              <a:t>Prior Authorization for services</a:t>
            </a:r>
          </a:p>
        </p:txBody>
      </p:sp>
      <p:sp>
        <p:nvSpPr>
          <p:cNvPr id="143367" name="Title 1"/>
          <p:cNvSpPr>
            <a:spLocks noGrp="1"/>
          </p:cNvSpPr>
          <p:nvPr>
            <p:ph type="title"/>
          </p:nvPr>
        </p:nvSpPr>
        <p:spPr/>
        <p:txBody>
          <a:bodyPr/>
          <a:lstStyle/>
          <a:p>
            <a:pPr eaLnBrk="1" hangingPunct="1">
              <a:defRPr/>
            </a:pPr>
            <a:r>
              <a:rPr lang="en-US" dirty="0" smtClean="0"/>
              <a:t>Consumer Admission Process - Assessment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Consumer Admission Process – Start of Cares</a:t>
            </a:r>
            <a:endParaRPr lang="en-US" dirty="0"/>
          </a:p>
        </p:txBody>
      </p:sp>
      <p:sp>
        <p:nvSpPr>
          <p:cNvPr id="142339" name="Content Placeholder 2"/>
          <p:cNvSpPr>
            <a:spLocks noGrp="1"/>
          </p:cNvSpPr>
          <p:nvPr>
            <p:ph sz="half" idx="1"/>
          </p:nvPr>
        </p:nvSpPr>
        <p:spPr>
          <a:xfrm>
            <a:off x="457200" y="1219200"/>
            <a:ext cx="4000500" cy="5029200"/>
          </a:xfrm>
        </p:spPr>
        <p:txBody>
          <a:bodyPr/>
          <a:lstStyle/>
          <a:p>
            <a:pPr eaLnBrk="1" hangingPunct="1">
              <a:defRPr/>
            </a:pPr>
            <a:r>
              <a:rPr lang="en-US" sz="2200" dirty="0" smtClean="0"/>
              <a:t>Consumer Rights and Responsibilities</a:t>
            </a:r>
            <a:endParaRPr lang="en-US" sz="2200" dirty="0"/>
          </a:p>
          <a:p>
            <a:pPr eaLnBrk="1" hangingPunct="1">
              <a:defRPr/>
            </a:pPr>
            <a:r>
              <a:rPr lang="en-US" sz="2200" dirty="0" smtClean="0"/>
              <a:t>Service Agreement</a:t>
            </a:r>
          </a:p>
          <a:p>
            <a:pPr marL="740664" eaLnBrk="1" hangingPunct="1">
              <a:buFont typeface="Wingdings" pitchFamily="2" charset="2"/>
              <a:buChar char="§"/>
              <a:defRPr/>
            </a:pPr>
            <a:r>
              <a:rPr lang="en-US" sz="2000" dirty="0" smtClean="0"/>
              <a:t>Contracts with consumers</a:t>
            </a:r>
          </a:p>
          <a:p>
            <a:pPr marL="740664" eaLnBrk="1" hangingPunct="1">
              <a:buFont typeface="Wingdings" pitchFamily="2" charset="2"/>
              <a:buChar char="§"/>
              <a:defRPr/>
            </a:pPr>
            <a:r>
              <a:rPr lang="en-US" sz="2000" dirty="0" smtClean="0"/>
              <a:t>Reason for discharge</a:t>
            </a:r>
          </a:p>
          <a:p>
            <a:pPr marL="740664" eaLnBrk="1" hangingPunct="1">
              <a:buFont typeface="Wingdings" pitchFamily="2" charset="2"/>
              <a:buChar char="§"/>
              <a:defRPr/>
            </a:pPr>
            <a:r>
              <a:rPr lang="en-US" sz="2000" dirty="0" smtClean="0"/>
              <a:t>Cost of Service</a:t>
            </a:r>
          </a:p>
          <a:p>
            <a:pPr marL="740664" eaLnBrk="1" hangingPunct="1">
              <a:buFont typeface="Wingdings" pitchFamily="2" charset="2"/>
              <a:buChar char="§"/>
              <a:defRPr/>
            </a:pPr>
            <a:r>
              <a:rPr lang="en-US" sz="2000" dirty="0" smtClean="0"/>
              <a:t>Consumer Liability</a:t>
            </a:r>
          </a:p>
          <a:p>
            <a:pPr eaLnBrk="1" hangingPunct="1">
              <a:defRPr/>
            </a:pPr>
            <a:r>
              <a:rPr lang="en-US" sz="2200" dirty="0" smtClean="0"/>
              <a:t>Consumer Assessment Visit Teaching</a:t>
            </a:r>
          </a:p>
          <a:p>
            <a:pPr eaLnBrk="1" hangingPunct="1">
              <a:defRPr/>
            </a:pPr>
            <a:r>
              <a:rPr lang="en-US" sz="2200" dirty="0" smtClean="0"/>
              <a:t>Review of Care Plan with Consumer and PCW</a:t>
            </a:r>
          </a:p>
          <a:p>
            <a:pPr eaLnBrk="1" hangingPunct="1">
              <a:defRPr/>
            </a:pPr>
            <a:r>
              <a:rPr lang="en-US" sz="2200" dirty="0" smtClean="0"/>
              <a:t>Consumer Appeals</a:t>
            </a:r>
          </a:p>
        </p:txBody>
      </p:sp>
      <p:sp>
        <p:nvSpPr>
          <p:cNvPr id="16388" name="Content Placeholder 2"/>
          <p:cNvSpPr>
            <a:spLocks noGrp="1"/>
          </p:cNvSpPr>
          <p:nvPr>
            <p:ph sz="half" idx="2"/>
          </p:nvPr>
        </p:nvSpPr>
        <p:spPr/>
        <p:txBody>
          <a:bodyPr/>
          <a:lstStyle/>
          <a:p>
            <a:pPr eaLnBrk="1" hangingPunct="1"/>
            <a:r>
              <a:rPr lang="en-US" sz="2200" smtClean="0"/>
              <a:t>Consumer Signature Authorization</a:t>
            </a:r>
          </a:p>
          <a:p>
            <a:pPr eaLnBrk="1" hangingPunct="1"/>
            <a:r>
              <a:rPr lang="en-US" sz="2200" smtClean="0"/>
              <a:t>Notice of Privacy</a:t>
            </a:r>
          </a:p>
          <a:p>
            <a:pPr eaLnBrk="1" hangingPunct="1"/>
            <a:r>
              <a:rPr lang="en-US" sz="2200" smtClean="0"/>
              <a:t>Release of Information</a:t>
            </a:r>
          </a:p>
          <a:p>
            <a:pPr eaLnBrk="1" hangingPunct="1"/>
            <a:r>
              <a:rPr lang="en-US" sz="2200" smtClean="0"/>
              <a:t>Notice to Wisconsin MA Recipients</a:t>
            </a:r>
          </a:p>
          <a:p>
            <a:pPr eaLnBrk="1" hangingPunct="1"/>
            <a:r>
              <a:rPr lang="en-US" sz="2200" smtClean="0"/>
              <a:t>Worksheet for Home Health Coverage Determination</a:t>
            </a:r>
          </a:p>
          <a:p>
            <a:pPr eaLnBrk="1" hangingPunct="1"/>
            <a:r>
              <a:rPr lang="en-US" sz="2200" smtClean="0"/>
              <a:t>Advised to send personal care worker to apply</a:t>
            </a:r>
          </a:p>
        </p:txBody>
      </p:sp>
      <p:sp>
        <p:nvSpPr>
          <p:cNvPr id="16389"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186134-CD61-4924-9469-F3F0CD6047AF}" type="slidenum">
              <a:rPr lang="en-US">
                <a:solidFill>
                  <a:schemeClr val="bg1"/>
                </a:solidFill>
              </a:rPr>
              <a:pPr eaLnBrk="1" hangingPunct="1"/>
              <a:t>15</a:t>
            </a:fld>
            <a:endParaRPr lang="en-US">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752464-BF8B-475E-98D7-8A410390C37B}" type="slidenum">
              <a:rPr lang="en-US">
                <a:solidFill>
                  <a:schemeClr val="bg1"/>
                </a:solidFill>
              </a:rPr>
              <a:pPr eaLnBrk="1" hangingPunct="1"/>
              <a:t>16</a:t>
            </a:fld>
            <a:endParaRPr lang="en-US">
              <a:solidFill>
                <a:schemeClr val="bg1"/>
              </a:solidFill>
            </a:endParaRPr>
          </a:p>
        </p:txBody>
      </p:sp>
      <p:sp>
        <p:nvSpPr>
          <p:cNvPr id="145411" name="Content Placeholder 2"/>
          <p:cNvSpPr>
            <a:spLocks noGrp="1"/>
          </p:cNvSpPr>
          <p:nvPr>
            <p:ph type="body" idx="1"/>
          </p:nvPr>
        </p:nvSpPr>
        <p:spPr>
          <a:xfrm>
            <a:off x="381000" y="1447800"/>
            <a:ext cx="8153400" cy="4648200"/>
          </a:xfrm>
        </p:spPr>
        <p:txBody>
          <a:bodyPr/>
          <a:lstStyle/>
          <a:p>
            <a:pPr eaLnBrk="1" hangingPunct="1">
              <a:defRPr/>
            </a:pPr>
            <a:r>
              <a:rPr lang="en-US" dirty="0" smtClean="0"/>
              <a:t>Application (Some level of experience)</a:t>
            </a:r>
          </a:p>
          <a:p>
            <a:pPr eaLnBrk="1" hangingPunct="1">
              <a:defRPr/>
            </a:pPr>
            <a:r>
              <a:rPr lang="en-US" dirty="0" smtClean="0"/>
              <a:t>Interview of applicant by HR</a:t>
            </a:r>
          </a:p>
          <a:p>
            <a:pPr marL="740664" eaLnBrk="1" hangingPunct="1">
              <a:buFont typeface="Wingdings" pitchFamily="2" charset="2"/>
              <a:buChar char="§"/>
              <a:defRPr/>
            </a:pPr>
            <a:r>
              <a:rPr lang="en-US" sz="2400" dirty="0" smtClean="0"/>
              <a:t>Skills review</a:t>
            </a:r>
          </a:p>
          <a:p>
            <a:pPr eaLnBrk="1" hangingPunct="1">
              <a:defRPr/>
            </a:pPr>
            <a:r>
              <a:rPr lang="en-US" dirty="0" smtClean="0"/>
              <a:t>3 references required</a:t>
            </a:r>
          </a:p>
          <a:p>
            <a:pPr eaLnBrk="1" hangingPunct="1">
              <a:defRPr/>
            </a:pPr>
            <a:r>
              <a:rPr lang="en-US" dirty="0" smtClean="0"/>
              <a:t>Negative TB skin-test screening</a:t>
            </a:r>
          </a:p>
          <a:p>
            <a:pPr eaLnBrk="1" hangingPunct="1">
              <a:defRPr/>
            </a:pPr>
            <a:r>
              <a:rPr lang="en-US" dirty="0" smtClean="0"/>
              <a:t>New Hire Orientation</a:t>
            </a:r>
          </a:p>
          <a:p>
            <a:pPr eaLnBrk="1" hangingPunct="1">
              <a:defRPr/>
            </a:pPr>
            <a:r>
              <a:rPr lang="en-US" dirty="0" smtClean="0"/>
              <a:t>Adequate PCW training</a:t>
            </a:r>
          </a:p>
          <a:p>
            <a:pPr eaLnBrk="1" hangingPunct="1">
              <a:defRPr/>
            </a:pPr>
            <a:r>
              <a:rPr lang="en-US" dirty="0" smtClean="0"/>
              <a:t>Completed tax documents (i.e. W2)</a:t>
            </a:r>
          </a:p>
          <a:p>
            <a:pPr eaLnBrk="1" hangingPunct="1">
              <a:defRPr/>
            </a:pPr>
            <a:r>
              <a:rPr lang="en-US" dirty="0" smtClean="0"/>
              <a:t>Policy and Procedure, employee handbook</a:t>
            </a:r>
          </a:p>
        </p:txBody>
      </p:sp>
      <p:sp>
        <p:nvSpPr>
          <p:cNvPr id="145414" name="Title 1"/>
          <p:cNvSpPr>
            <a:spLocks/>
          </p:cNvSpPr>
          <p:nvPr/>
        </p:nvSpPr>
        <p:spPr bwMode="auto">
          <a:xfrm>
            <a:off x="228600" y="381000"/>
            <a:ext cx="76962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3200" b="1" dirty="0">
                <a:solidFill>
                  <a:schemeClr val="accent2"/>
                </a:solidFill>
                <a:effectLst>
                  <a:outerShdw blurRad="38100" dist="38100" dir="2700000" algn="tl">
                    <a:srgbClr val="000000">
                      <a:alpha val="43137"/>
                    </a:srgbClr>
                  </a:outerShdw>
                </a:effectLst>
                <a:latin typeface="+mj-lt"/>
              </a:rPr>
              <a:t>Hiring Requirements</a:t>
            </a:r>
            <a:endParaRPr lang="en-US" sz="3200" b="1" dirty="0">
              <a:solidFill>
                <a:schemeClr val="accent2"/>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67EDD4-4976-4C47-B65F-08E6B30B3FA1}" type="slidenum">
              <a:rPr lang="en-US">
                <a:solidFill>
                  <a:schemeClr val="bg1"/>
                </a:solidFill>
              </a:rPr>
              <a:pPr eaLnBrk="1" hangingPunct="1"/>
              <a:t>17</a:t>
            </a:fld>
            <a:endParaRPr lang="en-US">
              <a:solidFill>
                <a:schemeClr val="bg1"/>
              </a:solidFill>
            </a:endParaRPr>
          </a:p>
        </p:txBody>
      </p:sp>
      <p:sp>
        <p:nvSpPr>
          <p:cNvPr id="147459" name="Rectangle 3"/>
          <p:cNvSpPr>
            <a:spLocks noGrp="1" noChangeArrowheads="1"/>
          </p:cNvSpPr>
          <p:nvPr>
            <p:ph type="body" idx="1"/>
          </p:nvPr>
        </p:nvSpPr>
        <p:spPr>
          <a:xfrm>
            <a:off x="381000" y="1219200"/>
            <a:ext cx="8153400" cy="5410200"/>
          </a:xfrm>
        </p:spPr>
        <p:txBody>
          <a:bodyPr/>
          <a:lstStyle/>
          <a:p>
            <a:pPr eaLnBrk="1" hangingPunct="1">
              <a:defRPr/>
            </a:pPr>
            <a:r>
              <a:rPr lang="en-US" dirty="0" smtClean="0"/>
              <a:t>Wisconsin Personal Care Worker Criminal Background Check – “Wisconsin Caregiver Law”</a:t>
            </a:r>
          </a:p>
          <a:p>
            <a:pPr marL="740664" eaLnBrk="1" hangingPunct="1">
              <a:buFont typeface="Wingdings" pitchFamily="2" charset="2"/>
              <a:buChar char="§"/>
              <a:defRPr/>
            </a:pPr>
            <a:r>
              <a:rPr lang="en-US" dirty="0" smtClean="0"/>
              <a:t>Background Information Disclosure</a:t>
            </a:r>
          </a:p>
          <a:p>
            <a:pPr marL="960120" indent="-457200" eaLnBrk="1" hangingPunct="1">
              <a:buFont typeface="Courier New" pitchFamily="49" charset="0"/>
              <a:buChar char="o"/>
              <a:defRPr/>
            </a:pPr>
            <a:r>
              <a:rPr lang="en-US" sz="2400" dirty="0" smtClean="0"/>
              <a:t>Filled out by applicant at time of applying</a:t>
            </a:r>
          </a:p>
          <a:p>
            <a:pPr marL="740664" eaLnBrk="1" hangingPunct="1">
              <a:buFont typeface="Wingdings" pitchFamily="2" charset="2"/>
              <a:buChar char="§"/>
              <a:defRPr/>
            </a:pPr>
            <a:r>
              <a:rPr lang="en-US" dirty="0" smtClean="0"/>
              <a:t>If crimes are identified, consumer needs to be notified</a:t>
            </a:r>
          </a:p>
          <a:p>
            <a:pPr marL="740664" eaLnBrk="1" hangingPunct="1">
              <a:buFont typeface="Wingdings" pitchFamily="2" charset="2"/>
              <a:buChar char="§"/>
              <a:defRPr/>
            </a:pPr>
            <a:r>
              <a:rPr lang="en-US" dirty="0" smtClean="0"/>
              <a:t>2 kinds of background checks</a:t>
            </a:r>
          </a:p>
          <a:p>
            <a:pPr marL="1074420" indent="-457200" eaLnBrk="1" hangingPunct="1">
              <a:buFont typeface="Courier New" pitchFamily="49" charset="0"/>
              <a:buChar char="o"/>
              <a:defRPr/>
            </a:pPr>
            <a:r>
              <a:rPr lang="en-US" sz="2400" dirty="0" smtClean="0"/>
              <a:t>Department of Justice</a:t>
            </a:r>
          </a:p>
          <a:p>
            <a:pPr marL="1074420" indent="-457200" eaLnBrk="1" hangingPunct="1">
              <a:buFont typeface="Courier New" pitchFamily="49" charset="0"/>
              <a:buChar char="o"/>
              <a:defRPr/>
            </a:pPr>
            <a:r>
              <a:rPr lang="en-US" sz="2400" dirty="0" smtClean="0"/>
              <a:t>State of Wisconsin Department of Health Services</a:t>
            </a:r>
          </a:p>
        </p:txBody>
      </p:sp>
      <p:sp>
        <p:nvSpPr>
          <p:cNvPr id="147460" name="Title 1"/>
          <p:cNvSpPr>
            <a:spLocks noGrp="1"/>
          </p:cNvSpPr>
          <p:nvPr>
            <p:ph type="title"/>
          </p:nvPr>
        </p:nvSpPr>
        <p:spPr>
          <a:xfrm>
            <a:off x="228600" y="228600"/>
            <a:ext cx="6858000" cy="792163"/>
          </a:xfrm>
        </p:spPr>
        <p:txBody>
          <a:bodyPr/>
          <a:lstStyle/>
          <a:p>
            <a:pPr eaLnBrk="1" hangingPunct="1">
              <a:defRPr/>
            </a:pPr>
            <a:r>
              <a:rPr lang="en-US" dirty="0" smtClean="0"/>
              <a:t>Hiring Requirements Continued</a:t>
            </a:r>
            <a:endParaRPr lang="en-US" dirty="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AA7B9B-5751-4553-A733-EC8627B731E9}" type="slidenum">
              <a:rPr lang="en-US">
                <a:solidFill>
                  <a:schemeClr val="bg1"/>
                </a:solidFill>
              </a:rPr>
              <a:pPr eaLnBrk="1" hangingPunct="1"/>
              <a:t>18</a:t>
            </a:fld>
            <a:endParaRPr lang="en-US">
              <a:solidFill>
                <a:schemeClr val="bg1"/>
              </a:solidFill>
            </a:endParaRPr>
          </a:p>
        </p:txBody>
      </p:sp>
      <p:sp>
        <p:nvSpPr>
          <p:cNvPr id="215042" name="Rectangle 2"/>
          <p:cNvSpPr>
            <a:spLocks noGrp="1" noChangeArrowheads="1"/>
          </p:cNvSpPr>
          <p:nvPr>
            <p:ph type="body" idx="1"/>
          </p:nvPr>
        </p:nvSpPr>
        <p:spPr>
          <a:xfrm>
            <a:off x="304800" y="1219200"/>
            <a:ext cx="8305800" cy="5181600"/>
          </a:xfrm>
        </p:spPr>
        <p:txBody>
          <a:bodyPr/>
          <a:lstStyle/>
          <a:p>
            <a:pPr eaLnBrk="1" hangingPunct="1">
              <a:defRPr/>
            </a:pPr>
            <a:r>
              <a:rPr lang="en-US" sz="2600" dirty="0" smtClean="0"/>
              <a:t>In 2009 changed the training requirements for PCW’s</a:t>
            </a:r>
          </a:p>
          <a:p>
            <a:pPr marL="740664" eaLnBrk="1" hangingPunct="1">
              <a:buFont typeface="Wingdings" pitchFamily="2" charset="2"/>
              <a:buChar char="§"/>
              <a:defRPr/>
            </a:pPr>
            <a:r>
              <a:rPr lang="en-US" sz="2000" dirty="0" smtClean="0"/>
              <a:t>DHS 105.17 (1n) 2b: Training shall be provided for each skill the personal care worker is assigned and shall include a successful demonstration of each skill by the personal care worker to the qualified trainer, under the supervision of the RN supervisor, prior to providing the service to a client independently.</a:t>
            </a:r>
          </a:p>
          <a:p>
            <a:pPr eaLnBrk="1" hangingPunct="1">
              <a:defRPr/>
            </a:pPr>
            <a:r>
              <a:rPr lang="en-US" sz="2600" dirty="0" smtClean="0"/>
              <a:t>Wisconsin Personal Services Association was the driving force in making those changes</a:t>
            </a:r>
          </a:p>
          <a:p>
            <a:pPr eaLnBrk="1" hangingPunct="1">
              <a:defRPr/>
            </a:pPr>
            <a:r>
              <a:rPr lang="en-US" sz="2600" dirty="0" smtClean="0"/>
              <a:t>Training options</a:t>
            </a:r>
          </a:p>
          <a:p>
            <a:pPr marL="740664" eaLnBrk="1" hangingPunct="1">
              <a:buFont typeface="Wingdings" pitchFamily="2" charset="2"/>
              <a:buChar char="§"/>
              <a:defRPr/>
            </a:pPr>
            <a:r>
              <a:rPr lang="en-US" sz="2000" dirty="0" smtClean="0"/>
              <a:t>“40 hours Training” program</a:t>
            </a:r>
          </a:p>
          <a:p>
            <a:pPr marL="740664" eaLnBrk="1" hangingPunct="1">
              <a:buFont typeface="Wingdings" pitchFamily="2" charset="2"/>
              <a:buChar char="§"/>
              <a:defRPr/>
            </a:pPr>
            <a:r>
              <a:rPr lang="en-US" sz="2000" dirty="0" smtClean="0"/>
              <a:t>Direct Care Competency (DCC) program</a:t>
            </a:r>
          </a:p>
          <a:p>
            <a:pPr marL="740664" eaLnBrk="1" hangingPunct="1">
              <a:buFont typeface="Wingdings" pitchFamily="2" charset="2"/>
              <a:buChar char="§"/>
              <a:defRPr/>
            </a:pPr>
            <a:r>
              <a:rPr lang="en-US" sz="2000" dirty="0" smtClean="0"/>
              <a:t>Monthly in-services</a:t>
            </a:r>
          </a:p>
        </p:txBody>
      </p:sp>
      <p:sp>
        <p:nvSpPr>
          <p:cNvPr id="215043" name="Title 1"/>
          <p:cNvSpPr>
            <a:spLocks noGrp="1"/>
          </p:cNvSpPr>
          <p:nvPr>
            <p:ph type="title"/>
          </p:nvPr>
        </p:nvSpPr>
        <p:spPr>
          <a:xfrm>
            <a:off x="228600" y="228600"/>
            <a:ext cx="6858000" cy="792163"/>
          </a:xfrm>
        </p:spPr>
        <p:txBody>
          <a:bodyPr/>
          <a:lstStyle/>
          <a:p>
            <a:pPr eaLnBrk="1" hangingPunct="1">
              <a:defRPr/>
            </a:pPr>
            <a:r>
              <a:rPr lang="en-US" dirty="0" smtClean="0"/>
              <a:t>Training of PCW</a:t>
            </a:r>
            <a:endParaRPr lang="en-US" dirty="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EFD68D-A631-4896-85AC-F769C5B34E61}" type="slidenum">
              <a:rPr lang="en-US">
                <a:solidFill>
                  <a:schemeClr val="bg1"/>
                </a:solidFill>
              </a:rPr>
              <a:pPr eaLnBrk="1" hangingPunct="1"/>
              <a:t>19</a:t>
            </a:fld>
            <a:endParaRPr lang="en-US">
              <a:solidFill>
                <a:schemeClr val="bg1"/>
              </a:solidFill>
            </a:endParaRPr>
          </a:p>
        </p:txBody>
      </p:sp>
      <p:sp>
        <p:nvSpPr>
          <p:cNvPr id="216066" name="Rectangle 2"/>
          <p:cNvSpPr>
            <a:spLocks noGrp="1" noChangeArrowheads="1"/>
          </p:cNvSpPr>
          <p:nvPr>
            <p:ph type="title"/>
          </p:nvPr>
        </p:nvSpPr>
        <p:spPr>
          <a:xfrm>
            <a:off x="228600" y="152400"/>
            <a:ext cx="7696200" cy="792163"/>
          </a:xfrm>
        </p:spPr>
        <p:txBody>
          <a:bodyPr/>
          <a:lstStyle/>
          <a:p>
            <a:pPr eaLnBrk="1" hangingPunct="1">
              <a:defRPr/>
            </a:pPr>
            <a:r>
              <a:rPr lang="en-US" dirty="0" smtClean="0"/>
              <a:t>Training of PCW, cont’d.</a:t>
            </a:r>
            <a:endParaRPr lang="en-US" dirty="0">
              <a:cs typeface="Arial" charset="0"/>
            </a:endParaRPr>
          </a:p>
        </p:txBody>
      </p:sp>
      <p:sp>
        <p:nvSpPr>
          <p:cNvPr id="216067" name="Rectangle 3"/>
          <p:cNvSpPr>
            <a:spLocks noGrp="1" noChangeArrowheads="1"/>
          </p:cNvSpPr>
          <p:nvPr>
            <p:ph type="body" idx="1"/>
          </p:nvPr>
        </p:nvSpPr>
        <p:spPr>
          <a:xfrm>
            <a:off x="228600" y="1066800"/>
            <a:ext cx="8534400" cy="4800600"/>
          </a:xfrm>
        </p:spPr>
        <p:txBody>
          <a:bodyPr/>
          <a:lstStyle/>
          <a:p>
            <a:pPr eaLnBrk="1" hangingPunct="1">
              <a:defRPr/>
            </a:pPr>
            <a:endParaRPr lang="en-US" dirty="0" smtClean="0"/>
          </a:p>
          <a:p>
            <a:pPr eaLnBrk="1" hangingPunct="1">
              <a:defRPr/>
            </a:pPr>
            <a:r>
              <a:rPr lang="en-US" dirty="0" smtClean="0"/>
              <a:t>Direct Care Competency Program</a:t>
            </a:r>
          </a:p>
          <a:p>
            <a:pPr marL="740664" eaLnBrk="1" hangingPunct="1">
              <a:buFont typeface="Wingdings" pitchFamily="2" charset="2"/>
              <a:buChar char="§"/>
              <a:defRPr/>
            </a:pPr>
            <a:r>
              <a:rPr lang="en-US" dirty="0" smtClean="0"/>
              <a:t>DCC consists of 11 personal care competencies</a:t>
            </a:r>
          </a:p>
          <a:p>
            <a:pPr marL="740664" eaLnBrk="1" hangingPunct="1">
              <a:buFont typeface="Wingdings" pitchFamily="2" charset="2"/>
              <a:buChar char="§"/>
              <a:defRPr/>
            </a:pPr>
            <a:r>
              <a:rPr lang="en-US" dirty="0" smtClean="0"/>
              <a:t>6 modules covered over a 6 month period (1 per month)</a:t>
            </a:r>
          </a:p>
          <a:p>
            <a:pPr marL="740664" eaLnBrk="1" hangingPunct="1">
              <a:buFont typeface="Wingdings" pitchFamily="2" charset="2"/>
              <a:buChar char="§"/>
              <a:defRPr/>
            </a:pPr>
            <a:r>
              <a:rPr lang="en-US" dirty="0" smtClean="0"/>
              <a:t>Each module covers specific IL philosophy and values as well as 2-3 competencies</a:t>
            </a:r>
          </a:p>
          <a:p>
            <a:pPr marL="740664" eaLnBrk="1" hangingPunct="1">
              <a:buFont typeface="Wingdings" pitchFamily="2" charset="2"/>
              <a:buChar char="§"/>
              <a:defRPr/>
            </a:pPr>
            <a:r>
              <a:rPr lang="en-US" dirty="0" smtClean="0"/>
              <a:t>Upon completion PCW becomes DCC certified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7467600" cy="792162"/>
          </a:xfrm>
        </p:spPr>
        <p:txBody>
          <a:bodyPr/>
          <a:lstStyle/>
          <a:p>
            <a:pPr eaLnBrk="1" hangingPunct="1">
              <a:defRPr/>
            </a:pPr>
            <a:r>
              <a:rPr lang="en-US" dirty="0" smtClean="0"/>
              <a:t>Philosophy</a:t>
            </a:r>
            <a:endParaRPr lang="en-US" dirty="0"/>
          </a:p>
        </p:txBody>
      </p:sp>
      <p:sp>
        <p:nvSpPr>
          <p:cNvPr id="126988" name="Content Placeholder 6"/>
          <p:cNvSpPr>
            <a:spLocks noGrp="1"/>
          </p:cNvSpPr>
          <p:nvPr>
            <p:ph sz="half" idx="1"/>
          </p:nvPr>
        </p:nvSpPr>
        <p:spPr>
          <a:xfrm>
            <a:off x="457200" y="1524000"/>
            <a:ext cx="4000500" cy="4648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Wingdings" pitchFamily="2" charset="2"/>
              <a:buChar char="q"/>
              <a:defRPr/>
            </a:pPr>
            <a:r>
              <a:rPr lang="en-US" dirty="0" smtClean="0"/>
              <a:t>Consumer Directed</a:t>
            </a:r>
          </a:p>
          <a:p>
            <a:pPr marL="411480" eaLnBrk="1" hangingPunct="1">
              <a:buFont typeface="Wingdings" pitchFamily="2" charset="2"/>
              <a:buChar char="§"/>
              <a:defRPr/>
            </a:pPr>
            <a:r>
              <a:rPr lang="en-US" sz="2400" dirty="0" smtClean="0"/>
              <a:t>Consumer is responsible for the interviewing, scheduling, and training of their PCWs</a:t>
            </a:r>
          </a:p>
          <a:p>
            <a:pPr marL="411480" eaLnBrk="1" hangingPunct="1">
              <a:buFont typeface="Wingdings" pitchFamily="2" charset="2"/>
              <a:buChar char="§"/>
              <a:defRPr/>
            </a:pPr>
            <a:r>
              <a:rPr lang="en-US" sz="2400" dirty="0" smtClean="0"/>
              <a:t>New delivery of service for consumers especially those used to conventional Home Health Care</a:t>
            </a:r>
            <a:endParaRPr lang="en-US" dirty="0" smtClean="0"/>
          </a:p>
        </p:txBody>
      </p:sp>
      <p:sp>
        <p:nvSpPr>
          <p:cNvPr id="3" name="Content Placeholder 2"/>
          <p:cNvSpPr>
            <a:spLocks noGrp="1"/>
          </p:cNvSpPr>
          <p:nvPr>
            <p:ph sz="half" idx="2"/>
          </p:nvPr>
        </p:nvSpPr>
        <p:spPr>
          <a:xfrm>
            <a:off x="4610100" y="1524000"/>
            <a:ext cx="4000500" cy="4648200"/>
          </a:xfrm>
        </p:spPr>
        <p:txBody>
          <a:bodyPr/>
          <a:lstStyle/>
          <a:p>
            <a:pPr eaLnBrk="1" hangingPunct="1">
              <a:buFont typeface="Wingdings" pitchFamily="2" charset="2"/>
              <a:buChar char="q"/>
              <a:defRPr/>
            </a:pPr>
            <a:r>
              <a:rPr lang="en-US" dirty="0" smtClean="0"/>
              <a:t>Exponential Growth</a:t>
            </a:r>
          </a:p>
          <a:p>
            <a:pPr marL="411480" eaLnBrk="1" hangingPunct="1">
              <a:buFont typeface="Wingdings" pitchFamily="2" charset="2"/>
              <a:buChar char="§"/>
              <a:defRPr/>
            </a:pPr>
            <a:r>
              <a:rPr lang="en-US" sz="2400" dirty="0" smtClean="0"/>
              <a:t>Brief narrative of PAS expansion from 1992 to present</a:t>
            </a:r>
            <a:endParaRPr lang="en-US" sz="2400" dirty="0"/>
          </a:p>
        </p:txBody>
      </p:sp>
      <p:sp>
        <p:nvSpPr>
          <p:cNvPr id="3077"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A05EB9-F2A3-4665-B335-D9A8B81F5242}" type="slidenum">
              <a:rPr lang="en-US">
                <a:solidFill>
                  <a:schemeClr val="bg1"/>
                </a:solidFill>
              </a:rPr>
              <a:pPr eaLnBrk="1" hangingPunct="1"/>
              <a:t>2</a:t>
            </a:fld>
            <a:endParaRPr lang="en-US">
              <a:solidFill>
                <a:schemeClr val="bg1"/>
              </a:solidFill>
            </a:endParaRPr>
          </a:p>
        </p:txBody>
      </p:sp>
      <p:sp>
        <p:nvSpPr>
          <p:cNvPr id="3078"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F79B4E1-0FEC-4D94-BB00-175932EA460C}" type="slidenum">
              <a:rPr lang="en-US" sz="1100" b="1">
                <a:solidFill>
                  <a:schemeClr val="bg1"/>
                </a:solidFill>
              </a:rPr>
              <a:pPr algn="r" eaLnBrk="1" hangingPunct="1"/>
              <a:t>2</a:t>
            </a:fld>
            <a:endParaRPr lang="en-US" sz="1100" b="1">
              <a:solidFill>
                <a:schemeClr val="bg1"/>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FDBA94-9AD3-4FD8-B8D8-07F99C72A62A}" type="slidenum">
              <a:rPr lang="en-US">
                <a:solidFill>
                  <a:schemeClr val="bg1"/>
                </a:solidFill>
              </a:rPr>
              <a:pPr eaLnBrk="1" hangingPunct="1"/>
              <a:t>20</a:t>
            </a:fld>
            <a:endParaRPr lang="en-US">
              <a:solidFill>
                <a:schemeClr val="bg1"/>
              </a:solidFill>
            </a:endParaRPr>
          </a:p>
        </p:txBody>
      </p:sp>
      <p:sp>
        <p:nvSpPr>
          <p:cNvPr id="220162" name="Rectangle 2"/>
          <p:cNvSpPr>
            <a:spLocks noGrp="1" noChangeArrowheads="1"/>
          </p:cNvSpPr>
          <p:nvPr>
            <p:ph type="title"/>
          </p:nvPr>
        </p:nvSpPr>
        <p:spPr>
          <a:xfrm>
            <a:off x="228600" y="350838"/>
            <a:ext cx="7696200" cy="792162"/>
          </a:xfrm>
        </p:spPr>
        <p:txBody>
          <a:bodyPr/>
          <a:lstStyle/>
          <a:p>
            <a:pPr eaLnBrk="1" hangingPunct="1">
              <a:defRPr/>
            </a:pPr>
            <a:r>
              <a:rPr lang="en-US" dirty="0" smtClean="0"/>
              <a:t>Payroll - Process</a:t>
            </a:r>
            <a:endParaRPr lang="en-US" dirty="0">
              <a:cs typeface="Arial" charset="0"/>
            </a:endParaRPr>
          </a:p>
        </p:txBody>
      </p:sp>
      <p:sp>
        <p:nvSpPr>
          <p:cNvPr id="220163" name="Rectangle 3"/>
          <p:cNvSpPr>
            <a:spLocks noGrp="1" noChangeArrowheads="1"/>
          </p:cNvSpPr>
          <p:nvPr>
            <p:ph type="body" idx="1"/>
          </p:nvPr>
        </p:nvSpPr>
        <p:spPr>
          <a:xfrm>
            <a:off x="228600" y="1447800"/>
            <a:ext cx="8610600" cy="4800600"/>
          </a:xfrm>
        </p:spPr>
        <p:txBody>
          <a:bodyPr/>
          <a:lstStyle/>
          <a:p>
            <a:pPr marL="514350" indent="-514350" eaLnBrk="1" hangingPunct="1">
              <a:buFont typeface="+mj-lt"/>
              <a:buAutoNum type="arabicPeriod"/>
              <a:defRPr/>
            </a:pPr>
            <a:r>
              <a:rPr lang="en-US" dirty="0" smtClean="0"/>
              <a:t>Timesheet dropped in designated box outside of the agency</a:t>
            </a:r>
          </a:p>
          <a:p>
            <a:pPr marL="740664" eaLnBrk="1" hangingPunct="1">
              <a:buFont typeface="Wingdings" pitchFamily="2" charset="2"/>
              <a:buChar char="§"/>
              <a:defRPr/>
            </a:pPr>
            <a:r>
              <a:rPr lang="en-US" sz="2400" dirty="0" smtClean="0"/>
              <a:t>Due at 4 pm on Monday’s</a:t>
            </a:r>
          </a:p>
          <a:p>
            <a:pPr marL="740664" eaLnBrk="1" hangingPunct="1">
              <a:buFont typeface="Wingdings" pitchFamily="2" charset="2"/>
              <a:buChar char="§"/>
              <a:defRPr/>
            </a:pPr>
            <a:r>
              <a:rPr lang="en-US" sz="2400" dirty="0" smtClean="0"/>
              <a:t>Previous week (Sunday-Saturday)</a:t>
            </a:r>
          </a:p>
          <a:p>
            <a:pPr marL="514350" indent="-514350" eaLnBrk="1" hangingPunct="1">
              <a:buFont typeface="+mj-lt"/>
              <a:buAutoNum type="arabicPeriod" startAt="2"/>
              <a:defRPr/>
            </a:pPr>
            <a:r>
              <a:rPr lang="en-US" dirty="0" smtClean="0"/>
              <a:t>Payroll clerks retrieve, sort and alphabetize timesheets by consumer’s last name</a:t>
            </a:r>
          </a:p>
          <a:p>
            <a:pPr marL="514350" indent="-514350" eaLnBrk="1" hangingPunct="1">
              <a:buFont typeface="+mj-lt"/>
              <a:buAutoNum type="arabicPeriod" startAt="2"/>
              <a:defRPr/>
            </a:pPr>
            <a:r>
              <a:rPr lang="en-US" dirty="0" smtClean="0"/>
              <a:t>Timesheets coded for travel time</a:t>
            </a:r>
          </a:p>
          <a:p>
            <a:pPr marL="514350" indent="-514350" eaLnBrk="1" hangingPunct="1">
              <a:buFont typeface="+mj-lt"/>
              <a:buAutoNum type="arabicPeriod" startAt="2"/>
              <a:defRPr/>
            </a:pPr>
            <a:r>
              <a:rPr lang="en-US" dirty="0" smtClean="0"/>
              <a:t>Timesheet data entered into payroll scheduling software (WIZARD)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315200" cy="792162"/>
          </a:xfrm>
        </p:spPr>
        <p:txBody>
          <a:bodyPr/>
          <a:lstStyle/>
          <a:p>
            <a:pPr eaLnBrk="1" hangingPunct="1">
              <a:defRPr/>
            </a:pPr>
            <a:r>
              <a:rPr lang="en-US" dirty="0" smtClean="0"/>
              <a:t>Payroll – Process, cont’d.</a:t>
            </a:r>
            <a:endParaRPr lang="en-US" dirty="0"/>
          </a:p>
        </p:txBody>
      </p:sp>
      <p:sp>
        <p:nvSpPr>
          <p:cNvPr id="3" name="Content Placeholder 2"/>
          <p:cNvSpPr>
            <a:spLocks noGrp="1"/>
          </p:cNvSpPr>
          <p:nvPr>
            <p:ph idx="1"/>
          </p:nvPr>
        </p:nvSpPr>
        <p:spPr/>
        <p:txBody>
          <a:bodyPr/>
          <a:lstStyle/>
          <a:p>
            <a:pPr marL="514350" indent="-514350" eaLnBrk="1" hangingPunct="1">
              <a:buFont typeface="+mj-lt"/>
              <a:buAutoNum type="arabicPeriod" startAt="5"/>
              <a:defRPr/>
            </a:pPr>
            <a:r>
              <a:rPr lang="en-US" dirty="0" smtClean="0"/>
              <a:t>Payroll batched</a:t>
            </a:r>
          </a:p>
          <a:p>
            <a:pPr marL="740664" eaLnBrk="1" hangingPunct="1">
              <a:buFont typeface="Wingdings" pitchFamily="2" charset="2"/>
              <a:buChar char="§"/>
              <a:defRPr/>
            </a:pPr>
            <a:r>
              <a:rPr lang="en-US" sz="2400" dirty="0" smtClean="0"/>
              <a:t>Batching is the process when all visits are “captured” in the WIZARD and data is converted and sent to payroll company electronically and also sent to </a:t>
            </a:r>
            <a:r>
              <a:rPr lang="en-US" sz="2400" dirty="0" err="1" smtClean="0"/>
              <a:t>payor</a:t>
            </a:r>
            <a:r>
              <a:rPr lang="en-US" sz="2400" dirty="0" smtClean="0"/>
              <a:t> sources for billing.</a:t>
            </a:r>
          </a:p>
          <a:p>
            <a:pPr marL="514350" indent="-514350" eaLnBrk="1" hangingPunct="1">
              <a:buFont typeface="+mj-lt"/>
              <a:buAutoNum type="arabicPeriod" startAt="6"/>
              <a:defRPr/>
            </a:pPr>
            <a:r>
              <a:rPr lang="en-US" dirty="0" smtClean="0"/>
              <a:t>Payment to PCW is then completed by payroll company via direct deposit to either bank account or bank payroll debit card</a:t>
            </a:r>
          </a:p>
        </p:txBody>
      </p:sp>
      <p:sp>
        <p:nvSpPr>
          <p:cNvPr id="22532"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0E9009-68EA-4AD4-A886-D6131EC395E5}" type="slidenum">
              <a:rPr lang="en-US">
                <a:solidFill>
                  <a:schemeClr val="bg1"/>
                </a:solidFill>
              </a:rPr>
              <a:pPr eaLnBrk="1" hangingPunct="1"/>
              <a:t>21</a:t>
            </a:fld>
            <a:endParaRPr lang="en-US">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Payroll – Process, cont’d 2</a:t>
            </a:r>
            <a:endParaRPr lang="en-US" dirty="0"/>
          </a:p>
        </p:txBody>
      </p:sp>
      <p:sp>
        <p:nvSpPr>
          <p:cNvPr id="23555" name="Content Placeholder 2"/>
          <p:cNvSpPr>
            <a:spLocks noGrp="1"/>
          </p:cNvSpPr>
          <p:nvPr>
            <p:ph idx="1"/>
          </p:nvPr>
        </p:nvSpPr>
        <p:spPr/>
        <p:txBody>
          <a:bodyPr/>
          <a:lstStyle/>
          <a:p>
            <a:pPr eaLnBrk="1" hangingPunct="1"/>
            <a:r>
              <a:rPr lang="en-US" smtClean="0"/>
              <a:t>Service hours can not be paid without a timesheet</a:t>
            </a:r>
          </a:p>
          <a:p>
            <a:pPr eaLnBrk="1" hangingPunct="1"/>
            <a:r>
              <a:rPr lang="en-US" smtClean="0"/>
              <a:t>Service hours paid must have prior authorization from insurance</a:t>
            </a:r>
          </a:p>
          <a:p>
            <a:pPr eaLnBrk="1" hangingPunct="1"/>
            <a:r>
              <a:rPr lang="en-US" smtClean="0"/>
              <a:t>Timesheets must have both consumer and PCW signature before payment is issued</a:t>
            </a:r>
          </a:p>
          <a:p>
            <a:pPr eaLnBrk="1" hangingPunct="1"/>
            <a:r>
              <a:rPr lang="en-US" smtClean="0"/>
              <a:t>Payment can not be paid if the consumer is in the hospital or disenrolled from the Medicaid program</a:t>
            </a:r>
          </a:p>
        </p:txBody>
      </p:sp>
      <p:sp>
        <p:nvSpPr>
          <p:cNvPr id="23556"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CB3B7F-0403-487B-BBE2-FB9236643BF6}" type="slidenum">
              <a:rPr lang="en-US">
                <a:solidFill>
                  <a:schemeClr val="bg1"/>
                </a:solidFill>
              </a:rPr>
              <a:pPr eaLnBrk="1" hangingPunct="1"/>
              <a:t>22</a:t>
            </a:fld>
            <a:endParaRPr lang="en-US">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Payroll - Pitfalls</a:t>
            </a:r>
            <a:endParaRPr lang="en-US" dirty="0"/>
          </a:p>
        </p:txBody>
      </p:sp>
      <p:sp>
        <p:nvSpPr>
          <p:cNvPr id="24579" name="Content Placeholder 2"/>
          <p:cNvSpPr>
            <a:spLocks noGrp="1"/>
          </p:cNvSpPr>
          <p:nvPr>
            <p:ph idx="1"/>
          </p:nvPr>
        </p:nvSpPr>
        <p:spPr>
          <a:xfrm>
            <a:off x="457200" y="1219200"/>
            <a:ext cx="8153400" cy="4953000"/>
          </a:xfrm>
        </p:spPr>
        <p:txBody>
          <a:bodyPr/>
          <a:lstStyle/>
          <a:p>
            <a:pPr eaLnBrk="1" hangingPunct="1"/>
            <a:r>
              <a:rPr lang="en-US" sz="2600" smtClean="0"/>
              <a:t>35% of 2500 timesheets are sent back for further clarification (per week)</a:t>
            </a:r>
          </a:p>
          <a:p>
            <a:pPr eaLnBrk="1" hangingPunct="1"/>
            <a:r>
              <a:rPr lang="en-US" sz="2600" smtClean="0"/>
              <a:t>Payroll can not be batched until all timesheet scheduling issues have been resolved</a:t>
            </a:r>
          </a:p>
          <a:p>
            <a:pPr eaLnBrk="1" hangingPunct="1"/>
            <a:r>
              <a:rPr lang="en-US" sz="2600" smtClean="0"/>
              <a:t>Issuing payment without prior authorization or finding out consumer lost Medicaid eligibility after services have been rendered and PCW has been paid</a:t>
            </a:r>
          </a:p>
          <a:p>
            <a:pPr eaLnBrk="1" hangingPunct="1"/>
            <a:r>
              <a:rPr lang="en-US" sz="2600" smtClean="0"/>
              <a:t>Poor communication between supervisors, PCWs and payroll</a:t>
            </a:r>
          </a:p>
          <a:p>
            <a:pPr eaLnBrk="1" hangingPunct="1"/>
            <a:r>
              <a:rPr lang="en-US" sz="2600" smtClean="0"/>
              <a:t>Forgery/Fraud</a:t>
            </a:r>
          </a:p>
        </p:txBody>
      </p:sp>
      <p:sp>
        <p:nvSpPr>
          <p:cNvPr id="24580"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70E4B0-7B01-486C-8D4F-43078F11104C}" type="slidenum">
              <a:rPr lang="en-US">
                <a:solidFill>
                  <a:schemeClr val="bg1"/>
                </a:solidFill>
              </a:rPr>
              <a:pPr eaLnBrk="1" hangingPunct="1"/>
              <a:t>23</a:t>
            </a:fld>
            <a:endParaRPr lang="en-US">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err="1" smtClean="0"/>
              <a:t>Liabiliity</a:t>
            </a:r>
            <a:endParaRPr lang="en-US" dirty="0"/>
          </a:p>
        </p:txBody>
      </p:sp>
      <p:sp>
        <p:nvSpPr>
          <p:cNvPr id="3" name="Content Placeholder 2"/>
          <p:cNvSpPr>
            <a:spLocks noGrp="1"/>
          </p:cNvSpPr>
          <p:nvPr>
            <p:ph idx="1"/>
          </p:nvPr>
        </p:nvSpPr>
        <p:spPr>
          <a:xfrm>
            <a:off x="457200" y="1447800"/>
            <a:ext cx="8153400" cy="4648200"/>
          </a:xfrm>
        </p:spPr>
        <p:txBody>
          <a:bodyPr/>
          <a:lstStyle/>
          <a:p>
            <a:pPr eaLnBrk="1" hangingPunct="1">
              <a:lnSpc>
                <a:spcPct val="90000"/>
              </a:lnSpc>
              <a:defRPr/>
            </a:pPr>
            <a:endParaRPr lang="en-US" dirty="0" smtClean="0"/>
          </a:p>
          <a:p>
            <a:pPr eaLnBrk="1" hangingPunct="1">
              <a:lnSpc>
                <a:spcPct val="90000"/>
              </a:lnSpc>
              <a:defRPr/>
            </a:pPr>
            <a:r>
              <a:rPr lang="en-US" dirty="0" smtClean="0"/>
              <a:t>Workers Comp</a:t>
            </a:r>
          </a:p>
          <a:p>
            <a:pPr marL="740664" eaLnBrk="1" hangingPunct="1">
              <a:lnSpc>
                <a:spcPct val="90000"/>
              </a:lnSpc>
              <a:buFont typeface="Wingdings" pitchFamily="2" charset="2"/>
              <a:buChar char="§"/>
              <a:defRPr/>
            </a:pPr>
            <a:r>
              <a:rPr lang="en-US" sz="2400" dirty="0" smtClean="0"/>
              <a:t>Self Insured</a:t>
            </a:r>
          </a:p>
          <a:p>
            <a:pPr eaLnBrk="1" hangingPunct="1">
              <a:lnSpc>
                <a:spcPct val="90000"/>
              </a:lnSpc>
              <a:defRPr/>
            </a:pPr>
            <a:r>
              <a:rPr lang="en-US" dirty="0" smtClean="0"/>
              <a:t>Working with Unions</a:t>
            </a:r>
          </a:p>
          <a:p>
            <a:pPr eaLnBrk="1" hangingPunct="1">
              <a:lnSpc>
                <a:spcPct val="90000"/>
              </a:lnSpc>
              <a:defRPr/>
            </a:pPr>
            <a:r>
              <a:rPr lang="en-US" dirty="0" smtClean="0"/>
              <a:t>Administering a program with added risks</a:t>
            </a:r>
          </a:p>
          <a:p>
            <a:pPr eaLnBrk="1" hangingPunct="1">
              <a:lnSpc>
                <a:spcPct val="90000"/>
              </a:lnSpc>
              <a:defRPr/>
            </a:pPr>
            <a:r>
              <a:rPr lang="en-US" dirty="0" smtClean="0"/>
              <a:t>Negotiating with Managed Care Organizations and keeping the IL Philosophy and Consumer Directions</a:t>
            </a:r>
          </a:p>
        </p:txBody>
      </p:sp>
      <p:sp>
        <p:nvSpPr>
          <p:cNvPr id="25604"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9D7DF6-A795-49C1-AFD3-D9CDF2EB51A0}" type="slidenum">
              <a:rPr lang="en-US">
                <a:solidFill>
                  <a:schemeClr val="bg1"/>
                </a:solidFill>
              </a:rPr>
              <a:pPr eaLnBrk="1" hangingPunct="1"/>
              <a:t>24</a:t>
            </a:fld>
            <a:endParaRPr lang="en-US">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General Challenges</a:t>
            </a:r>
            <a:endParaRPr lang="en-US" dirty="0"/>
          </a:p>
        </p:txBody>
      </p:sp>
      <p:sp>
        <p:nvSpPr>
          <p:cNvPr id="26627" name="Content Placeholder 2"/>
          <p:cNvSpPr>
            <a:spLocks noGrp="1"/>
          </p:cNvSpPr>
          <p:nvPr>
            <p:ph idx="1"/>
          </p:nvPr>
        </p:nvSpPr>
        <p:spPr/>
        <p:txBody>
          <a:bodyPr/>
          <a:lstStyle/>
          <a:p>
            <a:pPr eaLnBrk="1" hangingPunct="1"/>
            <a:r>
              <a:rPr lang="en-US" smtClean="0"/>
              <a:t>Medicaid and MCO reimbursement rates</a:t>
            </a:r>
          </a:p>
          <a:p>
            <a:pPr eaLnBrk="1" hangingPunct="1"/>
            <a:r>
              <a:rPr lang="en-US" smtClean="0"/>
              <a:t>Change in funding sources for consumer</a:t>
            </a:r>
          </a:p>
          <a:p>
            <a:pPr eaLnBrk="1" hangingPunct="1"/>
            <a:r>
              <a:rPr lang="en-US" smtClean="0"/>
              <a:t>High cost of RNs/recruitment</a:t>
            </a:r>
          </a:p>
          <a:p>
            <a:pPr eaLnBrk="1" hangingPunct="1"/>
            <a:r>
              <a:rPr lang="en-US" smtClean="0"/>
              <a:t>Keeping up with training needs for more acutely ill</a:t>
            </a:r>
          </a:p>
          <a:p>
            <a:pPr eaLnBrk="1" hangingPunct="1"/>
            <a:r>
              <a:rPr lang="en-US" smtClean="0"/>
              <a:t>The unknown in audits/having enough reserves to cover audit findings</a:t>
            </a:r>
          </a:p>
          <a:p>
            <a:pPr eaLnBrk="1" hangingPunct="1"/>
            <a:r>
              <a:rPr lang="en-US" smtClean="0"/>
              <a:t>Waiting Lists</a:t>
            </a:r>
          </a:p>
        </p:txBody>
      </p:sp>
      <p:sp>
        <p:nvSpPr>
          <p:cNvPr id="26628"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08A4B2-24B9-442B-9555-AC81FBC1DFC3}" type="slidenum">
              <a:rPr lang="en-US">
                <a:solidFill>
                  <a:schemeClr val="bg1"/>
                </a:solidFill>
              </a:rPr>
              <a:pPr eaLnBrk="1" hangingPunct="1"/>
              <a:t>25</a:t>
            </a:fld>
            <a:endParaRPr lang="en-US">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6F862D-0057-4458-8E5C-28932B86CE1E}" type="slidenum">
              <a:rPr lang="en-US">
                <a:solidFill>
                  <a:schemeClr val="bg1"/>
                </a:solidFill>
              </a:rPr>
              <a:pPr eaLnBrk="1" hangingPunct="1"/>
              <a:t>26</a:t>
            </a:fld>
            <a:endParaRPr lang="en-US">
              <a:solidFill>
                <a:schemeClr val="bg1"/>
              </a:solidFill>
            </a:endParaRPr>
          </a:p>
        </p:txBody>
      </p:sp>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27652" name="Rectangle 3"/>
          <p:cNvSpPr>
            <a:spLocks noGrp="1" noChangeArrowheads="1"/>
          </p:cNvSpPr>
          <p:nvPr>
            <p:ph type="body" idx="1"/>
          </p:nvPr>
        </p:nvSpPr>
        <p:spPr>
          <a:xfrm>
            <a:off x="457200" y="1219200"/>
            <a:ext cx="8458200" cy="5029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Lee Schulz and Ginger Reimer</a:t>
            </a:r>
          </a:p>
          <a:p>
            <a:pPr lvl="1" eaLnBrk="1" hangingPunct="1">
              <a:buFont typeface="Tahoma" panose="020B0604030504040204" pitchFamily="34" charset="0"/>
              <a:buNone/>
            </a:pPr>
            <a:r>
              <a:rPr lang="en-US" sz="2800" smtClean="0">
                <a:solidFill>
                  <a:schemeClr val="tx1"/>
                </a:solidFill>
              </a:rPr>
              <a:t>Independence</a:t>
            </a:r>
            <a:r>
              <a:rPr lang="en-US" sz="2800" i="1" smtClean="0">
                <a:solidFill>
                  <a:schemeClr val="tx1"/>
                </a:solidFill>
              </a:rPr>
              <a:t>First</a:t>
            </a:r>
          </a:p>
          <a:p>
            <a:pPr lvl="1" eaLnBrk="1" hangingPunct="1">
              <a:buFont typeface="Tahoma" panose="020B0604030504040204" pitchFamily="34" charset="0"/>
              <a:buNone/>
            </a:pPr>
            <a:r>
              <a:rPr lang="en-US" sz="2800" smtClean="0">
                <a:solidFill>
                  <a:schemeClr val="tx1"/>
                </a:solidFill>
              </a:rPr>
              <a:t>540 South First Street</a:t>
            </a:r>
          </a:p>
          <a:p>
            <a:pPr lvl="1" eaLnBrk="1" hangingPunct="1">
              <a:buFont typeface="Tahoma" panose="020B0604030504040204" pitchFamily="34" charset="0"/>
              <a:buNone/>
            </a:pPr>
            <a:r>
              <a:rPr lang="en-US" sz="2800" smtClean="0">
                <a:solidFill>
                  <a:schemeClr val="tx1"/>
                </a:solidFill>
              </a:rPr>
              <a:t>Milwaukee, WI 53204</a:t>
            </a:r>
          </a:p>
          <a:p>
            <a:pPr lvl="1" eaLnBrk="1" hangingPunct="1">
              <a:buFont typeface="Tahoma" panose="020B0604030504040204" pitchFamily="34" charset="0"/>
              <a:buNone/>
            </a:pPr>
            <a:r>
              <a:rPr lang="en-US" sz="2800" smtClean="0">
                <a:solidFill>
                  <a:schemeClr val="tx1"/>
                </a:solidFill>
              </a:rPr>
              <a:t>V/TTY: 414-291-7520</a:t>
            </a:r>
          </a:p>
          <a:p>
            <a:pPr lvl="1" eaLnBrk="1" hangingPunct="1">
              <a:buFont typeface="Tahoma" panose="020B0604030504040204" pitchFamily="34" charset="0"/>
              <a:buNone/>
            </a:pPr>
            <a:r>
              <a:rPr lang="en-US" sz="2800" smtClean="0">
                <a:solidFill>
                  <a:schemeClr val="tx1"/>
                </a:solidFill>
              </a:rPr>
              <a:t>Fax: 414-291-7525</a:t>
            </a:r>
          </a:p>
          <a:p>
            <a:pPr lvl="1" eaLnBrk="1" hangingPunct="1">
              <a:buFont typeface="Tahoma" panose="020B0604030504040204" pitchFamily="34" charset="0"/>
              <a:buNone/>
            </a:pPr>
            <a:r>
              <a:rPr lang="en-US" sz="2800" smtClean="0"/>
              <a:t>lschulz@independencefirst.org</a:t>
            </a:r>
          </a:p>
          <a:p>
            <a:pPr lvl="1" eaLnBrk="1" hangingPunct="1">
              <a:buFont typeface="Tahoma" panose="020B0604030504040204" pitchFamily="34" charset="0"/>
              <a:buNone/>
            </a:pPr>
            <a:endParaRPr lang="en-US" smtClean="0"/>
          </a:p>
          <a:p>
            <a:pPr eaLnBrk="1" hangingPunct="1"/>
            <a:endParaRPr lang="en-US" smtClean="0"/>
          </a:p>
        </p:txBody>
      </p:sp>
      <p:pic>
        <p:nvPicPr>
          <p:cNvPr id="27653" name="Picture 4" descr="IndependenceFirs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725" y="5389563"/>
            <a:ext cx="22098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8AA0DA-EDF5-47B2-8D71-202CA5BB2924}" type="slidenum">
              <a:rPr lang="en-US">
                <a:solidFill>
                  <a:schemeClr val="bg1"/>
                </a:solidFill>
              </a:rPr>
              <a:pPr eaLnBrk="1" hangingPunct="1"/>
              <a:t>27</a:t>
            </a:fld>
            <a:endParaRPr lang="en-US">
              <a:solidFill>
                <a:schemeClr val="bg1"/>
              </a:solidFill>
            </a:endParaRPr>
          </a:p>
        </p:txBody>
      </p:sp>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28676"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37FFE6-9424-499C-8DC1-F26B559AB07A}" type="slidenum">
              <a:rPr lang="en-US">
                <a:solidFill>
                  <a:schemeClr val="bg1"/>
                </a:solidFill>
              </a:rPr>
              <a:pPr eaLnBrk="1" hangingPunct="1"/>
              <a:t>3</a:t>
            </a:fld>
            <a:endParaRPr lang="en-US">
              <a:solidFill>
                <a:schemeClr val="bg1"/>
              </a:solidFill>
            </a:endParaRPr>
          </a:p>
        </p:txBody>
      </p:sp>
      <p:sp>
        <p:nvSpPr>
          <p:cNvPr id="4099"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C5A6FF8-AFFE-4EB0-A253-A308576E3577}" type="slidenum">
              <a:rPr lang="en-US" sz="1100" b="1">
                <a:solidFill>
                  <a:schemeClr val="bg1"/>
                </a:solidFill>
              </a:rPr>
              <a:pPr algn="r" eaLnBrk="1" hangingPunct="1"/>
              <a:t>3</a:t>
            </a:fld>
            <a:endParaRPr lang="en-US" sz="1100" b="1">
              <a:solidFill>
                <a:schemeClr val="bg1"/>
              </a:solidFill>
            </a:endParaRPr>
          </a:p>
        </p:txBody>
      </p:sp>
      <p:sp>
        <p:nvSpPr>
          <p:cNvPr id="4100" name="Content Placeholder 6"/>
          <p:cNvSpPr>
            <a:spLocks/>
          </p:cNvSpPr>
          <p:nvPr/>
        </p:nvSpPr>
        <p:spPr bwMode="auto">
          <a:xfrm>
            <a:off x="609600" y="914400"/>
            <a:ext cx="8534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accent2"/>
              </a:buClr>
              <a:buFont typeface="Tahoma" panose="020B0604030504040204" pitchFamily="34" charset="0"/>
              <a:buNone/>
            </a:pPr>
            <a:endParaRPr lang="en-US" sz="2800">
              <a:latin typeface="Tahoma" panose="020B0604030504040204" pitchFamily="34" charset="0"/>
            </a:endParaRPr>
          </a:p>
          <a:p>
            <a:pPr eaLnBrk="1" hangingPunct="1">
              <a:spcBef>
                <a:spcPct val="20000"/>
              </a:spcBef>
              <a:buClr>
                <a:schemeClr val="accent2"/>
              </a:buClr>
              <a:buFont typeface="Tahoma" panose="020B0604030504040204" pitchFamily="34" charset="0"/>
              <a:buNone/>
            </a:pPr>
            <a:endParaRPr lang="en-US" sz="2800">
              <a:latin typeface="Tahoma" panose="020B0604030504040204" pitchFamily="34" charset="0"/>
            </a:endParaRPr>
          </a:p>
        </p:txBody>
      </p:sp>
      <p:sp>
        <p:nvSpPr>
          <p:cNvPr id="128012" name="Rectangle 12"/>
          <p:cNvSpPr>
            <a:spLocks noGrp="1" noChangeArrowheads="1"/>
          </p:cNvSpPr>
          <p:nvPr>
            <p:ph type="title"/>
          </p:nvPr>
        </p:nvSpPr>
        <p:spPr/>
        <p:txBody>
          <a:bodyPr/>
          <a:lstStyle/>
          <a:p>
            <a:pPr eaLnBrk="1" hangingPunct="1">
              <a:defRPr/>
            </a:pPr>
            <a:r>
              <a:rPr lang="en-US" dirty="0" smtClean="0"/>
              <a:t>Why Do We Offer PAS?</a:t>
            </a:r>
            <a:endParaRPr lang="en-US" dirty="0"/>
          </a:p>
        </p:txBody>
      </p:sp>
      <p:sp>
        <p:nvSpPr>
          <p:cNvPr id="128013" name="Rectangle 13"/>
          <p:cNvSpPr>
            <a:spLocks noGrp="1" noChangeArrowheads="1"/>
          </p:cNvSpPr>
          <p:nvPr>
            <p:ph type="body" idx="1"/>
          </p:nvPr>
        </p:nvSpPr>
        <p:spPr>
          <a:xfrm>
            <a:off x="457200" y="1371600"/>
            <a:ext cx="8305800" cy="4038600"/>
          </a:xfrm>
        </p:spPr>
        <p:txBody>
          <a:bodyPr/>
          <a:lstStyle/>
          <a:p>
            <a:pPr eaLnBrk="1" hangingPunct="1">
              <a:defRPr/>
            </a:pPr>
            <a:r>
              <a:rPr lang="en-US" dirty="0" smtClean="0"/>
              <a:t>To provide </a:t>
            </a:r>
            <a:r>
              <a:rPr lang="en-US" u="sng" dirty="0" smtClean="0"/>
              <a:t>quality</a:t>
            </a:r>
            <a:r>
              <a:rPr lang="en-US" dirty="0" smtClean="0"/>
              <a:t> community-based assistance to people with disabilities</a:t>
            </a:r>
          </a:p>
          <a:p>
            <a:pPr marL="740664" eaLnBrk="1" hangingPunct="1">
              <a:buFont typeface="Wingdings" pitchFamily="2" charset="2"/>
              <a:buChar char="§"/>
              <a:defRPr/>
            </a:pPr>
            <a:r>
              <a:rPr lang="en-US" sz="2400" dirty="0" smtClean="0"/>
              <a:t>Fulfill organizational mission</a:t>
            </a:r>
            <a:endParaRPr lang="en-US" dirty="0" smtClean="0"/>
          </a:p>
          <a:p>
            <a:pPr eaLnBrk="1" hangingPunct="1">
              <a:defRPr/>
            </a:pPr>
            <a:r>
              <a:rPr lang="en-US" dirty="0" smtClean="0"/>
              <a:t>To increase consumer base</a:t>
            </a:r>
          </a:p>
          <a:p>
            <a:pPr eaLnBrk="1" hangingPunct="1">
              <a:defRPr/>
            </a:pPr>
            <a:r>
              <a:rPr lang="en-US" dirty="0" smtClean="0"/>
              <a:t>To raise unrestricted revenue</a:t>
            </a:r>
          </a:p>
          <a:p>
            <a:pPr marL="740664" eaLnBrk="1" hangingPunct="1">
              <a:buFont typeface="Wingdings" pitchFamily="2" charset="2"/>
              <a:buChar char="§"/>
              <a:defRPr/>
            </a:pPr>
            <a:r>
              <a:rPr lang="en-US" sz="2400" dirty="0" smtClean="0"/>
              <a:t>Support other programs</a:t>
            </a:r>
            <a:endParaRPr lang="en-US" sz="2400" dirty="0"/>
          </a:p>
          <a:p>
            <a:pPr eaLnBrk="1" hangingPunct="1">
              <a:defRPr/>
            </a:pPr>
            <a:r>
              <a:rPr lang="en-US" dirty="0" smtClean="0"/>
              <a:t>To increase knowledge, helping us to advocate for systemic improvements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F7CF55-5421-4157-8869-FEC0D6C75436}" type="slidenum">
              <a:rPr lang="en-US">
                <a:solidFill>
                  <a:schemeClr val="bg1"/>
                </a:solidFill>
              </a:rPr>
              <a:pPr eaLnBrk="1" hangingPunct="1"/>
              <a:t>4</a:t>
            </a:fld>
            <a:endParaRPr lang="en-US">
              <a:solidFill>
                <a:schemeClr val="bg1"/>
              </a:solidFill>
            </a:endParaRPr>
          </a:p>
        </p:txBody>
      </p:sp>
      <p:sp>
        <p:nvSpPr>
          <p:cNvPr id="129026" name="Title 3"/>
          <p:cNvSpPr>
            <a:spLocks noGrp="1"/>
          </p:cNvSpPr>
          <p:nvPr>
            <p:ph type="title"/>
          </p:nvPr>
        </p:nvSpPr>
        <p:spPr/>
        <p:txBody>
          <a:bodyPr/>
          <a:lstStyle/>
          <a:p>
            <a:pPr eaLnBrk="1" hangingPunct="1">
              <a:defRPr/>
            </a:pPr>
            <a:r>
              <a:rPr lang="en-US" dirty="0" smtClean="0"/>
              <a:t>PAS Origins at IF</a:t>
            </a:r>
            <a:endParaRPr lang="en-US" dirty="0"/>
          </a:p>
        </p:txBody>
      </p:sp>
      <p:sp>
        <p:nvSpPr>
          <p:cNvPr id="5124"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4CF2374-D6BA-420F-B009-36631507C506}" type="slidenum">
              <a:rPr lang="en-US" sz="1100" b="1">
                <a:solidFill>
                  <a:schemeClr val="bg1"/>
                </a:solidFill>
              </a:rPr>
              <a:pPr algn="r" eaLnBrk="1" hangingPunct="1"/>
              <a:t>4</a:t>
            </a:fld>
            <a:endParaRPr lang="en-US" sz="1100" b="1">
              <a:solidFill>
                <a:schemeClr val="bg1"/>
              </a:solidFill>
            </a:endParaRPr>
          </a:p>
        </p:txBody>
      </p:sp>
      <p:sp>
        <p:nvSpPr>
          <p:cNvPr id="129031" name="Rectangle 7"/>
          <p:cNvSpPr>
            <a:spLocks noGrp="1" noChangeArrowheads="1"/>
          </p:cNvSpPr>
          <p:nvPr>
            <p:ph type="body" idx="1"/>
          </p:nvPr>
        </p:nvSpPr>
        <p:spPr>
          <a:xfrm>
            <a:off x="457200" y="1219200"/>
            <a:ext cx="8534400" cy="3810000"/>
          </a:xfrm>
        </p:spPr>
        <p:txBody>
          <a:bodyPr/>
          <a:lstStyle/>
          <a:p>
            <a:pPr eaLnBrk="1" hangingPunct="1">
              <a:defRPr/>
            </a:pPr>
            <a:r>
              <a:rPr lang="en-US" dirty="0" smtClean="0"/>
              <a:t>Received certification in November 1991</a:t>
            </a:r>
          </a:p>
          <a:p>
            <a:pPr eaLnBrk="1" hangingPunct="1">
              <a:defRPr/>
            </a:pPr>
            <a:r>
              <a:rPr lang="en-US" dirty="0" smtClean="0"/>
              <a:t>First consumer brought on March 13</a:t>
            </a:r>
            <a:r>
              <a:rPr lang="en-US" baseline="30000" dirty="0" smtClean="0"/>
              <a:t>th</a:t>
            </a:r>
            <a:r>
              <a:rPr lang="en-US" dirty="0" smtClean="0"/>
              <a:t>, 1992</a:t>
            </a:r>
          </a:p>
          <a:p>
            <a:pPr eaLnBrk="1" hangingPunct="1">
              <a:defRPr/>
            </a:pPr>
            <a:r>
              <a:rPr lang="en-US" dirty="0" smtClean="0"/>
              <a:t>64 clients in first 18 months</a:t>
            </a:r>
          </a:p>
          <a:p>
            <a:pPr eaLnBrk="1" hangingPunct="1">
              <a:defRPr/>
            </a:pPr>
            <a:r>
              <a:rPr lang="en-US" dirty="0" smtClean="0"/>
              <a:t>Complement to Attendant Match-Up Program</a:t>
            </a:r>
          </a:p>
          <a:p>
            <a:pPr marL="740664" eaLnBrk="1" hangingPunct="1">
              <a:buFont typeface="Wingdings" pitchFamily="2" charset="2"/>
              <a:buChar char="§"/>
              <a:defRPr/>
            </a:pPr>
            <a:r>
              <a:rPr lang="en-US" sz="2400" dirty="0" smtClean="0"/>
              <a:t>Funding for internal staff position through United Way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F4E8A7-EF59-4309-8C18-984F34CB5014}" type="slidenum">
              <a:rPr lang="en-US">
                <a:solidFill>
                  <a:schemeClr val="bg1"/>
                </a:solidFill>
              </a:rPr>
              <a:pPr eaLnBrk="1" hangingPunct="1"/>
              <a:t>5</a:t>
            </a:fld>
            <a:endParaRPr lang="en-US">
              <a:solidFill>
                <a:schemeClr val="bg1"/>
              </a:solidFill>
            </a:endParaRPr>
          </a:p>
        </p:txBody>
      </p:sp>
      <p:sp>
        <p:nvSpPr>
          <p:cNvPr id="130055" name="Rectangle 7"/>
          <p:cNvSpPr>
            <a:spLocks noGrp="1" noChangeArrowheads="1"/>
          </p:cNvSpPr>
          <p:nvPr>
            <p:ph type="title"/>
          </p:nvPr>
        </p:nvSpPr>
        <p:spPr/>
        <p:txBody>
          <a:bodyPr/>
          <a:lstStyle/>
          <a:p>
            <a:pPr eaLnBrk="1" hangingPunct="1">
              <a:defRPr/>
            </a:pPr>
            <a:r>
              <a:rPr lang="en-US" dirty="0" smtClean="0"/>
              <a:t>Personal Assistance &amp; Supportive Home Care in Wisconsin</a:t>
            </a:r>
            <a:endParaRPr lang="en-US" dirty="0"/>
          </a:p>
        </p:txBody>
      </p:sp>
      <p:sp>
        <p:nvSpPr>
          <p:cNvPr id="130051" name="Content Placeholder 2"/>
          <p:cNvSpPr>
            <a:spLocks noGrp="1"/>
          </p:cNvSpPr>
          <p:nvPr>
            <p:ph type="body" idx="1"/>
          </p:nvPr>
        </p:nvSpPr>
        <p:spPr>
          <a:xfrm>
            <a:off x="457200" y="1219200"/>
            <a:ext cx="8458200" cy="5105400"/>
          </a:xfrm>
        </p:spPr>
        <p:txBody>
          <a:bodyPr/>
          <a:lstStyle/>
          <a:p>
            <a:pPr eaLnBrk="1" hangingPunct="1">
              <a:defRPr/>
            </a:pPr>
            <a:r>
              <a:rPr lang="en-US" dirty="0" smtClean="0"/>
              <a:t>Family Care</a:t>
            </a:r>
          </a:p>
          <a:p>
            <a:pPr marL="740664" eaLnBrk="1" hangingPunct="1">
              <a:buFont typeface="Wingdings" pitchFamily="2" charset="2"/>
              <a:buChar char="§"/>
              <a:defRPr/>
            </a:pPr>
            <a:r>
              <a:rPr lang="en-US" sz="2400" dirty="0" smtClean="0"/>
              <a:t>Self-directed or Care Team</a:t>
            </a:r>
          </a:p>
          <a:p>
            <a:pPr marL="740664" eaLnBrk="1" hangingPunct="1">
              <a:buFont typeface="Wingdings" pitchFamily="2" charset="2"/>
              <a:buChar char="§"/>
              <a:defRPr/>
            </a:pPr>
            <a:r>
              <a:rPr lang="en-US" sz="2400" dirty="0" smtClean="0"/>
              <a:t>Community Care to provide Supportive Home Care</a:t>
            </a:r>
          </a:p>
          <a:p>
            <a:pPr eaLnBrk="1" hangingPunct="1">
              <a:defRPr/>
            </a:pPr>
            <a:r>
              <a:rPr lang="en-US" dirty="0" smtClean="0"/>
              <a:t>IRIS (Self-Directed)</a:t>
            </a:r>
          </a:p>
          <a:p>
            <a:pPr marL="740664" eaLnBrk="1" hangingPunct="1">
              <a:buFont typeface="Wingdings" pitchFamily="2" charset="2"/>
              <a:buChar char="§"/>
              <a:defRPr/>
            </a:pPr>
            <a:r>
              <a:rPr lang="en-US" sz="2400" dirty="0" smtClean="0"/>
              <a:t>Self Directed Supportive Home Care</a:t>
            </a:r>
          </a:p>
          <a:p>
            <a:pPr marL="740664" eaLnBrk="1" hangingPunct="1">
              <a:buFont typeface="Wingdings" pitchFamily="2" charset="2"/>
              <a:buChar char="§"/>
              <a:defRPr/>
            </a:pPr>
            <a:r>
              <a:rPr lang="en-US" sz="2400" dirty="0" smtClean="0"/>
              <a:t>Personal Cares</a:t>
            </a:r>
          </a:p>
          <a:p>
            <a:pPr marL="960120" eaLnBrk="1" hangingPunct="1">
              <a:buFont typeface="Courier New" pitchFamily="49" charset="0"/>
              <a:buChar char="o"/>
              <a:defRPr/>
            </a:pPr>
            <a:r>
              <a:rPr lang="en-US" sz="2400" dirty="0" smtClean="0"/>
              <a:t>Self Directed Personal Care</a:t>
            </a:r>
          </a:p>
          <a:p>
            <a:pPr marL="960120" eaLnBrk="1" hangingPunct="1">
              <a:buFont typeface="Courier New" pitchFamily="49" charset="0"/>
              <a:buChar char="o"/>
              <a:defRPr/>
            </a:pPr>
            <a:r>
              <a:rPr lang="en-US" sz="2400" dirty="0" smtClean="0"/>
              <a:t>Fee for Service</a:t>
            </a:r>
          </a:p>
          <a:p>
            <a:pPr eaLnBrk="1" hangingPunct="1">
              <a:defRPr/>
            </a:pPr>
            <a:r>
              <a:rPr lang="en-US" dirty="0" smtClean="0"/>
              <a:t>Medical Assistance Card</a:t>
            </a:r>
          </a:p>
          <a:p>
            <a:pPr marL="740664" eaLnBrk="1" hangingPunct="1">
              <a:buFont typeface="Wingdings" pitchFamily="2" charset="2"/>
              <a:buChar char="§"/>
              <a:defRPr/>
            </a:pPr>
            <a:r>
              <a:rPr lang="en-US" sz="2400" dirty="0" smtClean="0"/>
              <a:t>Fee-for-service or SSI Managed Care</a:t>
            </a:r>
          </a:p>
          <a:p>
            <a:pPr marL="960120" indent="-457200" eaLnBrk="1" hangingPunct="1">
              <a:buFont typeface="Courier New" pitchFamily="49" charset="0"/>
              <a:buChar char="o"/>
              <a:defRPr/>
            </a:pPr>
            <a:r>
              <a:rPr lang="en-US" sz="2400" dirty="0" smtClean="0"/>
              <a:t>No Supportive Home Care</a:t>
            </a:r>
          </a:p>
        </p:txBody>
      </p:sp>
      <p:sp>
        <p:nvSpPr>
          <p:cNvPr id="6149" name="Slide Number Placeholder 4"/>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endParaRPr lang="en-US" sz="1100" b="1">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03371D-8E03-49EC-AAE3-3B26694D47A7}" type="slidenum">
              <a:rPr lang="en-US">
                <a:solidFill>
                  <a:schemeClr val="bg1"/>
                </a:solidFill>
              </a:rPr>
              <a:pPr eaLnBrk="1" hangingPunct="1"/>
              <a:t>6</a:t>
            </a:fld>
            <a:endParaRPr lang="en-US">
              <a:solidFill>
                <a:schemeClr val="bg1"/>
              </a:solidFill>
            </a:endParaRPr>
          </a:p>
        </p:txBody>
      </p:sp>
      <p:sp>
        <p:nvSpPr>
          <p:cNvPr id="131074" name="Title 1"/>
          <p:cNvSpPr>
            <a:spLocks noGrp="1"/>
          </p:cNvSpPr>
          <p:nvPr>
            <p:ph type="title"/>
          </p:nvPr>
        </p:nvSpPr>
        <p:spPr/>
        <p:txBody>
          <a:bodyPr/>
          <a:lstStyle/>
          <a:p>
            <a:pPr eaLnBrk="1" hangingPunct="1">
              <a:defRPr/>
            </a:pPr>
            <a:r>
              <a:rPr lang="en-US" dirty="0" smtClean="0"/>
              <a:t>WI Long-Term Care Services</a:t>
            </a:r>
            <a:endParaRPr lang="en-US" dirty="0"/>
          </a:p>
        </p:txBody>
      </p:sp>
      <p:sp>
        <p:nvSpPr>
          <p:cNvPr id="131075" name="Content Placeholder 2"/>
          <p:cNvSpPr>
            <a:spLocks noGrp="1"/>
          </p:cNvSpPr>
          <p:nvPr>
            <p:ph type="body" idx="1"/>
          </p:nvPr>
        </p:nvSpPr>
        <p:spPr/>
        <p:txBody>
          <a:bodyPr/>
          <a:lstStyle/>
          <a:p>
            <a:pPr eaLnBrk="1" hangingPunct="1">
              <a:defRPr/>
            </a:pPr>
            <a:r>
              <a:rPr lang="en-US" dirty="0" smtClean="0"/>
              <a:t>Medicaid Covered Services</a:t>
            </a:r>
          </a:p>
          <a:p>
            <a:pPr marL="740664" eaLnBrk="1" hangingPunct="1">
              <a:buFont typeface="Wingdings" pitchFamily="2" charset="2"/>
              <a:buChar char="§"/>
              <a:defRPr/>
            </a:pPr>
            <a:r>
              <a:rPr lang="en-US" dirty="0" smtClean="0"/>
              <a:t>Personal Care</a:t>
            </a:r>
          </a:p>
          <a:p>
            <a:pPr marL="740664" eaLnBrk="1" hangingPunct="1">
              <a:buFont typeface="Wingdings" pitchFamily="2" charset="2"/>
              <a:buChar char="§"/>
              <a:defRPr/>
            </a:pPr>
            <a:r>
              <a:rPr lang="en-US" dirty="0" smtClean="0"/>
              <a:t>Nursing Homes</a:t>
            </a:r>
          </a:p>
          <a:p>
            <a:pPr marL="740664" eaLnBrk="1" hangingPunct="1">
              <a:buFont typeface="Wingdings" pitchFamily="2" charset="2"/>
              <a:buChar char="§"/>
              <a:defRPr/>
            </a:pPr>
            <a:r>
              <a:rPr lang="en-US" dirty="0" smtClean="0"/>
              <a:t>Home Health Care</a:t>
            </a:r>
          </a:p>
          <a:p>
            <a:pPr eaLnBrk="1" hangingPunct="1">
              <a:defRPr/>
            </a:pPr>
            <a:r>
              <a:rPr lang="en-US" dirty="0" smtClean="0"/>
              <a:t>Non Medicaid Covered Services</a:t>
            </a:r>
          </a:p>
          <a:p>
            <a:pPr marL="740664" eaLnBrk="1" hangingPunct="1">
              <a:buFont typeface="Wingdings" pitchFamily="2" charset="2"/>
              <a:buChar char="§"/>
              <a:defRPr/>
            </a:pPr>
            <a:r>
              <a:rPr lang="en-US" dirty="0" smtClean="0"/>
              <a:t>Supportive Home Care</a:t>
            </a:r>
          </a:p>
          <a:p>
            <a:pPr marL="740664" eaLnBrk="1" hangingPunct="1">
              <a:buFont typeface="Wingdings" pitchFamily="2" charset="2"/>
              <a:buChar char="§"/>
              <a:defRPr/>
            </a:pPr>
            <a:r>
              <a:rPr lang="en-US" dirty="0" smtClean="0"/>
              <a:t>Assisted Living</a:t>
            </a:r>
          </a:p>
          <a:p>
            <a:pPr marL="0" indent="0" eaLnBrk="1" hangingPunct="1">
              <a:buFont typeface="Tahoma" panose="020B0604030504040204" pitchFamily="34" charset="0"/>
              <a:buNone/>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987816-2653-4FE7-B777-1142DF7F5CA9}" type="slidenum">
              <a:rPr lang="en-US">
                <a:solidFill>
                  <a:schemeClr val="bg1"/>
                </a:solidFill>
              </a:rPr>
              <a:pPr eaLnBrk="1" hangingPunct="1"/>
              <a:t>7</a:t>
            </a:fld>
            <a:endParaRPr lang="en-US">
              <a:solidFill>
                <a:schemeClr val="bg1"/>
              </a:solidFill>
            </a:endParaRPr>
          </a:p>
        </p:txBody>
      </p:sp>
      <p:sp>
        <p:nvSpPr>
          <p:cNvPr id="132103" name="Rectangle 7"/>
          <p:cNvSpPr>
            <a:spLocks noGrp="1" noChangeArrowheads="1"/>
          </p:cNvSpPr>
          <p:nvPr>
            <p:ph type="title"/>
          </p:nvPr>
        </p:nvSpPr>
        <p:spPr/>
        <p:txBody>
          <a:bodyPr/>
          <a:lstStyle/>
          <a:p>
            <a:pPr eaLnBrk="1" hangingPunct="1">
              <a:defRPr/>
            </a:pPr>
            <a:r>
              <a:rPr lang="en-US" dirty="0" smtClean="0"/>
              <a:t>Terms and Conditions for Eligibility</a:t>
            </a:r>
            <a:endParaRPr lang="en-US" dirty="0"/>
          </a:p>
        </p:txBody>
      </p:sp>
      <p:sp>
        <p:nvSpPr>
          <p:cNvPr id="132099" name="Content Placeholder 2"/>
          <p:cNvSpPr>
            <a:spLocks noGrp="1"/>
          </p:cNvSpPr>
          <p:nvPr>
            <p:ph type="body" idx="1"/>
          </p:nvPr>
        </p:nvSpPr>
        <p:spPr>
          <a:xfrm>
            <a:off x="457200" y="1447800"/>
            <a:ext cx="8305800" cy="4419600"/>
          </a:xfrm>
        </p:spPr>
        <p:txBody>
          <a:bodyPr/>
          <a:lstStyle/>
          <a:p>
            <a:pPr eaLnBrk="1" hangingPunct="1">
              <a:lnSpc>
                <a:spcPct val="90000"/>
              </a:lnSpc>
              <a:defRPr/>
            </a:pPr>
            <a:r>
              <a:rPr lang="en-US" dirty="0"/>
              <a:t>Medicaid eligibility is determined through the Aging and Disability Resource Center (ADRC</a:t>
            </a:r>
            <a:r>
              <a:rPr lang="en-US" dirty="0" smtClean="0"/>
              <a:t>)</a:t>
            </a:r>
          </a:p>
          <a:p>
            <a:pPr marL="0" indent="0" eaLnBrk="1" hangingPunct="1">
              <a:lnSpc>
                <a:spcPct val="90000"/>
              </a:lnSpc>
              <a:buFont typeface="Tahoma" panose="020B0604030504040204" pitchFamily="34" charset="0"/>
              <a:buNone/>
              <a:defRPr/>
            </a:pPr>
            <a:endParaRPr lang="en-US" dirty="0" smtClean="0"/>
          </a:p>
          <a:p>
            <a:pPr eaLnBrk="1" hangingPunct="1">
              <a:lnSpc>
                <a:spcPct val="90000"/>
              </a:lnSpc>
              <a:defRPr/>
            </a:pPr>
            <a:r>
              <a:rPr lang="en-US" dirty="0"/>
              <a:t>Serves people with developmental and/or physical disabilities and frail elderly</a:t>
            </a:r>
          </a:p>
          <a:p>
            <a:pPr marL="0" indent="0" eaLnBrk="1" hangingPunct="1">
              <a:buFont typeface="Tahoma" panose="020B0604030504040204" pitchFamily="34" charset="0"/>
              <a:buNone/>
              <a:defRPr/>
            </a:pPr>
            <a:endParaRPr lang="en-US" dirty="0" smtClean="0"/>
          </a:p>
          <a:p>
            <a:pPr eaLnBrk="1" hangingPunct="1">
              <a:lnSpc>
                <a:spcPct val="90000"/>
              </a:lnSpc>
              <a:defRPr/>
            </a:pPr>
            <a:r>
              <a:rPr lang="en-US" dirty="0"/>
              <a:t>Family members and friends (no spouse) eligible as paid caregivers through Medical Assistance Personal Cares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A1918E-539A-467B-ACD5-8EE136CBC0CB}" type="slidenum">
              <a:rPr lang="en-US">
                <a:solidFill>
                  <a:schemeClr val="bg1"/>
                </a:solidFill>
              </a:rPr>
              <a:pPr eaLnBrk="1" hangingPunct="1"/>
              <a:t>8</a:t>
            </a:fld>
            <a:endParaRPr lang="en-US">
              <a:solidFill>
                <a:schemeClr val="bg1"/>
              </a:solidFill>
            </a:endParaRPr>
          </a:p>
        </p:txBody>
      </p:sp>
      <p:sp>
        <p:nvSpPr>
          <p:cNvPr id="133127" name="Rectangle 7"/>
          <p:cNvSpPr>
            <a:spLocks noGrp="1" noChangeArrowheads="1"/>
          </p:cNvSpPr>
          <p:nvPr>
            <p:ph type="title"/>
          </p:nvPr>
        </p:nvSpPr>
        <p:spPr>
          <a:xfrm>
            <a:off x="228600" y="274638"/>
            <a:ext cx="7315200" cy="792162"/>
          </a:xfrm>
        </p:spPr>
        <p:txBody>
          <a:bodyPr/>
          <a:lstStyle/>
          <a:p>
            <a:pPr eaLnBrk="1" hangingPunct="1">
              <a:defRPr/>
            </a:pPr>
            <a:r>
              <a:rPr lang="en-US" dirty="0" smtClean="0"/>
              <a:t>Funding Sources for Independence First</a:t>
            </a:r>
            <a:endParaRPr lang="en-US" dirty="0"/>
          </a:p>
        </p:txBody>
      </p:sp>
      <p:sp>
        <p:nvSpPr>
          <p:cNvPr id="133123" name="Content Placeholder 2"/>
          <p:cNvSpPr>
            <a:spLocks noGrp="1"/>
          </p:cNvSpPr>
          <p:nvPr>
            <p:ph type="body" idx="1"/>
          </p:nvPr>
        </p:nvSpPr>
        <p:spPr>
          <a:xfrm>
            <a:off x="457200" y="1371600"/>
            <a:ext cx="8153400" cy="4953000"/>
          </a:xfrm>
        </p:spPr>
        <p:txBody>
          <a:bodyPr/>
          <a:lstStyle/>
          <a:p>
            <a:pPr eaLnBrk="1" hangingPunct="1">
              <a:defRPr/>
            </a:pPr>
            <a:r>
              <a:rPr lang="en-US" dirty="0" smtClean="0"/>
              <a:t>Wisconsin Medicaid</a:t>
            </a:r>
          </a:p>
          <a:p>
            <a:pPr marL="740664" lvl="2" indent="-342900" eaLnBrk="1" hangingPunct="1">
              <a:buClr>
                <a:schemeClr val="accent2"/>
              </a:buClr>
              <a:buFont typeface="Wingdings" pitchFamily="2" charset="2"/>
              <a:buChar char="§"/>
              <a:defRPr/>
            </a:pPr>
            <a:r>
              <a:rPr lang="en-US" dirty="0">
                <a:solidFill>
                  <a:schemeClr val="tx1"/>
                </a:solidFill>
              </a:rPr>
              <a:t>Fee for </a:t>
            </a:r>
            <a:r>
              <a:rPr lang="en-US" dirty="0" smtClean="0">
                <a:solidFill>
                  <a:schemeClr val="tx1"/>
                </a:solidFill>
              </a:rPr>
              <a:t>Service</a:t>
            </a:r>
            <a:endParaRPr lang="en-US" dirty="0" smtClean="0"/>
          </a:p>
          <a:p>
            <a:pPr eaLnBrk="1" hangingPunct="1">
              <a:defRPr/>
            </a:pPr>
            <a:r>
              <a:rPr lang="en-US" dirty="0" smtClean="0"/>
              <a:t>Wisconsin Medicaid SSI Managed Care</a:t>
            </a:r>
          </a:p>
          <a:p>
            <a:pPr marL="740664" eaLnBrk="1" hangingPunct="1">
              <a:buFont typeface="Wingdings" pitchFamily="2" charset="2"/>
              <a:buChar char="§"/>
              <a:defRPr/>
            </a:pPr>
            <a:r>
              <a:rPr lang="en-US" sz="2400" dirty="0" smtClean="0"/>
              <a:t>United Health Care</a:t>
            </a:r>
          </a:p>
          <a:p>
            <a:pPr marL="740664" eaLnBrk="1" hangingPunct="1">
              <a:buFont typeface="Wingdings" pitchFamily="2" charset="2"/>
              <a:buChar char="§"/>
              <a:defRPr/>
            </a:pPr>
            <a:r>
              <a:rPr lang="en-US" sz="2400" dirty="0" err="1" smtClean="0"/>
              <a:t>iCare</a:t>
            </a:r>
            <a:r>
              <a:rPr lang="en-US" sz="2400" dirty="0" smtClean="0"/>
              <a:t> (Independent Care)</a:t>
            </a:r>
          </a:p>
          <a:p>
            <a:pPr marL="740664" eaLnBrk="1" hangingPunct="1">
              <a:buFont typeface="Wingdings" pitchFamily="2" charset="2"/>
              <a:buChar char="§"/>
              <a:defRPr/>
            </a:pPr>
            <a:r>
              <a:rPr lang="en-US" sz="2400" dirty="0" smtClean="0"/>
              <a:t>Managed Health Service</a:t>
            </a:r>
          </a:p>
          <a:p>
            <a:pPr marL="740664" eaLnBrk="1" hangingPunct="1">
              <a:buFont typeface="Wingdings" pitchFamily="2" charset="2"/>
              <a:buChar char="§"/>
              <a:defRPr/>
            </a:pPr>
            <a:r>
              <a:rPr lang="en-US" sz="2400" dirty="0" smtClean="0"/>
              <a:t>Molina Health Care</a:t>
            </a:r>
          </a:p>
          <a:p>
            <a:pPr eaLnBrk="1" hangingPunct="1">
              <a:defRPr/>
            </a:pPr>
            <a:r>
              <a:rPr lang="en-US" dirty="0" smtClean="0"/>
              <a:t>Wisconsin Family Care, Partnership and IRIS</a:t>
            </a:r>
          </a:p>
          <a:p>
            <a:pPr marL="740664" eaLnBrk="1" hangingPunct="1">
              <a:buFont typeface="Wingdings" pitchFamily="2" charset="2"/>
              <a:buChar char="§"/>
              <a:defRPr/>
            </a:pPr>
            <a:r>
              <a:rPr lang="en-US" sz="2400" dirty="0" smtClean="0"/>
              <a:t>Milwaukee County Family Care</a:t>
            </a:r>
          </a:p>
          <a:p>
            <a:pPr marL="740664" eaLnBrk="1" hangingPunct="1">
              <a:buFont typeface="Wingdings" pitchFamily="2" charset="2"/>
              <a:buChar char="§"/>
              <a:defRPr/>
            </a:pPr>
            <a:r>
              <a:rPr lang="en-US" sz="2400" dirty="0" smtClean="0"/>
              <a:t>Community Care</a:t>
            </a:r>
          </a:p>
          <a:p>
            <a:pPr marL="740664" eaLnBrk="1" hangingPunct="1">
              <a:buFont typeface="Wingdings" pitchFamily="2" charset="2"/>
              <a:buChar char="§"/>
              <a:defRPr/>
            </a:pPr>
            <a:r>
              <a:rPr lang="en-US" sz="2400" dirty="0" smtClean="0"/>
              <a:t>Care Wisconsin</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9CAD57-15DC-40A0-9705-C8E5B979B7FE}" type="slidenum">
              <a:rPr lang="en-US">
                <a:solidFill>
                  <a:schemeClr val="bg1"/>
                </a:solidFill>
              </a:rPr>
              <a:pPr eaLnBrk="1" hangingPunct="1"/>
              <a:t>9</a:t>
            </a:fld>
            <a:endParaRPr lang="en-US">
              <a:solidFill>
                <a:schemeClr val="bg1"/>
              </a:solidFill>
            </a:endParaRPr>
          </a:p>
        </p:txBody>
      </p:sp>
      <p:sp>
        <p:nvSpPr>
          <p:cNvPr id="134152" name="Rectangle 8"/>
          <p:cNvSpPr>
            <a:spLocks noGrp="1" noChangeArrowheads="1"/>
          </p:cNvSpPr>
          <p:nvPr>
            <p:ph type="title"/>
          </p:nvPr>
        </p:nvSpPr>
        <p:spPr>
          <a:xfrm>
            <a:off x="228600" y="152400"/>
            <a:ext cx="7696200" cy="792163"/>
          </a:xfrm>
        </p:spPr>
        <p:txBody>
          <a:bodyPr/>
          <a:lstStyle/>
          <a:p>
            <a:pPr eaLnBrk="1" hangingPunct="1">
              <a:defRPr/>
            </a:pPr>
            <a:r>
              <a:rPr lang="en-US" dirty="0" smtClean="0"/>
              <a:t>Wisconsin Certified Providers</a:t>
            </a:r>
            <a:endParaRPr lang="en-US" dirty="0"/>
          </a:p>
        </p:txBody>
      </p:sp>
      <p:sp>
        <p:nvSpPr>
          <p:cNvPr id="134147" name="Content Placeholder 2"/>
          <p:cNvSpPr>
            <a:spLocks noGrp="1"/>
          </p:cNvSpPr>
          <p:nvPr>
            <p:ph type="body" idx="1"/>
          </p:nvPr>
        </p:nvSpPr>
        <p:spPr>
          <a:xfrm>
            <a:off x="228600" y="990600"/>
            <a:ext cx="8763000" cy="5105400"/>
          </a:xfrm>
        </p:spPr>
        <p:txBody>
          <a:bodyPr/>
          <a:lstStyle/>
          <a:p>
            <a:pPr marL="514350" indent="-514350" eaLnBrk="1" hangingPunct="1">
              <a:lnSpc>
                <a:spcPct val="90000"/>
              </a:lnSpc>
              <a:buFont typeface="+mj-lt"/>
              <a:buAutoNum type="arabicPeriod"/>
              <a:defRPr/>
            </a:pPr>
            <a:endParaRPr lang="en-US" dirty="0" smtClean="0"/>
          </a:p>
          <a:p>
            <a:pPr marL="514350" indent="-514350" eaLnBrk="1" hangingPunct="1">
              <a:lnSpc>
                <a:spcPct val="90000"/>
              </a:lnSpc>
              <a:buFont typeface="+mj-lt"/>
              <a:buAutoNum type="arabicPeriod"/>
              <a:defRPr/>
            </a:pPr>
            <a:r>
              <a:rPr lang="en-US" dirty="0" smtClean="0"/>
              <a:t>Licensed Home Health Agency</a:t>
            </a:r>
          </a:p>
          <a:p>
            <a:pPr marL="514350" indent="-514350" eaLnBrk="1" hangingPunct="1">
              <a:lnSpc>
                <a:spcPct val="90000"/>
              </a:lnSpc>
              <a:buFont typeface="+mj-lt"/>
              <a:buAutoNum type="arabicPeriod"/>
              <a:defRPr/>
            </a:pPr>
            <a:r>
              <a:rPr lang="en-US" dirty="0" smtClean="0"/>
              <a:t>County</a:t>
            </a:r>
          </a:p>
          <a:p>
            <a:pPr marL="514350" indent="-514350" eaLnBrk="1" hangingPunct="1">
              <a:lnSpc>
                <a:spcPct val="90000"/>
              </a:lnSpc>
              <a:buFont typeface="+mj-lt"/>
              <a:buAutoNum type="arabicPeriod"/>
              <a:defRPr/>
            </a:pPr>
            <a:r>
              <a:rPr lang="en-US" dirty="0" smtClean="0"/>
              <a:t>Independent Living Center </a:t>
            </a:r>
          </a:p>
          <a:p>
            <a:pPr eaLnBrk="1" hangingPunct="1">
              <a:lnSpc>
                <a:spcPct val="90000"/>
              </a:lnSpc>
              <a:buFont typeface="Wingdings" pitchFamily="2" charset="2"/>
              <a:buChar char="q"/>
              <a:defRPr/>
            </a:pPr>
            <a:r>
              <a:rPr lang="en-US" dirty="0" smtClean="0"/>
              <a:t> </a:t>
            </a:r>
            <a:r>
              <a:rPr lang="en-US" b="1" dirty="0" smtClean="0"/>
              <a:t>In 2010, via Emergency Ruling, another category was added:</a:t>
            </a:r>
          </a:p>
          <a:p>
            <a:pPr marL="514350" indent="-514350" eaLnBrk="1" hangingPunct="1">
              <a:lnSpc>
                <a:spcPct val="90000"/>
              </a:lnSpc>
              <a:buFont typeface="+mj-lt"/>
              <a:buAutoNum type="arabicPeriod" startAt="4"/>
              <a:defRPr/>
            </a:pPr>
            <a:r>
              <a:rPr lang="en-US" dirty="0" smtClean="0"/>
              <a:t>Free Standing Personal Care Agency</a:t>
            </a:r>
          </a:p>
          <a:p>
            <a:pPr lvl="1" eaLnBrk="1" hangingPunct="1">
              <a:lnSpc>
                <a:spcPct val="90000"/>
              </a:lnSpc>
              <a:buClr>
                <a:schemeClr val="accent2"/>
              </a:buClr>
              <a:buFont typeface="Wingdings" pitchFamily="2" charset="2"/>
              <a:buChar char="§"/>
              <a:defRPr/>
            </a:pPr>
            <a:r>
              <a:rPr lang="en-US" sz="2800" dirty="0" smtClean="0">
                <a:solidFill>
                  <a:schemeClr val="tx1"/>
                </a:solidFill>
              </a:rPr>
              <a:t>Attestation</a:t>
            </a:r>
          </a:p>
          <a:p>
            <a:pPr lvl="1" eaLnBrk="1" hangingPunct="1">
              <a:lnSpc>
                <a:spcPct val="90000"/>
              </a:lnSpc>
              <a:buClr>
                <a:schemeClr val="accent2"/>
              </a:buClr>
              <a:buFont typeface="Wingdings" pitchFamily="2" charset="2"/>
              <a:buChar char="§"/>
              <a:defRPr/>
            </a:pPr>
            <a:r>
              <a:rPr lang="en-US" sz="2800" dirty="0" smtClean="0">
                <a:solidFill>
                  <a:schemeClr val="tx1"/>
                </a:solidFill>
              </a:rPr>
              <a:t>New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TotalTime>
  <Words>1366</Words>
  <Application>Microsoft Office PowerPoint</Application>
  <PresentationFormat>On-screen Show (4:3)</PresentationFormat>
  <Paragraphs>273</Paragraphs>
  <Slides>27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Rounded MT Bold</vt:lpstr>
      <vt:lpstr>Tahoma</vt:lpstr>
      <vt:lpstr>Wingdings</vt:lpstr>
      <vt:lpstr>Courier New</vt:lpstr>
      <vt:lpstr>Default Design</vt:lpstr>
      <vt:lpstr>PowerPoint Presentation</vt:lpstr>
      <vt:lpstr>Philosophy</vt:lpstr>
      <vt:lpstr>Why Do We Offer PAS?</vt:lpstr>
      <vt:lpstr>PAS Origins at IF</vt:lpstr>
      <vt:lpstr>Personal Assistance &amp; Supportive Home Care in Wisconsin</vt:lpstr>
      <vt:lpstr>WI Long-Term Care Services</vt:lpstr>
      <vt:lpstr>Terms and Conditions for Eligibility</vt:lpstr>
      <vt:lpstr>Funding Sources for Independence First</vt:lpstr>
      <vt:lpstr>Wisconsin Certified Providers</vt:lpstr>
      <vt:lpstr>Services Covered under Medical Assistance</vt:lpstr>
      <vt:lpstr>PAS Department Components</vt:lpstr>
      <vt:lpstr>PowerPoint Presentation</vt:lpstr>
      <vt:lpstr>PowerPoint Presentation</vt:lpstr>
      <vt:lpstr>Consumer Admission Process - Assessment</vt:lpstr>
      <vt:lpstr>Consumer Admission Process – Start of Cares</vt:lpstr>
      <vt:lpstr>PowerPoint Presentation</vt:lpstr>
      <vt:lpstr>Hiring Requirements Continued</vt:lpstr>
      <vt:lpstr>Training of PCW</vt:lpstr>
      <vt:lpstr>Training of PCW, cont’d.</vt:lpstr>
      <vt:lpstr>Payroll - Process</vt:lpstr>
      <vt:lpstr>Payroll – Process, cont’d.</vt:lpstr>
      <vt:lpstr>Payroll – Process, cont’d 2</vt:lpstr>
      <vt:lpstr>Payroll - Pitfalls</vt:lpstr>
      <vt:lpstr>Liabiliity</vt:lpstr>
      <vt:lpstr>General Challenges</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44</cp:revision>
  <dcterms:created xsi:type="dcterms:W3CDTF">2011-01-05T14:17:40Z</dcterms:created>
  <dcterms:modified xsi:type="dcterms:W3CDTF">2014-02-17T21:51:59Z</dcterms:modified>
</cp:coreProperties>
</file>