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80" r:id="rId2"/>
    <p:sldId id="319" r:id="rId3"/>
    <p:sldId id="320" r:id="rId4"/>
    <p:sldId id="321" r:id="rId5"/>
    <p:sldId id="322" r:id="rId6"/>
    <p:sldId id="323" r:id="rId7"/>
    <p:sldId id="324" r:id="rId8"/>
    <p:sldId id="325" r:id="rId9"/>
    <p:sldId id="326" r:id="rId10"/>
    <p:sldId id="327" r:id="rId11"/>
    <p:sldId id="388" r:id="rId12"/>
    <p:sldId id="354" r:id="rId13"/>
    <p:sldId id="384" r:id="rId14"/>
    <p:sldId id="331" r:id="rId15"/>
    <p:sldId id="330" r:id="rId16"/>
    <p:sldId id="332" r:id="rId17"/>
    <p:sldId id="334" r:id="rId18"/>
    <p:sldId id="385" r:id="rId19"/>
    <p:sldId id="386" r:id="rId20"/>
    <p:sldId id="389" r:id="rId21"/>
    <p:sldId id="390" r:id="rId22"/>
    <p:sldId id="391" r:id="rId23"/>
    <p:sldId id="392" r:id="rId24"/>
    <p:sldId id="393" r:id="rId25"/>
    <p:sldId id="394" r:id="rId26"/>
    <p:sldId id="387" r:id="rId27"/>
    <p:sldId id="318"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9" autoAdjust="0"/>
    <p:restoredTop sz="94693" autoAdjust="0"/>
  </p:normalViewPr>
  <p:slideViewPr>
    <p:cSldViewPr>
      <p:cViewPr varScale="1">
        <p:scale>
          <a:sx n="112" d="100"/>
          <a:sy n="112" d="100"/>
        </p:scale>
        <p:origin x="1578" y="7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42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66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68EB2AA-6F62-4818-B911-C0752DD9B7E3}" type="slidenum">
              <a:rPr lang="en-US"/>
              <a:pPr/>
              <a:t>‹#›</a:t>
            </a:fld>
            <a:endParaRPr lang="en-US"/>
          </a:p>
        </p:txBody>
      </p:sp>
    </p:spTree>
    <p:extLst>
      <p:ext uri="{BB962C8B-B14F-4D97-AF65-F5344CB8AC3E}">
        <p14:creationId xmlns:p14="http://schemas.microsoft.com/office/powerpoint/2010/main" val="14440847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16093F7-5F37-4247-8C83-67B4745B8D51}" type="slidenum">
              <a:rPr lang="en-US"/>
              <a:pPr eaLnBrk="1" hangingPunct="1"/>
              <a:t>9</a:t>
            </a:fld>
            <a:endParaRPr lang="en-US"/>
          </a:p>
        </p:txBody>
      </p:sp>
      <p:sp>
        <p:nvSpPr>
          <p:cNvPr id="30723" name="Slide Image Placeholder 1"/>
          <p:cNvSpPr>
            <a:spLocks noGrp="1" noRot="1" noChangeAspect="1" noTextEdit="1"/>
          </p:cNvSpPr>
          <p:nvPr>
            <p:ph type="sldImg"/>
          </p:nvPr>
        </p:nvSpPr>
        <p:spPr>
          <a:ln/>
        </p:spPr>
      </p:sp>
      <p:sp>
        <p:nvSpPr>
          <p:cNvPr id="30724" name="Notes Placeholder 2"/>
          <p:cNvSpPr>
            <a:spLocks noGrp="1"/>
          </p:cNvSpPr>
          <p:nvPr>
            <p:ph type="body" idx="1"/>
          </p:nvPr>
        </p:nvSpPr>
        <p:spPr>
          <a:noFill/>
        </p:spPr>
        <p:txBody>
          <a:bodyPr/>
          <a:lstStyle/>
          <a:p>
            <a:pPr eaLnBrk="1" hangingPunct="1"/>
            <a:endParaRPr lang="en-US" smtClean="0">
              <a:latin typeface="Arial" panose="020B0604020202020204" pitchFamily="34" charset="0"/>
            </a:endParaRPr>
          </a:p>
        </p:txBody>
      </p:sp>
      <p:sp>
        <p:nvSpPr>
          <p:cNvPr id="3072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9DEFC67F-D045-4592-B86C-CBEA6755B125}" type="slidenum">
              <a:rPr lang="en-US" sz="1200"/>
              <a:pPr algn="r" eaLnBrk="1" hangingPunct="1"/>
              <a:t>9</a:t>
            </a:fld>
            <a:endParaRPr lang="en-US" sz="1200"/>
          </a:p>
        </p:txBody>
      </p:sp>
    </p:spTree>
    <p:extLst>
      <p:ext uri="{BB962C8B-B14F-4D97-AF65-F5344CB8AC3E}">
        <p14:creationId xmlns:p14="http://schemas.microsoft.com/office/powerpoint/2010/main" val="74290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F5EC10-4CDF-47BF-8E7B-6823B5C4A382}" type="slidenum">
              <a:rPr lang="en-US"/>
              <a:pPr eaLnBrk="1" hangingPunct="1"/>
              <a:t>10</a:t>
            </a:fld>
            <a:endParaRPr lang="en-US"/>
          </a:p>
        </p:txBody>
      </p:sp>
      <p:sp>
        <p:nvSpPr>
          <p:cNvPr id="31747" name="Slide Image Placeholder 1"/>
          <p:cNvSpPr>
            <a:spLocks noGrp="1" noRot="1" noChangeAspect="1" noTextEdit="1"/>
          </p:cNvSpPr>
          <p:nvPr>
            <p:ph type="sldImg"/>
          </p:nvPr>
        </p:nvSpPr>
        <p:spPr>
          <a:ln/>
        </p:spPr>
      </p:sp>
      <p:sp>
        <p:nvSpPr>
          <p:cNvPr id="31748" name="Notes Placeholder 2"/>
          <p:cNvSpPr>
            <a:spLocks noGrp="1"/>
          </p:cNvSpPr>
          <p:nvPr>
            <p:ph type="body" idx="1"/>
          </p:nvPr>
        </p:nvSpPr>
        <p:spPr>
          <a:noFill/>
        </p:spPr>
        <p:txBody>
          <a:bodyPr/>
          <a:lstStyle/>
          <a:p>
            <a:pPr eaLnBrk="1" hangingPunct="1"/>
            <a:r>
              <a:rPr lang="en-US" smtClean="0">
                <a:latin typeface="Arial" panose="020B0604020202020204" pitchFamily="34" charset="0"/>
              </a:rPr>
              <a:t>There are both positives and negatives of most of these programs.</a:t>
            </a:r>
          </a:p>
          <a:p>
            <a:pPr eaLnBrk="1" hangingPunct="1"/>
            <a:r>
              <a:rPr lang="en-US" smtClean="0">
                <a:latin typeface="Arial" panose="020B0604020202020204" pitchFamily="34" charset="0"/>
              </a:rPr>
              <a:t>ICFMR Rebalancing/CRI</a:t>
            </a:r>
          </a:p>
          <a:p>
            <a:pPr lvl="1" eaLnBrk="1" hangingPunct="1"/>
            <a:r>
              <a:rPr lang="en-US" smtClean="0">
                <a:latin typeface="Arial" panose="020B0604020202020204" pitchFamily="34" charset="0"/>
              </a:rPr>
              <a:t>Reduction in institutional placements BUT many moved to congregate yet less congregate housing</a:t>
            </a:r>
          </a:p>
          <a:p>
            <a:pPr eaLnBrk="1" hangingPunct="1"/>
            <a:r>
              <a:rPr lang="en-US" smtClean="0">
                <a:latin typeface="Arial" panose="020B0604020202020204" pitchFamily="34" charset="0"/>
              </a:rPr>
              <a:t>SSI Managed Care</a:t>
            </a:r>
          </a:p>
          <a:p>
            <a:pPr lvl="1" eaLnBrk="1" hangingPunct="1"/>
            <a:r>
              <a:rPr lang="en-US" smtClean="0">
                <a:latin typeface="Arial" panose="020B0604020202020204" pitchFamily="34" charset="0"/>
              </a:rPr>
              <a:t>Continuity of care issues were addressed</a:t>
            </a:r>
          </a:p>
          <a:p>
            <a:pPr eaLnBrk="1" hangingPunct="1"/>
            <a:r>
              <a:rPr lang="en-US" smtClean="0">
                <a:latin typeface="Arial" panose="020B0604020202020204" pitchFamily="34" charset="0"/>
              </a:rPr>
              <a:t>Family Care </a:t>
            </a:r>
          </a:p>
          <a:p>
            <a:pPr lvl="1" eaLnBrk="1" hangingPunct="1"/>
            <a:r>
              <a:rPr lang="en-US" smtClean="0">
                <a:latin typeface="Arial" panose="020B0604020202020204" pitchFamily="34" charset="0"/>
              </a:rPr>
              <a:t>Reduction of waiting lists BUT reduction in services, provider rate cuts</a:t>
            </a:r>
          </a:p>
          <a:p>
            <a:pPr lvl="1" eaLnBrk="1" hangingPunct="1"/>
            <a:r>
              <a:rPr lang="en-US" smtClean="0">
                <a:latin typeface="Arial" panose="020B0604020202020204" pitchFamily="34" charset="0"/>
              </a:rPr>
              <a:t>Options Counseling not separate like in SSI Managed Care</a:t>
            </a:r>
          </a:p>
          <a:p>
            <a:pPr eaLnBrk="1" hangingPunct="1"/>
            <a:endParaRPr lang="en-US" smtClean="0">
              <a:latin typeface="Arial" panose="020B0604020202020204" pitchFamily="34" charset="0"/>
            </a:endParaRPr>
          </a:p>
        </p:txBody>
      </p:sp>
      <p:sp>
        <p:nvSpPr>
          <p:cNvPr id="3174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2123D89-229E-4BA4-B43A-04276137C048}" type="slidenum">
              <a:rPr lang="en-US" sz="1200"/>
              <a:pPr algn="r" eaLnBrk="1" hangingPunct="1"/>
              <a:t>10</a:t>
            </a:fld>
            <a:endParaRPr lang="en-US" sz="1200"/>
          </a:p>
        </p:txBody>
      </p:sp>
    </p:spTree>
    <p:extLst>
      <p:ext uri="{BB962C8B-B14F-4D97-AF65-F5344CB8AC3E}">
        <p14:creationId xmlns:p14="http://schemas.microsoft.com/office/powerpoint/2010/main" val="948552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5CF006-CD7C-4568-BF39-C9AE36777D75}" type="slidenum">
              <a:rPr lang="en-US"/>
              <a:pPr eaLnBrk="1" hangingPunct="1"/>
              <a:t>11</a:t>
            </a:fld>
            <a:endParaRPr lang="en-US"/>
          </a:p>
        </p:txBody>
      </p:sp>
      <p:sp>
        <p:nvSpPr>
          <p:cNvPr id="32771" name="Slide Image Placeholder 1"/>
          <p:cNvSpPr>
            <a:spLocks noGrp="1" noRot="1" noChangeAspect="1" noTextEdit="1"/>
          </p:cNvSpPr>
          <p:nvPr>
            <p:ph type="sldImg"/>
          </p:nvPr>
        </p:nvSpPr>
        <p:spPr>
          <a:ln/>
        </p:spPr>
      </p:sp>
      <p:sp>
        <p:nvSpPr>
          <p:cNvPr id="32772" name="Notes Placeholder 2"/>
          <p:cNvSpPr>
            <a:spLocks noGrp="1"/>
          </p:cNvSpPr>
          <p:nvPr>
            <p:ph type="body" idx="1"/>
          </p:nvPr>
        </p:nvSpPr>
        <p:spPr>
          <a:noFill/>
        </p:spPr>
        <p:txBody>
          <a:bodyPr/>
          <a:lstStyle/>
          <a:p>
            <a:pPr eaLnBrk="1" hangingPunct="1"/>
            <a:r>
              <a:rPr lang="en-US" smtClean="0">
                <a:latin typeface="Arial" panose="020B0604020202020204" pitchFamily="34" charset="0"/>
              </a:rPr>
              <a:t>There are both positives and negatives of most of these programs.</a:t>
            </a:r>
          </a:p>
          <a:p>
            <a:pPr eaLnBrk="1" hangingPunct="1"/>
            <a:r>
              <a:rPr lang="en-US" smtClean="0">
                <a:latin typeface="Arial" panose="020B0604020202020204" pitchFamily="34" charset="0"/>
              </a:rPr>
              <a:t>ICFMR Rebalancing/CRI</a:t>
            </a:r>
          </a:p>
          <a:p>
            <a:pPr lvl="1" eaLnBrk="1" hangingPunct="1"/>
            <a:r>
              <a:rPr lang="en-US" smtClean="0">
                <a:latin typeface="Arial" panose="020B0604020202020204" pitchFamily="34" charset="0"/>
              </a:rPr>
              <a:t>Reduction in institutional placements BUT many moved to congregate yet less congregate housing</a:t>
            </a:r>
          </a:p>
          <a:p>
            <a:pPr eaLnBrk="1" hangingPunct="1"/>
            <a:r>
              <a:rPr lang="en-US" smtClean="0">
                <a:latin typeface="Arial" panose="020B0604020202020204" pitchFamily="34" charset="0"/>
              </a:rPr>
              <a:t>SSI Managed Care</a:t>
            </a:r>
          </a:p>
          <a:p>
            <a:pPr lvl="1" eaLnBrk="1" hangingPunct="1"/>
            <a:r>
              <a:rPr lang="en-US" smtClean="0">
                <a:latin typeface="Arial" panose="020B0604020202020204" pitchFamily="34" charset="0"/>
              </a:rPr>
              <a:t>Continuity of care issues were addressed</a:t>
            </a:r>
          </a:p>
          <a:p>
            <a:pPr eaLnBrk="1" hangingPunct="1"/>
            <a:r>
              <a:rPr lang="en-US" smtClean="0">
                <a:latin typeface="Arial" panose="020B0604020202020204" pitchFamily="34" charset="0"/>
              </a:rPr>
              <a:t>Family Care </a:t>
            </a:r>
          </a:p>
          <a:p>
            <a:pPr lvl="1" eaLnBrk="1" hangingPunct="1"/>
            <a:r>
              <a:rPr lang="en-US" smtClean="0">
                <a:latin typeface="Arial" panose="020B0604020202020204" pitchFamily="34" charset="0"/>
              </a:rPr>
              <a:t>Reduction of waiting lists BUT reduction in services, provider rate cuts</a:t>
            </a:r>
          </a:p>
          <a:p>
            <a:pPr lvl="1" eaLnBrk="1" hangingPunct="1"/>
            <a:r>
              <a:rPr lang="en-US" smtClean="0">
                <a:latin typeface="Arial" panose="020B0604020202020204" pitchFamily="34" charset="0"/>
              </a:rPr>
              <a:t>Options Counseling not separate like in SSI Managed Care</a:t>
            </a:r>
          </a:p>
          <a:p>
            <a:pPr eaLnBrk="1" hangingPunct="1"/>
            <a:endParaRPr lang="en-US" smtClean="0">
              <a:latin typeface="Arial" panose="020B0604020202020204" pitchFamily="34" charset="0"/>
            </a:endParaRPr>
          </a:p>
        </p:txBody>
      </p:sp>
      <p:sp>
        <p:nvSpPr>
          <p:cNvPr id="32773"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7D842DDE-AEA1-4FC7-9A47-6B21951305A3}" type="slidenum">
              <a:rPr lang="en-US" sz="1200"/>
              <a:pPr algn="r" eaLnBrk="1" hangingPunct="1"/>
              <a:t>11</a:t>
            </a:fld>
            <a:endParaRPr lang="en-US" sz="1200"/>
          </a:p>
        </p:txBody>
      </p:sp>
    </p:spTree>
    <p:extLst>
      <p:ext uri="{BB962C8B-B14F-4D97-AF65-F5344CB8AC3E}">
        <p14:creationId xmlns:p14="http://schemas.microsoft.com/office/powerpoint/2010/main" val="3748393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9A3AC0F-1EFF-4F00-B36F-49C8E3A352AA}" type="slidenum">
              <a:rPr lang="en-US"/>
              <a:pPr eaLnBrk="1" hangingPunct="1"/>
              <a:t>14</a:t>
            </a:fld>
            <a:endParaRPr lang="en-US"/>
          </a:p>
        </p:txBody>
      </p:sp>
      <p:sp>
        <p:nvSpPr>
          <p:cNvPr id="33795" name="Slide Image Placeholder 1"/>
          <p:cNvSpPr>
            <a:spLocks noGrp="1" noRot="1" noChangeAspect="1" noTextEdit="1"/>
          </p:cNvSpPr>
          <p:nvPr>
            <p:ph type="sldImg"/>
          </p:nvPr>
        </p:nvSpPr>
        <p:spPr>
          <a:ln/>
        </p:spPr>
      </p:sp>
      <p:sp>
        <p:nvSpPr>
          <p:cNvPr id="33796" name="Notes Placeholder 2"/>
          <p:cNvSpPr>
            <a:spLocks noGrp="1"/>
          </p:cNvSpPr>
          <p:nvPr>
            <p:ph type="body" idx="1"/>
          </p:nvPr>
        </p:nvSpPr>
        <p:spPr>
          <a:noFill/>
        </p:spPr>
        <p:txBody>
          <a:bodyPr/>
          <a:lstStyle/>
          <a:p>
            <a:pPr eaLnBrk="1" hangingPunct="1"/>
            <a:endParaRPr lang="en-US" smtClean="0">
              <a:latin typeface="Arial" panose="020B0604020202020204" pitchFamily="34" charset="0"/>
            </a:endParaRPr>
          </a:p>
        </p:txBody>
      </p:sp>
      <p:sp>
        <p:nvSpPr>
          <p:cNvPr id="33797"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B61226A-A0D0-4577-ABAF-4F63DBEB52F6}" type="slidenum">
              <a:rPr lang="en-US" sz="1200"/>
              <a:pPr algn="r" eaLnBrk="1" hangingPunct="1"/>
              <a:t>14</a:t>
            </a:fld>
            <a:endParaRPr lang="en-US" sz="1200"/>
          </a:p>
        </p:txBody>
      </p:sp>
    </p:spTree>
    <p:extLst>
      <p:ext uri="{BB962C8B-B14F-4D97-AF65-F5344CB8AC3E}">
        <p14:creationId xmlns:p14="http://schemas.microsoft.com/office/powerpoint/2010/main" val="2186103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30136AA4-1968-42C5-A769-97297A3DAE30}" type="slidenum">
              <a:rPr lang="en-US"/>
              <a:pPr/>
              <a:t>‹#›</a:t>
            </a:fld>
            <a:endParaRPr lang="en-US"/>
          </a:p>
        </p:txBody>
      </p:sp>
    </p:spTree>
    <p:extLst>
      <p:ext uri="{BB962C8B-B14F-4D97-AF65-F5344CB8AC3E}">
        <p14:creationId xmlns:p14="http://schemas.microsoft.com/office/powerpoint/2010/main" val="1700506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0CCD9541-449C-4F07-9153-022CFDE86231}" type="slidenum">
              <a:rPr lang="en-US"/>
              <a:pPr/>
              <a:t>‹#›</a:t>
            </a:fld>
            <a:endParaRPr lang="en-US"/>
          </a:p>
        </p:txBody>
      </p:sp>
    </p:spTree>
    <p:extLst>
      <p:ext uri="{BB962C8B-B14F-4D97-AF65-F5344CB8AC3E}">
        <p14:creationId xmlns:p14="http://schemas.microsoft.com/office/powerpoint/2010/main" val="2072706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41905F57-6C5A-44F3-93D1-85E99D79C42F}" type="slidenum">
              <a:rPr lang="en-US"/>
              <a:pPr/>
              <a:t>‹#›</a:t>
            </a:fld>
            <a:endParaRPr lang="en-US"/>
          </a:p>
        </p:txBody>
      </p:sp>
    </p:spTree>
    <p:extLst>
      <p:ext uri="{BB962C8B-B14F-4D97-AF65-F5344CB8AC3E}">
        <p14:creationId xmlns:p14="http://schemas.microsoft.com/office/powerpoint/2010/main" val="4156374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DE9D485E-25E8-443D-8327-AAD3F500FECA}" type="slidenum">
              <a:rPr lang="en-US"/>
              <a:pPr/>
              <a:t>‹#›</a:t>
            </a:fld>
            <a:endParaRPr lang="en-US"/>
          </a:p>
        </p:txBody>
      </p:sp>
    </p:spTree>
    <p:extLst>
      <p:ext uri="{BB962C8B-B14F-4D97-AF65-F5344CB8AC3E}">
        <p14:creationId xmlns:p14="http://schemas.microsoft.com/office/powerpoint/2010/main" val="905578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D16A82FF-FE4B-4559-B3D0-58B6B1249D91}" type="slidenum">
              <a:rPr lang="en-US"/>
              <a:pPr/>
              <a:t>‹#›</a:t>
            </a:fld>
            <a:endParaRPr lang="en-US"/>
          </a:p>
        </p:txBody>
      </p:sp>
    </p:spTree>
    <p:extLst>
      <p:ext uri="{BB962C8B-B14F-4D97-AF65-F5344CB8AC3E}">
        <p14:creationId xmlns:p14="http://schemas.microsoft.com/office/powerpoint/2010/main" val="2793088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5052F632-586F-4E59-AEFD-A01C2DA75FA9}" type="slidenum">
              <a:rPr lang="en-US"/>
              <a:pPr/>
              <a:t>‹#›</a:t>
            </a:fld>
            <a:endParaRPr lang="en-US"/>
          </a:p>
        </p:txBody>
      </p:sp>
    </p:spTree>
    <p:extLst>
      <p:ext uri="{BB962C8B-B14F-4D97-AF65-F5344CB8AC3E}">
        <p14:creationId xmlns:p14="http://schemas.microsoft.com/office/powerpoint/2010/main" val="1163862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1F65FBE1-D6E5-44C8-B67B-3D2AC4B4BD4B}" type="slidenum">
              <a:rPr lang="en-US"/>
              <a:pPr/>
              <a:t>‹#›</a:t>
            </a:fld>
            <a:endParaRPr lang="en-US"/>
          </a:p>
        </p:txBody>
      </p:sp>
    </p:spTree>
    <p:extLst>
      <p:ext uri="{BB962C8B-B14F-4D97-AF65-F5344CB8AC3E}">
        <p14:creationId xmlns:p14="http://schemas.microsoft.com/office/powerpoint/2010/main" val="3500182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9BF1528B-C765-4A49-B5B6-64D3D34A0FA1}" type="slidenum">
              <a:rPr lang="en-US"/>
              <a:pPr/>
              <a:t>‹#›</a:t>
            </a:fld>
            <a:endParaRPr lang="en-US"/>
          </a:p>
        </p:txBody>
      </p:sp>
    </p:spTree>
    <p:extLst>
      <p:ext uri="{BB962C8B-B14F-4D97-AF65-F5344CB8AC3E}">
        <p14:creationId xmlns:p14="http://schemas.microsoft.com/office/powerpoint/2010/main" val="2243573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47C1BD62-5B9C-4F2E-B388-DFF07F012296}" type="slidenum">
              <a:rPr lang="en-US"/>
              <a:pPr/>
              <a:t>‹#›</a:t>
            </a:fld>
            <a:endParaRPr lang="en-US"/>
          </a:p>
        </p:txBody>
      </p:sp>
    </p:spTree>
    <p:extLst>
      <p:ext uri="{BB962C8B-B14F-4D97-AF65-F5344CB8AC3E}">
        <p14:creationId xmlns:p14="http://schemas.microsoft.com/office/powerpoint/2010/main" val="996757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9FC575FC-A68C-4F68-BE39-8EF713032777}" type="slidenum">
              <a:rPr lang="en-US"/>
              <a:pPr/>
              <a:t>‹#›</a:t>
            </a:fld>
            <a:endParaRPr lang="en-US"/>
          </a:p>
        </p:txBody>
      </p:sp>
    </p:spTree>
    <p:extLst>
      <p:ext uri="{BB962C8B-B14F-4D97-AF65-F5344CB8AC3E}">
        <p14:creationId xmlns:p14="http://schemas.microsoft.com/office/powerpoint/2010/main" val="3901488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C38C94F1-3A0A-43B9-87D8-6352421EFEFF}" type="slidenum">
              <a:rPr lang="en-US"/>
              <a:pPr/>
              <a:t>‹#›</a:t>
            </a:fld>
            <a:endParaRPr lang="en-US"/>
          </a:p>
        </p:txBody>
      </p:sp>
    </p:spTree>
    <p:extLst>
      <p:ext uri="{BB962C8B-B14F-4D97-AF65-F5344CB8AC3E}">
        <p14:creationId xmlns:p14="http://schemas.microsoft.com/office/powerpoint/2010/main" val="120167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10D39D68-3132-4476-B0F2-6EE65DC5FF7B}" type="slidenum">
              <a:rPr lang="en-US"/>
              <a:pPr/>
              <a:t>‹#›</a:t>
            </a:fld>
            <a:endParaRPr lang="en-US"/>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87B2B635-99BE-454F-A563-E153816623FC}" type="slidenum">
              <a:rPr lang="en-US" sz="800" b="1"/>
              <a:pPr algn="r" eaLnBrk="1" hangingPunct="1"/>
              <a:t>‹#›</a:t>
            </a:fld>
            <a:endParaRPr lang="en-US" sz="800" b="1"/>
          </a:p>
        </p:txBody>
      </p:sp>
      <p:sp>
        <p:nvSpPr>
          <p:cNvPr id="2"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1031"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Tahoma" panose="020B060403050404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2pPr>
      <a:lvl3pPr marL="1143000" indent="-22860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4pPr>
      <a:lvl5pPr marL="20574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1"/>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B1751D-93F1-4356-9935-7E5CBA88BC68}" type="slidenum">
              <a:rPr lang="en-US">
                <a:solidFill>
                  <a:schemeClr val="bg1"/>
                </a:solidFill>
              </a:rPr>
              <a:pPr eaLnBrk="1" hangingPunct="1"/>
              <a:t>1</a:t>
            </a:fld>
            <a:endParaRPr lang="en-US">
              <a:solidFill>
                <a:schemeClr val="bg1"/>
              </a:solidFill>
            </a:endParaRPr>
          </a:p>
        </p:txBody>
      </p:sp>
      <p:sp>
        <p:nvSpPr>
          <p:cNvPr id="27652" name="Rectangle 2"/>
          <p:cNvSpPr>
            <a:spLocks noChangeArrowheads="1"/>
          </p:cNvSpPr>
          <p:nvPr/>
        </p:nvSpPr>
        <p:spPr bwMode="auto">
          <a:xfrm>
            <a:off x="685800" y="7620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en-US" sz="3600" b="1">
                <a:solidFill>
                  <a:schemeClr val="accent2"/>
                </a:solidFill>
                <a:effectLst>
                  <a:outerShdw blurRad="38100" dist="38100" dir="2700000" algn="tl">
                    <a:srgbClr val="C0C0C0"/>
                  </a:outerShdw>
                </a:effectLst>
                <a:latin typeface="Arial Rounded MT Bold" pitchFamily="34" charset="0"/>
              </a:rPr>
              <a:t>CIL-NET Presents…</a:t>
            </a:r>
          </a:p>
        </p:txBody>
      </p:sp>
      <p:sp>
        <p:nvSpPr>
          <p:cNvPr id="205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AE8871F-E40B-4877-999C-A3DAD12DF87A}" type="slidenum">
              <a:rPr lang="en-US" sz="800" b="1"/>
              <a:pPr algn="r" eaLnBrk="1" hangingPunct="1"/>
              <a:t>1</a:t>
            </a:fld>
            <a:endParaRPr lang="en-US" sz="800" b="1"/>
          </a:p>
        </p:txBody>
      </p:sp>
      <p:sp>
        <p:nvSpPr>
          <p:cNvPr id="2053" name="Rectangle 3"/>
          <p:cNvSpPr>
            <a:spLocks noChangeArrowheads="1"/>
          </p:cNvSpPr>
          <p:nvPr/>
        </p:nvSpPr>
        <p:spPr bwMode="auto">
          <a:xfrm>
            <a:off x="0" y="1219200"/>
            <a:ext cx="9144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chemeClr val="accent2"/>
              </a:buClr>
              <a:buFont typeface="Tahoma" panose="020B0604030504040204" pitchFamily="34" charset="0"/>
              <a:buNone/>
            </a:pPr>
            <a:r>
              <a:rPr lang="en-US" sz="3000" b="1">
                <a:solidFill>
                  <a:srgbClr val="333399"/>
                </a:solidFill>
                <a:latin typeface="Arial Rounded MT Bold" panose="020F0704030504030204" pitchFamily="34" charset="0"/>
              </a:rPr>
              <a:t>Operating Personal Assistance Services in CILs</a:t>
            </a:r>
          </a:p>
          <a:p>
            <a:pPr algn="ctr" eaLnBrk="1" hangingPunct="1">
              <a:spcBef>
                <a:spcPct val="20000"/>
              </a:spcBef>
              <a:buClr>
                <a:schemeClr val="accent2"/>
              </a:buClr>
            </a:pPr>
            <a:r>
              <a:rPr lang="en-US" sz="2400">
                <a:solidFill>
                  <a:srgbClr val="000099"/>
                </a:solidFill>
                <a:latin typeface="Arial Rounded MT Bold" panose="020F0704030504030204" pitchFamily="34" charset="0"/>
              </a:rPr>
              <a:t>A National Onsite Training</a:t>
            </a:r>
          </a:p>
          <a:p>
            <a:pPr algn="ctr" eaLnBrk="1" hangingPunct="1">
              <a:spcBef>
                <a:spcPct val="20000"/>
              </a:spcBef>
              <a:buClr>
                <a:schemeClr val="accent2"/>
              </a:buClr>
              <a:buFont typeface="Tahoma" panose="020B0604030504040204" pitchFamily="34" charset="0"/>
              <a:buNone/>
            </a:pPr>
            <a:endParaRPr lang="en-US" sz="800" b="1">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endParaRPr lang="en-US" sz="800">
              <a:solidFill>
                <a:srgbClr val="0000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endParaRPr lang="en-US" sz="700" b="1">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August 16-18, 2011</a:t>
            </a: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St. Louis, MO</a:t>
            </a:r>
          </a:p>
          <a:p>
            <a:pPr algn="ctr" eaLnBrk="1" hangingPunct="1">
              <a:spcBef>
                <a:spcPct val="20000"/>
              </a:spcBef>
              <a:buClr>
                <a:schemeClr val="accent2"/>
              </a:buClr>
              <a:buFont typeface="Tahoma" panose="020B0604030504040204" pitchFamily="34" charset="0"/>
              <a:buNone/>
            </a:pPr>
            <a:endParaRPr lang="en-US" sz="800">
              <a:solidFill>
                <a:srgbClr val="333399"/>
              </a:solidFill>
              <a:latin typeface="Tahoma" panose="020B0604030504040204" pitchFamily="34" charset="0"/>
            </a:endParaRPr>
          </a:p>
          <a:p>
            <a:pPr algn="ctr" eaLnBrk="1" hangingPunct="1">
              <a:spcBef>
                <a:spcPct val="20000"/>
              </a:spcBef>
              <a:buClr>
                <a:schemeClr val="accent2"/>
              </a:buClr>
              <a:buFont typeface="Tahoma" panose="020B0604030504040204" pitchFamily="34" charset="0"/>
              <a:buNone/>
            </a:pPr>
            <a:r>
              <a:rPr lang="en-US" sz="2000">
                <a:solidFill>
                  <a:srgbClr val="333399"/>
                </a:solidFill>
                <a:latin typeface="Arial Rounded MT Bold" panose="020F0704030504030204" pitchFamily="34" charset="0"/>
              </a:rPr>
              <a:t>Presenters:</a:t>
            </a:r>
          </a:p>
          <a:p>
            <a:pPr algn="ctr" eaLnBrk="1" hangingPunct="1">
              <a:spcBef>
                <a:spcPct val="20000"/>
              </a:spcBef>
              <a:buClr>
                <a:schemeClr val="accent2"/>
              </a:buClr>
              <a:buFont typeface="Tahoma" panose="020B0604030504040204" pitchFamily="34" charset="0"/>
              <a:buNone/>
            </a:pPr>
            <a:r>
              <a:rPr lang="en-US" sz="2200">
                <a:solidFill>
                  <a:schemeClr val="accent2"/>
                </a:solidFill>
                <a:latin typeface="Arial Rounded MT Bold" panose="020F0704030504030204" pitchFamily="34" charset="0"/>
              </a:rPr>
              <a:t>Lee Schulz and Ginger Reimer</a:t>
            </a:r>
          </a:p>
          <a:p>
            <a:pPr algn="ctr" eaLnBrk="1" hangingPunct="1">
              <a:spcBef>
                <a:spcPct val="20000"/>
              </a:spcBef>
              <a:buClr>
                <a:schemeClr val="accent2"/>
              </a:buClr>
              <a:buFont typeface="Tahoma" panose="020B0604030504040204" pitchFamily="34" charset="0"/>
              <a:buNone/>
            </a:pPr>
            <a:r>
              <a:rPr lang="en-US" sz="2200">
                <a:solidFill>
                  <a:schemeClr val="accent2"/>
                </a:solidFill>
                <a:latin typeface="Arial Rounded MT Bold" panose="020F0704030504030204" pitchFamily="34" charset="0"/>
              </a:rPr>
              <a:t>Independence</a:t>
            </a:r>
            <a:r>
              <a:rPr lang="en-US" sz="2200" i="1">
                <a:solidFill>
                  <a:schemeClr val="accent2"/>
                </a:solidFill>
                <a:latin typeface="Arial Rounded MT Bold" panose="020F0704030504030204" pitchFamily="34" charset="0"/>
              </a:rPr>
              <a:t>First</a:t>
            </a:r>
          </a:p>
          <a:p>
            <a:pPr algn="ctr" eaLnBrk="1" hangingPunct="1">
              <a:spcBef>
                <a:spcPct val="20000"/>
              </a:spcBef>
              <a:buClr>
                <a:schemeClr val="accent2"/>
              </a:buClr>
              <a:buFont typeface="Tahoma" panose="020B0604030504040204" pitchFamily="34" charset="0"/>
              <a:buNone/>
            </a:pPr>
            <a:r>
              <a:rPr lang="en-US" sz="2200">
                <a:solidFill>
                  <a:schemeClr val="accent2"/>
                </a:solidFill>
                <a:latin typeface="Arial Rounded MT Bold" panose="020F0704030504030204" pitchFamily="34" charset="0"/>
              </a:rPr>
              <a:t>Milwaukee, Wisconsin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111E5E-DE52-41EB-82EC-325850E58FAE}" type="slidenum">
              <a:rPr lang="en-US">
                <a:solidFill>
                  <a:schemeClr val="bg1"/>
                </a:solidFill>
              </a:rPr>
              <a:pPr eaLnBrk="1" hangingPunct="1"/>
              <a:t>10</a:t>
            </a:fld>
            <a:endParaRPr lang="en-US">
              <a:solidFill>
                <a:schemeClr val="bg1"/>
              </a:solidFill>
            </a:endParaRPr>
          </a:p>
        </p:txBody>
      </p:sp>
      <p:sp>
        <p:nvSpPr>
          <p:cNvPr id="136199" name="Rectangle 7"/>
          <p:cNvSpPr>
            <a:spLocks noGrp="1" noChangeArrowheads="1"/>
          </p:cNvSpPr>
          <p:nvPr>
            <p:ph type="title"/>
          </p:nvPr>
        </p:nvSpPr>
        <p:spPr>
          <a:xfrm>
            <a:off x="228600" y="152400"/>
            <a:ext cx="7696200" cy="792163"/>
          </a:xfrm>
        </p:spPr>
        <p:txBody>
          <a:bodyPr/>
          <a:lstStyle/>
          <a:p>
            <a:pPr eaLnBrk="1" hangingPunct="1">
              <a:defRPr/>
            </a:pPr>
            <a:r>
              <a:rPr lang="en-US" dirty="0" smtClean="0"/>
              <a:t>Services Covered under Medical Assistance</a:t>
            </a:r>
            <a:endParaRPr lang="en-US" dirty="0">
              <a:cs typeface="Arial" charset="0"/>
            </a:endParaRPr>
          </a:p>
        </p:txBody>
      </p:sp>
      <p:sp>
        <p:nvSpPr>
          <p:cNvPr id="136195" name="Content Placeholder 2"/>
          <p:cNvSpPr>
            <a:spLocks noGrp="1"/>
          </p:cNvSpPr>
          <p:nvPr>
            <p:ph type="body" idx="1"/>
          </p:nvPr>
        </p:nvSpPr>
        <p:spPr>
          <a:xfrm>
            <a:off x="381000" y="1066800"/>
            <a:ext cx="8610600" cy="5257800"/>
          </a:xfrm>
        </p:spPr>
        <p:txBody>
          <a:bodyPr/>
          <a:lstStyle/>
          <a:p>
            <a:pPr eaLnBrk="1" hangingPunct="1">
              <a:lnSpc>
                <a:spcPct val="90000"/>
              </a:lnSpc>
              <a:defRPr/>
            </a:pPr>
            <a:r>
              <a:rPr lang="en-US" dirty="0" smtClean="0"/>
              <a:t>Personal Care Services</a:t>
            </a:r>
          </a:p>
          <a:p>
            <a:pPr marL="740664" eaLnBrk="1" hangingPunct="1">
              <a:lnSpc>
                <a:spcPct val="90000"/>
              </a:lnSpc>
              <a:buFont typeface="Wingdings" pitchFamily="2" charset="2"/>
              <a:buChar char="§"/>
              <a:defRPr/>
            </a:pPr>
            <a:r>
              <a:rPr lang="en-US" sz="2400" dirty="0" smtClean="0"/>
              <a:t>Bathing, dressing/undressing, grooming, skin care, eating, care of eyeglasses and hearing aids, toileting, transfers, mobility and ambulation, accompaniment to medical appointments, cleaning, bed linens, laundry, food purchasing, and meal preparation</a:t>
            </a:r>
          </a:p>
          <a:p>
            <a:pPr eaLnBrk="1" hangingPunct="1">
              <a:lnSpc>
                <a:spcPct val="90000"/>
              </a:lnSpc>
              <a:defRPr/>
            </a:pPr>
            <a:r>
              <a:rPr lang="en-US" dirty="0" smtClean="0"/>
              <a:t>Medically Oriented Tasks</a:t>
            </a:r>
          </a:p>
          <a:p>
            <a:pPr marL="740664" lvl="2" indent="-342900" eaLnBrk="1" hangingPunct="1">
              <a:lnSpc>
                <a:spcPct val="90000"/>
              </a:lnSpc>
              <a:buClr>
                <a:schemeClr val="accent2"/>
              </a:buClr>
              <a:buFont typeface="Wingdings" pitchFamily="2" charset="2"/>
              <a:buChar char="§"/>
              <a:defRPr/>
            </a:pPr>
            <a:r>
              <a:rPr lang="en-US" dirty="0">
                <a:solidFill>
                  <a:schemeClr val="tx1"/>
                </a:solidFill>
              </a:rPr>
              <a:t>Medication assistance, Glucometer readings, prescribed skin care, </a:t>
            </a:r>
            <a:r>
              <a:rPr lang="en-US" dirty="0" err="1">
                <a:solidFill>
                  <a:schemeClr val="tx1"/>
                </a:solidFill>
              </a:rPr>
              <a:t>Suprapubic</a:t>
            </a:r>
            <a:r>
              <a:rPr lang="en-US" dirty="0">
                <a:solidFill>
                  <a:schemeClr val="tx1"/>
                </a:solidFill>
              </a:rPr>
              <a:t> catheter care, GI tube site care, complex positioning, complex transfer (Hoyer), respiratory assistance, bowel program, administration of tube feeding, and range of motion exercises</a:t>
            </a:r>
          </a:p>
          <a:p>
            <a:pPr eaLnBrk="1" hangingPunct="1">
              <a:lnSpc>
                <a:spcPct val="90000"/>
              </a:lnSpc>
              <a:defRPr/>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2E8431-D6CA-4123-8B96-7DF11CF1133C}" type="slidenum">
              <a:rPr lang="en-US">
                <a:solidFill>
                  <a:schemeClr val="bg1"/>
                </a:solidFill>
              </a:rPr>
              <a:pPr eaLnBrk="1" hangingPunct="1"/>
              <a:t>11</a:t>
            </a:fld>
            <a:endParaRPr lang="en-US">
              <a:solidFill>
                <a:schemeClr val="bg1"/>
              </a:solidFill>
            </a:endParaRPr>
          </a:p>
        </p:txBody>
      </p:sp>
      <p:sp>
        <p:nvSpPr>
          <p:cNvPr id="218114" name="Rectangle 2"/>
          <p:cNvSpPr>
            <a:spLocks noGrp="1" noChangeArrowheads="1"/>
          </p:cNvSpPr>
          <p:nvPr>
            <p:ph type="title"/>
          </p:nvPr>
        </p:nvSpPr>
        <p:spPr>
          <a:xfrm>
            <a:off x="228600" y="152400"/>
            <a:ext cx="7696200" cy="792163"/>
          </a:xfrm>
        </p:spPr>
        <p:txBody>
          <a:bodyPr/>
          <a:lstStyle/>
          <a:p>
            <a:pPr eaLnBrk="1" hangingPunct="1">
              <a:defRPr/>
            </a:pPr>
            <a:r>
              <a:rPr lang="en-US" dirty="0" smtClean="0"/>
              <a:t>PAS Department Components</a:t>
            </a:r>
            <a:endParaRPr lang="en-US" dirty="0">
              <a:cs typeface="Arial" charset="0"/>
            </a:endParaRPr>
          </a:p>
        </p:txBody>
      </p:sp>
      <p:sp>
        <p:nvSpPr>
          <p:cNvPr id="218115" name="Content Placeholder 2"/>
          <p:cNvSpPr>
            <a:spLocks noGrp="1"/>
          </p:cNvSpPr>
          <p:nvPr>
            <p:ph type="body" idx="1"/>
          </p:nvPr>
        </p:nvSpPr>
        <p:spPr>
          <a:xfrm>
            <a:off x="381000" y="1143000"/>
            <a:ext cx="8610600" cy="5257800"/>
          </a:xfrm>
        </p:spPr>
        <p:txBody>
          <a:bodyPr/>
          <a:lstStyle/>
          <a:p>
            <a:pPr marL="514350" indent="-514350" eaLnBrk="1" hangingPunct="1">
              <a:buFont typeface="+mj-lt"/>
              <a:buAutoNum type="arabicPeriod"/>
              <a:defRPr/>
            </a:pPr>
            <a:endParaRPr lang="en-US" dirty="0" smtClean="0"/>
          </a:p>
          <a:p>
            <a:pPr marL="514350" indent="-514350" eaLnBrk="1" hangingPunct="1">
              <a:buFont typeface="+mj-lt"/>
              <a:buAutoNum type="arabicPeriod"/>
              <a:defRPr/>
            </a:pPr>
            <a:r>
              <a:rPr lang="en-US" dirty="0" smtClean="0"/>
              <a:t>Consumer admission process</a:t>
            </a:r>
          </a:p>
          <a:p>
            <a:pPr marL="514350" indent="-514350" eaLnBrk="1" hangingPunct="1">
              <a:buFont typeface="+mj-lt"/>
              <a:buAutoNum type="arabicPeriod"/>
              <a:defRPr/>
            </a:pPr>
            <a:r>
              <a:rPr lang="en-US" dirty="0" smtClean="0"/>
              <a:t>Hiring Requirements of Personal Care Workers</a:t>
            </a:r>
          </a:p>
          <a:p>
            <a:pPr marL="514350" indent="-514350" eaLnBrk="1" hangingPunct="1">
              <a:buFont typeface="+mj-lt"/>
              <a:buAutoNum type="arabicPeriod"/>
              <a:defRPr/>
            </a:pPr>
            <a:r>
              <a:rPr lang="en-US" dirty="0" smtClean="0"/>
              <a:t>Training of PCW</a:t>
            </a:r>
          </a:p>
          <a:p>
            <a:pPr marL="514350" indent="-514350" eaLnBrk="1" hangingPunct="1">
              <a:buFont typeface="+mj-lt"/>
              <a:buAutoNum type="arabicPeriod"/>
              <a:defRPr/>
            </a:pPr>
            <a:r>
              <a:rPr lang="en-US" dirty="0" smtClean="0"/>
              <a:t>Payroll</a:t>
            </a:r>
          </a:p>
          <a:p>
            <a:pPr marL="514350" indent="-514350" eaLnBrk="1" hangingPunct="1">
              <a:buFont typeface="+mj-lt"/>
              <a:buAutoNum type="arabicPeriod"/>
              <a:defRPr/>
            </a:pPr>
            <a:r>
              <a:rPr lang="en-US" dirty="0" smtClean="0"/>
              <a:t>Reimbursement Claims</a:t>
            </a:r>
          </a:p>
          <a:p>
            <a:pPr marL="514350" indent="-514350" eaLnBrk="1" hangingPunct="1">
              <a:buFont typeface="+mj-lt"/>
              <a:buAutoNum type="arabicPeriod"/>
              <a:defRPr/>
            </a:pPr>
            <a:r>
              <a:rPr lang="en-US" dirty="0" smtClean="0"/>
              <a:t>Policies and procedures</a:t>
            </a:r>
          </a:p>
          <a:p>
            <a:pPr marL="740664" eaLnBrk="1" hangingPunct="1">
              <a:buFont typeface="Wingdings" pitchFamily="2" charset="2"/>
              <a:buChar char="§"/>
              <a:defRPr/>
            </a:pPr>
            <a:r>
              <a:rPr lang="en-US" sz="2400" dirty="0" smtClean="0"/>
              <a:t>Development, communication, and enforcement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14391B3-451E-4EAD-B2B2-3E758F37C263}" type="slidenum">
              <a:rPr lang="en-US">
                <a:solidFill>
                  <a:schemeClr val="bg1"/>
                </a:solidFill>
              </a:rPr>
              <a:pPr eaLnBrk="1" hangingPunct="1"/>
              <a:t>12</a:t>
            </a:fld>
            <a:endParaRPr lang="en-US">
              <a:solidFill>
                <a:schemeClr val="bg1"/>
              </a:solidFill>
            </a:endParaRPr>
          </a:p>
        </p:txBody>
      </p:sp>
      <p:sp>
        <p:nvSpPr>
          <p:cNvPr id="167939" name="Rectangle 3"/>
          <p:cNvSpPr>
            <a:spLocks noGrp="1" noChangeArrowheads="1"/>
          </p:cNvSpPr>
          <p:nvPr>
            <p:ph type="body" idx="1"/>
          </p:nvPr>
        </p:nvSpPr>
        <p:spPr>
          <a:xfrm>
            <a:off x="457200" y="1600200"/>
            <a:ext cx="8305800" cy="4267200"/>
          </a:xfrm>
        </p:spPr>
        <p:txBody>
          <a:bodyPr/>
          <a:lstStyle/>
          <a:p>
            <a:pPr eaLnBrk="1" hangingPunct="1">
              <a:defRPr/>
            </a:pPr>
            <a:r>
              <a:rPr lang="en-US" dirty="0" smtClean="0"/>
              <a:t>Personal Care Screening Tool</a:t>
            </a:r>
          </a:p>
          <a:p>
            <a:pPr marL="740664" eaLnBrk="1" hangingPunct="1">
              <a:buFont typeface="Wingdings" pitchFamily="2" charset="2"/>
              <a:buChar char="§"/>
              <a:defRPr/>
            </a:pPr>
            <a:r>
              <a:rPr lang="en-US" dirty="0" smtClean="0"/>
              <a:t>Determines the amount of units allowed</a:t>
            </a:r>
          </a:p>
          <a:p>
            <a:pPr marL="960120" indent="-457200" eaLnBrk="1" hangingPunct="1">
              <a:buFont typeface="Courier New" pitchFamily="49" charset="0"/>
              <a:buChar char="o"/>
              <a:defRPr/>
            </a:pPr>
            <a:r>
              <a:rPr lang="en-US" dirty="0" smtClean="0"/>
              <a:t>1 hour = 4 units</a:t>
            </a:r>
          </a:p>
          <a:p>
            <a:pPr eaLnBrk="1" hangingPunct="1">
              <a:defRPr/>
            </a:pPr>
            <a:r>
              <a:rPr lang="en-US" dirty="0" smtClean="0"/>
              <a:t>Addendum</a:t>
            </a:r>
          </a:p>
          <a:p>
            <a:pPr eaLnBrk="1" hangingPunct="1">
              <a:defRPr/>
            </a:pPr>
            <a:r>
              <a:rPr lang="en-US" dirty="0" smtClean="0"/>
              <a:t>Amendment</a:t>
            </a:r>
          </a:p>
          <a:p>
            <a:pPr eaLnBrk="1" hangingPunct="1">
              <a:defRPr/>
            </a:pPr>
            <a:r>
              <a:rPr lang="en-US" dirty="0" smtClean="0"/>
              <a:t>Yearly recertification</a:t>
            </a:r>
          </a:p>
          <a:p>
            <a:pPr marL="740664" eaLnBrk="1" hangingPunct="1">
              <a:buFont typeface="Wingdings" pitchFamily="2" charset="2"/>
              <a:buChar char="§"/>
              <a:defRPr/>
            </a:pPr>
            <a:r>
              <a:rPr lang="en-US" dirty="0" smtClean="0"/>
              <a:t>Medicaid authorization</a:t>
            </a:r>
          </a:p>
          <a:p>
            <a:pPr marL="740664" eaLnBrk="1" hangingPunct="1">
              <a:buFont typeface="Wingdings" pitchFamily="2" charset="2"/>
              <a:buChar char="§"/>
              <a:defRPr/>
            </a:pPr>
            <a:r>
              <a:rPr lang="en-US" dirty="0" smtClean="0"/>
              <a:t>MD orders</a:t>
            </a:r>
            <a:endParaRPr lang="en-US" dirty="0"/>
          </a:p>
        </p:txBody>
      </p:sp>
      <p:sp>
        <p:nvSpPr>
          <p:cNvPr id="167940" name="Title 1"/>
          <p:cNvSpPr>
            <a:spLocks/>
          </p:cNvSpPr>
          <p:nvPr/>
        </p:nvSpPr>
        <p:spPr bwMode="auto">
          <a:xfrm>
            <a:off x="228600" y="274638"/>
            <a:ext cx="7543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US" sz="3200" b="1" dirty="0">
                <a:solidFill>
                  <a:schemeClr val="accent2"/>
                </a:solidFill>
                <a:effectLst>
                  <a:outerShdw blurRad="38100" dist="38100" dir="2700000" algn="tl">
                    <a:srgbClr val="000000">
                      <a:alpha val="43137"/>
                    </a:srgbClr>
                  </a:outerShdw>
                </a:effectLst>
                <a:latin typeface="+mj-lt"/>
              </a:rPr>
              <a:t>Approval of Services</a:t>
            </a:r>
            <a:endParaRPr lang="en-US" sz="3200" b="1" dirty="0">
              <a:solidFill>
                <a:schemeClr val="accent2"/>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643DDC8-3777-4162-8315-7227DF382DD4}" type="slidenum">
              <a:rPr lang="en-US">
                <a:solidFill>
                  <a:schemeClr val="bg1"/>
                </a:solidFill>
              </a:rPr>
              <a:pPr eaLnBrk="1" hangingPunct="1"/>
              <a:t>13</a:t>
            </a:fld>
            <a:endParaRPr lang="en-US">
              <a:solidFill>
                <a:schemeClr val="bg1"/>
              </a:solidFill>
            </a:endParaRPr>
          </a:p>
        </p:txBody>
      </p:sp>
      <p:sp>
        <p:nvSpPr>
          <p:cNvPr id="214018" name="Rectangle 2"/>
          <p:cNvSpPr>
            <a:spLocks noGrp="1" noChangeArrowheads="1"/>
          </p:cNvSpPr>
          <p:nvPr>
            <p:ph type="body" idx="1"/>
          </p:nvPr>
        </p:nvSpPr>
        <p:spPr>
          <a:xfrm>
            <a:off x="457200" y="1447800"/>
            <a:ext cx="8305800" cy="4724400"/>
          </a:xfrm>
        </p:spPr>
        <p:txBody>
          <a:bodyPr/>
          <a:lstStyle/>
          <a:p>
            <a:pPr eaLnBrk="1" hangingPunct="1">
              <a:defRPr/>
            </a:pPr>
            <a:r>
              <a:rPr lang="en-US" dirty="0" smtClean="0"/>
              <a:t>Explain consumer directed vs. Home Health Care</a:t>
            </a:r>
          </a:p>
          <a:p>
            <a:pPr eaLnBrk="1" hangingPunct="1">
              <a:defRPr/>
            </a:pPr>
            <a:r>
              <a:rPr lang="en-US" dirty="0" smtClean="0"/>
              <a:t>Pre Screening</a:t>
            </a:r>
          </a:p>
          <a:p>
            <a:pPr marL="740664" eaLnBrk="1" hangingPunct="1">
              <a:buFont typeface="Wingdings" pitchFamily="2" charset="2"/>
              <a:buChar char="§"/>
              <a:defRPr/>
            </a:pPr>
            <a:r>
              <a:rPr lang="en-US" sz="2400" dirty="0" smtClean="0"/>
              <a:t>Living conditions</a:t>
            </a:r>
          </a:p>
          <a:p>
            <a:pPr marL="740664" eaLnBrk="1" hangingPunct="1">
              <a:buFont typeface="Wingdings" pitchFamily="2" charset="2"/>
              <a:buChar char="§"/>
              <a:defRPr/>
            </a:pPr>
            <a:r>
              <a:rPr lang="en-US" sz="2400" dirty="0" smtClean="0"/>
              <a:t>Diagnosis – health issues</a:t>
            </a:r>
          </a:p>
          <a:p>
            <a:pPr marL="740664" eaLnBrk="1" hangingPunct="1">
              <a:buFont typeface="Wingdings" pitchFamily="2" charset="2"/>
              <a:buChar char="§"/>
              <a:defRPr/>
            </a:pPr>
            <a:r>
              <a:rPr lang="en-US" sz="2400" dirty="0" smtClean="0"/>
              <a:t>Primary physician information</a:t>
            </a:r>
          </a:p>
          <a:p>
            <a:pPr marL="740664" eaLnBrk="1" hangingPunct="1">
              <a:buFont typeface="Wingdings" pitchFamily="2" charset="2"/>
              <a:buChar char="§"/>
              <a:defRPr/>
            </a:pPr>
            <a:r>
              <a:rPr lang="en-US" sz="2400" dirty="0" smtClean="0"/>
              <a:t>How are needs currently met</a:t>
            </a:r>
          </a:p>
          <a:p>
            <a:pPr marL="740664" eaLnBrk="1" hangingPunct="1">
              <a:buFont typeface="Wingdings" pitchFamily="2" charset="2"/>
              <a:buChar char="§"/>
              <a:defRPr/>
            </a:pPr>
            <a:r>
              <a:rPr lang="en-US" sz="2400" dirty="0" smtClean="0"/>
              <a:t>Medicaid eligibility</a:t>
            </a:r>
          </a:p>
          <a:p>
            <a:pPr marL="740664" eaLnBrk="1" hangingPunct="1">
              <a:buFont typeface="Wingdings" pitchFamily="2" charset="2"/>
              <a:buChar char="§"/>
              <a:defRPr/>
            </a:pPr>
            <a:r>
              <a:rPr lang="en-US" sz="2400" dirty="0" smtClean="0"/>
              <a:t>Potential personal care workers</a:t>
            </a:r>
          </a:p>
          <a:p>
            <a:pPr marL="740664" eaLnBrk="1" hangingPunct="1">
              <a:buFont typeface="Wingdings" pitchFamily="2" charset="2"/>
              <a:buChar char="§"/>
              <a:defRPr/>
            </a:pPr>
            <a:r>
              <a:rPr lang="en-US" sz="2400" dirty="0" smtClean="0"/>
              <a:t>Language preference</a:t>
            </a:r>
            <a:r>
              <a:rPr lang="en-US" b="1" dirty="0" smtClean="0"/>
              <a:t/>
            </a:r>
            <a:br>
              <a:rPr lang="en-US" b="1" dirty="0" smtClean="0"/>
            </a:br>
            <a:endParaRPr lang="en-US" b="1" dirty="0"/>
          </a:p>
        </p:txBody>
      </p:sp>
      <p:sp>
        <p:nvSpPr>
          <p:cNvPr id="214019" name="Title 1"/>
          <p:cNvSpPr>
            <a:spLocks/>
          </p:cNvSpPr>
          <p:nvPr/>
        </p:nvSpPr>
        <p:spPr bwMode="auto">
          <a:xfrm>
            <a:off x="228600" y="274638"/>
            <a:ext cx="7543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US" sz="3200" b="1" dirty="0">
                <a:solidFill>
                  <a:schemeClr val="accent2"/>
                </a:solidFill>
                <a:effectLst>
                  <a:outerShdw blurRad="38100" dist="38100" dir="2700000" algn="tl">
                    <a:srgbClr val="C0C0C0"/>
                  </a:outerShdw>
                </a:effectLst>
                <a:latin typeface="Arial Rounded MT Bold" pitchFamily="34" charset="0"/>
              </a:rPr>
              <a:t>Consumer Admission Process - Intake</a:t>
            </a:r>
            <a:endParaRPr lang="en-US" sz="3200" b="1" dirty="0">
              <a:solidFill>
                <a:schemeClr val="accent2"/>
              </a:solidFill>
              <a:effectLst>
                <a:outerShdw blurRad="38100" dist="38100" dir="2700000" algn="tl">
                  <a:srgbClr val="C0C0C0"/>
                </a:outerShdw>
              </a:effectLst>
              <a:latin typeface="Arial Rounded MT Bold"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B6BA10D-5C47-4407-BE03-4A0F2D7CC591}" type="slidenum">
              <a:rPr lang="en-US">
                <a:solidFill>
                  <a:schemeClr val="bg1"/>
                </a:solidFill>
              </a:rPr>
              <a:pPr eaLnBrk="1" hangingPunct="1"/>
              <a:t>14</a:t>
            </a:fld>
            <a:endParaRPr lang="en-US">
              <a:solidFill>
                <a:schemeClr val="bg1"/>
              </a:solidFill>
            </a:endParaRPr>
          </a:p>
        </p:txBody>
      </p:sp>
      <p:sp>
        <p:nvSpPr>
          <p:cNvPr id="143363" name="Content Placeholder 2"/>
          <p:cNvSpPr>
            <a:spLocks noGrp="1"/>
          </p:cNvSpPr>
          <p:nvPr>
            <p:ph type="body" idx="1"/>
          </p:nvPr>
        </p:nvSpPr>
        <p:spPr>
          <a:xfrm>
            <a:off x="304800" y="1524000"/>
            <a:ext cx="8534400" cy="4343400"/>
          </a:xfrm>
        </p:spPr>
        <p:txBody>
          <a:bodyPr/>
          <a:lstStyle/>
          <a:p>
            <a:pPr eaLnBrk="1" hangingPunct="1">
              <a:defRPr/>
            </a:pPr>
            <a:r>
              <a:rPr lang="en-US" dirty="0" smtClean="0"/>
              <a:t>Care Coordinator sets up in home face to face visit</a:t>
            </a:r>
          </a:p>
          <a:p>
            <a:pPr marL="740664" eaLnBrk="1" hangingPunct="1">
              <a:buFont typeface="Wingdings" pitchFamily="2" charset="2"/>
              <a:buChar char="§"/>
              <a:defRPr/>
            </a:pPr>
            <a:r>
              <a:rPr lang="en-US" sz="2400" dirty="0" smtClean="0"/>
              <a:t>Uses Personal Care Screening Tool</a:t>
            </a:r>
          </a:p>
          <a:p>
            <a:pPr marL="740664" eaLnBrk="1" hangingPunct="1">
              <a:buFont typeface="Wingdings" pitchFamily="2" charset="2"/>
              <a:buChar char="§"/>
              <a:defRPr/>
            </a:pPr>
            <a:r>
              <a:rPr lang="en-US" sz="2400" dirty="0" smtClean="0"/>
              <a:t>Specify personal care needs</a:t>
            </a:r>
          </a:p>
          <a:p>
            <a:pPr marL="740664" eaLnBrk="1" hangingPunct="1">
              <a:buFont typeface="Wingdings" pitchFamily="2" charset="2"/>
              <a:buChar char="§"/>
              <a:defRPr/>
            </a:pPr>
            <a:r>
              <a:rPr lang="en-US" sz="2400" dirty="0" smtClean="0"/>
              <a:t>Specify preferred service days and hours</a:t>
            </a:r>
          </a:p>
          <a:p>
            <a:pPr marL="740664" eaLnBrk="1" hangingPunct="1">
              <a:buFont typeface="Wingdings" pitchFamily="2" charset="2"/>
              <a:buChar char="§"/>
              <a:defRPr/>
            </a:pPr>
            <a:r>
              <a:rPr lang="en-US" sz="2400" dirty="0" smtClean="0"/>
              <a:t>Identify Medically Oriented Tasks</a:t>
            </a:r>
          </a:p>
          <a:p>
            <a:pPr eaLnBrk="1" hangingPunct="1">
              <a:defRPr/>
            </a:pPr>
            <a:r>
              <a:rPr lang="en-US" dirty="0" smtClean="0"/>
              <a:t>Approval process</a:t>
            </a:r>
          </a:p>
          <a:p>
            <a:pPr marL="740664" eaLnBrk="1" hangingPunct="1">
              <a:buFont typeface="Wingdings" pitchFamily="2" charset="2"/>
              <a:buChar char="§"/>
              <a:defRPr/>
            </a:pPr>
            <a:r>
              <a:rPr lang="en-US" sz="2400" dirty="0" smtClean="0"/>
              <a:t>Allocated hours from PCST</a:t>
            </a:r>
          </a:p>
          <a:p>
            <a:pPr marL="740664" eaLnBrk="1" hangingPunct="1">
              <a:buFont typeface="Wingdings" pitchFamily="2" charset="2"/>
              <a:buChar char="§"/>
              <a:defRPr/>
            </a:pPr>
            <a:r>
              <a:rPr lang="en-US" sz="2400" dirty="0" smtClean="0"/>
              <a:t>Signed MD order</a:t>
            </a:r>
          </a:p>
          <a:p>
            <a:pPr marL="740664" eaLnBrk="1" hangingPunct="1">
              <a:buFont typeface="Wingdings" pitchFamily="2" charset="2"/>
              <a:buChar char="§"/>
              <a:defRPr/>
            </a:pPr>
            <a:r>
              <a:rPr lang="en-US" sz="2400" dirty="0" smtClean="0"/>
              <a:t>Prior Authorization for services</a:t>
            </a:r>
          </a:p>
        </p:txBody>
      </p:sp>
      <p:sp>
        <p:nvSpPr>
          <p:cNvPr id="143367" name="Title 1"/>
          <p:cNvSpPr>
            <a:spLocks noGrp="1"/>
          </p:cNvSpPr>
          <p:nvPr>
            <p:ph type="title"/>
          </p:nvPr>
        </p:nvSpPr>
        <p:spPr/>
        <p:txBody>
          <a:bodyPr/>
          <a:lstStyle/>
          <a:p>
            <a:pPr eaLnBrk="1" hangingPunct="1">
              <a:defRPr/>
            </a:pPr>
            <a:r>
              <a:rPr lang="en-US" dirty="0" smtClean="0"/>
              <a:t>Consumer Admission Process - Assessment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Consumer Admission Process – Start of Cares</a:t>
            </a:r>
            <a:endParaRPr lang="en-US" dirty="0"/>
          </a:p>
        </p:txBody>
      </p:sp>
      <p:sp>
        <p:nvSpPr>
          <p:cNvPr id="142339" name="Content Placeholder 2"/>
          <p:cNvSpPr>
            <a:spLocks noGrp="1"/>
          </p:cNvSpPr>
          <p:nvPr>
            <p:ph sz="half" idx="1"/>
          </p:nvPr>
        </p:nvSpPr>
        <p:spPr>
          <a:xfrm>
            <a:off x="457200" y="1219200"/>
            <a:ext cx="4000500" cy="5029200"/>
          </a:xfrm>
        </p:spPr>
        <p:txBody>
          <a:bodyPr/>
          <a:lstStyle/>
          <a:p>
            <a:pPr eaLnBrk="1" hangingPunct="1">
              <a:defRPr/>
            </a:pPr>
            <a:r>
              <a:rPr lang="en-US" sz="2200" dirty="0" smtClean="0"/>
              <a:t>Consumer Rights and Responsibilities</a:t>
            </a:r>
            <a:endParaRPr lang="en-US" sz="2200" dirty="0"/>
          </a:p>
          <a:p>
            <a:pPr eaLnBrk="1" hangingPunct="1">
              <a:defRPr/>
            </a:pPr>
            <a:r>
              <a:rPr lang="en-US" sz="2200" dirty="0" smtClean="0"/>
              <a:t>Service Agreement</a:t>
            </a:r>
          </a:p>
          <a:p>
            <a:pPr marL="740664" eaLnBrk="1" hangingPunct="1">
              <a:buFont typeface="Wingdings" pitchFamily="2" charset="2"/>
              <a:buChar char="§"/>
              <a:defRPr/>
            </a:pPr>
            <a:r>
              <a:rPr lang="en-US" sz="2000" dirty="0" smtClean="0"/>
              <a:t>Contracts with consumers</a:t>
            </a:r>
          </a:p>
          <a:p>
            <a:pPr marL="740664" eaLnBrk="1" hangingPunct="1">
              <a:buFont typeface="Wingdings" pitchFamily="2" charset="2"/>
              <a:buChar char="§"/>
              <a:defRPr/>
            </a:pPr>
            <a:r>
              <a:rPr lang="en-US" sz="2000" dirty="0" smtClean="0"/>
              <a:t>Reason for discharge</a:t>
            </a:r>
          </a:p>
          <a:p>
            <a:pPr marL="740664" eaLnBrk="1" hangingPunct="1">
              <a:buFont typeface="Wingdings" pitchFamily="2" charset="2"/>
              <a:buChar char="§"/>
              <a:defRPr/>
            </a:pPr>
            <a:r>
              <a:rPr lang="en-US" sz="2000" dirty="0" smtClean="0"/>
              <a:t>Cost of Service</a:t>
            </a:r>
          </a:p>
          <a:p>
            <a:pPr marL="740664" eaLnBrk="1" hangingPunct="1">
              <a:buFont typeface="Wingdings" pitchFamily="2" charset="2"/>
              <a:buChar char="§"/>
              <a:defRPr/>
            </a:pPr>
            <a:r>
              <a:rPr lang="en-US" sz="2000" dirty="0" smtClean="0"/>
              <a:t>Consumer Liability</a:t>
            </a:r>
          </a:p>
          <a:p>
            <a:pPr eaLnBrk="1" hangingPunct="1">
              <a:defRPr/>
            </a:pPr>
            <a:r>
              <a:rPr lang="en-US" sz="2200" dirty="0" smtClean="0"/>
              <a:t>Consumer Assessment Visit Teaching</a:t>
            </a:r>
          </a:p>
          <a:p>
            <a:pPr eaLnBrk="1" hangingPunct="1">
              <a:defRPr/>
            </a:pPr>
            <a:r>
              <a:rPr lang="en-US" sz="2200" dirty="0" smtClean="0"/>
              <a:t>Review of Care Plan with Consumer and PCW</a:t>
            </a:r>
          </a:p>
          <a:p>
            <a:pPr eaLnBrk="1" hangingPunct="1">
              <a:defRPr/>
            </a:pPr>
            <a:r>
              <a:rPr lang="en-US" sz="2200" dirty="0" smtClean="0"/>
              <a:t>Consumer Appeals</a:t>
            </a:r>
          </a:p>
        </p:txBody>
      </p:sp>
      <p:sp>
        <p:nvSpPr>
          <p:cNvPr id="16388" name="Content Placeholder 2"/>
          <p:cNvSpPr>
            <a:spLocks noGrp="1"/>
          </p:cNvSpPr>
          <p:nvPr>
            <p:ph sz="half" idx="2"/>
          </p:nvPr>
        </p:nvSpPr>
        <p:spPr/>
        <p:txBody>
          <a:bodyPr/>
          <a:lstStyle/>
          <a:p>
            <a:pPr eaLnBrk="1" hangingPunct="1"/>
            <a:r>
              <a:rPr lang="en-US" sz="2200" smtClean="0"/>
              <a:t>Consumer Signature Authorization</a:t>
            </a:r>
          </a:p>
          <a:p>
            <a:pPr eaLnBrk="1" hangingPunct="1"/>
            <a:r>
              <a:rPr lang="en-US" sz="2200" smtClean="0"/>
              <a:t>Notice of Privacy</a:t>
            </a:r>
          </a:p>
          <a:p>
            <a:pPr eaLnBrk="1" hangingPunct="1"/>
            <a:r>
              <a:rPr lang="en-US" sz="2200" smtClean="0"/>
              <a:t>Release of Information</a:t>
            </a:r>
          </a:p>
          <a:p>
            <a:pPr eaLnBrk="1" hangingPunct="1"/>
            <a:r>
              <a:rPr lang="en-US" sz="2200" smtClean="0"/>
              <a:t>Notice to Wisconsin MA Recipients</a:t>
            </a:r>
          </a:p>
          <a:p>
            <a:pPr eaLnBrk="1" hangingPunct="1"/>
            <a:r>
              <a:rPr lang="en-US" sz="2200" smtClean="0"/>
              <a:t>Worksheet for Home Health Coverage Determination</a:t>
            </a:r>
          </a:p>
          <a:p>
            <a:pPr eaLnBrk="1" hangingPunct="1"/>
            <a:r>
              <a:rPr lang="en-US" sz="2200" smtClean="0"/>
              <a:t>Advised to send personal care worker to apply</a:t>
            </a:r>
          </a:p>
        </p:txBody>
      </p:sp>
      <p:sp>
        <p:nvSpPr>
          <p:cNvPr id="16389"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2186134-CD61-4924-9469-F3F0CD6047AF}" type="slidenum">
              <a:rPr lang="en-US">
                <a:solidFill>
                  <a:schemeClr val="bg1"/>
                </a:solidFill>
              </a:rPr>
              <a:pPr eaLnBrk="1" hangingPunct="1"/>
              <a:t>15</a:t>
            </a:fld>
            <a:endParaRPr lang="en-US">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752464-BF8B-475E-98D7-8A410390C37B}" type="slidenum">
              <a:rPr lang="en-US">
                <a:solidFill>
                  <a:schemeClr val="bg1"/>
                </a:solidFill>
              </a:rPr>
              <a:pPr eaLnBrk="1" hangingPunct="1"/>
              <a:t>16</a:t>
            </a:fld>
            <a:endParaRPr lang="en-US">
              <a:solidFill>
                <a:schemeClr val="bg1"/>
              </a:solidFill>
            </a:endParaRPr>
          </a:p>
        </p:txBody>
      </p:sp>
      <p:sp>
        <p:nvSpPr>
          <p:cNvPr id="145411" name="Content Placeholder 2"/>
          <p:cNvSpPr>
            <a:spLocks noGrp="1"/>
          </p:cNvSpPr>
          <p:nvPr>
            <p:ph type="body" idx="1"/>
          </p:nvPr>
        </p:nvSpPr>
        <p:spPr>
          <a:xfrm>
            <a:off x="381000" y="1447800"/>
            <a:ext cx="8153400" cy="4648200"/>
          </a:xfrm>
        </p:spPr>
        <p:txBody>
          <a:bodyPr/>
          <a:lstStyle/>
          <a:p>
            <a:pPr eaLnBrk="1" hangingPunct="1">
              <a:defRPr/>
            </a:pPr>
            <a:r>
              <a:rPr lang="en-US" dirty="0" smtClean="0"/>
              <a:t>Application (Some level of experience)</a:t>
            </a:r>
          </a:p>
          <a:p>
            <a:pPr eaLnBrk="1" hangingPunct="1">
              <a:defRPr/>
            </a:pPr>
            <a:r>
              <a:rPr lang="en-US" dirty="0" smtClean="0"/>
              <a:t>Interview of applicant by HR</a:t>
            </a:r>
          </a:p>
          <a:p>
            <a:pPr marL="740664" eaLnBrk="1" hangingPunct="1">
              <a:buFont typeface="Wingdings" pitchFamily="2" charset="2"/>
              <a:buChar char="§"/>
              <a:defRPr/>
            </a:pPr>
            <a:r>
              <a:rPr lang="en-US" sz="2400" dirty="0" smtClean="0"/>
              <a:t>Skills review</a:t>
            </a:r>
          </a:p>
          <a:p>
            <a:pPr eaLnBrk="1" hangingPunct="1">
              <a:defRPr/>
            </a:pPr>
            <a:r>
              <a:rPr lang="en-US" dirty="0" smtClean="0"/>
              <a:t>3 references required</a:t>
            </a:r>
          </a:p>
          <a:p>
            <a:pPr eaLnBrk="1" hangingPunct="1">
              <a:defRPr/>
            </a:pPr>
            <a:r>
              <a:rPr lang="en-US" dirty="0" smtClean="0"/>
              <a:t>Negative TB skin-test screening</a:t>
            </a:r>
          </a:p>
          <a:p>
            <a:pPr eaLnBrk="1" hangingPunct="1">
              <a:defRPr/>
            </a:pPr>
            <a:r>
              <a:rPr lang="en-US" dirty="0" smtClean="0"/>
              <a:t>New Hire Orientation</a:t>
            </a:r>
          </a:p>
          <a:p>
            <a:pPr eaLnBrk="1" hangingPunct="1">
              <a:defRPr/>
            </a:pPr>
            <a:r>
              <a:rPr lang="en-US" dirty="0" smtClean="0"/>
              <a:t>Adequate PCW training</a:t>
            </a:r>
          </a:p>
          <a:p>
            <a:pPr eaLnBrk="1" hangingPunct="1">
              <a:defRPr/>
            </a:pPr>
            <a:r>
              <a:rPr lang="en-US" dirty="0" smtClean="0"/>
              <a:t>Completed tax documents (i.e. W2)</a:t>
            </a:r>
          </a:p>
          <a:p>
            <a:pPr eaLnBrk="1" hangingPunct="1">
              <a:defRPr/>
            </a:pPr>
            <a:r>
              <a:rPr lang="en-US" dirty="0" smtClean="0"/>
              <a:t>Policy and Procedure, employee handbook</a:t>
            </a:r>
          </a:p>
        </p:txBody>
      </p:sp>
      <p:sp>
        <p:nvSpPr>
          <p:cNvPr id="145414" name="Title 1"/>
          <p:cNvSpPr>
            <a:spLocks/>
          </p:cNvSpPr>
          <p:nvPr/>
        </p:nvSpPr>
        <p:spPr bwMode="auto">
          <a:xfrm>
            <a:off x="228600" y="381000"/>
            <a:ext cx="76962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US" sz="3200" b="1" dirty="0">
                <a:solidFill>
                  <a:schemeClr val="accent2"/>
                </a:solidFill>
                <a:effectLst>
                  <a:outerShdw blurRad="38100" dist="38100" dir="2700000" algn="tl">
                    <a:srgbClr val="000000">
                      <a:alpha val="43137"/>
                    </a:srgbClr>
                  </a:outerShdw>
                </a:effectLst>
                <a:latin typeface="+mj-lt"/>
              </a:rPr>
              <a:t>Hiring Requirements</a:t>
            </a:r>
            <a:endParaRPr lang="en-US" sz="3200" b="1" dirty="0">
              <a:solidFill>
                <a:schemeClr val="accent2"/>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867EDD4-4976-4C47-B65F-08E6B30B3FA1}" type="slidenum">
              <a:rPr lang="en-US">
                <a:solidFill>
                  <a:schemeClr val="bg1"/>
                </a:solidFill>
              </a:rPr>
              <a:pPr eaLnBrk="1" hangingPunct="1"/>
              <a:t>17</a:t>
            </a:fld>
            <a:endParaRPr lang="en-US">
              <a:solidFill>
                <a:schemeClr val="bg1"/>
              </a:solidFill>
            </a:endParaRPr>
          </a:p>
        </p:txBody>
      </p:sp>
      <p:sp>
        <p:nvSpPr>
          <p:cNvPr id="147459" name="Rectangle 3"/>
          <p:cNvSpPr>
            <a:spLocks noGrp="1" noChangeArrowheads="1"/>
          </p:cNvSpPr>
          <p:nvPr>
            <p:ph type="body" idx="1"/>
          </p:nvPr>
        </p:nvSpPr>
        <p:spPr>
          <a:xfrm>
            <a:off x="381000" y="1219200"/>
            <a:ext cx="8153400" cy="5410200"/>
          </a:xfrm>
        </p:spPr>
        <p:txBody>
          <a:bodyPr/>
          <a:lstStyle/>
          <a:p>
            <a:pPr eaLnBrk="1" hangingPunct="1">
              <a:defRPr/>
            </a:pPr>
            <a:r>
              <a:rPr lang="en-US" dirty="0" smtClean="0"/>
              <a:t>Wisconsin Personal Care Worker Criminal Background Check – “Wisconsin Caregiver Law”</a:t>
            </a:r>
          </a:p>
          <a:p>
            <a:pPr marL="740664" eaLnBrk="1" hangingPunct="1">
              <a:buFont typeface="Wingdings" pitchFamily="2" charset="2"/>
              <a:buChar char="§"/>
              <a:defRPr/>
            </a:pPr>
            <a:r>
              <a:rPr lang="en-US" dirty="0" smtClean="0"/>
              <a:t>Background Information Disclosure</a:t>
            </a:r>
          </a:p>
          <a:p>
            <a:pPr marL="960120" indent="-457200" eaLnBrk="1" hangingPunct="1">
              <a:buFont typeface="Courier New" pitchFamily="49" charset="0"/>
              <a:buChar char="o"/>
              <a:defRPr/>
            </a:pPr>
            <a:r>
              <a:rPr lang="en-US" sz="2400" dirty="0" smtClean="0"/>
              <a:t>Filled out by applicant at time of applying</a:t>
            </a:r>
          </a:p>
          <a:p>
            <a:pPr marL="740664" eaLnBrk="1" hangingPunct="1">
              <a:buFont typeface="Wingdings" pitchFamily="2" charset="2"/>
              <a:buChar char="§"/>
              <a:defRPr/>
            </a:pPr>
            <a:r>
              <a:rPr lang="en-US" dirty="0" smtClean="0"/>
              <a:t>If crimes are identified, consumer needs to be notified</a:t>
            </a:r>
          </a:p>
          <a:p>
            <a:pPr marL="740664" eaLnBrk="1" hangingPunct="1">
              <a:buFont typeface="Wingdings" pitchFamily="2" charset="2"/>
              <a:buChar char="§"/>
              <a:defRPr/>
            </a:pPr>
            <a:r>
              <a:rPr lang="en-US" dirty="0" smtClean="0"/>
              <a:t>2 kinds of background checks</a:t>
            </a:r>
          </a:p>
          <a:p>
            <a:pPr marL="1074420" indent="-457200" eaLnBrk="1" hangingPunct="1">
              <a:buFont typeface="Courier New" pitchFamily="49" charset="0"/>
              <a:buChar char="o"/>
              <a:defRPr/>
            </a:pPr>
            <a:r>
              <a:rPr lang="en-US" sz="2400" dirty="0" smtClean="0"/>
              <a:t>Department of Justice</a:t>
            </a:r>
          </a:p>
          <a:p>
            <a:pPr marL="1074420" indent="-457200" eaLnBrk="1" hangingPunct="1">
              <a:buFont typeface="Courier New" pitchFamily="49" charset="0"/>
              <a:buChar char="o"/>
              <a:defRPr/>
            </a:pPr>
            <a:r>
              <a:rPr lang="en-US" sz="2400" dirty="0" smtClean="0"/>
              <a:t>State of Wisconsin Department of Health Services</a:t>
            </a:r>
          </a:p>
        </p:txBody>
      </p:sp>
      <p:sp>
        <p:nvSpPr>
          <p:cNvPr id="147460" name="Title 1"/>
          <p:cNvSpPr>
            <a:spLocks noGrp="1"/>
          </p:cNvSpPr>
          <p:nvPr>
            <p:ph type="title"/>
          </p:nvPr>
        </p:nvSpPr>
        <p:spPr>
          <a:xfrm>
            <a:off x="228600" y="228600"/>
            <a:ext cx="6858000" cy="792163"/>
          </a:xfrm>
        </p:spPr>
        <p:txBody>
          <a:bodyPr/>
          <a:lstStyle/>
          <a:p>
            <a:pPr eaLnBrk="1" hangingPunct="1">
              <a:defRPr/>
            </a:pPr>
            <a:r>
              <a:rPr lang="en-US" dirty="0" smtClean="0"/>
              <a:t>Hiring Requirements Continued</a:t>
            </a:r>
            <a:endParaRPr lang="en-US" dirty="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AA7B9B-5751-4553-A733-EC8627B731E9}" type="slidenum">
              <a:rPr lang="en-US">
                <a:solidFill>
                  <a:schemeClr val="bg1"/>
                </a:solidFill>
              </a:rPr>
              <a:pPr eaLnBrk="1" hangingPunct="1"/>
              <a:t>18</a:t>
            </a:fld>
            <a:endParaRPr lang="en-US">
              <a:solidFill>
                <a:schemeClr val="bg1"/>
              </a:solidFill>
            </a:endParaRPr>
          </a:p>
        </p:txBody>
      </p:sp>
      <p:sp>
        <p:nvSpPr>
          <p:cNvPr id="215042" name="Rectangle 2"/>
          <p:cNvSpPr>
            <a:spLocks noGrp="1" noChangeArrowheads="1"/>
          </p:cNvSpPr>
          <p:nvPr>
            <p:ph type="body" idx="1"/>
          </p:nvPr>
        </p:nvSpPr>
        <p:spPr>
          <a:xfrm>
            <a:off x="304800" y="1219200"/>
            <a:ext cx="8305800" cy="5181600"/>
          </a:xfrm>
        </p:spPr>
        <p:txBody>
          <a:bodyPr/>
          <a:lstStyle/>
          <a:p>
            <a:pPr eaLnBrk="1" hangingPunct="1">
              <a:defRPr/>
            </a:pPr>
            <a:r>
              <a:rPr lang="en-US" sz="2600" dirty="0" smtClean="0"/>
              <a:t>In 2009 changed the training requirements for PCW’s</a:t>
            </a:r>
          </a:p>
          <a:p>
            <a:pPr marL="740664" eaLnBrk="1" hangingPunct="1">
              <a:buFont typeface="Wingdings" pitchFamily="2" charset="2"/>
              <a:buChar char="§"/>
              <a:defRPr/>
            </a:pPr>
            <a:r>
              <a:rPr lang="en-US" sz="2000" dirty="0" smtClean="0"/>
              <a:t>DHS 105.17 (1n) 2b: Training shall be provided for each skill the personal care worker is assigned and shall include a successful demonstration of each skill by the personal care worker to the qualified trainer, under the supervision of the RN supervisor, prior to providing the service to a client independently.</a:t>
            </a:r>
          </a:p>
          <a:p>
            <a:pPr eaLnBrk="1" hangingPunct="1">
              <a:defRPr/>
            </a:pPr>
            <a:r>
              <a:rPr lang="en-US" sz="2600" dirty="0" smtClean="0"/>
              <a:t>Wisconsin Personal Services Association was the driving force in making those changes</a:t>
            </a:r>
          </a:p>
          <a:p>
            <a:pPr eaLnBrk="1" hangingPunct="1">
              <a:defRPr/>
            </a:pPr>
            <a:r>
              <a:rPr lang="en-US" sz="2600" dirty="0" smtClean="0"/>
              <a:t>Training options</a:t>
            </a:r>
          </a:p>
          <a:p>
            <a:pPr marL="740664" eaLnBrk="1" hangingPunct="1">
              <a:buFont typeface="Wingdings" pitchFamily="2" charset="2"/>
              <a:buChar char="§"/>
              <a:defRPr/>
            </a:pPr>
            <a:r>
              <a:rPr lang="en-US" sz="2000" dirty="0" smtClean="0"/>
              <a:t>“40 hours Training” program</a:t>
            </a:r>
          </a:p>
          <a:p>
            <a:pPr marL="740664" eaLnBrk="1" hangingPunct="1">
              <a:buFont typeface="Wingdings" pitchFamily="2" charset="2"/>
              <a:buChar char="§"/>
              <a:defRPr/>
            </a:pPr>
            <a:r>
              <a:rPr lang="en-US" sz="2000" dirty="0" smtClean="0"/>
              <a:t>Direct Care Competency (DCC) program</a:t>
            </a:r>
          </a:p>
          <a:p>
            <a:pPr marL="740664" eaLnBrk="1" hangingPunct="1">
              <a:buFont typeface="Wingdings" pitchFamily="2" charset="2"/>
              <a:buChar char="§"/>
              <a:defRPr/>
            </a:pPr>
            <a:r>
              <a:rPr lang="en-US" sz="2000" dirty="0" smtClean="0"/>
              <a:t>Monthly in-services</a:t>
            </a:r>
          </a:p>
        </p:txBody>
      </p:sp>
      <p:sp>
        <p:nvSpPr>
          <p:cNvPr id="215043" name="Title 1"/>
          <p:cNvSpPr>
            <a:spLocks noGrp="1"/>
          </p:cNvSpPr>
          <p:nvPr>
            <p:ph type="title"/>
          </p:nvPr>
        </p:nvSpPr>
        <p:spPr>
          <a:xfrm>
            <a:off x="228600" y="228600"/>
            <a:ext cx="6858000" cy="792163"/>
          </a:xfrm>
        </p:spPr>
        <p:txBody>
          <a:bodyPr/>
          <a:lstStyle/>
          <a:p>
            <a:pPr eaLnBrk="1" hangingPunct="1">
              <a:defRPr/>
            </a:pPr>
            <a:r>
              <a:rPr lang="en-US" dirty="0" smtClean="0"/>
              <a:t>Training of PCW</a:t>
            </a:r>
            <a:endParaRPr lang="en-US" dirty="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EFD68D-A631-4896-85AC-F769C5B34E61}" type="slidenum">
              <a:rPr lang="en-US">
                <a:solidFill>
                  <a:schemeClr val="bg1"/>
                </a:solidFill>
              </a:rPr>
              <a:pPr eaLnBrk="1" hangingPunct="1"/>
              <a:t>19</a:t>
            </a:fld>
            <a:endParaRPr lang="en-US">
              <a:solidFill>
                <a:schemeClr val="bg1"/>
              </a:solidFill>
            </a:endParaRPr>
          </a:p>
        </p:txBody>
      </p:sp>
      <p:sp>
        <p:nvSpPr>
          <p:cNvPr id="216066" name="Rectangle 2"/>
          <p:cNvSpPr>
            <a:spLocks noGrp="1" noChangeArrowheads="1"/>
          </p:cNvSpPr>
          <p:nvPr>
            <p:ph type="title"/>
          </p:nvPr>
        </p:nvSpPr>
        <p:spPr>
          <a:xfrm>
            <a:off x="228600" y="152400"/>
            <a:ext cx="7696200" cy="792163"/>
          </a:xfrm>
        </p:spPr>
        <p:txBody>
          <a:bodyPr/>
          <a:lstStyle/>
          <a:p>
            <a:pPr eaLnBrk="1" hangingPunct="1">
              <a:defRPr/>
            </a:pPr>
            <a:r>
              <a:rPr lang="en-US" dirty="0" smtClean="0"/>
              <a:t>Training of PCW, cont’d.</a:t>
            </a:r>
            <a:endParaRPr lang="en-US" dirty="0">
              <a:cs typeface="Arial" charset="0"/>
            </a:endParaRPr>
          </a:p>
        </p:txBody>
      </p:sp>
      <p:sp>
        <p:nvSpPr>
          <p:cNvPr id="216067" name="Rectangle 3"/>
          <p:cNvSpPr>
            <a:spLocks noGrp="1" noChangeArrowheads="1"/>
          </p:cNvSpPr>
          <p:nvPr>
            <p:ph type="body" idx="1"/>
          </p:nvPr>
        </p:nvSpPr>
        <p:spPr>
          <a:xfrm>
            <a:off x="228600" y="1066800"/>
            <a:ext cx="8534400" cy="4800600"/>
          </a:xfrm>
        </p:spPr>
        <p:txBody>
          <a:bodyPr/>
          <a:lstStyle/>
          <a:p>
            <a:pPr eaLnBrk="1" hangingPunct="1">
              <a:defRPr/>
            </a:pPr>
            <a:endParaRPr lang="en-US" dirty="0" smtClean="0"/>
          </a:p>
          <a:p>
            <a:pPr eaLnBrk="1" hangingPunct="1">
              <a:defRPr/>
            </a:pPr>
            <a:r>
              <a:rPr lang="en-US" dirty="0" smtClean="0"/>
              <a:t>Direct Care Competency Program</a:t>
            </a:r>
          </a:p>
          <a:p>
            <a:pPr marL="740664" eaLnBrk="1" hangingPunct="1">
              <a:buFont typeface="Wingdings" pitchFamily="2" charset="2"/>
              <a:buChar char="§"/>
              <a:defRPr/>
            </a:pPr>
            <a:r>
              <a:rPr lang="en-US" dirty="0" smtClean="0"/>
              <a:t>DCC consists of 11 personal care competencies</a:t>
            </a:r>
          </a:p>
          <a:p>
            <a:pPr marL="740664" eaLnBrk="1" hangingPunct="1">
              <a:buFont typeface="Wingdings" pitchFamily="2" charset="2"/>
              <a:buChar char="§"/>
              <a:defRPr/>
            </a:pPr>
            <a:r>
              <a:rPr lang="en-US" dirty="0" smtClean="0"/>
              <a:t>6 modules covered over a 6 month period (1 per month)</a:t>
            </a:r>
          </a:p>
          <a:p>
            <a:pPr marL="740664" eaLnBrk="1" hangingPunct="1">
              <a:buFont typeface="Wingdings" pitchFamily="2" charset="2"/>
              <a:buChar char="§"/>
              <a:defRPr/>
            </a:pPr>
            <a:r>
              <a:rPr lang="en-US" dirty="0" smtClean="0"/>
              <a:t>Each module covers specific IL philosophy and values as well as 2-3 competencies</a:t>
            </a:r>
          </a:p>
          <a:p>
            <a:pPr marL="740664" eaLnBrk="1" hangingPunct="1">
              <a:buFont typeface="Wingdings" pitchFamily="2" charset="2"/>
              <a:buChar char="§"/>
              <a:defRPr/>
            </a:pPr>
            <a:r>
              <a:rPr lang="en-US" dirty="0" smtClean="0"/>
              <a:t>Upon completion PCW becomes DCC certified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7467600" cy="792162"/>
          </a:xfrm>
        </p:spPr>
        <p:txBody>
          <a:bodyPr/>
          <a:lstStyle/>
          <a:p>
            <a:pPr eaLnBrk="1" hangingPunct="1">
              <a:defRPr/>
            </a:pPr>
            <a:r>
              <a:rPr lang="en-US" dirty="0" smtClean="0"/>
              <a:t>Philosophy</a:t>
            </a:r>
            <a:endParaRPr lang="en-US" dirty="0"/>
          </a:p>
        </p:txBody>
      </p:sp>
      <p:sp>
        <p:nvSpPr>
          <p:cNvPr id="126988" name="Content Placeholder 6"/>
          <p:cNvSpPr>
            <a:spLocks noGrp="1"/>
          </p:cNvSpPr>
          <p:nvPr>
            <p:ph sz="half" idx="1"/>
          </p:nvPr>
        </p:nvSpPr>
        <p:spPr>
          <a:xfrm>
            <a:off x="457200" y="1524000"/>
            <a:ext cx="4000500" cy="4648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buFont typeface="Wingdings" pitchFamily="2" charset="2"/>
              <a:buChar char="q"/>
              <a:defRPr/>
            </a:pPr>
            <a:r>
              <a:rPr lang="en-US" dirty="0" smtClean="0"/>
              <a:t>Consumer Directed</a:t>
            </a:r>
          </a:p>
          <a:p>
            <a:pPr marL="411480" eaLnBrk="1" hangingPunct="1">
              <a:buFont typeface="Wingdings" pitchFamily="2" charset="2"/>
              <a:buChar char="§"/>
              <a:defRPr/>
            </a:pPr>
            <a:r>
              <a:rPr lang="en-US" sz="2400" dirty="0" smtClean="0"/>
              <a:t>Consumer is responsible for the interviewing, scheduling, and training of their PCWs</a:t>
            </a:r>
          </a:p>
          <a:p>
            <a:pPr marL="411480" eaLnBrk="1" hangingPunct="1">
              <a:buFont typeface="Wingdings" pitchFamily="2" charset="2"/>
              <a:buChar char="§"/>
              <a:defRPr/>
            </a:pPr>
            <a:r>
              <a:rPr lang="en-US" sz="2400" dirty="0" smtClean="0"/>
              <a:t>New delivery of service for consumers especially those used to conventional Home Health Care</a:t>
            </a:r>
            <a:endParaRPr lang="en-US" dirty="0" smtClean="0"/>
          </a:p>
        </p:txBody>
      </p:sp>
      <p:sp>
        <p:nvSpPr>
          <p:cNvPr id="3" name="Content Placeholder 2"/>
          <p:cNvSpPr>
            <a:spLocks noGrp="1"/>
          </p:cNvSpPr>
          <p:nvPr>
            <p:ph sz="half" idx="2"/>
          </p:nvPr>
        </p:nvSpPr>
        <p:spPr>
          <a:xfrm>
            <a:off x="4610100" y="1524000"/>
            <a:ext cx="4000500" cy="4648200"/>
          </a:xfrm>
        </p:spPr>
        <p:txBody>
          <a:bodyPr/>
          <a:lstStyle/>
          <a:p>
            <a:pPr eaLnBrk="1" hangingPunct="1">
              <a:buFont typeface="Wingdings" pitchFamily="2" charset="2"/>
              <a:buChar char="q"/>
              <a:defRPr/>
            </a:pPr>
            <a:r>
              <a:rPr lang="en-US" dirty="0" smtClean="0"/>
              <a:t>Exponential Growth</a:t>
            </a:r>
          </a:p>
          <a:p>
            <a:pPr marL="411480" eaLnBrk="1" hangingPunct="1">
              <a:buFont typeface="Wingdings" pitchFamily="2" charset="2"/>
              <a:buChar char="§"/>
              <a:defRPr/>
            </a:pPr>
            <a:r>
              <a:rPr lang="en-US" sz="2400" dirty="0" smtClean="0"/>
              <a:t>Brief narrative of PAS expansion from 1992 to present</a:t>
            </a:r>
            <a:endParaRPr lang="en-US" sz="2400" dirty="0"/>
          </a:p>
        </p:txBody>
      </p:sp>
      <p:sp>
        <p:nvSpPr>
          <p:cNvPr id="3077"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A05EB9-F2A3-4665-B335-D9A8B81F5242}" type="slidenum">
              <a:rPr lang="en-US">
                <a:solidFill>
                  <a:schemeClr val="bg1"/>
                </a:solidFill>
              </a:rPr>
              <a:pPr eaLnBrk="1" hangingPunct="1"/>
              <a:t>2</a:t>
            </a:fld>
            <a:endParaRPr lang="en-US">
              <a:solidFill>
                <a:schemeClr val="bg1"/>
              </a:solidFill>
            </a:endParaRPr>
          </a:p>
        </p:txBody>
      </p:sp>
      <p:sp>
        <p:nvSpPr>
          <p:cNvPr id="3078" name="Slide Number Placeholder 2"/>
          <p:cNvSpPr txBox="1">
            <a:spLocks noGrp="1"/>
          </p:cNvSpPr>
          <p:nvPr/>
        </p:nvSpPr>
        <p:spPr bwMode="auto">
          <a:xfrm>
            <a:off x="8458200" y="6457950"/>
            <a:ext cx="4572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9F79B4E1-0FEC-4D94-BB00-175932EA460C}" type="slidenum">
              <a:rPr lang="en-US" sz="1100" b="1">
                <a:solidFill>
                  <a:schemeClr val="bg1"/>
                </a:solidFill>
              </a:rPr>
              <a:pPr algn="r" eaLnBrk="1" hangingPunct="1"/>
              <a:t>2</a:t>
            </a:fld>
            <a:endParaRPr lang="en-US" sz="1100" b="1">
              <a:solidFill>
                <a:schemeClr val="bg1"/>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FDBA94-9AD3-4FD8-B8D8-07F99C72A62A}" type="slidenum">
              <a:rPr lang="en-US">
                <a:solidFill>
                  <a:schemeClr val="bg1"/>
                </a:solidFill>
              </a:rPr>
              <a:pPr eaLnBrk="1" hangingPunct="1"/>
              <a:t>20</a:t>
            </a:fld>
            <a:endParaRPr lang="en-US">
              <a:solidFill>
                <a:schemeClr val="bg1"/>
              </a:solidFill>
            </a:endParaRPr>
          </a:p>
        </p:txBody>
      </p:sp>
      <p:sp>
        <p:nvSpPr>
          <p:cNvPr id="220162" name="Rectangle 2"/>
          <p:cNvSpPr>
            <a:spLocks noGrp="1" noChangeArrowheads="1"/>
          </p:cNvSpPr>
          <p:nvPr>
            <p:ph type="title"/>
          </p:nvPr>
        </p:nvSpPr>
        <p:spPr>
          <a:xfrm>
            <a:off x="228600" y="350838"/>
            <a:ext cx="7696200" cy="792162"/>
          </a:xfrm>
        </p:spPr>
        <p:txBody>
          <a:bodyPr/>
          <a:lstStyle/>
          <a:p>
            <a:pPr eaLnBrk="1" hangingPunct="1">
              <a:defRPr/>
            </a:pPr>
            <a:r>
              <a:rPr lang="en-US" dirty="0" smtClean="0"/>
              <a:t>Payroll - Process</a:t>
            </a:r>
            <a:endParaRPr lang="en-US" dirty="0">
              <a:cs typeface="Arial" charset="0"/>
            </a:endParaRPr>
          </a:p>
        </p:txBody>
      </p:sp>
      <p:sp>
        <p:nvSpPr>
          <p:cNvPr id="220163" name="Rectangle 3"/>
          <p:cNvSpPr>
            <a:spLocks noGrp="1" noChangeArrowheads="1"/>
          </p:cNvSpPr>
          <p:nvPr>
            <p:ph type="body" idx="1"/>
          </p:nvPr>
        </p:nvSpPr>
        <p:spPr>
          <a:xfrm>
            <a:off x="228600" y="1447800"/>
            <a:ext cx="8610600" cy="4800600"/>
          </a:xfrm>
        </p:spPr>
        <p:txBody>
          <a:bodyPr/>
          <a:lstStyle/>
          <a:p>
            <a:pPr marL="514350" indent="-514350" eaLnBrk="1" hangingPunct="1">
              <a:buFont typeface="+mj-lt"/>
              <a:buAutoNum type="arabicPeriod"/>
              <a:defRPr/>
            </a:pPr>
            <a:r>
              <a:rPr lang="en-US" dirty="0" smtClean="0"/>
              <a:t>Timesheet dropped in designated box outside of the agency</a:t>
            </a:r>
          </a:p>
          <a:p>
            <a:pPr marL="740664" eaLnBrk="1" hangingPunct="1">
              <a:buFont typeface="Wingdings" pitchFamily="2" charset="2"/>
              <a:buChar char="§"/>
              <a:defRPr/>
            </a:pPr>
            <a:r>
              <a:rPr lang="en-US" sz="2400" dirty="0" smtClean="0"/>
              <a:t>Due at 4 pm on Monday’s</a:t>
            </a:r>
          </a:p>
          <a:p>
            <a:pPr marL="740664" eaLnBrk="1" hangingPunct="1">
              <a:buFont typeface="Wingdings" pitchFamily="2" charset="2"/>
              <a:buChar char="§"/>
              <a:defRPr/>
            </a:pPr>
            <a:r>
              <a:rPr lang="en-US" sz="2400" dirty="0" smtClean="0"/>
              <a:t>Previous week (Sunday-Saturday)</a:t>
            </a:r>
          </a:p>
          <a:p>
            <a:pPr marL="514350" indent="-514350" eaLnBrk="1" hangingPunct="1">
              <a:buFont typeface="+mj-lt"/>
              <a:buAutoNum type="arabicPeriod" startAt="2"/>
              <a:defRPr/>
            </a:pPr>
            <a:r>
              <a:rPr lang="en-US" dirty="0" smtClean="0"/>
              <a:t>Payroll clerks retrieve, sort and alphabetize timesheets by consumer’s last name</a:t>
            </a:r>
          </a:p>
          <a:p>
            <a:pPr marL="514350" indent="-514350" eaLnBrk="1" hangingPunct="1">
              <a:buFont typeface="+mj-lt"/>
              <a:buAutoNum type="arabicPeriod" startAt="2"/>
              <a:defRPr/>
            </a:pPr>
            <a:r>
              <a:rPr lang="en-US" dirty="0" smtClean="0"/>
              <a:t>Timesheets coded for travel time</a:t>
            </a:r>
          </a:p>
          <a:p>
            <a:pPr marL="514350" indent="-514350" eaLnBrk="1" hangingPunct="1">
              <a:buFont typeface="+mj-lt"/>
              <a:buAutoNum type="arabicPeriod" startAt="2"/>
              <a:defRPr/>
            </a:pPr>
            <a:r>
              <a:rPr lang="en-US" dirty="0" smtClean="0"/>
              <a:t>Timesheet data entered into payroll scheduling software (WIZARD)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7315200" cy="792162"/>
          </a:xfrm>
        </p:spPr>
        <p:txBody>
          <a:bodyPr/>
          <a:lstStyle/>
          <a:p>
            <a:pPr eaLnBrk="1" hangingPunct="1">
              <a:defRPr/>
            </a:pPr>
            <a:r>
              <a:rPr lang="en-US" dirty="0" smtClean="0"/>
              <a:t>Payroll – Process, cont’d.</a:t>
            </a:r>
            <a:endParaRPr lang="en-US" dirty="0"/>
          </a:p>
        </p:txBody>
      </p:sp>
      <p:sp>
        <p:nvSpPr>
          <p:cNvPr id="3" name="Content Placeholder 2"/>
          <p:cNvSpPr>
            <a:spLocks noGrp="1"/>
          </p:cNvSpPr>
          <p:nvPr>
            <p:ph idx="1"/>
          </p:nvPr>
        </p:nvSpPr>
        <p:spPr/>
        <p:txBody>
          <a:bodyPr/>
          <a:lstStyle/>
          <a:p>
            <a:pPr marL="514350" indent="-514350" eaLnBrk="1" hangingPunct="1">
              <a:buFont typeface="+mj-lt"/>
              <a:buAutoNum type="arabicPeriod" startAt="5"/>
              <a:defRPr/>
            </a:pPr>
            <a:r>
              <a:rPr lang="en-US" dirty="0" smtClean="0"/>
              <a:t>Payroll batched</a:t>
            </a:r>
          </a:p>
          <a:p>
            <a:pPr marL="740664" eaLnBrk="1" hangingPunct="1">
              <a:buFont typeface="Wingdings" pitchFamily="2" charset="2"/>
              <a:buChar char="§"/>
              <a:defRPr/>
            </a:pPr>
            <a:r>
              <a:rPr lang="en-US" sz="2400" dirty="0" smtClean="0"/>
              <a:t>Batching is the process when all visits are “captured” in the WIZARD and data is converted and sent to payroll company electronically and also sent to </a:t>
            </a:r>
            <a:r>
              <a:rPr lang="en-US" sz="2400" dirty="0" err="1" smtClean="0"/>
              <a:t>payor</a:t>
            </a:r>
            <a:r>
              <a:rPr lang="en-US" sz="2400" dirty="0" smtClean="0"/>
              <a:t> sources for billing.</a:t>
            </a:r>
          </a:p>
          <a:p>
            <a:pPr marL="514350" indent="-514350" eaLnBrk="1" hangingPunct="1">
              <a:buFont typeface="+mj-lt"/>
              <a:buAutoNum type="arabicPeriod" startAt="6"/>
              <a:defRPr/>
            </a:pPr>
            <a:r>
              <a:rPr lang="en-US" dirty="0" smtClean="0"/>
              <a:t>Payment to PCW is then completed by payroll company via direct deposit to either bank account or bank payroll debit card</a:t>
            </a:r>
          </a:p>
        </p:txBody>
      </p:sp>
      <p:sp>
        <p:nvSpPr>
          <p:cNvPr id="22532"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90E9009-68EA-4AD4-A886-D6131EC395E5}" type="slidenum">
              <a:rPr lang="en-US">
                <a:solidFill>
                  <a:schemeClr val="bg1"/>
                </a:solidFill>
              </a:rPr>
              <a:pPr eaLnBrk="1" hangingPunct="1"/>
              <a:t>21</a:t>
            </a:fld>
            <a:endParaRPr lang="en-US">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Payroll – Process, cont’d 2</a:t>
            </a:r>
            <a:endParaRPr lang="en-US" dirty="0"/>
          </a:p>
        </p:txBody>
      </p:sp>
      <p:sp>
        <p:nvSpPr>
          <p:cNvPr id="23555" name="Content Placeholder 2"/>
          <p:cNvSpPr>
            <a:spLocks noGrp="1"/>
          </p:cNvSpPr>
          <p:nvPr>
            <p:ph idx="1"/>
          </p:nvPr>
        </p:nvSpPr>
        <p:spPr/>
        <p:txBody>
          <a:bodyPr/>
          <a:lstStyle/>
          <a:p>
            <a:pPr eaLnBrk="1" hangingPunct="1"/>
            <a:r>
              <a:rPr lang="en-US" smtClean="0"/>
              <a:t>Service hours can not be paid without a timesheet</a:t>
            </a:r>
          </a:p>
          <a:p>
            <a:pPr eaLnBrk="1" hangingPunct="1"/>
            <a:r>
              <a:rPr lang="en-US" smtClean="0"/>
              <a:t>Service hours paid must have prior authorization from insurance</a:t>
            </a:r>
          </a:p>
          <a:p>
            <a:pPr eaLnBrk="1" hangingPunct="1"/>
            <a:r>
              <a:rPr lang="en-US" smtClean="0"/>
              <a:t>Timesheets must have both consumer and PCW signature before payment is issued</a:t>
            </a:r>
          </a:p>
          <a:p>
            <a:pPr eaLnBrk="1" hangingPunct="1"/>
            <a:r>
              <a:rPr lang="en-US" smtClean="0"/>
              <a:t>Payment can not be paid if the consumer is in the hospital or disenrolled from the Medicaid program</a:t>
            </a:r>
          </a:p>
        </p:txBody>
      </p:sp>
      <p:sp>
        <p:nvSpPr>
          <p:cNvPr id="23556"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CCB3B7F-0403-487B-BBE2-FB9236643BF6}" type="slidenum">
              <a:rPr lang="en-US">
                <a:solidFill>
                  <a:schemeClr val="bg1"/>
                </a:solidFill>
              </a:rPr>
              <a:pPr eaLnBrk="1" hangingPunct="1"/>
              <a:t>22</a:t>
            </a:fld>
            <a:endParaRPr lang="en-US">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Payroll - Pitfalls</a:t>
            </a:r>
            <a:endParaRPr lang="en-US" dirty="0"/>
          </a:p>
        </p:txBody>
      </p:sp>
      <p:sp>
        <p:nvSpPr>
          <p:cNvPr id="24579" name="Content Placeholder 2"/>
          <p:cNvSpPr>
            <a:spLocks noGrp="1"/>
          </p:cNvSpPr>
          <p:nvPr>
            <p:ph idx="1"/>
          </p:nvPr>
        </p:nvSpPr>
        <p:spPr>
          <a:xfrm>
            <a:off x="457200" y="1219200"/>
            <a:ext cx="8153400" cy="4953000"/>
          </a:xfrm>
        </p:spPr>
        <p:txBody>
          <a:bodyPr/>
          <a:lstStyle/>
          <a:p>
            <a:pPr eaLnBrk="1" hangingPunct="1"/>
            <a:r>
              <a:rPr lang="en-US" sz="2600" smtClean="0"/>
              <a:t>35% of 2500 timesheets are sent back for further clarification (per week)</a:t>
            </a:r>
          </a:p>
          <a:p>
            <a:pPr eaLnBrk="1" hangingPunct="1"/>
            <a:r>
              <a:rPr lang="en-US" sz="2600" smtClean="0"/>
              <a:t>Payroll can not be batched until all timesheet scheduling issues have been resolved</a:t>
            </a:r>
          </a:p>
          <a:p>
            <a:pPr eaLnBrk="1" hangingPunct="1"/>
            <a:r>
              <a:rPr lang="en-US" sz="2600" smtClean="0"/>
              <a:t>Issuing payment without prior authorization or finding out consumer lost Medicaid eligibility after services have been rendered and PCW has been paid</a:t>
            </a:r>
          </a:p>
          <a:p>
            <a:pPr eaLnBrk="1" hangingPunct="1"/>
            <a:r>
              <a:rPr lang="en-US" sz="2600" smtClean="0"/>
              <a:t>Poor communication between supervisors, PCWs and payroll</a:t>
            </a:r>
          </a:p>
          <a:p>
            <a:pPr eaLnBrk="1" hangingPunct="1"/>
            <a:r>
              <a:rPr lang="en-US" sz="2600" smtClean="0"/>
              <a:t>Forgery/Fraud</a:t>
            </a:r>
          </a:p>
        </p:txBody>
      </p:sp>
      <p:sp>
        <p:nvSpPr>
          <p:cNvPr id="24580"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70E4B0-7B01-486C-8D4F-43078F11104C}" type="slidenum">
              <a:rPr lang="en-US">
                <a:solidFill>
                  <a:schemeClr val="bg1"/>
                </a:solidFill>
              </a:rPr>
              <a:pPr eaLnBrk="1" hangingPunct="1"/>
              <a:t>23</a:t>
            </a:fld>
            <a:endParaRPr lang="en-US">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err="1" smtClean="0"/>
              <a:t>Liabiliity</a:t>
            </a:r>
            <a:endParaRPr lang="en-US" dirty="0"/>
          </a:p>
        </p:txBody>
      </p:sp>
      <p:sp>
        <p:nvSpPr>
          <p:cNvPr id="3" name="Content Placeholder 2"/>
          <p:cNvSpPr>
            <a:spLocks noGrp="1"/>
          </p:cNvSpPr>
          <p:nvPr>
            <p:ph idx="1"/>
          </p:nvPr>
        </p:nvSpPr>
        <p:spPr>
          <a:xfrm>
            <a:off x="457200" y="1447800"/>
            <a:ext cx="8153400" cy="4648200"/>
          </a:xfrm>
        </p:spPr>
        <p:txBody>
          <a:bodyPr/>
          <a:lstStyle/>
          <a:p>
            <a:pPr eaLnBrk="1" hangingPunct="1">
              <a:lnSpc>
                <a:spcPct val="90000"/>
              </a:lnSpc>
              <a:defRPr/>
            </a:pPr>
            <a:endParaRPr lang="en-US" dirty="0" smtClean="0"/>
          </a:p>
          <a:p>
            <a:pPr eaLnBrk="1" hangingPunct="1">
              <a:lnSpc>
                <a:spcPct val="90000"/>
              </a:lnSpc>
              <a:defRPr/>
            </a:pPr>
            <a:r>
              <a:rPr lang="en-US" dirty="0" smtClean="0"/>
              <a:t>Workers Comp</a:t>
            </a:r>
          </a:p>
          <a:p>
            <a:pPr marL="740664" eaLnBrk="1" hangingPunct="1">
              <a:lnSpc>
                <a:spcPct val="90000"/>
              </a:lnSpc>
              <a:buFont typeface="Wingdings" pitchFamily="2" charset="2"/>
              <a:buChar char="§"/>
              <a:defRPr/>
            </a:pPr>
            <a:r>
              <a:rPr lang="en-US" sz="2400" dirty="0" smtClean="0"/>
              <a:t>Self Insured</a:t>
            </a:r>
          </a:p>
          <a:p>
            <a:pPr eaLnBrk="1" hangingPunct="1">
              <a:lnSpc>
                <a:spcPct val="90000"/>
              </a:lnSpc>
              <a:defRPr/>
            </a:pPr>
            <a:r>
              <a:rPr lang="en-US" dirty="0" smtClean="0"/>
              <a:t>Working with Unions</a:t>
            </a:r>
          </a:p>
          <a:p>
            <a:pPr eaLnBrk="1" hangingPunct="1">
              <a:lnSpc>
                <a:spcPct val="90000"/>
              </a:lnSpc>
              <a:defRPr/>
            </a:pPr>
            <a:r>
              <a:rPr lang="en-US" dirty="0" smtClean="0"/>
              <a:t>Administering a program with added risks</a:t>
            </a:r>
          </a:p>
          <a:p>
            <a:pPr eaLnBrk="1" hangingPunct="1">
              <a:lnSpc>
                <a:spcPct val="90000"/>
              </a:lnSpc>
              <a:defRPr/>
            </a:pPr>
            <a:r>
              <a:rPr lang="en-US" dirty="0" smtClean="0"/>
              <a:t>Negotiating with Managed Care Organizations and keeping the IL Philosophy and Consumer Directions</a:t>
            </a:r>
          </a:p>
        </p:txBody>
      </p:sp>
      <p:sp>
        <p:nvSpPr>
          <p:cNvPr id="25604"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9D7DF6-A795-49C1-AFD3-D9CDF2EB51A0}" type="slidenum">
              <a:rPr lang="en-US">
                <a:solidFill>
                  <a:schemeClr val="bg1"/>
                </a:solidFill>
              </a:rPr>
              <a:pPr eaLnBrk="1" hangingPunct="1"/>
              <a:t>24</a:t>
            </a:fld>
            <a:endParaRPr lang="en-US">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General Challenges</a:t>
            </a:r>
            <a:endParaRPr lang="en-US" dirty="0"/>
          </a:p>
        </p:txBody>
      </p:sp>
      <p:sp>
        <p:nvSpPr>
          <p:cNvPr id="26627" name="Content Placeholder 2"/>
          <p:cNvSpPr>
            <a:spLocks noGrp="1"/>
          </p:cNvSpPr>
          <p:nvPr>
            <p:ph idx="1"/>
          </p:nvPr>
        </p:nvSpPr>
        <p:spPr/>
        <p:txBody>
          <a:bodyPr/>
          <a:lstStyle/>
          <a:p>
            <a:pPr eaLnBrk="1" hangingPunct="1"/>
            <a:r>
              <a:rPr lang="en-US" smtClean="0"/>
              <a:t>Medicaid and MCO reimbursement rates</a:t>
            </a:r>
          </a:p>
          <a:p>
            <a:pPr eaLnBrk="1" hangingPunct="1"/>
            <a:r>
              <a:rPr lang="en-US" smtClean="0"/>
              <a:t>Change in funding sources for consumer</a:t>
            </a:r>
          </a:p>
          <a:p>
            <a:pPr eaLnBrk="1" hangingPunct="1"/>
            <a:r>
              <a:rPr lang="en-US" smtClean="0"/>
              <a:t>High cost of RNs/recruitment</a:t>
            </a:r>
          </a:p>
          <a:p>
            <a:pPr eaLnBrk="1" hangingPunct="1"/>
            <a:r>
              <a:rPr lang="en-US" smtClean="0"/>
              <a:t>Keeping up with training needs for more acutely ill</a:t>
            </a:r>
          </a:p>
          <a:p>
            <a:pPr eaLnBrk="1" hangingPunct="1"/>
            <a:r>
              <a:rPr lang="en-US" smtClean="0"/>
              <a:t>The unknown in audits/having enough reserves to cover audit findings</a:t>
            </a:r>
          </a:p>
          <a:p>
            <a:pPr eaLnBrk="1" hangingPunct="1"/>
            <a:r>
              <a:rPr lang="en-US" smtClean="0"/>
              <a:t>Waiting Lists</a:t>
            </a:r>
          </a:p>
        </p:txBody>
      </p:sp>
      <p:sp>
        <p:nvSpPr>
          <p:cNvPr id="26628"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608A4B2-24B9-442B-9555-AC81FBC1DFC3}" type="slidenum">
              <a:rPr lang="en-US">
                <a:solidFill>
                  <a:schemeClr val="bg1"/>
                </a:solidFill>
              </a:rPr>
              <a:pPr eaLnBrk="1" hangingPunct="1"/>
              <a:t>25</a:t>
            </a:fld>
            <a:endParaRPr lang="en-US">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6F862D-0057-4458-8E5C-28932B86CE1E}" type="slidenum">
              <a:rPr lang="en-US">
                <a:solidFill>
                  <a:schemeClr val="bg1"/>
                </a:solidFill>
              </a:rPr>
              <a:pPr eaLnBrk="1" hangingPunct="1"/>
              <a:t>26</a:t>
            </a:fld>
            <a:endParaRPr lang="en-US">
              <a:solidFill>
                <a:schemeClr val="bg1"/>
              </a:solidFill>
            </a:endParaRPr>
          </a:p>
        </p:txBody>
      </p:sp>
      <p:sp>
        <p:nvSpPr>
          <p:cNvPr id="217090" name="Rectangle 2"/>
          <p:cNvSpPr>
            <a:spLocks noGrp="1" noChangeArrowheads="1"/>
          </p:cNvSpPr>
          <p:nvPr>
            <p:ph type="title"/>
          </p:nvPr>
        </p:nvSpPr>
        <p:spPr/>
        <p:txBody>
          <a:bodyPr/>
          <a:lstStyle/>
          <a:p>
            <a:pPr eaLnBrk="1" hangingPunct="1">
              <a:defRPr/>
            </a:pPr>
            <a:r>
              <a:rPr lang="en-US"/>
              <a:t>For more information</a:t>
            </a:r>
          </a:p>
        </p:txBody>
      </p:sp>
      <p:sp>
        <p:nvSpPr>
          <p:cNvPr id="27652" name="Rectangle 3"/>
          <p:cNvSpPr>
            <a:spLocks noGrp="1" noChangeArrowheads="1"/>
          </p:cNvSpPr>
          <p:nvPr>
            <p:ph type="body" idx="1"/>
          </p:nvPr>
        </p:nvSpPr>
        <p:spPr>
          <a:xfrm>
            <a:off x="457200" y="1219200"/>
            <a:ext cx="8458200" cy="5029200"/>
          </a:xfrm>
        </p:spPr>
        <p:txBody>
          <a:bodyPr/>
          <a:lstStyle/>
          <a:p>
            <a:pPr eaLnBrk="1" hangingPunct="1">
              <a:buFont typeface="Tahoma" panose="020B0604030504040204" pitchFamily="34" charset="0"/>
              <a:buNone/>
            </a:pPr>
            <a:r>
              <a:rPr lang="en-US" smtClean="0"/>
              <a:t>Contact:</a:t>
            </a:r>
          </a:p>
          <a:p>
            <a:pPr lvl="1" eaLnBrk="1" hangingPunct="1">
              <a:buFont typeface="Tahoma" panose="020B0604030504040204" pitchFamily="34" charset="0"/>
              <a:buNone/>
            </a:pPr>
            <a:r>
              <a:rPr lang="en-US" sz="2800" smtClean="0">
                <a:solidFill>
                  <a:schemeClr val="tx1"/>
                </a:solidFill>
              </a:rPr>
              <a:t>Lee Schulz and Ginger Reimer</a:t>
            </a:r>
          </a:p>
          <a:p>
            <a:pPr lvl="1" eaLnBrk="1" hangingPunct="1">
              <a:buFont typeface="Tahoma" panose="020B0604030504040204" pitchFamily="34" charset="0"/>
              <a:buNone/>
            </a:pPr>
            <a:r>
              <a:rPr lang="en-US" sz="2800" smtClean="0">
                <a:solidFill>
                  <a:schemeClr val="tx1"/>
                </a:solidFill>
              </a:rPr>
              <a:t>Independence</a:t>
            </a:r>
            <a:r>
              <a:rPr lang="en-US" sz="2800" i="1" smtClean="0">
                <a:solidFill>
                  <a:schemeClr val="tx1"/>
                </a:solidFill>
              </a:rPr>
              <a:t>First</a:t>
            </a:r>
          </a:p>
          <a:p>
            <a:pPr lvl="1" eaLnBrk="1" hangingPunct="1">
              <a:buFont typeface="Tahoma" panose="020B0604030504040204" pitchFamily="34" charset="0"/>
              <a:buNone/>
            </a:pPr>
            <a:r>
              <a:rPr lang="en-US" sz="2800" smtClean="0">
                <a:solidFill>
                  <a:schemeClr val="tx1"/>
                </a:solidFill>
              </a:rPr>
              <a:t>540 South First Street</a:t>
            </a:r>
          </a:p>
          <a:p>
            <a:pPr lvl="1" eaLnBrk="1" hangingPunct="1">
              <a:buFont typeface="Tahoma" panose="020B0604030504040204" pitchFamily="34" charset="0"/>
              <a:buNone/>
            </a:pPr>
            <a:r>
              <a:rPr lang="en-US" sz="2800" smtClean="0">
                <a:solidFill>
                  <a:schemeClr val="tx1"/>
                </a:solidFill>
              </a:rPr>
              <a:t>Milwaukee, WI 53204</a:t>
            </a:r>
          </a:p>
          <a:p>
            <a:pPr lvl="1" eaLnBrk="1" hangingPunct="1">
              <a:buFont typeface="Tahoma" panose="020B0604030504040204" pitchFamily="34" charset="0"/>
              <a:buNone/>
            </a:pPr>
            <a:r>
              <a:rPr lang="en-US" sz="2800" smtClean="0">
                <a:solidFill>
                  <a:schemeClr val="tx1"/>
                </a:solidFill>
              </a:rPr>
              <a:t>V/TTY: 414-291-7520</a:t>
            </a:r>
          </a:p>
          <a:p>
            <a:pPr lvl="1" eaLnBrk="1" hangingPunct="1">
              <a:buFont typeface="Tahoma" panose="020B0604030504040204" pitchFamily="34" charset="0"/>
              <a:buNone/>
            </a:pPr>
            <a:r>
              <a:rPr lang="en-US" sz="2800" smtClean="0">
                <a:solidFill>
                  <a:schemeClr val="tx1"/>
                </a:solidFill>
              </a:rPr>
              <a:t>Fax: 414-291-7525</a:t>
            </a:r>
          </a:p>
          <a:p>
            <a:pPr lvl="1" eaLnBrk="1" hangingPunct="1">
              <a:buFont typeface="Tahoma" panose="020B0604030504040204" pitchFamily="34" charset="0"/>
              <a:buNone/>
            </a:pPr>
            <a:r>
              <a:rPr lang="en-US" sz="2800" smtClean="0"/>
              <a:t>lschulz@independencefirst.org</a:t>
            </a:r>
          </a:p>
          <a:p>
            <a:pPr lvl="1" eaLnBrk="1" hangingPunct="1">
              <a:buFont typeface="Tahoma" panose="020B0604030504040204" pitchFamily="34" charset="0"/>
              <a:buNone/>
            </a:pPr>
            <a:endParaRPr lang="en-US" smtClean="0"/>
          </a:p>
          <a:p>
            <a:pPr eaLnBrk="1" hangingPunct="1"/>
            <a:endParaRPr lang="en-US" smtClean="0"/>
          </a:p>
        </p:txBody>
      </p:sp>
      <p:pic>
        <p:nvPicPr>
          <p:cNvPr id="27653" name="Picture 4" descr="IndependenceFirs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4725" y="5389563"/>
            <a:ext cx="22098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8AA0DA-EDF5-47B2-8D71-202CA5BB2924}" type="slidenum">
              <a:rPr lang="en-US">
                <a:solidFill>
                  <a:schemeClr val="bg1"/>
                </a:solidFill>
              </a:rPr>
              <a:pPr eaLnBrk="1" hangingPunct="1"/>
              <a:t>27</a:t>
            </a:fld>
            <a:endParaRPr lang="en-US">
              <a:solidFill>
                <a:schemeClr val="bg1"/>
              </a:solidFill>
            </a:endParaRPr>
          </a:p>
        </p:txBody>
      </p:sp>
      <p:sp>
        <p:nvSpPr>
          <p:cNvPr id="124932"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r>
              <a:rPr lang="en-US"/>
              <a:t>CIL-NET Attribution</a:t>
            </a:r>
          </a:p>
        </p:txBody>
      </p:sp>
      <p:sp>
        <p:nvSpPr>
          <p:cNvPr id="28676" name="Rectangle 3"/>
          <p:cNvSpPr>
            <a:spLocks noGrp="1" noChangeArrowheads="1"/>
          </p:cNvSpPr>
          <p:nvPr>
            <p:ph type="body" idx="1"/>
          </p:nvPr>
        </p:nvSpPr>
        <p:spPr>
          <a:xfrm>
            <a:off x="0" y="1143000"/>
            <a:ext cx="8610600" cy="5029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buFont typeface="Tahoma" panose="020B0604030504040204" pitchFamily="34" charset="0"/>
              <a:buNone/>
            </a:pPr>
            <a:r>
              <a:rPr lang="en-US" sz="2400" smtClean="0"/>
              <a:t>	Support for development of this training was provided by the U.S. Department of Education, Rehabilitation Services Administration under grant number H132B070002-10. No official endorsement of the Department of Education should be inferred. Permission is granted for duplication of any portion of this PowerPoint presentation, providing that the following credit is given to the project: </a:t>
            </a:r>
            <a:r>
              <a:rPr lang="en-US" sz="2400" b="1" smtClean="0"/>
              <a:t>Developed as part of the CIL-NET, a project of the IL NET, an ILRU/NCIL/APRIL National Training and Technical Assistance Program.</a:t>
            </a:r>
            <a:endParaRPr lang="en-US" sz="22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F37FFE6-9424-499C-8DC1-F26B559AB07A}" type="slidenum">
              <a:rPr lang="en-US">
                <a:solidFill>
                  <a:schemeClr val="bg1"/>
                </a:solidFill>
              </a:rPr>
              <a:pPr eaLnBrk="1" hangingPunct="1"/>
              <a:t>3</a:t>
            </a:fld>
            <a:endParaRPr lang="en-US">
              <a:solidFill>
                <a:schemeClr val="bg1"/>
              </a:solidFill>
            </a:endParaRPr>
          </a:p>
        </p:txBody>
      </p:sp>
      <p:sp>
        <p:nvSpPr>
          <p:cNvPr id="4099" name="Slide Number Placeholder 2"/>
          <p:cNvSpPr txBox="1">
            <a:spLocks noGrp="1"/>
          </p:cNvSpPr>
          <p:nvPr/>
        </p:nvSpPr>
        <p:spPr bwMode="auto">
          <a:xfrm>
            <a:off x="8458200" y="6457950"/>
            <a:ext cx="4572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C5A6FF8-AFFE-4EB0-A253-A308576E3577}" type="slidenum">
              <a:rPr lang="en-US" sz="1100" b="1">
                <a:solidFill>
                  <a:schemeClr val="bg1"/>
                </a:solidFill>
              </a:rPr>
              <a:pPr algn="r" eaLnBrk="1" hangingPunct="1"/>
              <a:t>3</a:t>
            </a:fld>
            <a:endParaRPr lang="en-US" sz="1100" b="1">
              <a:solidFill>
                <a:schemeClr val="bg1"/>
              </a:solidFill>
            </a:endParaRPr>
          </a:p>
        </p:txBody>
      </p:sp>
      <p:sp>
        <p:nvSpPr>
          <p:cNvPr id="4100" name="Content Placeholder 6"/>
          <p:cNvSpPr>
            <a:spLocks/>
          </p:cNvSpPr>
          <p:nvPr/>
        </p:nvSpPr>
        <p:spPr bwMode="auto">
          <a:xfrm>
            <a:off x="609600" y="914400"/>
            <a:ext cx="8534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chemeClr val="accent2"/>
              </a:buClr>
              <a:buFont typeface="Tahoma" panose="020B0604030504040204" pitchFamily="34" charset="0"/>
              <a:buNone/>
            </a:pPr>
            <a:endParaRPr lang="en-US" sz="2800">
              <a:latin typeface="Tahoma" panose="020B0604030504040204" pitchFamily="34" charset="0"/>
            </a:endParaRPr>
          </a:p>
          <a:p>
            <a:pPr eaLnBrk="1" hangingPunct="1">
              <a:spcBef>
                <a:spcPct val="20000"/>
              </a:spcBef>
              <a:buClr>
                <a:schemeClr val="accent2"/>
              </a:buClr>
              <a:buFont typeface="Tahoma" panose="020B0604030504040204" pitchFamily="34" charset="0"/>
              <a:buNone/>
            </a:pPr>
            <a:endParaRPr lang="en-US" sz="2800">
              <a:latin typeface="Tahoma" panose="020B0604030504040204" pitchFamily="34" charset="0"/>
            </a:endParaRPr>
          </a:p>
        </p:txBody>
      </p:sp>
      <p:sp>
        <p:nvSpPr>
          <p:cNvPr id="128012" name="Rectangle 12"/>
          <p:cNvSpPr>
            <a:spLocks noGrp="1" noChangeArrowheads="1"/>
          </p:cNvSpPr>
          <p:nvPr>
            <p:ph type="title"/>
          </p:nvPr>
        </p:nvSpPr>
        <p:spPr/>
        <p:txBody>
          <a:bodyPr/>
          <a:lstStyle/>
          <a:p>
            <a:pPr eaLnBrk="1" hangingPunct="1">
              <a:defRPr/>
            </a:pPr>
            <a:r>
              <a:rPr lang="en-US" dirty="0" smtClean="0"/>
              <a:t>Why Do We Offer PAS?</a:t>
            </a:r>
            <a:endParaRPr lang="en-US" dirty="0"/>
          </a:p>
        </p:txBody>
      </p:sp>
      <p:sp>
        <p:nvSpPr>
          <p:cNvPr id="128013" name="Rectangle 13"/>
          <p:cNvSpPr>
            <a:spLocks noGrp="1" noChangeArrowheads="1"/>
          </p:cNvSpPr>
          <p:nvPr>
            <p:ph type="body" idx="1"/>
          </p:nvPr>
        </p:nvSpPr>
        <p:spPr>
          <a:xfrm>
            <a:off x="457200" y="1371600"/>
            <a:ext cx="8305800" cy="4038600"/>
          </a:xfrm>
        </p:spPr>
        <p:txBody>
          <a:bodyPr/>
          <a:lstStyle/>
          <a:p>
            <a:pPr eaLnBrk="1" hangingPunct="1">
              <a:defRPr/>
            </a:pPr>
            <a:r>
              <a:rPr lang="en-US" dirty="0" smtClean="0"/>
              <a:t>To provide </a:t>
            </a:r>
            <a:r>
              <a:rPr lang="en-US" u="sng" dirty="0" smtClean="0"/>
              <a:t>quality</a:t>
            </a:r>
            <a:r>
              <a:rPr lang="en-US" dirty="0" smtClean="0"/>
              <a:t> community-based assistance to people with disabilities</a:t>
            </a:r>
          </a:p>
          <a:p>
            <a:pPr marL="740664" eaLnBrk="1" hangingPunct="1">
              <a:buFont typeface="Wingdings" pitchFamily="2" charset="2"/>
              <a:buChar char="§"/>
              <a:defRPr/>
            </a:pPr>
            <a:r>
              <a:rPr lang="en-US" sz="2400" dirty="0" smtClean="0"/>
              <a:t>Fulfill organizational mission</a:t>
            </a:r>
            <a:endParaRPr lang="en-US" dirty="0" smtClean="0"/>
          </a:p>
          <a:p>
            <a:pPr eaLnBrk="1" hangingPunct="1">
              <a:defRPr/>
            </a:pPr>
            <a:r>
              <a:rPr lang="en-US" dirty="0" smtClean="0"/>
              <a:t>To increase consumer base</a:t>
            </a:r>
          </a:p>
          <a:p>
            <a:pPr eaLnBrk="1" hangingPunct="1">
              <a:defRPr/>
            </a:pPr>
            <a:r>
              <a:rPr lang="en-US" dirty="0" smtClean="0"/>
              <a:t>To raise unrestricted revenue</a:t>
            </a:r>
          </a:p>
          <a:p>
            <a:pPr marL="740664" eaLnBrk="1" hangingPunct="1">
              <a:buFont typeface="Wingdings" pitchFamily="2" charset="2"/>
              <a:buChar char="§"/>
              <a:defRPr/>
            </a:pPr>
            <a:r>
              <a:rPr lang="en-US" sz="2400" dirty="0" smtClean="0"/>
              <a:t>Support other programs</a:t>
            </a:r>
            <a:endParaRPr lang="en-US" sz="2400" dirty="0"/>
          </a:p>
          <a:p>
            <a:pPr eaLnBrk="1" hangingPunct="1">
              <a:defRPr/>
            </a:pPr>
            <a:r>
              <a:rPr lang="en-US" dirty="0" smtClean="0"/>
              <a:t>To increase knowledge, helping us to advocate for systemic improvements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AF7CF55-5421-4157-8869-FEC0D6C75436}" type="slidenum">
              <a:rPr lang="en-US">
                <a:solidFill>
                  <a:schemeClr val="bg1"/>
                </a:solidFill>
              </a:rPr>
              <a:pPr eaLnBrk="1" hangingPunct="1"/>
              <a:t>4</a:t>
            </a:fld>
            <a:endParaRPr lang="en-US">
              <a:solidFill>
                <a:schemeClr val="bg1"/>
              </a:solidFill>
            </a:endParaRPr>
          </a:p>
        </p:txBody>
      </p:sp>
      <p:sp>
        <p:nvSpPr>
          <p:cNvPr id="129026" name="Title 3"/>
          <p:cNvSpPr>
            <a:spLocks noGrp="1"/>
          </p:cNvSpPr>
          <p:nvPr>
            <p:ph type="title"/>
          </p:nvPr>
        </p:nvSpPr>
        <p:spPr/>
        <p:txBody>
          <a:bodyPr/>
          <a:lstStyle/>
          <a:p>
            <a:pPr eaLnBrk="1" hangingPunct="1">
              <a:defRPr/>
            </a:pPr>
            <a:r>
              <a:rPr lang="en-US" dirty="0" smtClean="0"/>
              <a:t>PAS Origins at IF</a:t>
            </a:r>
            <a:endParaRPr lang="en-US" dirty="0"/>
          </a:p>
        </p:txBody>
      </p:sp>
      <p:sp>
        <p:nvSpPr>
          <p:cNvPr id="5124" name="Slide Number Placeholder 2"/>
          <p:cNvSpPr txBox="1">
            <a:spLocks noGrp="1"/>
          </p:cNvSpPr>
          <p:nvPr/>
        </p:nvSpPr>
        <p:spPr bwMode="auto">
          <a:xfrm>
            <a:off x="8458200" y="6457950"/>
            <a:ext cx="4572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44CF2374-D6BA-420F-B009-36631507C506}" type="slidenum">
              <a:rPr lang="en-US" sz="1100" b="1">
                <a:solidFill>
                  <a:schemeClr val="bg1"/>
                </a:solidFill>
              </a:rPr>
              <a:pPr algn="r" eaLnBrk="1" hangingPunct="1"/>
              <a:t>4</a:t>
            </a:fld>
            <a:endParaRPr lang="en-US" sz="1100" b="1">
              <a:solidFill>
                <a:schemeClr val="bg1"/>
              </a:solidFill>
            </a:endParaRPr>
          </a:p>
        </p:txBody>
      </p:sp>
      <p:sp>
        <p:nvSpPr>
          <p:cNvPr id="129031" name="Rectangle 7"/>
          <p:cNvSpPr>
            <a:spLocks noGrp="1" noChangeArrowheads="1"/>
          </p:cNvSpPr>
          <p:nvPr>
            <p:ph type="body" idx="1"/>
          </p:nvPr>
        </p:nvSpPr>
        <p:spPr>
          <a:xfrm>
            <a:off x="457200" y="1219200"/>
            <a:ext cx="8534400" cy="3810000"/>
          </a:xfrm>
        </p:spPr>
        <p:txBody>
          <a:bodyPr/>
          <a:lstStyle/>
          <a:p>
            <a:pPr eaLnBrk="1" hangingPunct="1">
              <a:defRPr/>
            </a:pPr>
            <a:r>
              <a:rPr lang="en-US" dirty="0" smtClean="0"/>
              <a:t>Received certification in November 1991</a:t>
            </a:r>
          </a:p>
          <a:p>
            <a:pPr eaLnBrk="1" hangingPunct="1">
              <a:defRPr/>
            </a:pPr>
            <a:r>
              <a:rPr lang="en-US" dirty="0" smtClean="0"/>
              <a:t>First consumer brought on March 13</a:t>
            </a:r>
            <a:r>
              <a:rPr lang="en-US" baseline="30000" dirty="0" smtClean="0"/>
              <a:t>th</a:t>
            </a:r>
            <a:r>
              <a:rPr lang="en-US" dirty="0" smtClean="0"/>
              <a:t>, 1992</a:t>
            </a:r>
          </a:p>
          <a:p>
            <a:pPr eaLnBrk="1" hangingPunct="1">
              <a:defRPr/>
            </a:pPr>
            <a:r>
              <a:rPr lang="en-US" dirty="0" smtClean="0"/>
              <a:t>64 clients in first 18 months</a:t>
            </a:r>
          </a:p>
          <a:p>
            <a:pPr eaLnBrk="1" hangingPunct="1">
              <a:defRPr/>
            </a:pPr>
            <a:r>
              <a:rPr lang="en-US" dirty="0" smtClean="0"/>
              <a:t>Complement to Attendant Match-Up Program</a:t>
            </a:r>
          </a:p>
          <a:p>
            <a:pPr marL="740664" eaLnBrk="1" hangingPunct="1">
              <a:buFont typeface="Wingdings" pitchFamily="2" charset="2"/>
              <a:buChar char="§"/>
              <a:defRPr/>
            </a:pPr>
            <a:r>
              <a:rPr lang="en-US" sz="2400" dirty="0" smtClean="0"/>
              <a:t>Funding for internal staff position through United Way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AF4E8A7-EF59-4309-8C18-984F34CB5014}" type="slidenum">
              <a:rPr lang="en-US">
                <a:solidFill>
                  <a:schemeClr val="bg1"/>
                </a:solidFill>
              </a:rPr>
              <a:pPr eaLnBrk="1" hangingPunct="1"/>
              <a:t>5</a:t>
            </a:fld>
            <a:endParaRPr lang="en-US">
              <a:solidFill>
                <a:schemeClr val="bg1"/>
              </a:solidFill>
            </a:endParaRPr>
          </a:p>
        </p:txBody>
      </p:sp>
      <p:sp>
        <p:nvSpPr>
          <p:cNvPr id="130055" name="Rectangle 7"/>
          <p:cNvSpPr>
            <a:spLocks noGrp="1" noChangeArrowheads="1"/>
          </p:cNvSpPr>
          <p:nvPr>
            <p:ph type="title"/>
          </p:nvPr>
        </p:nvSpPr>
        <p:spPr/>
        <p:txBody>
          <a:bodyPr/>
          <a:lstStyle/>
          <a:p>
            <a:pPr eaLnBrk="1" hangingPunct="1">
              <a:defRPr/>
            </a:pPr>
            <a:r>
              <a:rPr lang="en-US" dirty="0" smtClean="0"/>
              <a:t>Personal Assistance &amp; Supportive Home Care in Wisconsin</a:t>
            </a:r>
            <a:endParaRPr lang="en-US" dirty="0"/>
          </a:p>
        </p:txBody>
      </p:sp>
      <p:sp>
        <p:nvSpPr>
          <p:cNvPr id="130051" name="Content Placeholder 2"/>
          <p:cNvSpPr>
            <a:spLocks noGrp="1"/>
          </p:cNvSpPr>
          <p:nvPr>
            <p:ph type="body" idx="1"/>
          </p:nvPr>
        </p:nvSpPr>
        <p:spPr>
          <a:xfrm>
            <a:off x="457200" y="1219200"/>
            <a:ext cx="8458200" cy="5105400"/>
          </a:xfrm>
        </p:spPr>
        <p:txBody>
          <a:bodyPr/>
          <a:lstStyle/>
          <a:p>
            <a:pPr eaLnBrk="1" hangingPunct="1">
              <a:defRPr/>
            </a:pPr>
            <a:r>
              <a:rPr lang="en-US" dirty="0" smtClean="0"/>
              <a:t>Family Care</a:t>
            </a:r>
          </a:p>
          <a:p>
            <a:pPr marL="740664" eaLnBrk="1" hangingPunct="1">
              <a:buFont typeface="Wingdings" pitchFamily="2" charset="2"/>
              <a:buChar char="§"/>
              <a:defRPr/>
            </a:pPr>
            <a:r>
              <a:rPr lang="en-US" sz="2400" dirty="0" smtClean="0"/>
              <a:t>Self-directed or Care Team</a:t>
            </a:r>
          </a:p>
          <a:p>
            <a:pPr marL="740664" eaLnBrk="1" hangingPunct="1">
              <a:buFont typeface="Wingdings" pitchFamily="2" charset="2"/>
              <a:buChar char="§"/>
              <a:defRPr/>
            </a:pPr>
            <a:r>
              <a:rPr lang="en-US" sz="2400" dirty="0" smtClean="0"/>
              <a:t>Community Care to provide Supportive Home Care</a:t>
            </a:r>
          </a:p>
          <a:p>
            <a:pPr eaLnBrk="1" hangingPunct="1">
              <a:defRPr/>
            </a:pPr>
            <a:r>
              <a:rPr lang="en-US" dirty="0" smtClean="0"/>
              <a:t>IRIS (Self-Directed)</a:t>
            </a:r>
          </a:p>
          <a:p>
            <a:pPr marL="740664" eaLnBrk="1" hangingPunct="1">
              <a:buFont typeface="Wingdings" pitchFamily="2" charset="2"/>
              <a:buChar char="§"/>
              <a:defRPr/>
            </a:pPr>
            <a:r>
              <a:rPr lang="en-US" sz="2400" dirty="0" smtClean="0"/>
              <a:t>Self Directed Supportive Home Care</a:t>
            </a:r>
          </a:p>
          <a:p>
            <a:pPr marL="740664" eaLnBrk="1" hangingPunct="1">
              <a:buFont typeface="Wingdings" pitchFamily="2" charset="2"/>
              <a:buChar char="§"/>
              <a:defRPr/>
            </a:pPr>
            <a:r>
              <a:rPr lang="en-US" sz="2400" dirty="0" smtClean="0"/>
              <a:t>Personal Cares</a:t>
            </a:r>
          </a:p>
          <a:p>
            <a:pPr marL="960120" eaLnBrk="1" hangingPunct="1">
              <a:buFont typeface="Courier New" pitchFamily="49" charset="0"/>
              <a:buChar char="o"/>
              <a:defRPr/>
            </a:pPr>
            <a:r>
              <a:rPr lang="en-US" sz="2400" dirty="0" smtClean="0"/>
              <a:t>Self Directed Personal Care</a:t>
            </a:r>
          </a:p>
          <a:p>
            <a:pPr marL="960120" eaLnBrk="1" hangingPunct="1">
              <a:buFont typeface="Courier New" pitchFamily="49" charset="0"/>
              <a:buChar char="o"/>
              <a:defRPr/>
            </a:pPr>
            <a:r>
              <a:rPr lang="en-US" sz="2400" dirty="0" smtClean="0"/>
              <a:t>Fee for Service</a:t>
            </a:r>
          </a:p>
          <a:p>
            <a:pPr eaLnBrk="1" hangingPunct="1">
              <a:defRPr/>
            </a:pPr>
            <a:r>
              <a:rPr lang="en-US" dirty="0" smtClean="0"/>
              <a:t>Medical Assistance Card</a:t>
            </a:r>
          </a:p>
          <a:p>
            <a:pPr marL="740664" eaLnBrk="1" hangingPunct="1">
              <a:buFont typeface="Wingdings" pitchFamily="2" charset="2"/>
              <a:buChar char="§"/>
              <a:defRPr/>
            </a:pPr>
            <a:r>
              <a:rPr lang="en-US" sz="2400" dirty="0" smtClean="0"/>
              <a:t>Fee-for-service or SSI Managed Care</a:t>
            </a:r>
          </a:p>
          <a:p>
            <a:pPr marL="960120" indent="-457200" eaLnBrk="1" hangingPunct="1">
              <a:buFont typeface="Courier New" pitchFamily="49" charset="0"/>
              <a:buChar char="o"/>
              <a:defRPr/>
            </a:pPr>
            <a:r>
              <a:rPr lang="en-US" sz="2400" dirty="0" smtClean="0"/>
              <a:t>No Supportive Home Care</a:t>
            </a:r>
          </a:p>
        </p:txBody>
      </p:sp>
      <p:sp>
        <p:nvSpPr>
          <p:cNvPr id="6149" name="Slide Number Placeholder 4"/>
          <p:cNvSpPr txBox="1">
            <a:spLocks noGrp="1"/>
          </p:cNvSpPr>
          <p:nvPr/>
        </p:nvSpPr>
        <p:spPr bwMode="auto">
          <a:xfrm>
            <a:off x="8458200" y="6457950"/>
            <a:ext cx="4572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endParaRPr lang="en-US" sz="1100" b="1">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B03371D-8E03-49EC-AAE3-3B26694D47A7}" type="slidenum">
              <a:rPr lang="en-US">
                <a:solidFill>
                  <a:schemeClr val="bg1"/>
                </a:solidFill>
              </a:rPr>
              <a:pPr eaLnBrk="1" hangingPunct="1"/>
              <a:t>6</a:t>
            </a:fld>
            <a:endParaRPr lang="en-US">
              <a:solidFill>
                <a:schemeClr val="bg1"/>
              </a:solidFill>
            </a:endParaRPr>
          </a:p>
        </p:txBody>
      </p:sp>
      <p:sp>
        <p:nvSpPr>
          <p:cNvPr id="131074" name="Title 1"/>
          <p:cNvSpPr>
            <a:spLocks noGrp="1"/>
          </p:cNvSpPr>
          <p:nvPr>
            <p:ph type="title"/>
          </p:nvPr>
        </p:nvSpPr>
        <p:spPr/>
        <p:txBody>
          <a:bodyPr/>
          <a:lstStyle/>
          <a:p>
            <a:pPr eaLnBrk="1" hangingPunct="1">
              <a:defRPr/>
            </a:pPr>
            <a:r>
              <a:rPr lang="en-US" dirty="0" smtClean="0"/>
              <a:t>WI Long-Term Care Services</a:t>
            </a:r>
            <a:endParaRPr lang="en-US" dirty="0"/>
          </a:p>
        </p:txBody>
      </p:sp>
      <p:sp>
        <p:nvSpPr>
          <p:cNvPr id="131075" name="Content Placeholder 2"/>
          <p:cNvSpPr>
            <a:spLocks noGrp="1"/>
          </p:cNvSpPr>
          <p:nvPr>
            <p:ph type="body" idx="1"/>
          </p:nvPr>
        </p:nvSpPr>
        <p:spPr/>
        <p:txBody>
          <a:bodyPr/>
          <a:lstStyle/>
          <a:p>
            <a:pPr eaLnBrk="1" hangingPunct="1">
              <a:defRPr/>
            </a:pPr>
            <a:r>
              <a:rPr lang="en-US" dirty="0" smtClean="0"/>
              <a:t>Medicaid Covered Services</a:t>
            </a:r>
          </a:p>
          <a:p>
            <a:pPr marL="740664" eaLnBrk="1" hangingPunct="1">
              <a:buFont typeface="Wingdings" pitchFamily="2" charset="2"/>
              <a:buChar char="§"/>
              <a:defRPr/>
            </a:pPr>
            <a:r>
              <a:rPr lang="en-US" dirty="0" smtClean="0"/>
              <a:t>Personal Care</a:t>
            </a:r>
          </a:p>
          <a:p>
            <a:pPr marL="740664" eaLnBrk="1" hangingPunct="1">
              <a:buFont typeface="Wingdings" pitchFamily="2" charset="2"/>
              <a:buChar char="§"/>
              <a:defRPr/>
            </a:pPr>
            <a:r>
              <a:rPr lang="en-US" dirty="0" smtClean="0"/>
              <a:t>Nursing Homes</a:t>
            </a:r>
          </a:p>
          <a:p>
            <a:pPr marL="740664" eaLnBrk="1" hangingPunct="1">
              <a:buFont typeface="Wingdings" pitchFamily="2" charset="2"/>
              <a:buChar char="§"/>
              <a:defRPr/>
            </a:pPr>
            <a:r>
              <a:rPr lang="en-US" dirty="0" smtClean="0"/>
              <a:t>Home Health Care</a:t>
            </a:r>
          </a:p>
          <a:p>
            <a:pPr eaLnBrk="1" hangingPunct="1">
              <a:defRPr/>
            </a:pPr>
            <a:r>
              <a:rPr lang="en-US" dirty="0" smtClean="0"/>
              <a:t>Non Medicaid Covered Services</a:t>
            </a:r>
          </a:p>
          <a:p>
            <a:pPr marL="740664" eaLnBrk="1" hangingPunct="1">
              <a:buFont typeface="Wingdings" pitchFamily="2" charset="2"/>
              <a:buChar char="§"/>
              <a:defRPr/>
            </a:pPr>
            <a:r>
              <a:rPr lang="en-US" dirty="0" smtClean="0"/>
              <a:t>Supportive Home Care</a:t>
            </a:r>
          </a:p>
          <a:p>
            <a:pPr marL="740664" eaLnBrk="1" hangingPunct="1">
              <a:buFont typeface="Wingdings" pitchFamily="2" charset="2"/>
              <a:buChar char="§"/>
              <a:defRPr/>
            </a:pPr>
            <a:r>
              <a:rPr lang="en-US" dirty="0" smtClean="0"/>
              <a:t>Assisted Living</a:t>
            </a:r>
          </a:p>
          <a:p>
            <a:pPr marL="0" indent="0" eaLnBrk="1" hangingPunct="1">
              <a:buFont typeface="Tahoma" panose="020B0604030504040204" pitchFamily="34" charset="0"/>
              <a:buNone/>
              <a:defRPr/>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987816-2653-4FE7-B777-1142DF7F5CA9}" type="slidenum">
              <a:rPr lang="en-US">
                <a:solidFill>
                  <a:schemeClr val="bg1"/>
                </a:solidFill>
              </a:rPr>
              <a:pPr eaLnBrk="1" hangingPunct="1"/>
              <a:t>7</a:t>
            </a:fld>
            <a:endParaRPr lang="en-US">
              <a:solidFill>
                <a:schemeClr val="bg1"/>
              </a:solidFill>
            </a:endParaRPr>
          </a:p>
        </p:txBody>
      </p:sp>
      <p:sp>
        <p:nvSpPr>
          <p:cNvPr id="132103" name="Rectangle 7"/>
          <p:cNvSpPr>
            <a:spLocks noGrp="1" noChangeArrowheads="1"/>
          </p:cNvSpPr>
          <p:nvPr>
            <p:ph type="title"/>
          </p:nvPr>
        </p:nvSpPr>
        <p:spPr/>
        <p:txBody>
          <a:bodyPr/>
          <a:lstStyle/>
          <a:p>
            <a:pPr eaLnBrk="1" hangingPunct="1">
              <a:defRPr/>
            </a:pPr>
            <a:r>
              <a:rPr lang="en-US" dirty="0" smtClean="0"/>
              <a:t>Terms and Conditions for Eligibility</a:t>
            </a:r>
            <a:endParaRPr lang="en-US" dirty="0"/>
          </a:p>
        </p:txBody>
      </p:sp>
      <p:sp>
        <p:nvSpPr>
          <p:cNvPr id="132099" name="Content Placeholder 2"/>
          <p:cNvSpPr>
            <a:spLocks noGrp="1"/>
          </p:cNvSpPr>
          <p:nvPr>
            <p:ph type="body" idx="1"/>
          </p:nvPr>
        </p:nvSpPr>
        <p:spPr>
          <a:xfrm>
            <a:off x="457200" y="1447800"/>
            <a:ext cx="8305800" cy="4419600"/>
          </a:xfrm>
        </p:spPr>
        <p:txBody>
          <a:bodyPr/>
          <a:lstStyle/>
          <a:p>
            <a:pPr eaLnBrk="1" hangingPunct="1">
              <a:lnSpc>
                <a:spcPct val="90000"/>
              </a:lnSpc>
              <a:defRPr/>
            </a:pPr>
            <a:r>
              <a:rPr lang="en-US" dirty="0"/>
              <a:t>Medicaid eligibility is determined through the Aging and Disability Resource Center (ADRC</a:t>
            </a:r>
            <a:r>
              <a:rPr lang="en-US" dirty="0" smtClean="0"/>
              <a:t>)</a:t>
            </a:r>
          </a:p>
          <a:p>
            <a:pPr marL="0" indent="0" eaLnBrk="1" hangingPunct="1">
              <a:lnSpc>
                <a:spcPct val="90000"/>
              </a:lnSpc>
              <a:buFont typeface="Tahoma" panose="020B0604030504040204" pitchFamily="34" charset="0"/>
              <a:buNone/>
              <a:defRPr/>
            </a:pPr>
            <a:endParaRPr lang="en-US" dirty="0" smtClean="0"/>
          </a:p>
          <a:p>
            <a:pPr eaLnBrk="1" hangingPunct="1">
              <a:lnSpc>
                <a:spcPct val="90000"/>
              </a:lnSpc>
              <a:defRPr/>
            </a:pPr>
            <a:r>
              <a:rPr lang="en-US" dirty="0"/>
              <a:t>Serves people with developmental and/or physical disabilities and frail elderly</a:t>
            </a:r>
          </a:p>
          <a:p>
            <a:pPr marL="0" indent="0" eaLnBrk="1" hangingPunct="1">
              <a:buFont typeface="Tahoma" panose="020B0604030504040204" pitchFamily="34" charset="0"/>
              <a:buNone/>
              <a:defRPr/>
            </a:pPr>
            <a:endParaRPr lang="en-US" dirty="0" smtClean="0"/>
          </a:p>
          <a:p>
            <a:pPr eaLnBrk="1" hangingPunct="1">
              <a:lnSpc>
                <a:spcPct val="90000"/>
              </a:lnSpc>
              <a:defRPr/>
            </a:pPr>
            <a:r>
              <a:rPr lang="en-US" dirty="0"/>
              <a:t>Family members and friends (no spouse) eligible as paid caregivers through Medical Assistance Personal Cares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A1918E-539A-467B-ACD5-8EE136CBC0CB}" type="slidenum">
              <a:rPr lang="en-US">
                <a:solidFill>
                  <a:schemeClr val="bg1"/>
                </a:solidFill>
              </a:rPr>
              <a:pPr eaLnBrk="1" hangingPunct="1"/>
              <a:t>8</a:t>
            </a:fld>
            <a:endParaRPr lang="en-US">
              <a:solidFill>
                <a:schemeClr val="bg1"/>
              </a:solidFill>
            </a:endParaRPr>
          </a:p>
        </p:txBody>
      </p:sp>
      <p:sp>
        <p:nvSpPr>
          <p:cNvPr id="133127" name="Rectangle 7"/>
          <p:cNvSpPr>
            <a:spLocks noGrp="1" noChangeArrowheads="1"/>
          </p:cNvSpPr>
          <p:nvPr>
            <p:ph type="title"/>
          </p:nvPr>
        </p:nvSpPr>
        <p:spPr>
          <a:xfrm>
            <a:off x="228600" y="274638"/>
            <a:ext cx="7315200" cy="792162"/>
          </a:xfrm>
        </p:spPr>
        <p:txBody>
          <a:bodyPr/>
          <a:lstStyle/>
          <a:p>
            <a:pPr eaLnBrk="1" hangingPunct="1">
              <a:defRPr/>
            </a:pPr>
            <a:r>
              <a:rPr lang="en-US" dirty="0" smtClean="0"/>
              <a:t>Funding Sources for Independence First</a:t>
            </a:r>
            <a:endParaRPr lang="en-US" dirty="0"/>
          </a:p>
        </p:txBody>
      </p:sp>
      <p:sp>
        <p:nvSpPr>
          <p:cNvPr id="133123" name="Content Placeholder 2"/>
          <p:cNvSpPr>
            <a:spLocks noGrp="1"/>
          </p:cNvSpPr>
          <p:nvPr>
            <p:ph type="body" idx="1"/>
          </p:nvPr>
        </p:nvSpPr>
        <p:spPr>
          <a:xfrm>
            <a:off x="457200" y="1371600"/>
            <a:ext cx="8153400" cy="4953000"/>
          </a:xfrm>
        </p:spPr>
        <p:txBody>
          <a:bodyPr/>
          <a:lstStyle/>
          <a:p>
            <a:pPr eaLnBrk="1" hangingPunct="1">
              <a:defRPr/>
            </a:pPr>
            <a:r>
              <a:rPr lang="en-US" dirty="0" smtClean="0"/>
              <a:t>Wisconsin Medicaid</a:t>
            </a:r>
          </a:p>
          <a:p>
            <a:pPr marL="740664" lvl="2" indent="-342900" eaLnBrk="1" hangingPunct="1">
              <a:buClr>
                <a:schemeClr val="accent2"/>
              </a:buClr>
              <a:buFont typeface="Wingdings" pitchFamily="2" charset="2"/>
              <a:buChar char="§"/>
              <a:defRPr/>
            </a:pPr>
            <a:r>
              <a:rPr lang="en-US" dirty="0">
                <a:solidFill>
                  <a:schemeClr val="tx1"/>
                </a:solidFill>
              </a:rPr>
              <a:t>Fee for </a:t>
            </a:r>
            <a:r>
              <a:rPr lang="en-US" dirty="0" smtClean="0">
                <a:solidFill>
                  <a:schemeClr val="tx1"/>
                </a:solidFill>
              </a:rPr>
              <a:t>Service</a:t>
            </a:r>
            <a:endParaRPr lang="en-US" dirty="0" smtClean="0"/>
          </a:p>
          <a:p>
            <a:pPr eaLnBrk="1" hangingPunct="1">
              <a:defRPr/>
            </a:pPr>
            <a:r>
              <a:rPr lang="en-US" dirty="0" smtClean="0"/>
              <a:t>Wisconsin Medicaid SSI Managed Care</a:t>
            </a:r>
          </a:p>
          <a:p>
            <a:pPr marL="740664" eaLnBrk="1" hangingPunct="1">
              <a:buFont typeface="Wingdings" pitchFamily="2" charset="2"/>
              <a:buChar char="§"/>
              <a:defRPr/>
            </a:pPr>
            <a:r>
              <a:rPr lang="en-US" sz="2400" dirty="0" smtClean="0"/>
              <a:t>United Health Care</a:t>
            </a:r>
          </a:p>
          <a:p>
            <a:pPr marL="740664" eaLnBrk="1" hangingPunct="1">
              <a:buFont typeface="Wingdings" pitchFamily="2" charset="2"/>
              <a:buChar char="§"/>
              <a:defRPr/>
            </a:pPr>
            <a:r>
              <a:rPr lang="en-US" sz="2400" dirty="0" err="1" smtClean="0"/>
              <a:t>iCare</a:t>
            </a:r>
            <a:r>
              <a:rPr lang="en-US" sz="2400" dirty="0" smtClean="0"/>
              <a:t> (Independent Care)</a:t>
            </a:r>
          </a:p>
          <a:p>
            <a:pPr marL="740664" eaLnBrk="1" hangingPunct="1">
              <a:buFont typeface="Wingdings" pitchFamily="2" charset="2"/>
              <a:buChar char="§"/>
              <a:defRPr/>
            </a:pPr>
            <a:r>
              <a:rPr lang="en-US" sz="2400" dirty="0" smtClean="0"/>
              <a:t>Managed Health Service</a:t>
            </a:r>
          </a:p>
          <a:p>
            <a:pPr marL="740664" eaLnBrk="1" hangingPunct="1">
              <a:buFont typeface="Wingdings" pitchFamily="2" charset="2"/>
              <a:buChar char="§"/>
              <a:defRPr/>
            </a:pPr>
            <a:r>
              <a:rPr lang="en-US" sz="2400" dirty="0" smtClean="0"/>
              <a:t>Molina Health Care</a:t>
            </a:r>
          </a:p>
          <a:p>
            <a:pPr eaLnBrk="1" hangingPunct="1">
              <a:defRPr/>
            </a:pPr>
            <a:r>
              <a:rPr lang="en-US" dirty="0" smtClean="0"/>
              <a:t>Wisconsin Family Care, Partnership and IRIS</a:t>
            </a:r>
          </a:p>
          <a:p>
            <a:pPr marL="740664" eaLnBrk="1" hangingPunct="1">
              <a:buFont typeface="Wingdings" pitchFamily="2" charset="2"/>
              <a:buChar char="§"/>
              <a:defRPr/>
            </a:pPr>
            <a:r>
              <a:rPr lang="en-US" sz="2400" dirty="0" smtClean="0"/>
              <a:t>Milwaukee County Family Care</a:t>
            </a:r>
          </a:p>
          <a:p>
            <a:pPr marL="740664" eaLnBrk="1" hangingPunct="1">
              <a:buFont typeface="Wingdings" pitchFamily="2" charset="2"/>
              <a:buChar char="§"/>
              <a:defRPr/>
            </a:pPr>
            <a:r>
              <a:rPr lang="en-US" sz="2400" dirty="0" smtClean="0"/>
              <a:t>Community Care</a:t>
            </a:r>
          </a:p>
          <a:p>
            <a:pPr marL="740664" eaLnBrk="1" hangingPunct="1">
              <a:buFont typeface="Wingdings" pitchFamily="2" charset="2"/>
              <a:buChar char="§"/>
              <a:defRPr/>
            </a:pPr>
            <a:r>
              <a:rPr lang="en-US" sz="2400" dirty="0" smtClean="0"/>
              <a:t>Care Wisconsin</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E9CAD57-15DC-40A0-9705-C8E5B979B7FE}" type="slidenum">
              <a:rPr lang="en-US">
                <a:solidFill>
                  <a:schemeClr val="bg1"/>
                </a:solidFill>
              </a:rPr>
              <a:pPr eaLnBrk="1" hangingPunct="1"/>
              <a:t>9</a:t>
            </a:fld>
            <a:endParaRPr lang="en-US">
              <a:solidFill>
                <a:schemeClr val="bg1"/>
              </a:solidFill>
            </a:endParaRPr>
          </a:p>
        </p:txBody>
      </p:sp>
      <p:sp>
        <p:nvSpPr>
          <p:cNvPr id="134152" name="Rectangle 8"/>
          <p:cNvSpPr>
            <a:spLocks noGrp="1" noChangeArrowheads="1"/>
          </p:cNvSpPr>
          <p:nvPr>
            <p:ph type="title"/>
          </p:nvPr>
        </p:nvSpPr>
        <p:spPr>
          <a:xfrm>
            <a:off x="228600" y="152400"/>
            <a:ext cx="7696200" cy="792163"/>
          </a:xfrm>
        </p:spPr>
        <p:txBody>
          <a:bodyPr/>
          <a:lstStyle/>
          <a:p>
            <a:pPr eaLnBrk="1" hangingPunct="1">
              <a:defRPr/>
            </a:pPr>
            <a:r>
              <a:rPr lang="en-US" dirty="0" smtClean="0"/>
              <a:t>Wisconsin Certified Providers</a:t>
            </a:r>
            <a:endParaRPr lang="en-US" dirty="0"/>
          </a:p>
        </p:txBody>
      </p:sp>
      <p:sp>
        <p:nvSpPr>
          <p:cNvPr id="134147" name="Content Placeholder 2"/>
          <p:cNvSpPr>
            <a:spLocks noGrp="1"/>
          </p:cNvSpPr>
          <p:nvPr>
            <p:ph type="body" idx="1"/>
          </p:nvPr>
        </p:nvSpPr>
        <p:spPr>
          <a:xfrm>
            <a:off x="228600" y="990600"/>
            <a:ext cx="8763000" cy="5105400"/>
          </a:xfrm>
        </p:spPr>
        <p:txBody>
          <a:bodyPr/>
          <a:lstStyle/>
          <a:p>
            <a:pPr marL="514350" indent="-514350" eaLnBrk="1" hangingPunct="1">
              <a:lnSpc>
                <a:spcPct val="90000"/>
              </a:lnSpc>
              <a:buFont typeface="+mj-lt"/>
              <a:buAutoNum type="arabicPeriod"/>
              <a:defRPr/>
            </a:pPr>
            <a:endParaRPr lang="en-US" dirty="0" smtClean="0"/>
          </a:p>
          <a:p>
            <a:pPr marL="514350" indent="-514350" eaLnBrk="1" hangingPunct="1">
              <a:lnSpc>
                <a:spcPct val="90000"/>
              </a:lnSpc>
              <a:buFont typeface="+mj-lt"/>
              <a:buAutoNum type="arabicPeriod"/>
              <a:defRPr/>
            </a:pPr>
            <a:r>
              <a:rPr lang="en-US" dirty="0" smtClean="0"/>
              <a:t>Licensed Home Health Agency</a:t>
            </a:r>
          </a:p>
          <a:p>
            <a:pPr marL="514350" indent="-514350" eaLnBrk="1" hangingPunct="1">
              <a:lnSpc>
                <a:spcPct val="90000"/>
              </a:lnSpc>
              <a:buFont typeface="+mj-lt"/>
              <a:buAutoNum type="arabicPeriod"/>
              <a:defRPr/>
            </a:pPr>
            <a:r>
              <a:rPr lang="en-US" dirty="0" smtClean="0"/>
              <a:t>County</a:t>
            </a:r>
          </a:p>
          <a:p>
            <a:pPr marL="514350" indent="-514350" eaLnBrk="1" hangingPunct="1">
              <a:lnSpc>
                <a:spcPct val="90000"/>
              </a:lnSpc>
              <a:buFont typeface="+mj-lt"/>
              <a:buAutoNum type="arabicPeriod"/>
              <a:defRPr/>
            </a:pPr>
            <a:r>
              <a:rPr lang="en-US" dirty="0" smtClean="0"/>
              <a:t>Independent Living Center </a:t>
            </a:r>
          </a:p>
          <a:p>
            <a:pPr eaLnBrk="1" hangingPunct="1">
              <a:lnSpc>
                <a:spcPct val="90000"/>
              </a:lnSpc>
              <a:buFont typeface="Wingdings" pitchFamily="2" charset="2"/>
              <a:buChar char="q"/>
              <a:defRPr/>
            </a:pPr>
            <a:r>
              <a:rPr lang="en-US" dirty="0" smtClean="0"/>
              <a:t> </a:t>
            </a:r>
            <a:r>
              <a:rPr lang="en-US" b="1" dirty="0" smtClean="0"/>
              <a:t>In 2010, via Emergency Ruling, another category was added:</a:t>
            </a:r>
          </a:p>
          <a:p>
            <a:pPr marL="514350" indent="-514350" eaLnBrk="1" hangingPunct="1">
              <a:lnSpc>
                <a:spcPct val="90000"/>
              </a:lnSpc>
              <a:buFont typeface="+mj-lt"/>
              <a:buAutoNum type="arabicPeriod" startAt="4"/>
              <a:defRPr/>
            </a:pPr>
            <a:r>
              <a:rPr lang="en-US" dirty="0" smtClean="0"/>
              <a:t>Free Standing Personal Care Agency</a:t>
            </a:r>
          </a:p>
          <a:p>
            <a:pPr lvl="1" eaLnBrk="1" hangingPunct="1">
              <a:lnSpc>
                <a:spcPct val="90000"/>
              </a:lnSpc>
              <a:buClr>
                <a:schemeClr val="accent2"/>
              </a:buClr>
              <a:buFont typeface="Wingdings" pitchFamily="2" charset="2"/>
              <a:buChar char="§"/>
              <a:defRPr/>
            </a:pPr>
            <a:r>
              <a:rPr lang="en-US" sz="2800" dirty="0" smtClean="0">
                <a:solidFill>
                  <a:schemeClr val="tx1"/>
                </a:solidFill>
              </a:rPr>
              <a:t>Attestation</a:t>
            </a:r>
          </a:p>
          <a:p>
            <a:pPr lvl="1" eaLnBrk="1" hangingPunct="1">
              <a:lnSpc>
                <a:spcPct val="90000"/>
              </a:lnSpc>
              <a:buClr>
                <a:schemeClr val="accent2"/>
              </a:buClr>
              <a:buFont typeface="Wingdings" pitchFamily="2" charset="2"/>
              <a:buChar char="§"/>
              <a:defRPr/>
            </a:pPr>
            <a:r>
              <a:rPr lang="en-US" sz="2800" dirty="0" smtClean="0">
                <a:solidFill>
                  <a:schemeClr val="tx1"/>
                </a:solidFill>
              </a:rPr>
              <a:t>New</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708</TotalTime>
  <Words>1366</Words>
  <Application>Microsoft Office PowerPoint</Application>
  <PresentationFormat>On-screen Show (4:3)</PresentationFormat>
  <Paragraphs>273</Paragraphs>
  <Slides>27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Arial Rounded MT Bold</vt:lpstr>
      <vt:lpstr>Tahoma</vt:lpstr>
      <vt:lpstr>Wingdings</vt:lpstr>
      <vt:lpstr>Courier New</vt:lpstr>
      <vt:lpstr>Default Design</vt:lpstr>
      <vt:lpstr>PowerPoint Presentation</vt:lpstr>
      <vt:lpstr>Philosophy</vt:lpstr>
      <vt:lpstr>Why Do We Offer PAS?</vt:lpstr>
      <vt:lpstr>PAS Origins at IF</vt:lpstr>
      <vt:lpstr>Personal Assistance &amp; Supportive Home Care in Wisconsin</vt:lpstr>
      <vt:lpstr>WI Long-Term Care Services</vt:lpstr>
      <vt:lpstr>Terms and Conditions for Eligibility</vt:lpstr>
      <vt:lpstr>Funding Sources for Independence First</vt:lpstr>
      <vt:lpstr>Wisconsin Certified Providers</vt:lpstr>
      <vt:lpstr>Services Covered under Medical Assistance</vt:lpstr>
      <vt:lpstr>PAS Department Components</vt:lpstr>
      <vt:lpstr>PowerPoint Presentation</vt:lpstr>
      <vt:lpstr>PowerPoint Presentation</vt:lpstr>
      <vt:lpstr>Consumer Admission Process - Assessment</vt:lpstr>
      <vt:lpstr>Consumer Admission Process – Start of Cares</vt:lpstr>
      <vt:lpstr>PowerPoint Presentation</vt:lpstr>
      <vt:lpstr>Hiring Requirements Continued</vt:lpstr>
      <vt:lpstr>Training of PCW</vt:lpstr>
      <vt:lpstr>Training of PCW, cont’d.</vt:lpstr>
      <vt:lpstr>Payroll - Process</vt:lpstr>
      <vt:lpstr>Payroll – Process, cont’d.</vt:lpstr>
      <vt:lpstr>Payroll – Process, cont’d 2</vt:lpstr>
      <vt:lpstr>Payroll - Pitfalls</vt:lpstr>
      <vt:lpstr>Liabiliity</vt:lpstr>
      <vt:lpstr>General Challenges</vt:lpstr>
      <vt:lpstr>For more information</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Elhardt, Marjorie</cp:lastModifiedBy>
  <cp:revision>44</cp:revision>
  <dcterms:created xsi:type="dcterms:W3CDTF">2011-01-05T14:17:40Z</dcterms:created>
  <dcterms:modified xsi:type="dcterms:W3CDTF">2014-02-17T21:51:59Z</dcterms:modified>
</cp:coreProperties>
</file>