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3"/>
  </p:notesMasterIdLst>
  <p:sldIdLst>
    <p:sldId id="281" r:id="rId2"/>
    <p:sldId id="283"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 id="308" r:id="rId28"/>
    <p:sldId id="309" r:id="rId29"/>
    <p:sldId id="310" r:id="rId30"/>
    <p:sldId id="311" r:id="rId31"/>
    <p:sldId id="312" r:id="rId32"/>
    <p:sldId id="313" r:id="rId33"/>
    <p:sldId id="314" r:id="rId34"/>
    <p:sldId id="315" r:id="rId35"/>
    <p:sldId id="316" r:id="rId36"/>
    <p:sldId id="317" r:id="rId37"/>
    <p:sldId id="318" r:id="rId38"/>
    <p:sldId id="319" r:id="rId39"/>
    <p:sldId id="320" r:id="rId40"/>
    <p:sldId id="321" r:id="rId41"/>
    <p:sldId id="322" r:id="rId42"/>
    <p:sldId id="323" r:id="rId43"/>
    <p:sldId id="324" r:id="rId44"/>
    <p:sldId id="325" r:id="rId45"/>
    <p:sldId id="326" r:id="rId46"/>
    <p:sldId id="327" r:id="rId47"/>
    <p:sldId id="328" r:id="rId48"/>
    <p:sldId id="329" r:id="rId49"/>
    <p:sldId id="330" r:id="rId50"/>
    <p:sldId id="331" r:id="rId51"/>
    <p:sldId id="332" r:id="rId52"/>
    <p:sldId id="333" r:id="rId53"/>
    <p:sldId id="334" r:id="rId54"/>
    <p:sldId id="335" r:id="rId55"/>
    <p:sldId id="336" r:id="rId56"/>
    <p:sldId id="337" r:id="rId57"/>
    <p:sldId id="338" r:id="rId58"/>
    <p:sldId id="339" r:id="rId59"/>
    <p:sldId id="340" r:id="rId60"/>
    <p:sldId id="341" r:id="rId61"/>
    <p:sldId id="342"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2" d="100"/>
          <a:sy n="112" d="100"/>
        </p:scale>
        <p:origin x="1530" y="10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10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645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589981E-CA6F-4E75-89E8-A0DC1A956AE8}" type="slidenum">
              <a:rPr lang="en-US"/>
              <a:pPr/>
              <a:t>‹#›</a:t>
            </a:fld>
            <a:endParaRPr lang="en-US"/>
          </a:p>
        </p:txBody>
      </p:sp>
    </p:spTree>
    <p:extLst>
      <p:ext uri="{BB962C8B-B14F-4D97-AF65-F5344CB8AC3E}">
        <p14:creationId xmlns:p14="http://schemas.microsoft.com/office/powerpoint/2010/main" val="29928630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03332810-C624-4719-A9F0-FF829FF98597}" type="slidenum">
              <a:rPr lang="en-US"/>
              <a:pPr/>
              <a:t>‹#›</a:t>
            </a:fld>
            <a:endParaRPr lang="en-US"/>
          </a:p>
        </p:txBody>
      </p:sp>
    </p:spTree>
    <p:extLst>
      <p:ext uri="{BB962C8B-B14F-4D97-AF65-F5344CB8AC3E}">
        <p14:creationId xmlns:p14="http://schemas.microsoft.com/office/powerpoint/2010/main" val="3555279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29F5AC07-DB13-4131-9800-27D93B7829B1}" type="slidenum">
              <a:rPr lang="en-US"/>
              <a:pPr/>
              <a:t>‹#›</a:t>
            </a:fld>
            <a:endParaRPr lang="en-US"/>
          </a:p>
        </p:txBody>
      </p:sp>
    </p:spTree>
    <p:extLst>
      <p:ext uri="{BB962C8B-B14F-4D97-AF65-F5344CB8AC3E}">
        <p14:creationId xmlns:p14="http://schemas.microsoft.com/office/powerpoint/2010/main" val="15664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937057E7-1C63-44AC-8874-A62B9E04A528}" type="slidenum">
              <a:rPr lang="en-US"/>
              <a:pPr/>
              <a:t>‹#›</a:t>
            </a:fld>
            <a:endParaRPr lang="en-US"/>
          </a:p>
        </p:txBody>
      </p:sp>
    </p:spTree>
    <p:extLst>
      <p:ext uri="{BB962C8B-B14F-4D97-AF65-F5344CB8AC3E}">
        <p14:creationId xmlns:p14="http://schemas.microsoft.com/office/powerpoint/2010/main" val="240078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C6F1C221-8BAF-4701-9EBD-B19D38DF6428}" type="slidenum">
              <a:rPr lang="en-US"/>
              <a:pPr/>
              <a:t>‹#›</a:t>
            </a:fld>
            <a:endParaRPr lang="en-US"/>
          </a:p>
        </p:txBody>
      </p:sp>
    </p:spTree>
    <p:extLst>
      <p:ext uri="{BB962C8B-B14F-4D97-AF65-F5344CB8AC3E}">
        <p14:creationId xmlns:p14="http://schemas.microsoft.com/office/powerpoint/2010/main" val="736642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9D5A55ED-223C-4475-9E8F-D2F0EAE2A260}" type="slidenum">
              <a:rPr lang="en-US"/>
              <a:pPr/>
              <a:t>‹#›</a:t>
            </a:fld>
            <a:endParaRPr lang="en-US"/>
          </a:p>
        </p:txBody>
      </p:sp>
    </p:spTree>
    <p:extLst>
      <p:ext uri="{BB962C8B-B14F-4D97-AF65-F5344CB8AC3E}">
        <p14:creationId xmlns:p14="http://schemas.microsoft.com/office/powerpoint/2010/main" val="3446394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62C87F22-5BEF-4F86-BFA6-950C9DDCC68A}" type="slidenum">
              <a:rPr lang="en-US"/>
              <a:pPr/>
              <a:t>‹#›</a:t>
            </a:fld>
            <a:endParaRPr lang="en-US"/>
          </a:p>
        </p:txBody>
      </p:sp>
    </p:spTree>
    <p:extLst>
      <p:ext uri="{BB962C8B-B14F-4D97-AF65-F5344CB8AC3E}">
        <p14:creationId xmlns:p14="http://schemas.microsoft.com/office/powerpoint/2010/main" val="1650201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FDC39758-5F95-4FC6-BD9E-01C608FA1B51}" type="slidenum">
              <a:rPr lang="en-US"/>
              <a:pPr/>
              <a:t>‹#›</a:t>
            </a:fld>
            <a:endParaRPr lang="en-US"/>
          </a:p>
        </p:txBody>
      </p:sp>
    </p:spTree>
    <p:extLst>
      <p:ext uri="{BB962C8B-B14F-4D97-AF65-F5344CB8AC3E}">
        <p14:creationId xmlns:p14="http://schemas.microsoft.com/office/powerpoint/2010/main" val="2521791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29A493F5-DD1C-4B9E-9F01-58D14C168E57}" type="slidenum">
              <a:rPr lang="en-US"/>
              <a:pPr/>
              <a:t>‹#›</a:t>
            </a:fld>
            <a:endParaRPr lang="en-US"/>
          </a:p>
        </p:txBody>
      </p:sp>
    </p:spTree>
    <p:extLst>
      <p:ext uri="{BB962C8B-B14F-4D97-AF65-F5344CB8AC3E}">
        <p14:creationId xmlns:p14="http://schemas.microsoft.com/office/powerpoint/2010/main" val="2091175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48BE1DFB-3933-4B46-8177-2A2C1D74A1DE}" type="slidenum">
              <a:rPr lang="en-US"/>
              <a:pPr/>
              <a:t>‹#›</a:t>
            </a:fld>
            <a:endParaRPr lang="en-US"/>
          </a:p>
        </p:txBody>
      </p:sp>
    </p:spTree>
    <p:extLst>
      <p:ext uri="{BB962C8B-B14F-4D97-AF65-F5344CB8AC3E}">
        <p14:creationId xmlns:p14="http://schemas.microsoft.com/office/powerpoint/2010/main" val="2835266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EDD75976-7E5E-4D1D-8F7E-C169800A7534}" type="slidenum">
              <a:rPr lang="en-US"/>
              <a:pPr/>
              <a:t>‹#›</a:t>
            </a:fld>
            <a:endParaRPr lang="en-US"/>
          </a:p>
        </p:txBody>
      </p:sp>
    </p:spTree>
    <p:extLst>
      <p:ext uri="{BB962C8B-B14F-4D97-AF65-F5344CB8AC3E}">
        <p14:creationId xmlns:p14="http://schemas.microsoft.com/office/powerpoint/2010/main" val="3745999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BC43D365-2E31-41CA-B620-D4C509F5EC2C}" type="slidenum">
              <a:rPr lang="en-US"/>
              <a:pPr/>
              <a:t>‹#›</a:t>
            </a:fld>
            <a:endParaRPr lang="en-US"/>
          </a:p>
        </p:txBody>
      </p:sp>
    </p:spTree>
    <p:extLst>
      <p:ext uri="{BB962C8B-B14F-4D97-AF65-F5344CB8AC3E}">
        <p14:creationId xmlns:p14="http://schemas.microsoft.com/office/powerpoint/2010/main" val="1587476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0" y="838200"/>
            <a:ext cx="8610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EDB50295-6915-41FC-A852-13DB40D6670B}"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2FD04B4-7AC2-496C-BF04-9767630B13CE}"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3" Type="http://schemas.openxmlformats.org/officeDocument/2006/relationships/hyperlink" Target="mailto:GwenD@abil.org" TargetMode="External"/><Relationship Id="rId2" Type="http://schemas.openxmlformats.org/officeDocument/2006/relationships/hyperlink" Target="mailto:PhilP@abil.org"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609600"/>
            <a:ext cx="9144000" cy="838200"/>
          </a:xfrm>
        </p:spPr>
        <p:txBody>
          <a:bodyPr/>
          <a:lstStyle/>
          <a:p>
            <a:pPr algn="ctr" eaLnBrk="1" hangingPunct="1">
              <a:defRPr/>
            </a:pPr>
            <a:r>
              <a:rPr lang="en-US" sz="3600" smtClean="0"/>
              <a:t>CIL-NET Presents…</a:t>
            </a:r>
          </a:p>
        </p:txBody>
      </p:sp>
      <p:sp>
        <p:nvSpPr>
          <p:cNvPr id="2051" name="Rectangle 3"/>
          <p:cNvSpPr>
            <a:spLocks noGrp="1" noChangeArrowheads="1"/>
          </p:cNvSpPr>
          <p:nvPr>
            <p:ph type="subTitle" idx="1"/>
          </p:nvPr>
        </p:nvSpPr>
        <p:spPr>
          <a:xfrm>
            <a:off x="152400" y="1524000"/>
            <a:ext cx="9144000" cy="4953000"/>
          </a:xfrm>
        </p:spPr>
        <p:txBody>
          <a:bodyPr/>
          <a:lstStyle/>
          <a:p>
            <a:pPr eaLnBrk="1" hangingPunct="1"/>
            <a:r>
              <a:rPr lang="en-US" sz="4000" b="1" dirty="0" smtClean="0">
                <a:solidFill>
                  <a:srgbClr val="333399"/>
                </a:solidFill>
                <a:latin typeface="Arial Rounded MT Bold" panose="020F0704030504030204" pitchFamily="34" charset="0"/>
              </a:rPr>
              <a:t>Personal Assistance Services</a:t>
            </a:r>
            <a:endParaRPr lang="en-US" sz="4000" dirty="0" smtClean="0">
              <a:solidFill>
                <a:srgbClr val="000099"/>
              </a:solidFill>
              <a:latin typeface="Arial Rounded MT Bold" panose="020F0704030504030204" pitchFamily="34" charset="0"/>
            </a:endParaRPr>
          </a:p>
          <a:p>
            <a:pPr eaLnBrk="1" hangingPunct="1"/>
            <a:r>
              <a:rPr lang="en-US" sz="3200" smtClean="0">
                <a:solidFill>
                  <a:srgbClr val="000099"/>
                </a:solidFill>
                <a:latin typeface="Arial Rounded MT Bold" panose="020F0704030504030204" pitchFamily="34" charset="0"/>
              </a:rPr>
              <a:t>A National Onsite Training</a:t>
            </a:r>
          </a:p>
          <a:p>
            <a:pPr eaLnBrk="1" hangingPunct="1"/>
            <a:endParaRPr lang="en-US" sz="800" b="1" dirty="0" smtClean="0">
              <a:solidFill>
                <a:srgbClr val="333399"/>
              </a:solidFill>
              <a:latin typeface="Arial Rounded MT Bold" panose="020F0704030504030204" pitchFamily="34" charset="0"/>
            </a:endParaRPr>
          </a:p>
          <a:p>
            <a:pPr eaLnBrk="1" hangingPunct="1"/>
            <a:endParaRPr lang="en-US" sz="1000" dirty="0" smtClean="0">
              <a:solidFill>
                <a:srgbClr val="333399"/>
              </a:solidFill>
              <a:latin typeface="Arial Rounded MT Bold" panose="020F0704030504030204" pitchFamily="34" charset="0"/>
            </a:endParaRPr>
          </a:p>
          <a:p>
            <a:pPr eaLnBrk="1" hangingPunct="1"/>
            <a:r>
              <a:rPr lang="en-US" sz="3000" dirty="0" smtClean="0">
                <a:solidFill>
                  <a:srgbClr val="333399"/>
                </a:solidFill>
                <a:latin typeface="Arial Rounded MT Bold" panose="020F0704030504030204" pitchFamily="34" charset="0"/>
              </a:rPr>
              <a:t>August 16-18, 2011</a:t>
            </a:r>
          </a:p>
          <a:p>
            <a:pPr eaLnBrk="1" hangingPunct="1"/>
            <a:r>
              <a:rPr lang="en-US" sz="3200" dirty="0" smtClean="0">
                <a:solidFill>
                  <a:srgbClr val="000099"/>
                </a:solidFill>
                <a:latin typeface="Arial Rounded MT Bold" panose="020F0704030504030204" pitchFamily="34" charset="0"/>
              </a:rPr>
              <a:t>St. Louis, Missouri</a:t>
            </a:r>
            <a:endParaRPr lang="en-US" sz="3000" dirty="0" smtClean="0">
              <a:solidFill>
                <a:srgbClr val="333399"/>
              </a:solidFill>
              <a:latin typeface="Arial Rounded MT Bold" panose="020F0704030504030204" pitchFamily="34" charset="0"/>
            </a:endParaRPr>
          </a:p>
          <a:p>
            <a:pPr eaLnBrk="1" hangingPunct="1"/>
            <a:endParaRPr lang="en-US" sz="900" dirty="0" smtClean="0">
              <a:solidFill>
                <a:srgbClr val="333399"/>
              </a:solidFill>
              <a:latin typeface="Arial Rounded MT Bold" panose="020F0704030504030204" pitchFamily="34" charset="0"/>
            </a:endParaRPr>
          </a:p>
          <a:p>
            <a:pPr eaLnBrk="1" hangingPunct="1"/>
            <a:endParaRPr lang="en-US" sz="1000" dirty="0" smtClean="0">
              <a:solidFill>
                <a:srgbClr val="333399"/>
              </a:solidFill>
              <a:latin typeface="Arial Rounded MT Bold" panose="020F0704030504030204" pitchFamily="34" charset="0"/>
            </a:endParaRPr>
          </a:p>
          <a:p>
            <a:pPr eaLnBrk="1" hangingPunct="1"/>
            <a:r>
              <a:rPr lang="en-US" sz="3000" dirty="0" smtClean="0">
                <a:solidFill>
                  <a:srgbClr val="333399"/>
                </a:solidFill>
                <a:latin typeface="Arial Rounded MT Bold" panose="020F0704030504030204" pitchFamily="34" charset="0"/>
              </a:rPr>
              <a:t>Presenters:</a:t>
            </a:r>
          </a:p>
          <a:p>
            <a:pPr eaLnBrk="1" hangingPunct="1"/>
            <a:r>
              <a:rPr lang="en-US" sz="3000" dirty="0" smtClean="0">
                <a:solidFill>
                  <a:srgbClr val="333399"/>
                </a:solidFill>
                <a:latin typeface="Arial Rounded MT Bold" panose="020F0704030504030204" pitchFamily="34" charset="0"/>
              </a:rPr>
              <a:t>Gwen Dean</a:t>
            </a:r>
          </a:p>
          <a:p>
            <a:pPr eaLnBrk="1" hangingPunct="1"/>
            <a:r>
              <a:rPr lang="en-US" sz="3200" dirty="0" smtClean="0">
                <a:solidFill>
                  <a:srgbClr val="333399"/>
                </a:solidFill>
                <a:latin typeface="Arial Rounded MT Bold" panose="020F0704030504030204" pitchFamily="34" charset="0"/>
              </a:rPr>
              <a:t>Phil </a:t>
            </a:r>
            <a:r>
              <a:rPr lang="en-US" sz="3200" dirty="0" err="1" smtClean="0">
                <a:solidFill>
                  <a:srgbClr val="333399"/>
                </a:solidFill>
                <a:latin typeface="Arial Rounded MT Bold" panose="020F0704030504030204" pitchFamily="34" charset="0"/>
              </a:rPr>
              <a:t>Pangrazio</a:t>
            </a:r>
            <a:endParaRPr lang="en-US" sz="3200" dirty="0" smtClean="0">
              <a:solidFill>
                <a:srgbClr val="333399"/>
              </a:solidFill>
              <a:latin typeface="Arial Rounded MT Bold" panose="020F07040305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8600" y="427038"/>
            <a:ext cx="7315200" cy="792162"/>
          </a:xfrm>
        </p:spPr>
        <p:txBody>
          <a:bodyPr/>
          <a:lstStyle/>
          <a:p>
            <a:pPr eaLnBrk="1" hangingPunct="1">
              <a:defRPr/>
            </a:pPr>
            <a:r>
              <a:rPr lang="en-US" b="0" dirty="0" smtClean="0"/>
              <a:t>Personal Care Assistant Services</a:t>
            </a:r>
            <a:r>
              <a:rPr lang="en-US" sz="2800" dirty="0" smtClean="0"/>
              <a:t/>
            </a:r>
            <a:br>
              <a:rPr lang="en-US" sz="2800" dirty="0" smtClean="0"/>
            </a:br>
            <a:endParaRPr lang="en-US" sz="2800" dirty="0" smtClean="0"/>
          </a:p>
        </p:txBody>
      </p:sp>
      <p:sp>
        <p:nvSpPr>
          <p:cNvPr id="11267" name="Rectangle 3"/>
          <p:cNvSpPr>
            <a:spLocks noGrp="1" noChangeArrowheads="1"/>
          </p:cNvSpPr>
          <p:nvPr>
            <p:ph sz="half" idx="1"/>
          </p:nvPr>
        </p:nvSpPr>
        <p:spPr>
          <a:xfrm>
            <a:off x="304800" y="1143000"/>
            <a:ext cx="4038600" cy="5029200"/>
          </a:xfrm>
        </p:spPr>
        <p:txBody>
          <a:bodyPr/>
          <a:lstStyle/>
          <a:p>
            <a:pPr eaLnBrk="1" hangingPunct="1"/>
            <a:r>
              <a:rPr lang="en-US" b="1" smtClean="0"/>
              <a:t>Personal Care – 2 to 3 hours, 2 to 3 times per week </a:t>
            </a:r>
          </a:p>
          <a:p>
            <a:pPr lvl="2" eaLnBrk="1" hangingPunct="1">
              <a:buFont typeface="Wingdings" panose="05000000000000000000" pitchFamily="2" charset="2"/>
              <a:buChar char="Ø"/>
            </a:pPr>
            <a:r>
              <a:rPr lang="en-US" sz="2800" smtClean="0"/>
              <a:t>Showering</a:t>
            </a:r>
          </a:p>
          <a:p>
            <a:pPr lvl="2" eaLnBrk="1" hangingPunct="1">
              <a:buFont typeface="Wingdings" panose="05000000000000000000" pitchFamily="2" charset="2"/>
              <a:buChar char="Ø"/>
            </a:pPr>
            <a:r>
              <a:rPr lang="en-US" sz="2800" smtClean="0"/>
              <a:t>Dressing</a:t>
            </a:r>
          </a:p>
          <a:p>
            <a:pPr lvl="2" eaLnBrk="1" hangingPunct="1">
              <a:buFont typeface="Wingdings" panose="05000000000000000000" pitchFamily="2" charset="2"/>
              <a:buChar char="Ø"/>
            </a:pPr>
            <a:r>
              <a:rPr lang="en-US" sz="2800" smtClean="0"/>
              <a:t>Shopping</a:t>
            </a:r>
          </a:p>
          <a:p>
            <a:pPr lvl="2" eaLnBrk="1" hangingPunct="1">
              <a:buFont typeface="Wingdings" panose="05000000000000000000" pitchFamily="2" charset="2"/>
              <a:buChar char="Ø"/>
            </a:pPr>
            <a:r>
              <a:rPr lang="en-US" sz="2800" smtClean="0"/>
              <a:t>Meal preparation</a:t>
            </a:r>
          </a:p>
        </p:txBody>
      </p:sp>
      <p:sp>
        <p:nvSpPr>
          <p:cNvPr id="11268" name="Content Placeholder 1"/>
          <p:cNvSpPr>
            <a:spLocks noGrp="1"/>
          </p:cNvSpPr>
          <p:nvPr>
            <p:ph sz="half" idx="2"/>
          </p:nvPr>
        </p:nvSpPr>
        <p:spPr>
          <a:xfrm>
            <a:off x="4381500" y="1143000"/>
            <a:ext cx="4610100" cy="5029200"/>
          </a:xfrm>
        </p:spPr>
        <p:txBody>
          <a:bodyPr/>
          <a:lstStyle/>
          <a:p>
            <a:pPr eaLnBrk="1" hangingPunct="1">
              <a:buClr>
                <a:schemeClr val="tx1"/>
              </a:buClr>
            </a:pPr>
            <a:r>
              <a:rPr lang="en-US" b="1" smtClean="0"/>
              <a:t>Homemaking – 2 to 3 hours, 1 to 2 times per week</a:t>
            </a:r>
          </a:p>
          <a:p>
            <a:pPr lvl="2" eaLnBrk="1" hangingPunct="1">
              <a:buFont typeface="Wingdings" panose="05000000000000000000" pitchFamily="2" charset="2"/>
              <a:buChar char="Ø"/>
            </a:pPr>
            <a:r>
              <a:rPr lang="en-US" sz="2800" smtClean="0"/>
              <a:t>Housekeeping</a:t>
            </a:r>
          </a:p>
          <a:p>
            <a:pPr lvl="2" eaLnBrk="1" hangingPunct="1">
              <a:buFont typeface="Wingdings" panose="05000000000000000000" pitchFamily="2" charset="2"/>
              <a:buChar char="Ø"/>
            </a:pPr>
            <a:r>
              <a:rPr lang="en-US" sz="2800" smtClean="0"/>
              <a:t>Change linens &amp; make bed</a:t>
            </a:r>
          </a:p>
          <a:p>
            <a:pPr lvl="2" eaLnBrk="1" hangingPunct="1">
              <a:buFont typeface="Wingdings" panose="05000000000000000000" pitchFamily="2" charset="2"/>
              <a:buChar char="Ø"/>
            </a:pPr>
            <a:r>
              <a:rPr lang="en-US" sz="2800" smtClean="0"/>
              <a:t>Laundry</a:t>
            </a:r>
          </a:p>
          <a:p>
            <a:pPr lvl="2" eaLnBrk="1" hangingPunct="1">
              <a:buFont typeface="Wingdings" panose="05000000000000000000" pitchFamily="2" charset="2"/>
              <a:buChar char="Ø"/>
            </a:pPr>
            <a:r>
              <a:rPr lang="en-US" sz="2800" smtClean="0"/>
              <a:t>Shopping</a:t>
            </a:r>
          </a:p>
          <a:p>
            <a:pPr lvl="2" eaLnBrk="1" hangingPunct="1">
              <a:buFont typeface="Wingdings" panose="05000000000000000000" pitchFamily="2" charset="2"/>
              <a:buChar char="Ø"/>
            </a:pPr>
            <a:r>
              <a:rPr lang="en-US" sz="2800" smtClean="0"/>
              <a:t>Meal preparation</a:t>
            </a:r>
          </a:p>
          <a:p>
            <a:pPr lvl="2" eaLnBrk="1" hangingPunct="1">
              <a:buFont typeface="Wingdings" panose="05000000000000000000" pitchFamily="2" charset="2"/>
              <a:buChar char="Ø"/>
            </a:pPr>
            <a:endParaRPr lang="en-US" sz="1800" smtClean="0"/>
          </a:p>
          <a:p>
            <a:pPr eaLnBrk="1" hangingPunct="1"/>
            <a:endParaRPr lang="en-US" sz="1800" smtClean="0"/>
          </a:p>
          <a:p>
            <a:pPr eaLnBrk="1" hangingPunct="1"/>
            <a:endParaRPr lang="en-US" sz="1800" smtClean="0"/>
          </a:p>
          <a:p>
            <a:pPr lvl="2" eaLnBrk="1" hangingPunct="1">
              <a:buFont typeface="Wingdings" panose="05000000000000000000" pitchFamily="2" charset="2"/>
              <a:buChar char="ü"/>
            </a:pPr>
            <a:endParaRPr lang="en-US" sz="1400" smtClean="0"/>
          </a:p>
          <a:p>
            <a:pPr eaLnBrk="1" hangingPunct="1"/>
            <a:endParaRPr lang="en-US" sz="1800" smtClean="0"/>
          </a:p>
          <a:p>
            <a:pPr eaLnBrk="1" hangingPunct="1"/>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579438"/>
            <a:ext cx="7696200" cy="792162"/>
          </a:xfrm>
        </p:spPr>
        <p:txBody>
          <a:bodyPr/>
          <a:lstStyle/>
          <a:p>
            <a:pPr eaLnBrk="1" hangingPunct="1">
              <a:defRPr/>
            </a:pPr>
            <a:r>
              <a:rPr lang="en-US" b="0" dirty="0" smtClean="0"/>
              <a:t>Personal Care Assistant Services, cont’d.</a:t>
            </a:r>
            <a:br>
              <a:rPr lang="en-US" b="0" dirty="0" smtClean="0"/>
            </a:br>
            <a:endParaRPr lang="en-US" sz="2400" b="0" dirty="0" smtClean="0"/>
          </a:p>
        </p:txBody>
      </p:sp>
      <p:sp>
        <p:nvSpPr>
          <p:cNvPr id="12291" name="Rectangle 3"/>
          <p:cNvSpPr>
            <a:spLocks noGrp="1" noChangeArrowheads="1"/>
          </p:cNvSpPr>
          <p:nvPr>
            <p:ph sz="half" idx="1"/>
          </p:nvPr>
        </p:nvSpPr>
        <p:spPr>
          <a:xfrm>
            <a:off x="228600" y="1524000"/>
            <a:ext cx="4648200" cy="4038600"/>
          </a:xfrm>
        </p:spPr>
        <p:txBody>
          <a:bodyPr/>
          <a:lstStyle/>
          <a:p>
            <a:pPr eaLnBrk="1" hangingPunct="1">
              <a:buClr>
                <a:schemeClr val="tx1"/>
              </a:buClr>
            </a:pPr>
            <a:r>
              <a:rPr lang="en-US" b="1" smtClean="0"/>
              <a:t>Attendant Care – 15 to 40 hours, 5 to 7 days per week </a:t>
            </a:r>
          </a:p>
          <a:p>
            <a:pPr lvl="1" eaLnBrk="1" hangingPunct="1">
              <a:buFont typeface="Wingdings" panose="05000000000000000000" pitchFamily="2" charset="2"/>
              <a:buChar char="Ø"/>
            </a:pPr>
            <a:r>
              <a:rPr lang="en-US" sz="2800" smtClean="0"/>
              <a:t>Personal Care</a:t>
            </a:r>
          </a:p>
          <a:p>
            <a:pPr lvl="1" eaLnBrk="1" hangingPunct="1">
              <a:buFont typeface="Wingdings" panose="05000000000000000000" pitchFamily="2" charset="2"/>
              <a:buChar char="Ø"/>
            </a:pPr>
            <a:r>
              <a:rPr lang="en-US" sz="2800" smtClean="0"/>
              <a:t>Homemaking</a:t>
            </a:r>
          </a:p>
          <a:p>
            <a:pPr lvl="1" eaLnBrk="1" hangingPunct="1">
              <a:buFont typeface="Wingdings" panose="05000000000000000000" pitchFamily="2" charset="2"/>
              <a:buChar char="Ø"/>
            </a:pPr>
            <a:r>
              <a:rPr lang="en-US" sz="2800" smtClean="0"/>
              <a:t>Supervision</a:t>
            </a:r>
          </a:p>
          <a:p>
            <a:pPr lvl="1" eaLnBrk="1" hangingPunct="1">
              <a:buFont typeface="Wingdings" panose="05000000000000000000" pitchFamily="2" charset="2"/>
              <a:buChar char="Ø"/>
            </a:pPr>
            <a:endParaRPr lang="en-US" sz="2000" smtClean="0"/>
          </a:p>
        </p:txBody>
      </p:sp>
      <p:sp>
        <p:nvSpPr>
          <p:cNvPr id="12292" name="Content Placeholder 1"/>
          <p:cNvSpPr>
            <a:spLocks noGrp="1"/>
          </p:cNvSpPr>
          <p:nvPr>
            <p:ph sz="half" idx="2"/>
          </p:nvPr>
        </p:nvSpPr>
        <p:spPr>
          <a:xfrm>
            <a:off x="5029200" y="1524000"/>
            <a:ext cx="3962400" cy="4038600"/>
          </a:xfrm>
        </p:spPr>
        <p:txBody>
          <a:bodyPr/>
          <a:lstStyle/>
          <a:p>
            <a:pPr eaLnBrk="1" hangingPunct="1">
              <a:buClr>
                <a:schemeClr val="tx1"/>
              </a:buClr>
            </a:pPr>
            <a:r>
              <a:rPr lang="en-US" b="1" smtClean="0"/>
              <a:t>Respite Care – 720 hours annually</a:t>
            </a:r>
          </a:p>
          <a:p>
            <a:pPr lvl="1" eaLnBrk="1" hangingPunct="1">
              <a:buFont typeface="Wingdings" panose="05000000000000000000" pitchFamily="2" charset="2"/>
              <a:buChar char="Ø"/>
            </a:pPr>
            <a:r>
              <a:rPr lang="en-US" sz="2800" smtClean="0"/>
              <a:t>Personal Care</a:t>
            </a:r>
          </a:p>
          <a:p>
            <a:pPr lvl="1" eaLnBrk="1" hangingPunct="1">
              <a:buFont typeface="Wingdings" panose="05000000000000000000" pitchFamily="2" charset="2"/>
              <a:buChar char="Ø"/>
            </a:pPr>
            <a:r>
              <a:rPr lang="en-US" sz="2800" smtClean="0"/>
              <a:t>Homemaking</a:t>
            </a:r>
          </a:p>
          <a:p>
            <a:pPr lvl="1" eaLnBrk="1" hangingPunct="1">
              <a:buFont typeface="Wingdings" panose="05000000000000000000" pitchFamily="2" charset="2"/>
              <a:buChar char="Ø"/>
            </a:pPr>
            <a:r>
              <a:rPr lang="en-US" sz="2800" smtClean="0"/>
              <a:t>Supervision </a:t>
            </a:r>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itle 5"/>
          <p:cNvSpPr>
            <a:spLocks noGrp="1"/>
          </p:cNvSpPr>
          <p:nvPr>
            <p:ph type="title"/>
          </p:nvPr>
        </p:nvSpPr>
        <p:spPr/>
        <p:txBody>
          <a:bodyPr/>
          <a:lstStyle/>
          <a:p>
            <a:pPr eaLnBrk="1" hangingPunct="1">
              <a:defRPr/>
            </a:pPr>
            <a:r>
              <a:rPr lang="en-US" b="0" dirty="0" smtClean="0"/>
              <a:t>Self-directed Attendant Care</a:t>
            </a:r>
          </a:p>
        </p:txBody>
      </p:sp>
      <p:sp>
        <p:nvSpPr>
          <p:cNvPr id="13315" name="Content Placeholder 6"/>
          <p:cNvSpPr>
            <a:spLocks noGrp="1"/>
          </p:cNvSpPr>
          <p:nvPr>
            <p:ph idx="1"/>
          </p:nvPr>
        </p:nvSpPr>
        <p:spPr>
          <a:xfrm>
            <a:off x="381000" y="1143000"/>
            <a:ext cx="8305800" cy="4724400"/>
          </a:xfrm>
        </p:spPr>
        <p:txBody>
          <a:bodyPr/>
          <a:lstStyle/>
          <a:p>
            <a:pPr eaLnBrk="1" hangingPunct="1">
              <a:buFontTx/>
              <a:buNone/>
            </a:pPr>
            <a:r>
              <a:rPr lang="en-US" b="1" smtClean="0"/>
              <a:t>   The consumer can access all HCBS Services through their ALTCS Case Manager. In addition their PCA is allowed to do the following tasks -</a:t>
            </a:r>
          </a:p>
          <a:p>
            <a:pPr eaLnBrk="1" hangingPunct="1">
              <a:buFontTx/>
              <a:buNone/>
            </a:pPr>
            <a:endParaRPr lang="en-US" sz="200" b="1" smtClean="0"/>
          </a:p>
          <a:p>
            <a:pPr lvl="2" eaLnBrk="1" hangingPunct="1"/>
            <a:r>
              <a:rPr lang="en-US" sz="2800" smtClean="0"/>
              <a:t>Bowel care</a:t>
            </a:r>
          </a:p>
          <a:p>
            <a:pPr lvl="2" eaLnBrk="1" hangingPunct="1"/>
            <a:r>
              <a:rPr lang="en-US" sz="2800" smtClean="0"/>
              <a:t>Bladder catheterization (non-indwelling)</a:t>
            </a:r>
          </a:p>
          <a:p>
            <a:pPr lvl="2" eaLnBrk="1" hangingPunct="1"/>
            <a:r>
              <a:rPr lang="en-US" sz="2800" smtClean="0"/>
              <a:t>Wound care (non-sterile)</a:t>
            </a:r>
          </a:p>
          <a:p>
            <a:pPr lvl="2" eaLnBrk="1" hangingPunct="1"/>
            <a:r>
              <a:rPr lang="en-US" sz="2800" smtClean="0"/>
              <a:t>Glucose monitoring</a:t>
            </a:r>
          </a:p>
          <a:p>
            <a:pPr lvl="2" eaLnBrk="1" hangingPunct="1"/>
            <a:r>
              <a:rPr lang="en-US" sz="2800" smtClean="0"/>
              <a:t>Permanent tube feeding</a:t>
            </a:r>
          </a:p>
          <a:p>
            <a:pPr lvl="2" eaLnBrk="1" hangingPunct="1"/>
            <a:r>
              <a:rPr lang="en-US" sz="2800" smtClean="0"/>
              <a:t>Insulin injections </a:t>
            </a:r>
            <a:r>
              <a:rPr lang="en-US" sz="1600" smtClean="0"/>
              <a:t/>
            </a:r>
            <a:br>
              <a:rPr lang="en-US" sz="1600" smtClean="0"/>
            </a:br>
            <a:endParaRPr lang="en-US" sz="160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579438"/>
            <a:ext cx="7620000" cy="715962"/>
          </a:xfrm>
        </p:spPr>
        <p:txBody>
          <a:bodyPr/>
          <a:lstStyle/>
          <a:p>
            <a:pPr eaLnBrk="1" hangingPunct="1">
              <a:defRPr/>
            </a:pPr>
            <a:r>
              <a:rPr lang="en-US" b="0" dirty="0" smtClean="0"/>
              <a:t>Self-directed Attendant Care, cont’d.</a:t>
            </a:r>
            <a:br>
              <a:rPr lang="en-US" b="0" dirty="0" smtClean="0"/>
            </a:br>
            <a:endParaRPr lang="en-US" sz="2400" b="0" dirty="0" smtClean="0"/>
          </a:p>
        </p:txBody>
      </p:sp>
      <p:sp>
        <p:nvSpPr>
          <p:cNvPr id="14339" name="Rectangle 3"/>
          <p:cNvSpPr>
            <a:spLocks noGrp="1" noChangeArrowheads="1"/>
          </p:cNvSpPr>
          <p:nvPr>
            <p:ph type="body" idx="1"/>
          </p:nvPr>
        </p:nvSpPr>
        <p:spPr>
          <a:xfrm>
            <a:off x="381000" y="1143000"/>
            <a:ext cx="8763000" cy="4876800"/>
          </a:xfrm>
        </p:spPr>
        <p:txBody>
          <a:bodyPr/>
          <a:lstStyle/>
          <a:p>
            <a:pPr eaLnBrk="1" hangingPunct="1">
              <a:lnSpc>
                <a:spcPct val="80000"/>
              </a:lnSpc>
              <a:buFontTx/>
              <a:buNone/>
            </a:pPr>
            <a:r>
              <a:rPr lang="en-US" b="1" smtClean="0"/>
              <a:t>Consumer is responsible for -</a:t>
            </a:r>
            <a:r>
              <a:rPr lang="en-US" smtClean="0"/>
              <a:t> </a:t>
            </a:r>
          </a:p>
          <a:p>
            <a:pPr eaLnBrk="1" hangingPunct="1">
              <a:lnSpc>
                <a:spcPct val="80000"/>
              </a:lnSpc>
              <a:buFontTx/>
              <a:buNone/>
            </a:pPr>
            <a:endParaRPr lang="en-US" sz="800" smtClean="0"/>
          </a:p>
          <a:p>
            <a:pPr eaLnBrk="1" hangingPunct="1"/>
            <a:r>
              <a:rPr lang="en-US" smtClean="0"/>
              <a:t>Recruiting</a:t>
            </a:r>
          </a:p>
          <a:p>
            <a:pPr eaLnBrk="1" hangingPunct="1"/>
            <a:r>
              <a:rPr lang="en-US" smtClean="0"/>
              <a:t>Interviewing/hiring/terminating</a:t>
            </a:r>
          </a:p>
          <a:p>
            <a:pPr eaLnBrk="1" hangingPunct="1"/>
            <a:r>
              <a:rPr lang="en-US" smtClean="0"/>
              <a:t>PCA Training </a:t>
            </a:r>
          </a:p>
          <a:p>
            <a:pPr eaLnBrk="1" hangingPunct="1"/>
            <a:r>
              <a:rPr lang="en-US" smtClean="0"/>
              <a:t>Acquiring CPR and First Aid training before employment</a:t>
            </a:r>
          </a:p>
          <a:p>
            <a:pPr eaLnBrk="1" hangingPunct="1"/>
            <a:r>
              <a:rPr lang="en-US" smtClean="0"/>
              <a:t>Directing their care</a:t>
            </a:r>
          </a:p>
          <a:p>
            <a:pPr eaLnBrk="1" hangingPunct="1"/>
            <a:r>
              <a:rPr lang="en-US" smtClean="0"/>
              <a:t>Developing a Service Plan </a:t>
            </a:r>
          </a:p>
          <a:p>
            <a:pPr eaLnBrk="1" hangingPunct="1"/>
            <a:r>
              <a:rPr lang="en-US" smtClean="0"/>
              <a:t>Developing a Service Agreement between a consumer and the PCA</a:t>
            </a:r>
          </a:p>
          <a:p>
            <a:pPr eaLnBrk="1" hangingPunct="1">
              <a:lnSpc>
                <a:spcPct val="80000"/>
              </a:lnSpc>
            </a:pPr>
            <a:endParaRPr lang="en-US" sz="2000" smtClean="0"/>
          </a:p>
          <a:p>
            <a:pPr eaLnBrk="1" hangingPunct="1">
              <a:lnSpc>
                <a:spcPct val="80000"/>
              </a:lnSpc>
            </a:pPr>
            <a:endParaRPr lang="en-US" sz="2000" smtClean="0"/>
          </a:p>
          <a:p>
            <a:pPr eaLnBrk="1" hangingPunct="1">
              <a:lnSpc>
                <a:spcPct val="80000"/>
              </a:lnSpc>
            </a:pPr>
            <a:endParaRPr lang="en-US" sz="2400" smtClean="0"/>
          </a:p>
          <a:p>
            <a:pPr eaLnBrk="1" hangingPunct="1">
              <a:lnSpc>
                <a:spcPct val="80000"/>
              </a:lnSpc>
            </a:pPr>
            <a:endParaRPr lang="en-US" sz="2400" smtClean="0"/>
          </a:p>
          <a:p>
            <a:pPr eaLnBrk="1" hangingPunct="1">
              <a:lnSpc>
                <a:spcPct val="80000"/>
              </a:lnSpc>
            </a:pPr>
            <a:endParaRPr lang="en-US" sz="32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274638"/>
            <a:ext cx="7391400" cy="792162"/>
          </a:xfrm>
        </p:spPr>
        <p:txBody>
          <a:bodyPr/>
          <a:lstStyle/>
          <a:p>
            <a:pPr eaLnBrk="1" hangingPunct="1">
              <a:defRPr/>
            </a:pPr>
            <a:r>
              <a:rPr lang="en-US" b="0" dirty="0" smtClean="0"/>
              <a:t>Self-directed Attendant Care</a:t>
            </a:r>
            <a:br>
              <a:rPr lang="en-US" b="0" dirty="0" smtClean="0"/>
            </a:br>
            <a:r>
              <a:rPr lang="en-US" sz="2800" b="0" dirty="0" smtClean="0"/>
              <a:t>cont’d  2</a:t>
            </a:r>
          </a:p>
        </p:txBody>
      </p:sp>
      <p:sp>
        <p:nvSpPr>
          <p:cNvPr id="15363" name="Rectangle 3"/>
          <p:cNvSpPr>
            <a:spLocks noGrp="1" noChangeArrowheads="1"/>
          </p:cNvSpPr>
          <p:nvPr>
            <p:ph type="body" idx="1"/>
          </p:nvPr>
        </p:nvSpPr>
        <p:spPr>
          <a:xfrm>
            <a:off x="228600" y="1371600"/>
            <a:ext cx="8610600" cy="5029200"/>
          </a:xfrm>
        </p:spPr>
        <p:txBody>
          <a:bodyPr/>
          <a:lstStyle/>
          <a:p>
            <a:pPr eaLnBrk="1" hangingPunct="1"/>
            <a:r>
              <a:rPr lang="en-US" sz="2700" smtClean="0"/>
              <a:t>Ensuring that all applicant documents are accurately completed and submitted to the Fiscal and Employer Agent (FEA)</a:t>
            </a:r>
          </a:p>
          <a:p>
            <a:pPr eaLnBrk="1" hangingPunct="1"/>
            <a:r>
              <a:rPr lang="en-US" sz="2700" smtClean="0"/>
              <a:t>References and Criminal Clearance card is optional </a:t>
            </a:r>
          </a:p>
          <a:p>
            <a:pPr eaLnBrk="1" hangingPunct="1"/>
            <a:r>
              <a:rPr lang="en-US" sz="2700" smtClean="0"/>
              <a:t>Scheduling and monitoring their services hours</a:t>
            </a:r>
          </a:p>
          <a:p>
            <a:pPr eaLnBrk="1" hangingPunct="1"/>
            <a:r>
              <a:rPr lang="en-US" sz="2700" smtClean="0"/>
              <a:t>Submitting the PCA/consumer signed timesheets</a:t>
            </a:r>
          </a:p>
          <a:p>
            <a:pPr eaLnBrk="1" hangingPunct="1"/>
            <a:r>
              <a:rPr lang="en-US" sz="2700" smtClean="0"/>
              <a:t>Monitor their quality of care and potential Medicaid fraud </a:t>
            </a:r>
          </a:p>
          <a:p>
            <a:pPr eaLnBrk="1" hangingPunct="1"/>
            <a:r>
              <a:rPr lang="en-US" sz="2700" smtClean="0"/>
              <a:t>Notify the ALTCS Case Manager of any changes, i.e. service hours, health changes, hospitalization etc. </a:t>
            </a:r>
          </a:p>
          <a:p>
            <a:pPr eaLnBrk="1" hangingPunct="1"/>
            <a:endParaRPr lang="en-US" sz="2000" smtClean="0"/>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b="0" dirty="0" smtClean="0"/>
              <a:t>Self-directed Attendant Care</a:t>
            </a:r>
            <a:br>
              <a:rPr lang="en-US" b="0" dirty="0" smtClean="0"/>
            </a:br>
            <a:r>
              <a:rPr lang="en-US" sz="2800" b="0" dirty="0" smtClean="0"/>
              <a:t>cont’d 3</a:t>
            </a:r>
          </a:p>
        </p:txBody>
      </p:sp>
      <p:sp>
        <p:nvSpPr>
          <p:cNvPr id="16387" name="Rectangle 3"/>
          <p:cNvSpPr>
            <a:spLocks noGrp="1" noChangeArrowheads="1"/>
          </p:cNvSpPr>
          <p:nvPr>
            <p:ph type="body" idx="1"/>
          </p:nvPr>
        </p:nvSpPr>
        <p:spPr>
          <a:xfrm>
            <a:off x="381000" y="1371600"/>
            <a:ext cx="8534400" cy="4800600"/>
          </a:xfrm>
        </p:spPr>
        <p:txBody>
          <a:bodyPr/>
          <a:lstStyle/>
          <a:p>
            <a:pPr eaLnBrk="1" hangingPunct="1">
              <a:buFontTx/>
              <a:buNone/>
              <a:defRPr/>
            </a:pPr>
            <a:r>
              <a:rPr lang="en-US" b="1" dirty="0" smtClean="0"/>
              <a:t>Program Contractor is responsible for -</a:t>
            </a:r>
            <a:r>
              <a:rPr lang="en-US" dirty="0" smtClean="0"/>
              <a:t> </a:t>
            </a:r>
          </a:p>
          <a:p>
            <a:pPr eaLnBrk="1" hangingPunct="1">
              <a:defRPr/>
            </a:pPr>
            <a:r>
              <a:rPr lang="en-US" sz="2600" dirty="0" smtClean="0"/>
              <a:t>Authorizing Consumer training services:</a:t>
            </a:r>
          </a:p>
          <a:p>
            <a:pPr lvl="1" eaLnBrk="1" hangingPunct="1">
              <a:buFont typeface="Wingdings" pitchFamily="2" charset="2"/>
              <a:buChar char="Ø"/>
              <a:defRPr/>
            </a:pPr>
            <a:r>
              <a:rPr lang="en-US" dirty="0" smtClean="0"/>
              <a:t>Recruitment tips</a:t>
            </a:r>
          </a:p>
          <a:p>
            <a:pPr lvl="1" eaLnBrk="1" hangingPunct="1">
              <a:buFont typeface="Wingdings" pitchFamily="2" charset="2"/>
              <a:buChar char="Ø"/>
              <a:defRPr/>
            </a:pPr>
            <a:r>
              <a:rPr lang="en-US" dirty="0" smtClean="0"/>
              <a:t>Interviewing techniques </a:t>
            </a:r>
          </a:p>
          <a:p>
            <a:pPr lvl="1" eaLnBrk="1" hangingPunct="1">
              <a:buFont typeface="Wingdings" pitchFamily="2" charset="2"/>
              <a:buChar char="Ø"/>
              <a:defRPr/>
            </a:pPr>
            <a:r>
              <a:rPr lang="en-US" dirty="0" smtClean="0"/>
              <a:t>Developing a Job Description</a:t>
            </a:r>
          </a:p>
          <a:p>
            <a:pPr lvl="1" eaLnBrk="1" hangingPunct="1">
              <a:buFont typeface="Wingdings" pitchFamily="2" charset="2"/>
              <a:buChar char="Ø"/>
              <a:defRPr/>
            </a:pPr>
            <a:r>
              <a:rPr lang="en-US" dirty="0" smtClean="0"/>
              <a:t>Developing a Service Agreement</a:t>
            </a:r>
          </a:p>
          <a:p>
            <a:pPr lvl="1" eaLnBrk="1" hangingPunct="1">
              <a:buFont typeface="Wingdings" pitchFamily="2" charset="2"/>
              <a:buChar char="Ø"/>
              <a:defRPr/>
            </a:pPr>
            <a:r>
              <a:rPr lang="en-US" dirty="0" smtClean="0"/>
              <a:t>How to manage your PCA</a:t>
            </a:r>
          </a:p>
          <a:p>
            <a:pPr lvl="1" eaLnBrk="1" hangingPunct="1">
              <a:buFont typeface="Wingdings" pitchFamily="2" charset="2"/>
              <a:buChar char="Ø"/>
              <a:defRPr/>
            </a:pPr>
            <a:r>
              <a:rPr lang="en-US" dirty="0" smtClean="0"/>
              <a:t>How to monitor the performance of their PCA</a:t>
            </a:r>
          </a:p>
          <a:p>
            <a:pPr eaLnBrk="1" hangingPunct="1">
              <a:defRPr/>
            </a:pPr>
            <a:r>
              <a:rPr lang="en-US" sz="2600" dirty="0" smtClean="0"/>
              <a:t>Authorizing agency to provide back up PAS services</a:t>
            </a:r>
          </a:p>
          <a:p>
            <a:pPr eaLnBrk="1" hangingPunct="1">
              <a:defRPr/>
            </a:pPr>
            <a:r>
              <a:rPr lang="en-US" sz="2600" dirty="0" smtClean="0"/>
              <a:t>Monitoring the quality of all services </a:t>
            </a:r>
          </a:p>
          <a:p>
            <a:pPr marL="0" indent="0" eaLnBrk="1" hangingPunct="1">
              <a:buFontTx/>
              <a:buNone/>
              <a:defRPr/>
            </a:pPr>
            <a:endParaRPr lang="en-US" sz="2400" dirty="0" smtClean="0"/>
          </a:p>
          <a:p>
            <a:pPr eaLnBrk="1" hangingPunct="1">
              <a:defRPr/>
            </a:pPr>
            <a:endParaRPr lang="en-US" sz="2400" dirty="0" smtClean="0"/>
          </a:p>
          <a:p>
            <a:pPr eaLnBrk="1" hangingPunct="1">
              <a:defRPr/>
            </a:pPr>
            <a:endParaRPr lang="en-US"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5"/>
          <p:cNvSpPr>
            <a:spLocks/>
          </p:cNvSpPr>
          <p:nvPr/>
        </p:nvSpPr>
        <p:spPr bwMode="auto">
          <a:xfrm>
            <a:off x="209550" y="309563"/>
            <a:ext cx="7639050"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r>
              <a:rPr lang="en-US" sz="3200" dirty="0">
                <a:solidFill>
                  <a:srgbClr val="333399"/>
                </a:solidFill>
                <a:effectLst>
                  <a:outerShdw blurRad="38100" dist="38100" dir="2700000" algn="tl">
                    <a:srgbClr val="000000">
                      <a:alpha val="43137"/>
                    </a:srgbClr>
                  </a:outerShdw>
                </a:effectLst>
                <a:latin typeface="Arial Rounded MT Bold" pitchFamily="34" charset="0"/>
              </a:rPr>
              <a:t>Self-directed Care Model and  </a:t>
            </a:r>
            <a:br>
              <a:rPr lang="en-US" sz="3200" dirty="0">
                <a:solidFill>
                  <a:srgbClr val="333399"/>
                </a:solidFill>
                <a:effectLst>
                  <a:outerShdw blurRad="38100" dist="38100" dir="2700000" algn="tl">
                    <a:srgbClr val="000000">
                      <a:alpha val="43137"/>
                    </a:srgbClr>
                  </a:outerShdw>
                </a:effectLst>
                <a:latin typeface="Arial Rounded MT Bold" pitchFamily="34" charset="0"/>
              </a:rPr>
            </a:br>
            <a:r>
              <a:rPr lang="en-US" sz="3200" dirty="0">
                <a:solidFill>
                  <a:srgbClr val="333399"/>
                </a:solidFill>
                <a:effectLst>
                  <a:outerShdw blurRad="38100" dist="38100" dir="2700000" algn="tl">
                    <a:srgbClr val="000000">
                      <a:alpha val="43137"/>
                    </a:srgbClr>
                  </a:outerShdw>
                </a:effectLst>
                <a:latin typeface="Arial Rounded MT Bold" pitchFamily="34" charset="0"/>
              </a:rPr>
              <a:t>Provider Agency Model</a:t>
            </a:r>
          </a:p>
        </p:txBody>
      </p:sp>
      <p:sp>
        <p:nvSpPr>
          <p:cNvPr id="17411" name="Rectangle 8"/>
          <p:cNvSpPr>
            <a:spLocks noChangeArrowheads="1"/>
          </p:cNvSpPr>
          <p:nvPr/>
        </p:nvSpPr>
        <p:spPr bwMode="auto">
          <a:xfrm>
            <a:off x="304800" y="1600200"/>
            <a:ext cx="7620000" cy="437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20000"/>
              </a:spcBef>
              <a:buClr>
                <a:srgbClr val="000066"/>
              </a:buClr>
            </a:pPr>
            <a:r>
              <a:rPr lang="en-US" sz="2800" b="1">
                <a:latin typeface="Tahoma" panose="020B0604030504040204" pitchFamily="34" charset="0"/>
              </a:rPr>
              <a:t>The Consumer’s role is to -</a:t>
            </a:r>
          </a:p>
          <a:p>
            <a:pPr>
              <a:spcBef>
                <a:spcPct val="20000"/>
              </a:spcBef>
              <a:buClr>
                <a:srgbClr val="000066"/>
              </a:buClr>
            </a:pPr>
            <a:endParaRPr lang="en-US" sz="900" b="1">
              <a:latin typeface="Tahoma" panose="020B0604030504040204" pitchFamily="34" charset="0"/>
            </a:endParaRPr>
          </a:p>
          <a:p>
            <a:pPr>
              <a:spcBef>
                <a:spcPct val="20000"/>
              </a:spcBef>
              <a:buClr>
                <a:srgbClr val="000066"/>
              </a:buClr>
              <a:buFontTx/>
              <a:buChar char="•"/>
            </a:pPr>
            <a:r>
              <a:rPr lang="en-US" sz="2800">
                <a:latin typeface="Tahoma" panose="020B0604030504040204" pitchFamily="34" charset="0"/>
              </a:rPr>
              <a:t>DIRECT their Care</a:t>
            </a:r>
            <a:br>
              <a:rPr lang="en-US" sz="2800">
                <a:latin typeface="Tahoma" panose="020B0604030504040204" pitchFamily="34" charset="0"/>
              </a:rPr>
            </a:br>
            <a:r>
              <a:rPr lang="en-US" sz="2800">
                <a:latin typeface="Tahoma" panose="020B0604030504040204" pitchFamily="34" charset="0"/>
              </a:rPr>
              <a:t> </a:t>
            </a:r>
          </a:p>
          <a:p>
            <a:pPr>
              <a:spcBef>
                <a:spcPct val="20000"/>
              </a:spcBef>
              <a:buClr>
                <a:srgbClr val="000066"/>
              </a:buClr>
              <a:buFontTx/>
              <a:buChar char="•"/>
            </a:pPr>
            <a:r>
              <a:rPr lang="en-US" sz="2800">
                <a:latin typeface="Tahoma" panose="020B0604030504040204" pitchFamily="34" charset="0"/>
              </a:rPr>
              <a:t>Make CHOICES</a:t>
            </a:r>
            <a:br>
              <a:rPr lang="en-US" sz="2800">
                <a:latin typeface="Tahoma" panose="020B0604030504040204" pitchFamily="34" charset="0"/>
              </a:rPr>
            </a:br>
            <a:endParaRPr lang="en-US" sz="2800">
              <a:latin typeface="Tahoma" panose="020B0604030504040204" pitchFamily="34" charset="0"/>
            </a:endParaRPr>
          </a:p>
          <a:p>
            <a:pPr>
              <a:spcBef>
                <a:spcPct val="20000"/>
              </a:spcBef>
              <a:buClr>
                <a:srgbClr val="000066"/>
              </a:buClr>
              <a:buFontTx/>
              <a:buChar char="•"/>
            </a:pPr>
            <a:r>
              <a:rPr lang="en-US" sz="2800">
                <a:latin typeface="Tahoma" panose="020B0604030504040204" pitchFamily="34" charset="0"/>
              </a:rPr>
              <a:t>Make DECISIONS</a:t>
            </a:r>
            <a:br>
              <a:rPr lang="en-US" sz="2800">
                <a:latin typeface="Tahoma" panose="020B0604030504040204" pitchFamily="34" charset="0"/>
              </a:rPr>
            </a:br>
            <a:endParaRPr lang="en-US" sz="2800">
              <a:latin typeface="Tahoma" panose="020B0604030504040204" pitchFamily="34" charset="0"/>
            </a:endParaRPr>
          </a:p>
          <a:p>
            <a:pPr>
              <a:spcBef>
                <a:spcPct val="20000"/>
              </a:spcBef>
              <a:buClr>
                <a:srgbClr val="000066"/>
              </a:buClr>
              <a:buFontTx/>
              <a:buChar char="•"/>
            </a:pPr>
            <a:r>
              <a:rPr lang="en-US" sz="2800">
                <a:latin typeface="Tahoma" panose="020B0604030504040204" pitchFamily="34" charset="0"/>
              </a:rPr>
              <a:t>Live INDEPENDENTLY</a:t>
            </a:r>
          </a:p>
          <a:p>
            <a:pPr>
              <a:spcBef>
                <a:spcPct val="20000"/>
              </a:spcBef>
              <a:buClr>
                <a:srgbClr val="000066"/>
              </a:buClr>
            </a:pPr>
            <a:endParaRPr lang="en-US" sz="2800">
              <a:latin typeface="Tahoma" panose="020B0604030504040204"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152400"/>
            <a:ext cx="5791200" cy="792163"/>
          </a:xfrm>
        </p:spPr>
        <p:txBody>
          <a:bodyPr/>
          <a:lstStyle/>
          <a:p>
            <a:pPr eaLnBrk="1" hangingPunct="1">
              <a:defRPr/>
            </a:pPr>
            <a:r>
              <a:rPr lang="en-US" b="0" dirty="0" smtClean="0"/>
              <a:t>Provider Agencies </a:t>
            </a:r>
          </a:p>
        </p:txBody>
      </p:sp>
      <p:sp>
        <p:nvSpPr>
          <p:cNvPr id="88067" name="Rectangle 3"/>
          <p:cNvSpPr>
            <a:spLocks noGrp="1" noChangeArrowheads="1"/>
          </p:cNvSpPr>
          <p:nvPr>
            <p:ph type="body" idx="1"/>
          </p:nvPr>
        </p:nvSpPr>
        <p:spPr>
          <a:xfrm>
            <a:off x="304800" y="914400"/>
            <a:ext cx="8828088" cy="5029200"/>
          </a:xfrm>
        </p:spPr>
        <p:txBody>
          <a:bodyPr/>
          <a:lstStyle/>
          <a:p>
            <a:pPr marL="0" indent="0" eaLnBrk="1" hangingPunct="1">
              <a:lnSpc>
                <a:spcPct val="80000"/>
              </a:lnSpc>
              <a:buFontTx/>
              <a:buNone/>
              <a:defRPr/>
            </a:pPr>
            <a:r>
              <a:rPr lang="en-US" b="1" dirty="0" smtClean="0"/>
              <a:t>Agencies are responsible for -</a:t>
            </a:r>
          </a:p>
          <a:p>
            <a:pPr marL="0" indent="0" eaLnBrk="1" hangingPunct="1">
              <a:buFontTx/>
              <a:buNone/>
              <a:defRPr/>
            </a:pPr>
            <a:endParaRPr lang="en-US" sz="200" b="1" dirty="0" smtClean="0"/>
          </a:p>
          <a:p>
            <a:pPr eaLnBrk="1" hangingPunct="1">
              <a:defRPr/>
            </a:pPr>
            <a:r>
              <a:rPr lang="en-US" sz="2600" dirty="0" smtClean="0"/>
              <a:t>Recruitment – Local newspapers, flyers, brochures, word of mouth</a:t>
            </a:r>
          </a:p>
          <a:p>
            <a:pPr eaLnBrk="1" hangingPunct="1">
              <a:defRPr/>
            </a:pPr>
            <a:r>
              <a:rPr lang="en-US" sz="2600" dirty="0" smtClean="0"/>
              <a:t>Employing PCAs – Character, stability and ability </a:t>
            </a:r>
          </a:p>
          <a:p>
            <a:pPr eaLnBrk="1" hangingPunct="1">
              <a:defRPr/>
            </a:pPr>
            <a:r>
              <a:rPr lang="en-US" sz="2600" dirty="0" smtClean="0"/>
              <a:t>PCA Training – Fundamentals and disability related competencies</a:t>
            </a:r>
          </a:p>
          <a:p>
            <a:pPr eaLnBrk="1" hangingPunct="1">
              <a:defRPr/>
            </a:pPr>
            <a:r>
              <a:rPr lang="en-US" sz="2600" dirty="0" smtClean="0"/>
              <a:t>Identifying consumer needs – Intake Assessment</a:t>
            </a:r>
          </a:p>
          <a:p>
            <a:pPr eaLnBrk="1" hangingPunct="1">
              <a:defRPr/>
            </a:pPr>
            <a:r>
              <a:rPr lang="en-US" sz="2600" dirty="0" smtClean="0"/>
              <a:t>Referring PCAs – Character, PCA skills, location, availability</a:t>
            </a:r>
          </a:p>
          <a:p>
            <a:pPr eaLnBrk="1" hangingPunct="1">
              <a:defRPr/>
            </a:pPr>
            <a:r>
              <a:rPr lang="en-US" sz="2600" dirty="0" smtClean="0"/>
              <a:t>Quality of service – Joint responsibility with consumer</a:t>
            </a:r>
          </a:p>
          <a:p>
            <a:pPr eaLnBrk="1" hangingPunct="1">
              <a:defRPr/>
            </a:pPr>
            <a:r>
              <a:rPr lang="en-US" sz="2600" dirty="0" smtClean="0"/>
              <a:t>Contract Compliance – Adhere to agency &amp; contract requirements</a:t>
            </a:r>
          </a:p>
          <a:p>
            <a:pPr marL="0" indent="0" eaLnBrk="1" hangingPunct="1">
              <a:lnSpc>
                <a:spcPct val="80000"/>
              </a:lnSpc>
              <a:buFontTx/>
              <a:buNone/>
              <a:defRPr/>
            </a:pPr>
            <a:endParaRPr lang="en-US" sz="2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b="0" dirty="0" smtClean="0"/>
              <a:t>Five Components to Agency Model</a:t>
            </a:r>
          </a:p>
        </p:txBody>
      </p:sp>
      <p:sp>
        <p:nvSpPr>
          <p:cNvPr id="19459" name="Rectangle 3"/>
          <p:cNvSpPr>
            <a:spLocks noGrp="1" noChangeArrowheads="1"/>
          </p:cNvSpPr>
          <p:nvPr>
            <p:ph type="body" idx="1"/>
          </p:nvPr>
        </p:nvSpPr>
        <p:spPr>
          <a:xfrm>
            <a:off x="381000" y="1219200"/>
            <a:ext cx="8610600" cy="3733800"/>
          </a:xfrm>
        </p:spPr>
        <p:txBody>
          <a:bodyPr/>
          <a:lstStyle/>
          <a:p>
            <a:pPr eaLnBrk="1" hangingPunct="1"/>
            <a:r>
              <a:rPr lang="en-US" smtClean="0"/>
              <a:t>Case Management  </a:t>
            </a:r>
          </a:p>
          <a:p>
            <a:pPr eaLnBrk="1" hangingPunct="1"/>
            <a:r>
              <a:rPr lang="en-US" smtClean="0"/>
              <a:t>Hiring PCAs</a:t>
            </a:r>
          </a:p>
          <a:p>
            <a:pPr eaLnBrk="1" hangingPunct="1"/>
            <a:r>
              <a:rPr lang="en-US" smtClean="0"/>
              <a:t>Payroll</a:t>
            </a:r>
          </a:p>
          <a:p>
            <a:pPr eaLnBrk="1" hangingPunct="1"/>
            <a:r>
              <a:rPr lang="en-US" smtClean="0"/>
              <a:t>Claims</a:t>
            </a:r>
          </a:p>
          <a:p>
            <a:pPr eaLnBrk="1" hangingPunct="1"/>
            <a:r>
              <a:rPr lang="en-US" smtClean="0"/>
              <a:t>Policies and Procedures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itle 5"/>
          <p:cNvSpPr>
            <a:spLocks noGrp="1"/>
          </p:cNvSpPr>
          <p:nvPr>
            <p:ph type="title" idx="4294967295"/>
          </p:nvPr>
        </p:nvSpPr>
        <p:spPr>
          <a:xfrm>
            <a:off x="228600" y="228600"/>
            <a:ext cx="8686800" cy="914400"/>
          </a:xfrm>
        </p:spPr>
        <p:txBody>
          <a:bodyPr/>
          <a:lstStyle/>
          <a:p>
            <a:pPr eaLnBrk="1" hangingPunct="1">
              <a:defRPr/>
            </a:pPr>
            <a:r>
              <a:rPr lang="en-US" b="0" dirty="0" smtClean="0"/>
              <a:t>Case Management -</a:t>
            </a:r>
            <a:br>
              <a:rPr lang="en-US" b="0" dirty="0" smtClean="0"/>
            </a:br>
            <a:r>
              <a:rPr lang="en-US" b="0" dirty="0" smtClean="0"/>
              <a:t>Provider Agency Service Intake</a:t>
            </a:r>
          </a:p>
        </p:txBody>
      </p:sp>
      <p:sp>
        <p:nvSpPr>
          <p:cNvPr id="20483" name="Content Placeholder 6"/>
          <p:cNvSpPr>
            <a:spLocks noGrp="1"/>
          </p:cNvSpPr>
          <p:nvPr>
            <p:ph idx="4294967295"/>
          </p:nvPr>
        </p:nvSpPr>
        <p:spPr>
          <a:xfrm>
            <a:off x="609600" y="1600200"/>
            <a:ext cx="7086600" cy="4114800"/>
          </a:xfrm>
        </p:spPr>
        <p:txBody>
          <a:bodyPr/>
          <a:lstStyle/>
          <a:p>
            <a:pPr eaLnBrk="1" hangingPunct="1"/>
            <a:r>
              <a:rPr lang="en-US" smtClean="0"/>
              <a:t>Independent Living Overview</a:t>
            </a:r>
          </a:p>
          <a:p>
            <a:pPr eaLnBrk="1" hangingPunct="1"/>
            <a:r>
              <a:rPr lang="en-US" smtClean="0"/>
              <a:t>Intake Assessment Summary </a:t>
            </a:r>
          </a:p>
          <a:p>
            <a:pPr eaLnBrk="1" hangingPunct="1"/>
            <a:r>
              <a:rPr lang="en-US" smtClean="0"/>
              <a:t>Consumer Training Overview </a:t>
            </a:r>
          </a:p>
          <a:p>
            <a:pPr eaLnBrk="1" hangingPunct="1"/>
            <a:r>
              <a:rPr lang="en-US" smtClean="0"/>
              <a:t>Consumer Needs Assessment </a:t>
            </a:r>
          </a:p>
          <a:p>
            <a:pPr eaLnBrk="1" hangingPunct="1"/>
            <a:r>
              <a:rPr lang="en-US" smtClean="0"/>
              <a:t>Consumer/PCA Service Agreement</a:t>
            </a:r>
          </a:p>
          <a:p>
            <a:pPr eaLnBrk="1" hangingPunct="1"/>
            <a:r>
              <a:rPr lang="en-US" smtClean="0"/>
              <a:t>After Hours Service</a:t>
            </a:r>
          </a:p>
          <a:p>
            <a:pPr eaLnBrk="1" hangingPunct="1"/>
            <a:r>
              <a:rPr lang="en-US" smtClean="0"/>
              <a:t>PAS Policies and Procedures </a:t>
            </a:r>
            <a:r>
              <a:rPr lang="en-US" sz="2000" smtClean="0"/>
              <a:t/>
            </a:r>
            <a:br>
              <a:rPr lang="en-US" sz="2000" smtClean="0"/>
            </a:br>
            <a:endParaRPr lang="en-US" sz="200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5"/>
          <p:cNvSpPr>
            <a:spLocks noGrp="1"/>
          </p:cNvSpPr>
          <p:nvPr>
            <p:ph type="title"/>
          </p:nvPr>
        </p:nvSpPr>
        <p:spPr>
          <a:xfrm>
            <a:off x="228600" y="579438"/>
            <a:ext cx="7696200" cy="792162"/>
          </a:xfrm>
        </p:spPr>
        <p:txBody>
          <a:bodyPr/>
          <a:lstStyle/>
          <a:p>
            <a:pPr eaLnBrk="1" hangingPunct="1">
              <a:defRPr/>
            </a:pPr>
            <a:r>
              <a:rPr lang="en-US" b="0" dirty="0" smtClean="0"/>
              <a:t>Arizona Health Care Cost </a:t>
            </a:r>
            <a:br>
              <a:rPr lang="en-US" b="0" dirty="0" smtClean="0"/>
            </a:br>
            <a:r>
              <a:rPr lang="en-US" b="0" dirty="0" smtClean="0"/>
              <a:t>Containment System (AHCCCS)</a:t>
            </a:r>
            <a:br>
              <a:rPr lang="en-US" b="0" dirty="0" smtClean="0"/>
            </a:br>
            <a:endParaRPr lang="en-US" b="0" dirty="0" smtClean="0"/>
          </a:p>
        </p:txBody>
      </p:sp>
      <p:sp>
        <p:nvSpPr>
          <p:cNvPr id="3075" name="Content Placeholder 6"/>
          <p:cNvSpPr>
            <a:spLocks noGrp="1"/>
          </p:cNvSpPr>
          <p:nvPr>
            <p:ph idx="1"/>
          </p:nvPr>
        </p:nvSpPr>
        <p:spPr>
          <a:xfrm>
            <a:off x="533400" y="1676400"/>
            <a:ext cx="8077200" cy="4267200"/>
          </a:xfrm>
        </p:spPr>
        <p:txBody>
          <a:bodyPr/>
          <a:lstStyle/>
          <a:p>
            <a:pPr algn="ctr" eaLnBrk="1" hangingPunct="1">
              <a:buFontTx/>
              <a:buNone/>
            </a:pPr>
            <a:r>
              <a:rPr lang="en-US" sz="3200" smtClean="0"/>
              <a:t>“AHCCCS” is Arizona’s Medicaid Program </a:t>
            </a:r>
            <a:br>
              <a:rPr lang="en-US" sz="3200" smtClean="0"/>
            </a:br>
            <a:endParaRPr lang="en-US" sz="3200" smtClean="0"/>
          </a:p>
          <a:p>
            <a:pPr algn="ctr" eaLnBrk="1" hangingPunct="1">
              <a:buFontTx/>
              <a:buNone/>
            </a:pPr>
            <a:r>
              <a:rPr lang="en-US" sz="3200" smtClean="0"/>
              <a:t>AHCCCS is a Managed Care Model</a:t>
            </a:r>
          </a:p>
          <a:p>
            <a:pPr eaLnBrk="1" hangingPunct="1">
              <a:buFontTx/>
              <a:buNone/>
            </a:pPr>
            <a:endParaRPr lang="en-US" sz="320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itle 5"/>
          <p:cNvSpPr>
            <a:spLocks noGrp="1"/>
          </p:cNvSpPr>
          <p:nvPr>
            <p:ph type="title" idx="4294967295"/>
          </p:nvPr>
        </p:nvSpPr>
        <p:spPr>
          <a:xfrm>
            <a:off x="304800" y="304800"/>
            <a:ext cx="8686800" cy="914400"/>
          </a:xfrm>
        </p:spPr>
        <p:txBody>
          <a:bodyPr/>
          <a:lstStyle/>
          <a:p>
            <a:pPr eaLnBrk="1" hangingPunct="1">
              <a:defRPr/>
            </a:pPr>
            <a:r>
              <a:rPr lang="en-US" b="0" dirty="0" smtClean="0"/>
              <a:t>Case Management -</a:t>
            </a:r>
            <a:br>
              <a:rPr lang="en-US" b="0" dirty="0" smtClean="0"/>
            </a:br>
            <a:r>
              <a:rPr lang="en-US" b="0" dirty="0" smtClean="0"/>
              <a:t>Independent Living Overview </a:t>
            </a:r>
          </a:p>
        </p:txBody>
      </p:sp>
      <p:sp>
        <p:nvSpPr>
          <p:cNvPr id="21507" name="Content Placeholder 6"/>
          <p:cNvSpPr>
            <a:spLocks noGrp="1"/>
          </p:cNvSpPr>
          <p:nvPr>
            <p:ph idx="4294967295"/>
          </p:nvPr>
        </p:nvSpPr>
        <p:spPr>
          <a:xfrm>
            <a:off x="457200" y="1524000"/>
            <a:ext cx="8686800" cy="4267200"/>
          </a:xfrm>
        </p:spPr>
        <p:txBody>
          <a:bodyPr/>
          <a:lstStyle/>
          <a:p>
            <a:pPr eaLnBrk="1" hangingPunct="1"/>
            <a:r>
              <a:rPr lang="en-US" smtClean="0"/>
              <a:t>Independent Living Philosophy</a:t>
            </a:r>
          </a:p>
          <a:p>
            <a:pPr eaLnBrk="1" hangingPunct="1"/>
            <a:r>
              <a:rPr lang="en-US" smtClean="0"/>
              <a:t>Consumer Rights</a:t>
            </a:r>
          </a:p>
          <a:p>
            <a:pPr eaLnBrk="1" hangingPunct="1"/>
            <a:r>
              <a:rPr lang="en-US" smtClean="0"/>
              <a:t>Independent Living Center Programs &amp; Services </a:t>
            </a:r>
          </a:p>
          <a:p>
            <a:pPr eaLnBrk="1" hangingPunct="1"/>
            <a:r>
              <a:rPr lang="en-US" smtClean="0"/>
              <a:t>Identify interest in developing an Independent Living Plan</a:t>
            </a:r>
          </a:p>
          <a:p>
            <a:pPr eaLnBrk="1" hangingPunct="1"/>
            <a:r>
              <a:rPr lang="en-US" smtClean="0"/>
              <a:t>Encourage consumer to get involved in Advocacy </a:t>
            </a:r>
          </a:p>
          <a:p>
            <a:pPr eaLnBrk="1" hangingPunct="1"/>
            <a:r>
              <a:rPr lang="en-US" smtClean="0"/>
              <a:t>Assist with voter registration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5"/>
          <p:cNvSpPr txBox="1">
            <a:spLocks noChangeArrowheads="1"/>
          </p:cNvSpPr>
          <p:nvPr/>
        </p:nvSpPr>
        <p:spPr bwMode="auto">
          <a:xfrm>
            <a:off x="304800" y="1228725"/>
            <a:ext cx="68865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800" b="1"/>
              <a:t>Getting to know your Consumer</a:t>
            </a:r>
          </a:p>
        </p:txBody>
      </p:sp>
      <p:sp>
        <p:nvSpPr>
          <p:cNvPr id="2" name="Title 1"/>
          <p:cNvSpPr>
            <a:spLocks noGrp="1"/>
          </p:cNvSpPr>
          <p:nvPr>
            <p:ph type="title"/>
          </p:nvPr>
        </p:nvSpPr>
        <p:spPr>
          <a:xfrm>
            <a:off x="271463" y="457200"/>
            <a:ext cx="7696200" cy="792163"/>
          </a:xfrm>
        </p:spPr>
        <p:txBody>
          <a:bodyPr/>
          <a:lstStyle/>
          <a:p>
            <a:pPr eaLnBrk="1" hangingPunct="1">
              <a:defRPr/>
            </a:pPr>
            <a:r>
              <a:rPr lang="en-US" dirty="0">
                <a:solidFill>
                  <a:srgbClr val="333399"/>
                </a:solidFill>
                <a:effectLst>
                  <a:outerShdw blurRad="38100" dist="38100" dir="2700000" algn="tl">
                    <a:srgbClr val="000000">
                      <a:alpha val="43137"/>
                    </a:srgbClr>
                  </a:outerShdw>
                </a:effectLst>
              </a:rPr>
              <a:t>Case Management -</a:t>
            </a:r>
            <a:br>
              <a:rPr lang="en-US" dirty="0">
                <a:solidFill>
                  <a:srgbClr val="333399"/>
                </a:solidFill>
                <a:effectLst>
                  <a:outerShdw blurRad="38100" dist="38100" dir="2700000" algn="tl">
                    <a:srgbClr val="000000">
                      <a:alpha val="43137"/>
                    </a:srgbClr>
                  </a:outerShdw>
                </a:effectLst>
              </a:rPr>
            </a:br>
            <a:r>
              <a:rPr lang="en-US" dirty="0">
                <a:solidFill>
                  <a:srgbClr val="333399"/>
                </a:solidFill>
                <a:effectLst>
                  <a:outerShdw blurRad="38100" dist="38100" dir="2700000" algn="tl">
                    <a:srgbClr val="000000">
                      <a:alpha val="43137"/>
                    </a:srgbClr>
                  </a:outerShdw>
                </a:effectLst>
              </a:rPr>
              <a:t>Intake Assessment Summary</a:t>
            </a:r>
            <a:br>
              <a:rPr lang="en-US" dirty="0">
                <a:solidFill>
                  <a:srgbClr val="333399"/>
                </a:solidFill>
                <a:effectLst>
                  <a:outerShdw blurRad="38100" dist="38100" dir="2700000" algn="tl">
                    <a:srgbClr val="000000">
                      <a:alpha val="43137"/>
                    </a:srgbClr>
                  </a:outerShdw>
                </a:effectLst>
              </a:rPr>
            </a:br>
            <a:endParaRPr lang="en-US" dirty="0"/>
          </a:p>
        </p:txBody>
      </p:sp>
      <p:sp>
        <p:nvSpPr>
          <p:cNvPr id="22532" name="Content Placeholder 3"/>
          <p:cNvSpPr>
            <a:spLocks noGrp="1"/>
          </p:cNvSpPr>
          <p:nvPr>
            <p:ph sz="half" idx="1"/>
          </p:nvPr>
        </p:nvSpPr>
        <p:spPr>
          <a:xfrm>
            <a:off x="152400" y="1981200"/>
            <a:ext cx="4229100" cy="3348038"/>
          </a:xfrm>
        </p:spPr>
        <p:txBody>
          <a:bodyPr/>
          <a:lstStyle/>
          <a:p>
            <a:pPr eaLnBrk="1" hangingPunct="1">
              <a:buClr>
                <a:srgbClr val="000066"/>
              </a:buClr>
            </a:pPr>
            <a:r>
              <a:rPr lang="en-US" smtClean="0"/>
              <a:t>Living arrangements                                             </a:t>
            </a:r>
          </a:p>
          <a:p>
            <a:pPr>
              <a:buClr>
                <a:srgbClr val="000066"/>
              </a:buClr>
            </a:pPr>
            <a:r>
              <a:rPr lang="en-US" smtClean="0"/>
              <a:t>Language spoken</a:t>
            </a:r>
          </a:p>
          <a:p>
            <a:pPr>
              <a:buClr>
                <a:srgbClr val="000066"/>
              </a:buClr>
            </a:pPr>
            <a:r>
              <a:rPr lang="en-US" smtClean="0"/>
              <a:t>Cognitive abilities</a:t>
            </a:r>
          </a:p>
          <a:p>
            <a:pPr>
              <a:buClr>
                <a:srgbClr val="000066"/>
              </a:buClr>
            </a:pPr>
            <a:r>
              <a:rPr lang="en-US" smtClean="0"/>
              <a:t>Vision, hearing, literate</a:t>
            </a:r>
          </a:p>
          <a:p>
            <a:pPr>
              <a:buClr>
                <a:srgbClr val="000066"/>
              </a:buClr>
            </a:pPr>
            <a:r>
              <a:rPr lang="en-US" smtClean="0"/>
              <a:t>Consumer’s health</a:t>
            </a:r>
            <a:br>
              <a:rPr lang="en-US" smtClean="0"/>
            </a:br>
            <a:r>
              <a:rPr lang="en-US" smtClean="0"/>
              <a:t>condition</a:t>
            </a:r>
          </a:p>
          <a:p>
            <a:pPr eaLnBrk="1" hangingPunct="1"/>
            <a:endParaRPr lang="en-US" smtClean="0"/>
          </a:p>
        </p:txBody>
      </p:sp>
      <p:sp>
        <p:nvSpPr>
          <p:cNvPr id="22533" name="Content Placeholder 4"/>
          <p:cNvSpPr>
            <a:spLocks noGrp="1"/>
          </p:cNvSpPr>
          <p:nvPr>
            <p:ph sz="half" idx="2"/>
          </p:nvPr>
        </p:nvSpPr>
        <p:spPr>
          <a:xfrm>
            <a:off x="4419600" y="1981200"/>
            <a:ext cx="4495800" cy="4419600"/>
          </a:xfrm>
        </p:spPr>
        <p:txBody>
          <a:bodyPr/>
          <a:lstStyle/>
          <a:p>
            <a:pPr eaLnBrk="1" hangingPunct="1">
              <a:buClr>
                <a:srgbClr val="000066"/>
              </a:buClr>
            </a:pPr>
            <a:r>
              <a:rPr lang="en-US" smtClean="0"/>
              <a:t>Accessibility &amp; condition of home                                             </a:t>
            </a:r>
          </a:p>
          <a:p>
            <a:pPr>
              <a:buClr>
                <a:srgbClr val="000066"/>
              </a:buClr>
            </a:pPr>
            <a:r>
              <a:rPr lang="en-US" smtClean="0"/>
              <a:t>Safety issues</a:t>
            </a:r>
          </a:p>
          <a:p>
            <a:pPr>
              <a:buClr>
                <a:srgbClr val="000066"/>
              </a:buClr>
            </a:pPr>
            <a:r>
              <a:rPr lang="en-US" smtClean="0"/>
              <a:t>Lifestyle (i.e., pets, smoking, etc.)</a:t>
            </a:r>
          </a:p>
          <a:p>
            <a:pPr>
              <a:buClr>
                <a:srgbClr val="000066"/>
              </a:buClr>
            </a:pPr>
            <a:r>
              <a:rPr lang="en-US" smtClean="0"/>
              <a:t>Identify days &amp; hours of service</a:t>
            </a:r>
          </a:p>
          <a:p>
            <a:pPr>
              <a:buClr>
                <a:srgbClr val="000066"/>
              </a:buClr>
            </a:pPr>
            <a:r>
              <a:rPr lang="en-US" smtClean="0"/>
              <a:t>Consumer’s contingency plan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itle 5"/>
          <p:cNvSpPr>
            <a:spLocks noGrp="1"/>
          </p:cNvSpPr>
          <p:nvPr>
            <p:ph type="title" idx="4294967295"/>
          </p:nvPr>
        </p:nvSpPr>
        <p:spPr>
          <a:xfrm>
            <a:off x="304800" y="304800"/>
            <a:ext cx="8686800" cy="914400"/>
          </a:xfrm>
        </p:spPr>
        <p:txBody>
          <a:bodyPr/>
          <a:lstStyle/>
          <a:p>
            <a:pPr eaLnBrk="1" hangingPunct="1">
              <a:defRPr/>
            </a:pPr>
            <a:r>
              <a:rPr lang="en-US" b="0" dirty="0" smtClean="0"/>
              <a:t>Case Management -</a:t>
            </a:r>
            <a:br>
              <a:rPr lang="en-US" b="0" dirty="0" smtClean="0"/>
            </a:br>
            <a:r>
              <a:rPr lang="en-US" b="0" dirty="0" smtClean="0"/>
              <a:t>Consumer Training Overview</a:t>
            </a:r>
          </a:p>
        </p:txBody>
      </p:sp>
      <p:sp>
        <p:nvSpPr>
          <p:cNvPr id="23555" name="Content Placeholder 6"/>
          <p:cNvSpPr>
            <a:spLocks noGrp="1"/>
          </p:cNvSpPr>
          <p:nvPr>
            <p:ph idx="4294967295"/>
          </p:nvPr>
        </p:nvSpPr>
        <p:spPr>
          <a:xfrm>
            <a:off x="638175" y="1219200"/>
            <a:ext cx="8534400" cy="4876800"/>
          </a:xfrm>
        </p:spPr>
        <p:txBody>
          <a:bodyPr/>
          <a:lstStyle/>
          <a:p>
            <a:pPr eaLnBrk="1" hangingPunct="1"/>
            <a:endParaRPr lang="en-US" sz="2400" smtClean="0"/>
          </a:p>
          <a:p>
            <a:pPr eaLnBrk="1" hangingPunct="1"/>
            <a:r>
              <a:rPr lang="en-US" smtClean="0"/>
              <a:t>PCA referral process </a:t>
            </a:r>
          </a:p>
          <a:p>
            <a:pPr eaLnBrk="1" hangingPunct="1"/>
            <a:r>
              <a:rPr lang="en-US" smtClean="0"/>
              <a:t>Interviewing your PCA</a:t>
            </a:r>
          </a:p>
          <a:p>
            <a:pPr eaLnBrk="1" hangingPunct="1"/>
            <a:r>
              <a:rPr lang="en-US" smtClean="0"/>
              <a:t>Selecting a PCA / replacement Process </a:t>
            </a:r>
          </a:p>
          <a:p>
            <a:pPr eaLnBrk="1" hangingPunct="1"/>
            <a:r>
              <a:rPr lang="en-US" smtClean="0"/>
              <a:t>Contingency plan</a:t>
            </a:r>
          </a:p>
          <a:p>
            <a:pPr eaLnBrk="1" hangingPunct="1"/>
            <a:r>
              <a:rPr lang="en-US" smtClean="0"/>
              <a:t>Monitoring your PCA performance</a:t>
            </a:r>
          </a:p>
          <a:p>
            <a:pPr eaLnBrk="1" hangingPunct="1"/>
            <a:r>
              <a:rPr lang="en-US" smtClean="0"/>
              <a:t>Reportng Requirements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b="0" dirty="0" smtClean="0"/>
              <a:t>Case Management -</a:t>
            </a:r>
            <a:br>
              <a:rPr lang="en-US" b="0" dirty="0" smtClean="0"/>
            </a:br>
            <a:r>
              <a:rPr lang="en-US" sz="2800" b="0" dirty="0" smtClean="0"/>
              <a:t>Consumer Needs Assessment</a:t>
            </a:r>
          </a:p>
        </p:txBody>
      </p:sp>
      <p:sp>
        <p:nvSpPr>
          <p:cNvPr id="83971" name="Rectangle 3"/>
          <p:cNvSpPr>
            <a:spLocks noGrp="1" noChangeArrowheads="1"/>
          </p:cNvSpPr>
          <p:nvPr>
            <p:ph type="body" idx="1"/>
          </p:nvPr>
        </p:nvSpPr>
        <p:spPr>
          <a:xfrm>
            <a:off x="228600" y="1295400"/>
            <a:ext cx="8610600" cy="4724400"/>
          </a:xfrm>
        </p:spPr>
        <p:txBody>
          <a:bodyPr/>
          <a:lstStyle/>
          <a:p>
            <a:pPr eaLnBrk="1" hangingPunct="1">
              <a:defRPr/>
            </a:pPr>
            <a:r>
              <a:rPr lang="en-US" dirty="0" smtClean="0"/>
              <a:t>Identify the consumer’s Personal Care and Homemaking tasks, be specific</a:t>
            </a:r>
          </a:p>
          <a:p>
            <a:pPr marL="0" indent="0" eaLnBrk="1" hangingPunct="1">
              <a:buFontTx/>
              <a:buNone/>
              <a:defRPr/>
            </a:pPr>
            <a:endParaRPr lang="en-US" sz="800" dirty="0" smtClean="0"/>
          </a:p>
          <a:p>
            <a:pPr eaLnBrk="1" hangingPunct="1">
              <a:defRPr/>
            </a:pPr>
            <a:r>
              <a:rPr lang="en-US" dirty="0" smtClean="0"/>
              <a:t>Identify who will provide medical tasks that the PCA is not allowed to perform, be specific</a:t>
            </a:r>
          </a:p>
          <a:p>
            <a:pPr marL="0" indent="0" eaLnBrk="1" hangingPunct="1">
              <a:buFontTx/>
              <a:buNone/>
              <a:defRPr/>
            </a:pPr>
            <a:endParaRPr lang="en-US" sz="800" dirty="0" smtClean="0"/>
          </a:p>
          <a:p>
            <a:pPr eaLnBrk="1" hangingPunct="1">
              <a:defRPr/>
            </a:pPr>
            <a:r>
              <a:rPr lang="en-US" dirty="0" smtClean="0"/>
              <a:t>Identify days and hours of services preferred</a:t>
            </a:r>
          </a:p>
          <a:p>
            <a:pPr marL="0" indent="0" eaLnBrk="1" hangingPunct="1">
              <a:buFontTx/>
              <a:buNone/>
              <a:defRPr/>
            </a:pPr>
            <a:endParaRPr lang="en-US" sz="800" dirty="0" smtClean="0"/>
          </a:p>
          <a:p>
            <a:pPr eaLnBrk="1" hangingPunct="1">
              <a:defRPr/>
            </a:pPr>
            <a:r>
              <a:rPr lang="en-US" dirty="0" smtClean="0"/>
              <a:t>Ensure the ALTCS Case Manager has allowed enough hours to complete the task</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defRPr/>
            </a:pPr>
            <a:r>
              <a:rPr lang="en-US" b="0" dirty="0" smtClean="0"/>
              <a:t>Case Management -</a:t>
            </a:r>
            <a:br>
              <a:rPr lang="en-US" b="0" dirty="0" smtClean="0"/>
            </a:br>
            <a:r>
              <a:rPr lang="en-US" b="0" dirty="0" smtClean="0"/>
              <a:t>Consumer Needs Assessment cont’d.</a:t>
            </a:r>
            <a:endParaRPr lang="en-US" dirty="0" smtClean="0"/>
          </a:p>
        </p:txBody>
      </p:sp>
      <p:sp>
        <p:nvSpPr>
          <p:cNvPr id="25603" name="Content Placeholder 2"/>
          <p:cNvSpPr>
            <a:spLocks noGrp="1"/>
          </p:cNvSpPr>
          <p:nvPr>
            <p:ph idx="1"/>
          </p:nvPr>
        </p:nvSpPr>
        <p:spPr>
          <a:xfrm>
            <a:off x="381000" y="1524000"/>
            <a:ext cx="8248650" cy="3581400"/>
          </a:xfrm>
        </p:spPr>
        <p:txBody>
          <a:bodyPr/>
          <a:lstStyle/>
          <a:p>
            <a:pPr eaLnBrk="1" hangingPunct="1">
              <a:defRPr/>
            </a:pPr>
            <a:r>
              <a:rPr lang="en-US" dirty="0" smtClean="0"/>
              <a:t>The consumer can use the Needs Assessment as an interview tool for  potential PCAs </a:t>
            </a:r>
          </a:p>
          <a:p>
            <a:pPr marL="0" indent="0" eaLnBrk="1" hangingPunct="1">
              <a:buFontTx/>
              <a:buNone/>
              <a:defRPr/>
            </a:pPr>
            <a:endParaRPr lang="en-US" sz="800" dirty="0" smtClean="0"/>
          </a:p>
          <a:p>
            <a:pPr eaLnBrk="1" hangingPunct="1">
              <a:defRPr/>
            </a:pPr>
            <a:r>
              <a:rPr lang="en-US" dirty="0" smtClean="0"/>
              <a:t>The agency will use the Consumer Needs Assessment to identify PCAs who have the skills, knowledge, ability and availability to provide the service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b="0" dirty="0" smtClean="0"/>
              <a:t>Case Management -</a:t>
            </a:r>
            <a:br>
              <a:rPr lang="en-US" b="0" dirty="0" smtClean="0"/>
            </a:br>
            <a:r>
              <a:rPr lang="en-US" sz="2800" b="0" dirty="0" smtClean="0"/>
              <a:t>Consumer/PCA  Service Agreement</a:t>
            </a:r>
          </a:p>
        </p:txBody>
      </p:sp>
      <p:sp>
        <p:nvSpPr>
          <p:cNvPr id="84995" name="Rectangle 3"/>
          <p:cNvSpPr>
            <a:spLocks noGrp="1" noChangeArrowheads="1"/>
          </p:cNvSpPr>
          <p:nvPr>
            <p:ph type="body" idx="1"/>
          </p:nvPr>
        </p:nvSpPr>
        <p:spPr>
          <a:xfrm>
            <a:off x="381000" y="1295400"/>
            <a:ext cx="8534400" cy="4876800"/>
          </a:xfrm>
        </p:spPr>
        <p:txBody>
          <a:bodyPr/>
          <a:lstStyle/>
          <a:p>
            <a:pPr eaLnBrk="1" hangingPunct="1">
              <a:defRPr/>
            </a:pPr>
            <a:r>
              <a:rPr lang="en-US" dirty="0" smtClean="0"/>
              <a:t>Avoid problems by including all tasks that the consumer and PCA have agreed upon, be specific</a:t>
            </a:r>
          </a:p>
          <a:p>
            <a:pPr marL="0" indent="0" eaLnBrk="1" hangingPunct="1">
              <a:buFontTx/>
              <a:buNone/>
              <a:defRPr/>
            </a:pPr>
            <a:endParaRPr lang="en-US" sz="1000" dirty="0" smtClean="0"/>
          </a:p>
          <a:p>
            <a:pPr eaLnBrk="1" hangingPunct="1">
              <a:defRPr/>
            </a:pPr>
            <a:r>
              <a:rPr lang="en-US" dirty="0" smtClean="0"/>
              <a:t>Include hours and days of service that have been agreed upon by the consumer and the PCA. </a:t>
            </a:r>
          </a:p>
          <a:p>
            <a:pPr marL="0" indent="0" eaLnBrk="1" hangingPunct="1">
              <a:buFontTx/>
              <a:buNone/>
              <a:defRPr/>
            </a:pPr>
            <a:endParaRPr lang="en-US" sz="1000" dirty="0" smtClean="0"/>
          </a:p>
          <a:p>
            <a:pPr eaLnBrk="1" hangingPunct="1">
              <a:defRPr/>
            </a:pPr>
            <a:r>
              <a:rPr lang="en-US" dirty="0" smtClean="0"/>
              <a:t>Ensure both parties have a clear understanding and agree on how service will be provided</a:t>
            </a:r>
            <a:endParaRPr lang="en-US" sz="2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28600" y="533400"/>
            <a:ext cx="7924800" cy="792163"/>
          </a:xfrm>
        </p:spPr>
        <p:txBody>
          <a:bodyPr/>
          <a:lstStyle/>
          <a:p>
            <a:pPr eaLnBrk="1" hangingPunct="1">
              <a:defRPr/>
            </a:pPr>
            <a:r>
              <a:rPr lang="en-US" b="0" dirty="0" smtClean="0"/>
              <a:t>Case Management -</a:t>
            </a:r>
            <a:br>
              <a:rPr lang="en-US" b="0" dirty="0" smtClean="0"/>
            </a:br>
            <a:r>
              <a:rPr lang="en-US" sz="2800" b="0" dirty="0" smtClean="0"/>
              <a:t>Consumer/PCA  Service Agreement  cont’d.</a:t>
            </a:r>
            <a:endParaRPr lang="en-US" sz="2800" dirty="0" smtClean="0"/>
          </a:p>
        </p:txBody>
      </p:sp>
      <p:sp>
        <p:nvSpPr>
          <p:cNvPr id="27651" name="Content Placeholder 2"/>
          <p:cNvSpPr>
            <a:spLocks noGrp="1"/>
          </p:cNvSpPr>
          <p:nvPr>
            <p:ph idx="1"/>
          </p:nvPr>
        </p:nvSpPr>
        <p:spPr>
          <a:xfrm>
            <a:off x="152400" y="1600200"/>
            <a:ext cx="8763000" cy="3733800"/>
          </a:xfrm>
        </p:spPr>
        <p:txBody>
          <a:bodyPr/>
          <a:lstStyle/>
          <a:p>
            <a:pPr eaLnBrk="1" hangingPunct="1">
              <a:defRPr/>
            </a:pPr>
            <a:r>
              <a:rPr lang="en-US" dirty="0" smtClean="0"/>
              <a:t>The agency will use this agreement to complete Consumer Service Evaluations and PCA performance evaluations</a:t>
            </a:r>
          </a:p>
          <a:p>
            <a:pPr marL="0" indent="0" eaLnBrk="1" hangingPunct="1">
              <a:buFontTx/>
              <a:buNone/>
              <a:defRPr/>
            </a:pPr>
            <a:endParaRPr lang="en-US" sz="800" dirty="0" smtClean="0"/>
          </a:p>
          <a:p>
            <a:pPr eaLnBrk="1" hangingPunct="1">
              <a:defRPr/>
            </a:pPr>
            <a:r>
              <a:rPr lang="en-US" dirty="0" smtClean="0"/>
              <a:t>If issues arise, refer back to the agreement</a:t>
            </a:r>
          </a:p>
          <a:p>
            <a:pPr marL="0" indent="0" eaLnBrk="1" hangingPunct="1">
              <a:buFontTx/>
              <a:buNone/>
              <a:defRPr/>
            </a:pPr>
            <a:endParaRPr lang="en-US" sz="800" dirty="0" smtClean="0"/>
          </a:p>
          <a:p>
            <a:pPr eaLnBrk="1" hangingPunct="1">
              <a:defRPr/>
            </a:pPr>
            <a:r>
              <a:rPr lang="en-US" dirty="0" smtClean="0"/>
              <a:t>The consumer will contact the agency if the agreement requires revision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itle 5"/>
          <p:cNvSpPr>
            <a:spLocks noGrp="1"/>
          </p:cNvSpPr>
          <p:nvPr>
            <p:ph type="title" idx="4294967295"/>
          </p:nvPr>
        </p:nvSpPr>
        <p:spPr>
          <a:xfrm>
            <a:off x="304800" y="152400"/>
            <a:ext cx="8686800" cy="914400"/>
          </a:xfrm>
        </p:spPr>
        <p:txBody>
          <a:bodyPr/>
          <a:lstStyle/>
          <a:p>
            <a:pPr eaLnBrk="1" hangingPunct="1">
              <a:defRPr/>
            </a:pPr>
            <a:r>
              <a:rPr lang="en-US" b="0" dirty="0" smtClean="0"/>
              <a:t>Case Management -</a:t>
            </a:r>
            <a:br>
              <a:rPr lang="en-US" b="0" dirty="0" smtClean="0"/>
            </a:br>
            <a:r>
              <a:rPr lang="en-US" b="0" dirty="0" smtClean="0"/>
              <a:t>After Hours Service</a:t>
            </a:r>
          </a:p>
        </p:txBody>
      </p:sp>
      <p:sp>
        <p:nvSpPr>
          <p:cNvPr id="17413" name="Content Placeholder 6"/>
          <p:cNvSpPr>
            <a:spLocks noGrp="1"/>
          </p:cNvSpPr>
          <p:nvPr>
            <p:ph idx="4294967295"/>
          </p:nvPr>
        </p:nvSpPr>
        <p:spPr>
          <a:xfrm>
            <a:off x="500063" y="1362075"/>
            <a:ext cx="8534400" cy="3590925"/>
          </a:xfrm>
        </p:spPr>
        <p:txBody>
          <a:bodyPr/>
          <a:lstStyle/>
          <a:p>
            <a:pPr eaLnBrk="1" hangingPunct="1">
              <a:buFontTx/>
              <a:buNone/>
              <a:defRPr/>
            </a:pPr>
            <a:r>
              <a:rPr lang="en-US" b="1" dirty="0" smtClean="0"/>
              <a:t>Provided after normal business hours</a:t>
            </a:r>
            <a:br>
              <a:rPr lang="en-US" b="1" dirty="0" smtClean="0"/>
            </a:br>
            <a:endParaRPr lang="en-US" b="1" dirty="0" smtClean="0"/>
          </a:p>
          <a:p>
            <a:pPr eaLnBrk="1" hangingPunct="1">
              <a:defRPr/>
            </a:pPr>
            <a:r>
              <a:rPr lang="en-US" dirty="0" smtClean="0"/>
              <a:t>Monday through Friday, 5pm to 8am</a:t>
            </a:r>
          </a:p>
          <a:p>
            <a:pPr marL="0" indent="0" eaLnBrk="1" hangingPunct="1">
              <a:buFontTx/>
              <a:buNone/>
              <a:defRPr/>
            </a:pPr>
            <a:endParaRPr lang="en-US" sz="800" dirty="0" smtClean="0"/>
          </a:p>
          <a:p>
            <a:pPr eaLnBrk="1" hangingPunct="1">
              <a:defRPr/>
            </a:pPr>
            <a:r>
              <a:rPr lang="en-US" dirty="0" smtClean="0"/>
              <a:t>Week-ends and ABIL holidays 24 hours</a:t>
            </a:r>
          </a:p>
          <a:p>
            <a:pPr marL="0" indent="0" eaLnBrk="1" hangingPunct="1">
              <a:buFontTx/>
              <a:buNone/>
              <a:defRPr/>
            </a:pPr>
            <a:endParaRPr lang="en-US" sz="800" dirty="0" smtClean="0"/>
          </a:p>
          <a:p>
            <a:pPr eaLnBrk="1" hangingPunct="1">
              <a:defRPr/>
            </a:pPr>
            <a:r>
              <a:rPr lang="en-US" dirty="0" smtClean="0"/>
              <a:t>Consumer contingency plan</a:t>
            </a:r>
          </a:p>
          <a:p>
            <a:pPr marL="0" indent="0" eaLnBrk="1" hangingPunct="1">
              <a:buFontTx/>
              <a:buNone/>
              <a:defRPr/>
            </a:pPr>
            <a:endParaRPr lang="en-US" sz="20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5"/>
          <p:cNvSpPr>
            <a:spLocks noGrp="1"/>
          </p:cNvSpPr>
          <p:nvPr>
            <p:ph type="title" idx="4294967295"/>
          </p:nvPr>
        </p:nvSpPr>
        <p:spPr>
          <a:xfrm>
            <a:off x="304800" y="152400"/>
            <a:ext cx="8686800" cy="914400"/>
          </a:xfrm>
        </p:spPr>
        <p:txBody>
          <a:bodyPr/>
          <a:lstStyle/>
          <a:p>
            <a:pPr eaLnBrk="1" hangingPunct="1">
              <a:defRPr/>
            </a:pPr>
            <a:r>
              <a:rPr lang="en-US" b="0" dirty="0" smtClean="0"/>
              <a:t>Case Management -</a:t>
            </a:r>
            <a:br>
              <a:rPr lang="en-US" b="0" dirty="0" smtClean="0"/>
            </a:br>
            <a:r>
              <a:rPr lang="en-US" b="0" dirty="0" smtClean="0"/>
              <a:t>After Hours Service cont’d</a:t>
            </a:r>
          </a:p>
        </p:txBody>
      </p:sp>
      <p:sp>
        <p:nvSpPr>
          <p:cNvPr id="17413" name="Content Placeholder 6"/>
          <p:cNvSpPr>
            <a:spLocks noGrp="1"/>
          </p:cNvSpPr>
          <p:nvPr>
            <p:ph idx="4294967295"/>
          </p:nvPr>
        </p:nvSpPr>
        <p:spPr>
          <a:xfrm>
            <a:off x="381000" y="1362075"/>
            <a:ext cx="8653463" cy="5038725"/>
          </a:xfrm>
        </p:spPr>
        <p:txBody>
          <a:bodyPr/>
          <a:lstStyle/>
          <a:p>
            <a:pPr eaLnBrk="1" hangingPunct="1">
              <a:buFontTx/>
              <a:buNone/>
              <a:defRPr/>
            </a:pPr>
            <a:r>
              <a:rPr lang="en-US" b="1" dirty="0" smtClean="0"/>
              <a:t>Provided after normal business hours</a:t>
            </a:r>
            <a:br>
              <a:rPr lang="en-US" b="1" dirty="0" smtClean="0"/>
            </a:br>
            <a:endParaRPr lang="en-US" b="1" dirty="0" smtClean="0"/>
          </a:p>
          <a:p>
            <a:pPr eaLnBrk="1" hangingPunct="1">
              <a:defRPr/>
            </a:pPr>
            <a:r>
              <a:rPr lang="en-US" dirty="0" smtClean="0"/>
              <a:t>List of available PCAs</a:t>
            </a:r>
          </a:p>
          <a:p>
            <a:pPr marL="0" indent="0" eaLnBrk="1" hangingPunct="1">
              <a:buFontTx/>
              <a:buNone/>
              <a:defRPr/>
            </a:pPr>
            <a:endParaRPr lang="en-US" sz="800" dirty="0" smtClean="0"/>
          </a:p>
          <a:p>
            <a:pPr eaLnBrk="1" hangingPunct="1">
              <a:defRPr/>
            </a:pPr>
            <a:r>
              <a:rPr lang="en-US" dirty="0" smtClean="0"/>
              <a:t>Ensure the consumer and the PCA have the contact information</a:t>
            </a:r>
          </a:p>
          <a:p>
            <a:pPr marL="0" indent="0" eaLnBrk="1" hangingPunct="1">
              <a:buFontTx/>
              <a:buNone/>
              <a:defRPr/>
            </a:pPr>
            <a:endParaRPr lang="en-US" sz="800" dirty="0" smtClean="0"/>
          </a:p>
          <a:p>
            <a:pPr eaLnBrk="1" hangingPunct="1">
              <a:defRPr/>
            </a:pPr>
            <a:r>
              <a:rPr lang="en-US" dirty="0" smtClean="0"/>
              <a:t>Ensure the consumer and PCA know to only contact the service after hours</a:t>
            </a:r>
          </a:p>
          <a:p>
            <a:pPr marL="0" indent="0" eaLnBrk="1" hangingPunct="1">
              <a:buFontTx/>
              <a:buNone/>
              <a:defRPr/>
            </a:pPr>
            <a:endParaRPr lang="en-US" sz="2000" dirty="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503238"/>
            <a:ext cx="7924800" cy="792162"/>
          </a:xfrm>
        </p:spPr>
        <p:txBody>
          <a:bodyPr/>
          <a:lstStyle/>
          <a:p>
            <a:pPr eaLnBrk="1" hangingPunct="1">
              <a:defRPr/>
            </a:pPr>
            <a:r>
              <a:rPr lang="en-US" b="0" dirty="0" smtClean="0"/>
              <a:t>Case Management -</a:t>
            </a:r>
            <a:br>
              <a:rPr lang="en-US" b="0" dirty="0" smtClean="0"/>
            </a:br>
            <a:r>
              <a:rPr lang="en-US" b="0" dirty="0" smtClean="0"/>
              <a:t>Provider Agency Consumer Monitoring </a:t>
            </a:r>
          </a:p>
        </p:txBody>
      </p:sp>
      <p:sp>
        <p:nvSpPr>
          <p:cNvPr id="30723" name="Rectangle 3"/>
          <p:cNvSpPr>
            <a:spLocks noGrp="1" noChangeArrowheads="1"/>
          </p:cNvSpPr>
          <p:nvPr>
            <p:ph type="body" idx="1"/>
          </p:nvPr>
        </p:nvSpPr>
        <p:spPr>
          <a:xfrm>
            <a:off x="457200" y="1600200"/>
            <a:ext cx="8686800" cy="4572000"/>
          </a:xfrm>
        </p:spPr>
        <p:txBody>
          <a:bodyPr/>
          <a:lstStyle/>
          <a:p>
            <a:pPr eaLnBrk="1" hangingPunct="1">
              <a:defRPr/>
            </a:pPr>
            <a:r>
              <a:rPr lang="en-US" sz="2700" dirty="0" smtClean="0"/>
              <a:t>On-site Service Evaluation is conducted 5 days after the initial service date for new consumers only. This is to ensure the PCA has the skills, knowledge and ability to meet the consumer needs.    </a:t>
            </a:r>
          </a:p>
          <a:p>
            <a:pPr marL="0" indent="0" eaLnBrk="1" hangingPunct="1">
              <a:buFontTx/>
              <a:buNone/>
              <a:defRPr/>
            </a:pPr>
            <a:endParaRPr lang="en-US" sz="800" dirty="0" smtClean="0"/>
          </a:p>
          <a:p>
            <a:pPr eaLnBrk="1" hangingPunct="1">
              <a:defRPr/>
            </a:pPr>
            <a:r>
              <a:rPr lang="en-US" sz="2700" dirty="0" smtClean="0"/>
              <a:t>30 day, (60 day if necessary), and 90 days from the initial service date  an on-site service evaluation is completed to ensure the consumer needs are being met and the PCA continues to have the skills and is satisfied with his/her position.  </a:t>
            </a:r>
            <a:r>
              <a:rPr lang="en-US" sz="2000" dirty="0" smtClean="0"/>
              <a:t/>
            </a:r>
            <a:br>
              <a:rPr lang="en-US" sz="2000" dirty="0" smtClean="0"/>
            </a:br>
            <a:endParaRPr 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le 5"/>
          <p:cNvSpPr>
            <a:spLocks noGrp="1"/>
          </p:cNvSpPr>
          <p:nvPr>
            <p:ph type="title"/>
          </p:nvPr>
        </p:nvSpPr>
        <p:spPr>
          <a:xfrm>
            <a:off x="228600" y="152400"/>
            <a:ext cx="7696200" cy="792163"/>
          </a:xfrm>
        </p:spPr>
        <p:txBody>
          <a:bodyPr/>
          <a:lstStyle/>
          <a:p>
            <a:pPr eaLnBrk="1" hangingPunct="1">
              <a:defRPr/>
            </a:pPr>
            <a:r>
              <a:rPr lang="en-US" b="0" dirty="0" smtClean="0"/>
              <a:t>AHCCCS Role</a:t>
            </a:r>
          </a:p>
        </p:txBody>
      </p:sp>
      <p:sp>
        <p:nvSpPr>
          <p:cNvPr id="4099" name="Content Placeholder 6"/>
          <p:cNvSpPr>
            <a:spLocks noGrp="1"/>
          </p:cNvSpPr>
          <p:nvPr>
            <p:ph idx="1"/>
          </p:nvPr>
        </p:nvSpPr>
        <p:spPr>
          <a:xfrm>
            <a:off x="76200" y="990600"/>
            <a:ext cx="8077200" cy="4267200"/>
          </a:xfrm>
        </p:spPr>
        <p:txBody>
          <a:bodyPr/>
          <a:lstStyle/>
          <a:p>
            <a:pPr marL="915988" eaLnBrk="1" hangingPunct="1">
              <a:buFontTx/>
              <a:buNone/>
              <a:tabLst>
                <a:tab pos="2347913" algn="l"/>
              </a:tabLst>
            </a:pPr>
            <a:r>
              <a:rPr lang="en-US" smtClean="0"/>
              <a:t>AHCCCS is responsible for -</a:t>
            </a:r>
          </a:p>
          <a:p>
            <a:pPr marL="1316038" lvl="1" eaLnBrk="1" hangingPunct="1">
              <a:tabLst>
                <a:tab pos="2347913" algn="l"/>
              </a:tabLst>
            </a:pPr>
            <a:r>
              <a:rPr lang="en-US" sz="2800" smtClean="0"/>
              <a:t>Financial Eligibility</a:t>
            </a:r>
          </a:p>
          <a:p>
            <a:pPr marL="1316038" lvl="1" eaLnBrk="1" hangingPunct="1">
              <a:tabLst>
                <a:tab pos="2347913" algn="l"/>
              </a:tabLst>
            </a:pPr>
            <a:r>
              <a:rPr lang="en-US" sz="2800" smtClean="0"/>
              <a:t>Medical Eligibility</a:t>
            </a:r>
          </a:p>
          <a:p>
            <a:pPr marL="1316038" lvl="1" eaLnBrk="1" hangingPunct="1">
              <a:tabLst>
                <a:tab pos="2347913" algn="l"/>
              </a:tabLst>
            </a:pPr>
            <a:r>
              <a:rPr lang="en-US" sz="2800" smtClean="0"/>
              <a:t>Selecting and monitoring the performance of Arizona Long Term Care (ALTCS) Managed Care Program Contractors</a:t>
            </a:r>
          </a:p>
          <a:p>
            <a:pPr marL="1316038" lvl="1" eaLnBrk="1" hangingPunct="1">
              <a:tabLst>
                <a:tab pos="2347913" algn="l"/>
              </a:tabLst>
            </a:pPr>
            <a:r>
              <a:rPr lang="en-US" sz="2800" smtClean="0"/>
              <a:t>There are four ALTCS Program Contractors</a:t>
            </a:r>
          </a:p>
          <a:p>
            <a:pPr marL="2684463" lvl="2" eaLnBrk="1" hangingPunct="1">
              <a:tabLst>
                <a:tab pos="2347913" algn="l"/>
              </a:tabLst>
            </a:pPr>
            <a:r>
              <a:rPr lang="en-US" sz="2800" smtClean="0"/>
              <a:t>Mercy Care, Bridgeway, SCAN &amp; Evercare Health Plans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8600" y="274638"/>
            <a:ext cx="7848600" cy="1477962"/>
          </a:xfrm>
        </p:spPr>
        <p:txBody>
          <a:bodyPr/>
          <a:lstStyle/>
          <a:p>
            <a:pPr eaLnBrk="1" hangingPunct="1">
              <a:defRPr/>
            </a:pPr>
            <a:r>
              <a:rPr lang="en-US" b="0" dirty="0" smtClean="0"/>
              <a:t>Case Management -</a:t>
            </a:r>
            <a:br>
              <a:rPr lang="en-US" b="0" dirty="0" smtClean="0"/>
            </a:br>
            <a:r>
              <a:rPr lang="en-US" b="0" dirty="0" smtClean="0"/>
              <a:t>Provider Agency Consumer Monitoring cont’d </a:t>
            </a:r>
          </a:p>
        </p:txBody>
      </p:sp>
      <p:sp>
        <p:nvSpPr>
          <p:cNvPr id="46083" name="Rectangle 3"/>
          <p:cNvSpPr>
            <a:spLocks noGrp="1" noChangeArrowheads="1"/>
          </p:cNvSpPr>
          <p:nvPr>
            <p:ph type="body" idx="1"/>
          </p:nvPr>
        </p:nvSpPr>
        <p:spPr>
          <a:xfrm>
            <a:off x="381000" y="1752600"/>
            <a:ext cx="8458200" cy="4191000"/>
          </a:xfrm>
        </p:spPr>
        <p:txBody>
          <a:bodyPr/>
          <a:lstStyle/>
          <a:p>
            <a:pPr marL="0" indent="0" eaLnBrk="1" hangingPunct="1">
              <a:buFontTx/>
              <a:buNone/>
              <a:defRPr/>
            </a:pPr>
            <a:endParaRPr lang="en-US" sz="2000" dirty="0" smtClean="0"/>
          </a:p>
          <a:p>
            <a:pPr eaLnBrk="1" hangingPunct="1">
              <a:defRPr/>
            </a:pPr>
            <a:r>
              <a:rPr lang="en-US" dirty="0" smtClean="0"/>
              <a:t>Onsite service evaluations are then completed every 90 days thereafter. </a:t>
            </a:r>
            <a:br>
              <a:rPr lang="en-US" dirty="0" smtClean="0"/>
            </a:br>
            <a:endParaRPr lang="en-US" dirty="0" smtClean="0"/>
          </a:p>
          <a:p>
            <a:pPr eaLnBrk="1" hangingPunct="1">
              <a:defRPr/>
            </a:pPr>
            <a:r>
              <a:rPr lang="en-US" dirty="0" smtClean="0"/>
              <a:t>Unannounced onsite visits are conducted when necessary.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b="0" dirty="0" smtClean="0"/>
              <a:t>Program pitfalls </a:t>
            </a:r>
          </a:p>
        </p:txBody>
      </p:sp>
      <p:sp>
        <p:nvSpPr>
          <p:cNvPr id="32771" name="Rectangle 3"/>
          <p:cNvSpPr>
            <a:spLocks noGrp="1" noChangeArrowheads="1"/>
          </p:cNvSpPr>
          <p:nvPr>
            <p:ph type="body" idx="1"/>
          </p:nvPr>
        </p:nvSpPr>
        <p:spPr>
          <a:xfrm>
            <a:off x="609600" y="1219200"/>
            <a:ext cx="8534400" cy="4724400"/>
          </a:xfrm>
        </p:spPr>
        <p:txBody>
          <a:bodyPr/>
          <a:lstStyle/>
          <a:p>
            <a:pPr eaLnBrk="1" hangingPunct="1"/>
            <a:r>
              <a:rPr lang="en-US" smtClean="0"/>
              <a:t>Lack of communication between Case Managers, Agency Supervisors, Consumers, Payroll and claims</a:t>
            </a:r>
          </a:p>
          <a:p>
            <a:pPr eaLnBrk="1" hangingPunct="1"/>
            <a:r>
              <a:rPr lang="en-US" smtClean="0"/>
              <a:t>Liability Insurance</a:t>
            </a:r>
          </a:p>
          <a:p>
            <a:pPr eaLnBrk="1" hangingPunct="1"/>
            <a:r>
              <a:rPr lang="en-US" smtClean="0"/>
              <a:t>Workers comp Insurance</a:t>
            </a:r>
          </a:p>
          <a:p>
            <a:pPr eaLnBrk="1" hangingPunct="1"/>
            <a:r>
              <a:rPr lang="en-US" smtClean="0"/>
              <a:t>Unemployment Insurance</a:t>
            </a:r>
          </a:p>
          <a:p>
            <a:pPr eaLnBrk="1" hangingPunct="1"/>
            <a:r>
              <a:rPr lang="en-US" smtClean="0"/>
              <a:t>Overtime</a:t>
            </a:r>
          </a:p>
          <a:p>
            <a:pPr eaLnBrk="1" hangingPunct="1"/>
            <a:r>
              <a:rPr lang="en-US" smtClean="0"/>
              <a:t>Turnover</a:t>
            </a:r>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b="0" dirty="0" smtClean="0"/>
              <a:t>Program pitfalls cont’d</a:t>
            </a:r>
          </a:p>
        </p:txBody>
      </p:sp>
      <p:sp>
        <p:nvSpPr>
          <p:cNvPr id="33795" name="Rectangle 3"/>
          <p:cNvSpPr>
            <a:spLocks noGrp="1" noChangeArrowheads="1"/>
          </p:cNvSpPr>
          <p:nvPr>
            <p:ph type="body" idx="1"/>
          </p:nvPr>
        </p:nvSpPr>
        <p:spPr>
          <a:xfrm>
            <a:off x="381000" y="838200"/>
            <a:ext cx="8229600" cy="3429000"/>
          </a:xfrm>
        </p:spPr>
        <p:txBody>
          <a:bodyPr/>
          <a:lstStyle/>
          <a:p>
            <a:pPr eaLnBrk="1" hangingPunct="1">
              <a:defRPr/>
            </a:pPr>
            <a:endParaRPr lang="en-US" dirty="0" smtClean="0"/>
          </a:p>
          <a:p>
            <a:pPr eaLnBrk="1" hangingPunct="1">
              <a:defRPr/>
            </a:pPr>
            <a:r>
              <a:rPr lang="en-US" dirty="0" smtClean="0"/>
              <a:t>Family members taking advantage of the consumer’s service</a:t>
            </a:r>
          </a:p>
          <a:p>
            <a:pPr marL="0" indent="0" eaLnBrk="1" hangingPunct="1">
              <a:buFontTx/>
              <a:buNone/>
              <a:defRPr/>
            </a:pPr>
            <a:endParaRPr lang="en-US" sz="800" dirty="0" smtClean="0"/>
          </a:p>
          <a:p>
            <a:pPr eaLnBrk="1" hangingPunct="1">
              <a:defRPr/>
            </a:pPr>
            <a:r>
              <a:rPr lang="en-US" dirty="0" smtClean="0"/>
              <a:t>Designate one spokesperson when family has oversight of service</a:t>
            </a:r>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b="0" dirty="0" smtClean="0"/>
              <a:t>Paid Family Member Pros and Cons</a:t>
            </a:r>
          </a:p>
        </p:txBody>
      </p:sp>
      <p:sp>
        <p:nvSpPr>
          <p:cNvPr id="92163" name="Rectangle 3"/>
          <p:cNvSpPr>
            <a:spLocks noGrp="1" noChangeArrowheads="1"/>
          </p:cNvSpPr>
          <p:nvPr>
            <p:ph type="body" idx="1"/>
          </p:nvPr>
        </p:nvSpPr>
        <p:spPr>
          <a:xfrm>
            <a:off x="228600" y="1219200"/>
            <a:ext cx="8686800" cy="5029200"/>
          </a:xfrm>
        </p:spPr>
        <p:txBody>
          <a:bodyPr/>
          <a:lstStyle/>
          <a:p>
            <a:pPr eaLnBrk="1" hangingPunct="1">
              <a:defRPr/>
            </a:pPr>
            <a:r>
              <a:rPr lang="en-US" dirty="0" smtClean="0"/>
              <a:t>Majority of paid family members provide excellent care.</a:t>
            </a:r>
          </a:p>
          <a:p>
            <a:pPr marL="0" indent="0" eaLnBrk="1" hangingPunct="1">
              <a:buFontTx/>
              <a:buNone/>
              <a:defRPr/>
            </a:pPr>
            <a:endParaRPr lang="en-US" sz="800" dirty="0" smtClean="0"/>
          </a:p>
          <a:p>
            <a:pPr eaLnBrk="1" hangingPunct="1">
              <a:defRPr/>
            </a:pPr>
            <a:r>
              <a:rPr lang="en-US" dirty="0" smtClean="0"/>
              <a:t>Difficult to know who is providing the care when several people live in the home.</a:t>
            </a:r>
          </a:p>
          <a:p>
            <a:pPr marL="0" indent="0" eaLnBrk="1" hangingPunct="1">
              <a:buFontTx/>
              <a:buNone/>
              <a:defRPr/>
            </a:pPr>
            <a:endParaRPr lang="en-US" sz="800" dirty="0" smtClean="0"/>
          </a:p>
          <a:p>
            <a:pPr eaLnBrk="1" hangingPunct="1">
              <a:defRPr/>
            </a:pPr>
            <a:r>
              <a:rPr lang="en-US" dirty="0" smtClean="0"/>
              <a:t>Failure to report consumer’s change in health condition, hospitalization.</a:t>
            </a:r>
          </a:p>
          <a:p>
            <a:pPr marL="0" indent="0" eaLnBrk="1" hangingPunct="1">
              <a:buFontTx/>
              <a:buNone/>
              <a:defRPr/>
            </a:pPr>
            <a:endParaRPr lang="en-US" sz="800" dirty="0" smtClean="0"/>
          </a:p>
          <a:p>
            <a:pPr eaLnBrk="1" hangingPunct="1">
              <a:defRPr/>
            </a:pPr>
            <a:r>
              <a:rPr lang="en-US" dirty="0" smtClean="0"/>
              <a:t>Submitting hours for payment when the consumer is in the hospital, out of town or has been disenrolled from Medicaid benefits.</a:t>
            </a:r>
          </a:p>
          <a:p>
            <a:pPr eaLnBrk="1" hangingPunct="1">
              <a:defRPr/>
            </a:pPr>
            <a:endParaRPr lang="en-US" sz="2000" dirty="0" smtClean="0"/>
          </a:p>
          <a:p>
            <a:pPr marL="0" indent="0" eaLnBrk="1" hangingPunct="1">
              <a:buFontTx/>
              <a:buNone/>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381000"/>
            <a:ext cx="7696200" cy="792163"/>
          </a:xfrm>
        </p:spPr>
        <p:txBody>
          <a:bodyPr/>
          <a:lstStyle/>
          <a:p>
            <a:pPr eaLnBrk="1" hangingPunct="1">
              <a:defRPr/>
            </a:pPr>
            <a:r>
              <a:rPr lang="en-US" b="0" dirty="0" smtClean="0"/>
              <a:t>Paid Family Member Pros and Cons cont’d</a:t>
            </a:r>
          </a:p>
        </p:txBody>
      </p:sp>
      <p:sp>
        <p:nvSpPr>
          <p:cNvPr id="92163" name="Rectangle 3"/>
          <p:cNvSpPr>
            <a:spLocks noGrp="1" noChangeArrowheads="1"/>
          </p:cNvSpPr>
          <p:nvPr>
            <p:ph type="body" idx="1"/>
          </p:nvPr>
        </p:nvSpPr>
        <p:spPr>
          <a:xfrm>
            <a:off x="381000" y="1524000"/>
            <a:ext cx="8610600" cy="4038600"/>
          </a:xfrm>
        </p:spPr>
        <p:txBody>
          <a:bodyPr/>
          <a:lstStyle/>
          <a:p>
            <a:pPr eaLnBrk="1" hangingPunct="1">
              <a:defRPr/>
            </a:pPr>
            <a:r>
              <a:rPr lang="en-US" dirty="0" smtClean="0"/>
              <a:t>Some family members will only provide care if they are being paid.</a:t>
            </a:r>
          </a:p>
          <a:p>
            <a:pPr marL="0" indent="0" eaLnBrk="1" hangingPunct="1">
              <a:buFontTx/>
              <a:buNone/>
              <a:defRPr/>
            </a:pPr>
            <a:endParaRPr lang="en-US" sz="800" dirty="0" smtClean="0"/>
          </a:p>
          <a:p>
            <a:pPr eaLnBrk="1" hangingPunct="1">
              <a:defRPr/>
            </a:pPr>
            <a:r>
              <a:rPr lang="en-US" dirty="0" smtClean="0"/>
              <a:t>Some only want the consumer Social Security check.  </a:t>
            </a:r>
          </a:p>
          <a:p>
            <a:pPr marL="0" indent="0" eaLnBrk="1" hangingPunct="1">
              <a:buFontTx/>
              <a:buNone/>
              <a:defRPr/>
            </a:pPr>
            <a:endParaRPr lang="en-US" sz="800" dirty="0" smtClean="0"/>
          </a:p>
          <a:p>
            <a:pPr eaLnBrk="1" hangingPunct="1">
              <a:defRPr/>
            </a:pPr>
            <a:r>
              <a:rPr lang="en-US" dirty="0" smtClean="0"/>
              <a:t>Some family members threaten the consumer with nursing home placement if they admit the care is not being provided.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579438"/>
            <a:ext cx="7696200" cy="792162"/>
          </a:xfrm>
        </p:spPr>
        <p:txBody>
          <a:bodyPr/>
          <a:lstStyle/>
          <a:p>
            <a:pPr eaLnBrk="1" hangingPunct="1">
              <a:defRPr/>
            </a:pPr>
            <a:r>
              <a:rPr lang="en-US" b="0" dirty="0" smtClean="0"/>
              <a:t>Paid Family Member Pros and Cons cont’d 2</a:t>
            </a:r>
            <a:br>
              <a:rPr lang="en-US" b="0" dirty="0" smtClean="0"/>
            </a:br>
            <a:endParaRPr lang="en-US" b="0" dirty="0" smtClean="0"/>
          </a:p>
        </p:txBody>
      </p:sp>
      <p:sp>
        <p:nvSpPr>
          <p:cNvPr id="36867" name="Rectangle 3"/>
          <p:cNvSpPr>
            <a:spLocks noGrp="1" noChangeArrowheads="1"/>
          </p:cNvSpPr>
          <p:nvPr>
            <p:ph type="body" idx="1"/>
          </p:nvPr>
        </p:nvSpPr>
        <p:spPr>
          <a:xfrm>
            <a:off x="609600" y="1524000"/>
            <a:ext cx="8534400" cy="4876800"/>
          </a:xfrm>
        </p:spPr>
        <p:txBody>
          <a:bodyPr/>
          <a:lstStyle/>
          <a:p>
            <a:pPr eaLnBrk="1" hangingPunct="1"/>
            <a:r>
              <a:rPr lang="en-US" smtClean="0"/>
              <a:t>Reduces recruitment cost</a:t>
            </a:r>
          </a:p>
          <a:p>
            <a:pPr eaLnBrk="1" hangingPunct="1"/>
            <a:r>
              <a:rPr lang="en-US" smtClean="0"/>
              <a:t>Reduced training cost</a:t>
            </a:r>
          </a:p>
          <a:p>
            <a:pPr eaLnBrk="1" hangingPunct="1"/>
            <a:r>
              <a:rPr lang="en-US" smtClean="0"/>
              <a:t>It would be difficult to fill all positions without family members</a:t>
            </a:r>
          </a:p>
          <a:p>
            <a:pPr eaLnBrk="1" hangingPunct="1"/>
            <a:r>
              <a:rPr lang="en-US" smtClean="0"/>
              <a:t>Potentially increases workers comp</a:t>
            </a:r>
          </a:p>
          <a:p>
            <a:pPr eaLnBrk="1" hangingPunct="1"/>
            <a:r>
              <a:rPr lang="en-US" smtClean="0"/>
              <a:t>Increases unemployment insurance</a:t>
            </a:r>
            <a:endParaRPr lang="en-US" sz="20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52400" y="523875"/>
            <a:ext cx="8763000" cy="715963"/>
          </a:xfrm>
        </p:spPr>
        <p:txBody>
          <a:bodyPr/>
          <a:lstStyle/>
          <a:p>
            <a:pPr eaLnBrk="1" hangingPunct="1">
              <a:defRPr/>
            </a:pPr>
            <a:r>
              <a:rPr lang="en-US" b="0" dirty="0" smtClean="0"/>
              <a:t>Hiring Requirements – </a:t>
            </a:r>
            <a:br>
              <a:rPr lang="en-US" b="0" dirty="0" smtClean="0"/>
            </a:br>
            <a:r>
              <a:rPr lang="en-US" b="0" dirty="0" smtClean="0"/>
              <a:t>Personal Care Assistant</a:t>
            </a:r>
            <a:br>
              <a:rPr lang="en-US" b="0" dirty="0" smtClean="0"/>
            </a:br>
            <a:endParaRPr lang="en-US" b="0" dirty="0" smtClean="0"/>
          </a:p>
        </p:txBody>
      </p:sp>
      <p:sp>
        <p:nvSpPr>
          <p:cNvPr id="37891" name="Rectangle 3"/>
          <p:cNvSpPr>
            <a:spLocks noGrp="1" noChangeArrowheads="1"/>
          </p:cNvSpPr>
          <p:nvPr>
            <p:ph type="body" idx="1"/>
          </p:nvPr>
        </p:nvSpPr>
        <p:spPr>
          <a:xfrm>
            <a:off x="381000" y="1447800"/>
            <a:ext cx="8229600" cy="4267200"/>
          </a:xfrm>
        </p:spPr>
        <p:txBody>
          <a:bodyPr/>
          <a:lstStyle/>
          <a:p>
            <a:pPr eaLnBrk="1" hangingPunct="1"/>
            <a:r>
              <a:rPr lang="en-US" smtClean="0"/>
              <a:t>Application</a:t>
            </a:r>
          </a:p>
          <a:p>
            <a:pPr eaLnBrk="1" hangingPunct="1"/>
            <a:r>
              <a:rPr lang="en-US" smtClean="0"/>
              <a:t>3 References – 1 should be an employer</a:t>
            </a:r>
          </a:p>
          <a:p>
            <a:pPr eaLnBrk="1" hangingPunct="1"/>
            <a:r>
              <a:rPr lang="en-US" smtClean="0"/>
              <a:t>Criminal History Self-Disclosure – should be notarized </a:t>
            </a:r>
          </a:p>
          <a:p>
            <a:pPr eaLnBrk="1" hangingPunct="1"/>
            <a:r>
              <a:rPr lang="en-US" smtClean="0"/>
              <a:t>Federal Criminal Fingerprint Clearance Card</a:t>
            </a:r>
          </a:p>
          <a:p>
            <a:pPr eaLnBrk="1" hangingPunct="1"/>
            <a:r>
              <a:rPr lang="en-US" smtClean="0"/>
              <a:t>E-Verification qualification</a:t>
            </a:r>
          </a:p>
          <a:p>
            <a:pPr eaLnBrk="1" hangingPunct="1"/>
            <a:r>
              <a:rPr lang="en-US" smtClean="0"/>
              <a:t>Federal Health Care Exclusion qualification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533400" y="1524000"/>
            <a:ext cx="8229600" cy="4495800"/>
          </a:xfrm>
        </p:spPr>
        <p:txBody>
          <a:bodyPr/>
          <a:lstStyle/>
          <a:p>
            <a:pPr eaLnBrk="1" hangingPunct="1"/>
            <a:r>
              <a:rPr lang="en-US" smtClean="0"/>
              <a:t>Negative TB skin-test or x-ray indicating free from pulmonary tuberculosis</a:t>
            </a:r>
          </a:p>
          <a:p>
            <a:pPr eaLnBrk="1" hangingPunct="1"/>
            <a:r>
              <a:rPr lang="en-US" smtClean="0"/>
              <a:t>Complete and pass PCA training and CPR/1</a:t>
            </a:r>
            <a:r>
              <a:rPr lang="en-US" baseline="30000" smtClean="0"/>
              <a:t>st</a:t>
            </a:r>
            <a:r>
              <a:rPr lang="en-US" smtClean="0"/>
              <a:t> Aide</a:t>
            </a:r>
          </a:p>
          <a:p>
            <a:pPr eaLnBrk="1" hangingPunct="1"/>
            <a:r>
              <a:rPr lang="en-US" smtClean="0"/>
              <a:t>New hire orientation</a:t>
            </a:r>
          </a:p>
          <a:p>
            <a:pPr eaLnBrk="1" hangingPunct="1"/>
            <a:r>
              <a:rPr lang="en-US" smtClean="0"/>
              <a:t>Appropriate Employment Identification</a:t>
            </a:r>
          </a:p>
          <a:p>
            <a:pPr eaLnBrk="1" hangingPunct="1"/>
            <a:r>
              <a:rPr lang="en-US" smtClean="0"/>
              <a:t>Completed tax documents, i.e. I9, W4, &amp; A4</a:t>
            </a:r>
          </a:p>
          <a:p>
            <a:pPr eaLnBrk="1" hangingPunct="1"/>
            <a:r>
              <a:rPr lang="en-US" smtClean="0"/>
              <a:t>Policy and Procedure signed Acknowledgement</a:t>
            </a:r>
          </a:p>
        </p:txBody>
      </p:sp>
      <p:sp>
        <p:nvSpPr>
          <p:cNvPr id="38916" name="Rectangle 7"/>
          <p:cNvSpPr>
            <a:spLocks noGrp="1" noChangeArrowheads="1"/>
          </p:cNvSpPr>
          <p:nvPr>
            <p:ph type="title"/>
          </p:nvPr>
        </p:nvSpPr>
        <p:spPr>
          <a:xfrm>
            <a:off x="180975" y="523875"/>
            <a:ext cx="8763000" cy="715963"/>
          </a:xfrm>
        </p:spPr>
        <p:txBody>
          <a:bodyPr/>
          <a:lstStyle/>
          <a:p>
            <a:pPr eaLnBrk="1" hangingPunct="1">
              <a:defRPr/>
            </a:pPr>
            <a:r>
              <a:rPr lang="en-US" b="0" dirty="0" smtClean="0"/>
              <a:t>Hiring Requirements – </a:t>
            </a:r>
            <a:br>
              <a:rPr lang="en-US" b="0" dirty="0" smtClean="0"/>
            </a:br>
            <a:r>
              <a:rPr lang="en-US" b="0" dirty="0" smtClean="0"/>
              <a:t>Personal Care Assistant cont’d</a:t>
            </a:r>
            <a:br>
              <a:rPr lang="en-US" b="0" dirty="0" smtClean="0"/>
            </a:br>
            <a:endParaRPr lang="en-US" b="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b="0" smtClean="0"/>
              <a:t>Personal Care Assistant Training</a:t>
            </a:r>
          </a:p>
        </p:txBody>
      </p:sp>
      <p:sp>
        <p:nvSpPr>
          <p:cNvPr id="39939" name="Rectangle 3"/>
          <p:cNvSpPr>
            <a:spLocks noGrp="1" noChangeArrowheads="1"/>
          </p:cNvSpPr>
          <p:nvPr>
            <p:ph type="body" idx="1"/>
          </p:nvPr>
        </p:nvSpPr>
        <p:spPr>
          <a:xfrm>
            <a:off x="381000" y="1143000"/>
            <a:ext cx="7848600" cy="5029200"/>
          </a:xfrm>
        </p:spPr>
        <p:txBody>
          <a:bodyPr/>
          <a:lstStyle/>
          <a:p>
            <a:pPr eaLnBrk="1" hangingPunct="1">
              <a:buFontTx/>
              <a:buNone/>
            </a:pPr>
            <a:r>
              <a:rPr lang="en-US" smtClean="0"/>
              <a:t>Family Members-Homemakers </a:t>
            </a:r>
            <a:endParaRPr lang="en-US" sz="2400" smtClean="0"/>
          </a:p>
          <a:p>
            <a:pPr eaLnBrk="1" hangingPunct="1"/>
            <a:r>
              <a:rPr lang="en-US" sz="2600" smtClean="0"/>
              <a:t>Fundamentals of Caregiving -2 day training </a:t>
            </a:r>
          </a:p>
          <a:p>
            <a:pPr lvl="2" eaLnBrk="1" hangingPunct="1">
              <a:buFont typeface="Wingdings" panose="05000000000000000000" pitchFamily="2" charset="2"/>
              <a:buChar char="Ø"/>
            </a:pPr>
            <a:r>
              <a:rPr lang="en-US" smtClean="0"/>
              <a:t>Philosophy and Values  when providing care and support</a:t>
            </a:r>
          </a:p>
          <a:p>
            <a:pPr lvl="2" eaLnBrk="1" hangingPunct="1">
              <a:buFont typeface="Wingdings" panose="05000000000000000000" pitchFamily="2" charset="2"/>
              <a:buChar char="Ø"/>
            </a:pPr>
            <a:r>
              <a:rPr lang="en-US" smtClean="0"/>
              <a:t>Roles and Responsibilities within an Agency</a:t>
            </a:r>
          </a:p>
          <a:p>
            <a:pPr lvl="2" eaLnBrk="1" hangingPunct="1">
              <a:buFont typeface="Wingdings" panose="05000000000000000000" pitchFamily="2" charset="2"/>
              <a:buChar char="Ø"/>
            </a:pPr>
            <a:r>
              <a:rPr lang="en-US" smtClean="0"/>
              <a:t>Ethical and Legal Issues</a:t>
            </a:r>
          </a:p>
          <a:p>
            <a:pPr lvl="2" eaLnBrk="1" hangingPunct="1">
              <a:buFont typeface="Wingdings" panose="05000000000000000000" pitchFamily="2" charset="2"/>
              <a:buChar char="Ø"/>
            </a:pPr>
            <a:r>
              <a:rPr lang="en-US" smtClean="0"/>
              <a:t>Observing, Reporting and Documenting </a:t>
            </a:r>
          </a:p>
          <a:p>
            <a:pPr lvl="2" eaLnBrk="1" hangingPunct="1">
              <a:buFont typeface="Wingdings" panose="05000000000000000000" pitchFamily="2" charset="2"/>
              <a:buChar char="Ø"/>
            </a:pPr>
            <a:r>
              <a:rPr lang="en-US" smtClean="0"/>
              <a:t>Communication and Cultural Competency</a:t>
            </a:r>
          </a:p>
          <a:p>
            <a:pPr lvl="2" eaLnBrk="1" hangingPunct="1">
              <a:buFont typeface="Wingdings" panose="05000000000000000000" pitchFamily="2" charset="2"/>
              <a:buChar char="Ø"/>
            </a:pPr>
            <a:r>
              <a:rPr lang="en-US" smtClean="0"/>
              <a:t>Job Management Skills/Time Management</a:t>
            </a:r>
          </a:p>
          <a:p>
            <a:pPr lvl="2" eaLnBrk="1" hangingPunct="1">
              <a:buFont typeface="Wingdings" panose="05000000000000000000" pitchFamily="2" charset="2"/>
              <a:buChar char="Ø"/>
            </a:pPr>
            <a:r>
              <a:rPr lang="en-US" smtClean="0"/>
              <a:t>Infection Control</a:t>
            </a:r>
          </a:p>
          <a:p>
            <a:pPr lvl="2" eaLnBrk="1" hangingPunct="1">
              <a:buFont typeface="Wingdings" panose="05000000000000000000" pitchFamily="2" charset="2"/>
              <a:buChar char="Ø"/>
            </a:pPr>
            <a:r>
              <a:rPr lang="en-US" smtClean="0"/>
              <a:t>Safety and Emergencies </a:t>
            </a:r>
          </a:p>
          <a:p>
            <a:pPr lvl="2" eaLnBrk="1" hangingPunct="1">
              <a:buFont typeface="Wingdings" panose="05000000000000000000" pitchFamily="2" charset="2"/>
              <a:buChar char="Ø"/>
            </a:pPr>
            <a:endParaRPr lang="en-US" smtClean="0"/>
          </a:p>
          <a:p>
            <a:pPr lvl="2" eaLnBrk="1" hangingPunct="1">
              <a:buFont typeface="Wingdings" panose="05000000000000000000" pitchFamily="2" charset="2"/>
              <a:buChar char="Ø"/>
            </a:pPr>
            <a:endParaRPr lang="en-US" smtClean="0"/>
          </a:p>
          <a:p>
            <a:pPr eaLnBrk="1" hangingPunct="1"/>
            <a:endParaRPr lang="en-US" sz="20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b="0" dirty="0" smtClean="0"/>
              <a:t>Personal Care Assistant Training</a:t>
            </a:r>
            <a:br>
              <a:rPr lang="en-US" b="0" dirty="0" smtClean="0"/>
            </a:br>
            <a:r>
              <a:rPr lang="en-US" sz="2800" b="0" dirty="0" smtClean="0"/>
              <a:t>cont’d.</a:t>
            </a:r>
          </a:p>
        </p:txBody>
      </p:sp>
      <p:sp>
        <p:nvSpPr>
          <p:cNvPr id="40963" name="Rectangle 3"/>
          <p:cNvSpPr>
            <a:spLocks noGrp="1" noChangeArrowheads="1"/>
          </p:cNvSpPr>
          <p:nvPr>
            <p:ph type="body" idx="1"/>
          </p:nvPr>
        </p:nvSpPr>
        <p:spPr>
          <a:xfrm>
            <a:off x="457200" y="1219200"/>
            <a:ext cx="8534400" cy="4876800"/>
          </a:xfrm>
        </p:spPr>
        <p:txBody>
          <a:bodyPr/>
          <a:lstStyle/>
          <a:p>
            <a:pPr lvl="1" eaLnBrk="1" hangingPunct="1">
              <a:buFont typeface="Wingdings" panose="05000000000000000000" pitchFamily="2" charset="2"/>
              <a:buChar char="Ø"/>
            </a:pPr>
            <a:r>
              <a:rPr lang="en-US" smtClean="0"/>
              <a:t>Nutrition and Food Preparation</a:t>
            </a:r>
          </a:p>
          <a:p>
            <a:pPr lvl="1" eaLnBrk="1" hangingPunct="1">
              <a:buFont typeface="Wingdings" panose="05000000000000000000" pitchFamily="2" charset="2"/>
              <a:buChar char="Ø"/>
            </a:pPr>
            <a:r>
              <a:rPr lang="en-US" smtClean="0"/>
              <a:t>Home Environment Maintenance</a:t>
            </a:r>
          </a:p>
          <a:p>
            <a:pPr lvl="1" eaLnBrk="1" hangingPunct="1">
              <a:buFont typeface="Wingdings" panose="05000000000000000000" pitchFamily="2" charset="2"/>
              <a:buChar char="Ø"/>
            </a:pPr>
            <a:r>
              <a:rPr lang="en-US" smtClean="0"/>
              <a:t>Body Mechanics and Techniques for Maintaining Back Safety</a:t>
            </a:r>
          </a:p>
          <a:p>
            <a:pPr lvl="1" eaLnBrk="1" hangingPunct="1">
              <a:buFont typeface="Wingdings" panose="05000000000000000000" pitchFamily="2" charset="2"/>
              <a:buChar char="Ø"/>
            </a:pPr>
            <a:r>
              <a:rPr lang="en-US" smtClean="0"/>
              <a:t>Transfer / Positioning – disability specific </a:t>
            </a:r>
          </a:p>
          <a:p>
            <a:pPr lvl="1" eaLnBrk="1" hangingPunct="1">
              <a:buFont typeface="Wingdings" panose="05000000000000000000" pitchFamily="2" charset="2"/>
              <a:buChar char="Ø"/>
            </a:pPr>
            <a:r>
              <a:rPr lang="en-US" smtClean="0"/>
              <a:t>Personal Care – disability specific</a:t>
            </a:r>
          </a:p>
          <a:p>
            <a:pPr lvl="1" eaLnBrk="1" hangingPunct="1">
              <a:buFont typeface="Wingdings" panose="05000000000000000000" pitchFamily="2" charset="2"/>
              <a:buChar char="Ø"/>
            </a:pPr>
            <a:r>
              <a:rPr lang="en-US" smtClean="0"/>
              <a:t>CPR and First Aide</a:t>
            </a:r>
          </a:p>
          <a:p>
            <a:pPr eaLnBrk="1" hangingPunct="1"/>
            <a:r>
              <a:rPr lang="en-US" sz="2600" smtClean="0"/>
              <a:t>Students must demonstrate their skill and ability to perform the task</a:t>
            </a:r>
          </a:p>
          <a:p>
            <a:pPr eaLnBrk="1" hangingPunct="1"/>
            <a:r>
              <a:rPr lang="en-US" sz="2600" smtClean="0"/>
              <a:t>Disability specific training, if necessary </a:t>
            </a:r>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a:p>
            <a:pPr eaLnBrk="1" hangingPunct="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5263" y="238125"/>
            <a:ext cx="8763000" cy="715963"/>
          </a:xfrm>
        </p:spPr>
        <p:txBody>
          <a:bodyPr/>
          <a:lstStyle/>
          <a:p>
            <a:pPr eaLnBrk="1" hangingPunct="1">
              <a:defRPr/>
            </a:pPr>
            <a:r>
              <a:rPr lang="en-US" b="0" dirty="0" smtClean="0"/>
              <a:t>Financial and Medical Eligibility</a:t>
            </a:r>
          </a:p>
        </p:txBody>
      </p:sp>
      <p:sp>
        <p:nvSpPr>
          <p:cNvPr id="63491" name="Rectangle 3"/>
          <p:cNvSpPr>
            <a:spLocks noGrp="1" noChangeArrowheads="1"/>
          </p:cNvSpPr>
          <p:nvPr>
            <p:ph type="body" idx="1"/>
          </p:nvPr>
        </p:nvSpPr>
        <p:spPr>
          <a:xfrm>
            <a:off x="485775" y="1181100"/>
            <a:ext cx="8534400" cy="4876800"/>
          </a:xfrm>
        </p:spPr>
        <p:txBody>
          <a:bodyPr/>
          <a:lstStyle/>
          <a:p>
            <a:pPr eaLnBrk="1" hangingPunct="1">
              <a:defRPr/>
            </a:pPr>
            <a:r>
              <a:rPr lang="en-US" sz="2400" dirty="0" smtClean="0"/>
              <a:t>Our waiver combines, Acute Care Medical services, Institutional Services and a comprehensive Home and Community Based Service managed through Arizona Long Term Care Service (ALTCS) Program Contractors</a:t>
            </a:r>
          </a:p>
          <a:p>
            <a:pPr eaLnBrk="1" hangingPunct="1">
              <a:defRPr/>
            </a:pPr>
            <a:r>
              <a:rPr lang="en-US" sz="2400" dirty="0" smtClean="0"/>
              <a:t>Serving people with Developmental or Physical Disabilities, and the Elderly</a:t>
            </a:r>
          </a:p>
          <a:p>
            <a:pPr eaLnBrk="1" hangingPunct="1">
              <a:defRPr/>
            </a:pPr>
            <a:r>
              <a:rPr lang="en-US" sz="2400" dirty="0" smtClean="0"/>
              <a:t>Native Americans may choose to receive services through AHCCCS or Indian Health Service</a:t>
            </a:r>
          </a:p>
          <a:p>
            <a:pPr eaLnBrk="1" hangingPunct="1">
              <a:defRPr/>
            </a:pPr>
            <a:r>
              <a:rPr lang="en-US" sz="2400" dirty="0" smtClean="0"/>
              <a:t>65 years of age or older, disabled and requiring nursing facility level of care</a:t>
            </a:r>
          </a:p>
          <a:p>
            <a:pPr eaLnBrk="1" hangingPunct="1">
              <a:defRPr/>
            </a:pPr>
            <a:r>
              <a:rPr lang="en-US" sz="2400" dirty="0" smtClean="0"/>
              <a:t>Income limit 300% of SSI maximum $1,656 per month for an individual</a:t>
            </a:r>
          </a:p>
          <a:p>
            <a:pPr marL="0" indent="0" eaLnBrk="1" hangingPunct="1">
              <a:buFontTx/>
              <a:buNone/>
              <a:defRPr/>
            </a:pPr>
            <a:endParaRPr lang="en-US" sz="1800" dirty="0" smtClean="0"/>
          </a:p>
          <a:p>
            <a:pPr eaLnBrk="1" hangingPunct="1">
              <a:defRPr/>
            </a:pPr>
            <a:endParaRPr lang="en-US" sz="16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en-US" b="0" dirty="0" smtClean="0"/>
              <a:t>Personal Care Assistant Training</a:t>
            </a:r>
            <a:br>
              <a:rPr lang="en-US" b="0" dirty="0" smtClean="0"/>
            </a:br>
            <a:r>
              <a:rPr lang="en-US" sz="2800" b="0" dirty="0" smtClean="0"/>
              <a:t>cont’d 2</a:t>
            </a:r>
            <a:endParaRPr lang="en-US" sz="2400" b="0" dirty="0" smtClean="0"/>
          </a:p>
        </p:txBody>
      </p:sp>
      <p:sp>
        <p:nvSpPr>
          <p:cNvPr id="41987" name="Rectangle 3"/>
          <p:cNvSpPr>
            <a:spLocks noGrp="1" noChangeArrowheads="1"/>
          </p:cNvSpPr>
          <p:nvPr>
            <p:ph type="body" idx="1"/>
          </p:nvPr>
        </p:nvSpPr>
        <p:spPr>
          <a:xfrm>
            <a:off x="228600" y="1219200"/>
            <a:ext cx="8610600" cy="5029200"/>
          </a:xfrm>
        </p:spPr>
        <p:txBody>
          <a:bodyPr/>
          <a:lstStyle/>
          <a:p>
            <a:pPr eaLnBrk="1" hangingPunct="1">
              <a:lnSpc>
                <a:spcPct val="90000"/>
              </a:lnSpc>
              <a:buFontTx/>
              <a:buNone/>
            </a:pPr>
            <a:r>
              <a:rPr lang="en-US" smtClean="0"/>
              <a:t>General Personal Care Assistant</a:t>
            </a:r>
            <a:endParaRPr lang="en-US" sz="2000" smtClean="0"/>
          </a:p>
          <a:p>
            <a:pPr eaLnBrk="1" hangingPunct="1">
              <a:lnSpc>
                <a:spcPct val="90000"/>
              </a:lnSpc>
            </a:pPr>
            <a:r>
              <a:rPr lang="en-US" sz="2400" smtClean="0"/>
              <a:t>Fundamentals +one module: 4 day training</a:t>
            </a:r>
          </a:p>
          <a:p>
            <a:pPr eaLnBrk="1" hangingPunct="1">
              <a:lnSpc>
                <a:spcPct val="90000"/>
              </a:lnSpc>
            </a:pPr>
            <a:r>
              <a:rPr lang="en-US" sz="2400" smtClean="0"/>
              <a:t>Elderly/Physical Disabilities or Developmental Disabilities</a:t>
            </a:r>
          </a:p>
          <a:p>
            <a:pPr lvl="2" eaLnBrk="1" hangingPunct="1">
              <a:lnSpc>
                <a:spcPct val="90000"/>
              </a:lnSpc>
              <a:buFont typeface="Wingdings" panose="05000000000000000000" pitchFamily="2" charset="2"/>
              <a:buChar char="Ø"/>
            </a:pPr>
            <a:r>
              <a:rPr lang="en-US" sz="2200" smtClean="0"/>
              <a:t>Chronic Diseases and Physical Disabilities</a:t>
            </a:r>
          </a:p>
          <a:p>
            <a:pPr lvl="2" eaLnBrk="1" hangingPunct="1">
              <a:lnSpc>
                <a:spcPct val="90000"/>
              </a:lnSpc>
              <a:buFont typeface="Wingdings" panose="05000000000000000000" pitchFamily="2" charset="2"/>
              <a:buChar char="Ø"/>
            </a:pPr>
            <a:r>
              <a:rPr lang="en-US" sz="2200" smtClean="0"/>
              <a:t>Physical and Emotional Needs of an Individual</a:t>
            </a:r>
          </a:p>
          <a:p>
            <a:pPr lvl="2" eaLnBrk="1" hangingPunct="1">
              <a:lnSpc>
                <a:spcPct val="90000"/>
              </a:lnSpc>
              <a:buFont typeface="Wingdings" panose="05000000000000000000" pitchFamily="2" charset="2"/>
              <a:buChar char="Ø"/>
            </a:pPr>
            <a:r>
              <a:rPr lang="en-US" sz="2200" smtClean="0"/>
              <a:t>Transfers and Positioning</a:t>
            </a:r>
          </a:p>
          <a:p>
            <a:pPr lvl="2" eaLnBrk="1" hangingPunct="1">
              <a:lnSpc>
                <a:spcPct val="90000"/>
              </a:lnSpc>
              <a:buFont typeface="Wingdings" panose="05000000000000000000" pitchFamily="2" charset="2"/>
              <a:buChar char="Ø"/>
            </a:pPr>
            <a:r>
              <a:rPr lang="en-US" sz="2200" smtClean="0"/>
              <a:t>Personal Care</a:t>
            </a:r>
          </a:p>
          <a:p>
            <a:pPr lvl="2" eaLnBrk="1" hangingPunct="1">
              <a:lnSpc>
                <a:spcPct val="90000"/>
              </a:lnSpc>
              <a:buFont typeface="Wingdings" panose="05000000000000000000" pitchFamily="2" charset="2"/>
              <a:buChar char="Ø"/>
            </a:pPr>
            <a:r>
              <a:rPr lang="en-US" sz="2200" smtClean="0"/>
              <a:t>Activities and Activity Planning</a:t>
            </a:r>
          </a:p>
          <a:p>
            <a:pPr lvl="2" eaLnBrk="1" hangingPunct="1">
              <a:lnSpc>
                <a:spcPct val="90000"/>
              </a:lnSpc>
              <a:buFont typeface="Wingdings" panose="05000000000000000000" pitchFamily="2" charset="2"/>
              <a:buChar char="Ø"/>
            </a:pPr>
            <a:r>
              <a:rPr lang="en-US" sz="2200" smtClean="0"/>
              <a:t>Dementia-Specific Care</a:t>
            </a:r>
          </a:p>
          <a:p>
            <a:pPr lvl="2" eaLnBrk="1" hangingPunct="1">
              <a:lnSpc>
                <a:spcPct val="90000"/>
              </a:lnSpc>
              <a:buFont typeface="Wingdings" panose="05000000000000000000" pitchFamily="2" charset="2"/>
              <a:buChar char="Ø"/>
            </a:pPr>
            <a:r>
              <a:rPr lang="en-US" sz="2200" smtClean="0"/>
              <a:t>Grief and end-of-life Issues</a:t>
            </a:r>
          </a:p>
          <a:p>
            <a:pPr lvl="2" eaLnBrk="1" hangingPunct="1">
              <a:lnSpc>
                <a:spcPct val="90000"/>
              </a:lnSpc>
              <a:buFont typeface="Wingdings" panose="05000000000000000000" pitchFamily="2" charset="2"/>
              <a:buChar char="Ø"/>
            </a:pPr>
            <a:r>
              <a:rPr lang="en-US" sz="2200" smtClean="0"/>
              <a:t>CPR and First Aide</a:t>
            </a:r>
          </a:p>
          <a:p>
            <a:pPr eaLnBrk="1" hangingPunct="1">
              <a:lnSpc>
                <a:spcPct val="90000"/>
              </a:lnSpc>
              <a:buFont typeface="Symbol" panose="05050102010706020507" pitchFamily="18" charset="2"/>
              <a:buChar char=""/>
            </a:pPr>
            <a:r>
              <a:rPr lang="en-US" sz="2400" smtClean="0"/>
              <a:t>Students must demonstrate their skill and ability to perform the task</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en-US" b="0" dirty="0" smtClean="0"/>
              <a:t>Payroll Process</a:t>
            </a:r>
          </a:p>
        </p:txBody>
      </p:sp>
      <p:sp>
        <p:nvSpPr>
          <p:cNvPr id="56323" name="Rectangle 3"/>
          <p:cNvSpPr>
            <a:spLocks noGrp="1" noChangeArrowheads="1"/>
          </p:cNvSpPr>
          <p:nvPr>
            <p:ph type="body" idx="1"/>
          </p:nvPr>
        </p:nvSpPr>
        <p:spPr>
          <a:xfrm>
            <a:off x="304800" y="1219200"/>
            <a:ext cx="8534400" cy="4876800"/>
          </a:xfrm>
        </p:spPr>
        <p:txBody>
          <a:bodyPr/>
          <a:lstStyle/>
          <a:p>
            <a:pPr eaLnBrk="1" hangingPunct="1">
              <a:defRPr/>
            </a:pPr>
            <a:r>
              <a:rPr lang="en-US" dirty="0" smtClean="0"/>
              <a:t>Service hours cannot be paid without a timesheet</a:t>
            </a:r>
          </a:p>
          <a:p>
            <a:pPr eaLnBrk="1" hangingPunct="1">
              <a:defRPr/>
            </a:pPr>
            <a:r>
              <a:rPr lang="en-US" dirty="0" smtClean="0"/>
              <a:t>Service hours paid must have the Case Managers’ and Agency authorization </a:t>
            </a:r>
          </a:p>
          <a:p>
            <a:pPr eaLnBrk="1" hangingPunct="1">
              <a:defRPr/>
            </a:pPr>
            <a:r>
              <a:rPr lang="en-US" dirty="0" smtClean="0"/>
              <a:t>Timesheets must have both Consumer and Personal Care Assistant signature before payment is issued</a:t>
            </a:r>
          </a:p>
          <a:p>
            <a:pPr eaLnBrk="1" hangingPunct="1">
              <a:defRPr/>
            </a:pPr>
            <a:r>
              <a:rPr lang="en-US" dirty="0" smtClean="0"/>
              <a:t>Payment can not be paid if the consumer is in the hospital or disenrolled from the Medicaid program</a:t>
            </a:r>
            <a:endParaRPr lang="en-US" sz="2400" dirty="0" smtClean="0"/>
          </a:p>
          <a:p>
            <a:pPr marL="0" indent="0" eaLnBrk="1" hangingPunct="1">
              <a:buFontTx/>
              <a:buNone/>
              <a:defRPr/>
            </a:pPr>
            <a:endParaRPr lang="en-US" sz="24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n-US" b="0" dirty="0" smtClean="0"/>
              <a:t>Payroll Process </a:t>
            </a:r>
            <a:r>
              <a:rPr lang="en-US" sz="3600" b="0" dirty="0" smtClean="0"/>
              <a:t>c</a:t>
            </a:r>
            <a:r>
              <a:rPr lang="en-US" sz="2800" b="0" dirty="0" smtClean="0"/>
              <a:t>ont’d.</a:t>
            </a:r>
          </a:p>
        </p:txBody>
      </p:sp>
      <p:sp>
        <p:nvSpPr>
          <p:cNvPr id="57347" name="Rectangle 3"/>
          <p:cNvSpPr>
            <a:spLocks noGrp="1" noChangeArrowheads="1"/>
          </p:cNvSpPr>
          <p:nvPr>
            <p:ph type="body" idx="1"/>
          </p:nvPr>
        </p:nvSpPr>
        <p:spPr>
          <a:xfrm>
            <a:off x="557213" y="1466850"/>
            <a:ext cx="8434387" cy="4876800"/>
          </a:xfrm>
        </p:spPr>
        <p:txBody>
          <a:bodyPr/>
          <a:lstStyle/>
          <a:p>
            <a:pPr eaLnBrk="1" hangingPunct="1">
              <a:buFontTx/>
              <a:buNone/>
              <a:defRPr/>
            </a:pPr>
            <a:r>
              <a:rPr lang="en-US" b="1" dirty="0" smtClean="0"/>
              <a:t>Agencies should</a:t>
            </a:r>
            <a:r>
              <a:rPr lang="en-US" b="1" dirty="0"/>
              <a:t> </a:t>
            </a:r>
            <a:r>
              <a:rPr lang="en-US" b="1" dirty="0" smtClean="0"/>
              <a:t>-</a:t>
            </a:r>
            <a:r>
              <a:rPr lang="en-US" dirty="0" smtClean="0"/>
              <a:t> </a:t>
            </a:r>
          </a:p>
          <a:p>
            <a:pPr eaLnBrk="1" hangingPunct="1">
              <a:defRPr/>
            </a:pPr>
            <a:r>
              <a:rPr lang="en-US" dirty="0" smtClean="0"/>
              <a:t>Develop a Payroll verification Report</a:t>
            </a:r>
          </a:p>
          <a:p>
            <a:pPr eaLnBrk="1" hangingPunct="1">
              <a:defRPr/>
            </a:pPr>
            <a:r>
              <a:rPr lang="en-US" dirty="0" smtClean="0"/>
              <a:t>Verify Case Manager authorization before payment is issued</a:t>
            </a:r>
          </a:p>
          <a:p>
            <a:pPr eaLnBrk="1" hangingPunct="1">
              <a:defRPr/>
            </a:pPr>
            <a:r>
              <a:rPr lang="en-US" dirty="0" smtClean="0"/>
              <a:t>Verify Supervisor’s authorization before payment is issued</a:t>
            </a:r>
          </a:p>
          <a:p>
            <a:pPr eaLnBrk="1" hangingPunct="1">
              <a:defRPr/>
            </a:pPr>
            <a:r>
              <a:rPr lang="en-US" dirty="0" smtClean="0"/>
              <a:t>Verify hospitalization and services not provided</a:t>
            </a:r>
          </a:p>
          <a:p>
            <a:pPr marL="0" indent="0" eaLnBrk="1" hangingPunct="1">
              <a:buFontTx/>
              <a:buNone/>
              <a:defRPr/>
            </a:pPr>
            <a:endParaRPr lang="en-US" sz="2000" dirty="0" smtClean="0"/>
          </a:p>
          <a:p>
            <a:pPr marL="0" indent="0" eaLnBrk="1" hangingPunct="1">
              <a:buFontTx/>
              <a:buNone/>
              <a:defRPr/>
            </a:pPr>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71450" y="457200"/>
            <a:ext cx="8763000" cy="715963"/>
          </a:xfrm>
        </p:spPr>
        <p:txBody>
          <a:bodyPr/>
          <a:lstStyle/>
          <a:p>
            <a:pPr eaLnBrk="1" hangingPunct="1">
              <a:defRPr/>
            </a:pPr>
            <a:r>
              <a:rPr lang="en-US" b="0" dirty="0" smtClean="0"/>
              <a:t>Payroll Process </a:t>
            </a:r>
            <a:r>
              <a:rPr lang="en-US" sz="2800" b="0" dirty="0" smtClean="0"/>
              <a:t>Cont’d 2</a:t>
            </a:r>
          </a:p>
        </p:txBody>
      </p:sp>
      <p:sp>
        <p:nvSpPr>
          <p:cNvPr id="45059" name="Rectangle 3"/>
          <p:cNvSpPr>
            <a:spLocks noGrp="1" noChangeArrowheads="1"/>
          </p:cNvSpPr>
          <p:nvPr>
            <p:ph type="body" idx="1"/>
          </p:nvPr>
        </p:nvSpPr>
        <p:spPr>
          <a:xfrm>
            <a:off x="609600" y="1295400"/>
            <a:ext cx="8153400" cy="5210175"/>
          </a:xfrm>
        </p:spPr>
        <p:txBody>
          <a:bodyPr/>
          <a:lstStyle/>
          <a:p>
            <a:pPr eaLnBrk="1" hangingPunct="1">
              <a:defRPr/>
            </a:pPr>
            <a:r>
              <a:rPr lang="en-US" dirty="0" smtClean="0"/>
              <a:t>Set a due date for timesheets to be submitted</a:t>
            </a:r>
          </a:p>
          <a:p>
            <a:pPr eaLnBrk="1" hangingPunct="1">
              <a:defRPr/>
            </a:pPr>
            <a:r>
              <a:rPr lang="en-US" dirty="0" smtClean="0"/>
              <a:t>Clearly inform the PCA when their regular payday is and when payment will be issued when payday falls on a holiday</a:t>
            </a:r>
          </a:p>
          <a:p>
            <a:pPr eaLnBrk="1" hangingPunct="1">
              <a:defRPr/>
            </a:pPr>
            <a:r>
              <a:rPr lang="en-US" dirty="0" smtClean="0"/>
              <a:t>Not allow early payment to the PCA</a:t>
            </a:r>
          </a:p>
          <a:p>
            <a:pPr eaLnBrk="1" hangingPunct="1">
              <a:defRPr/>
            </a:pPr>
            <a:r>
              <a:rPr lang="en-US" dirty="0" smtClean="0"/>
              <a:t>Not allow a payroll advance</a:t>
            </a:r>
          </a:p>
          <a:p>
            <a:pPr eaLnBrk="1" hangingPunct="1">
              <a:defRPr/>
            </a:pPr>
            <a:r>
              <a:rPr lang="en-US" dirty="0" smtClean="0"/>
              <a:t>Always pay on time - Never have insufficient funds  </a:t>
            </a:r>
          </a:p>
          <a:p>
            <a:pPr marL="0" indent="0" eaLnBrk="1" hangingPunct="1">
              <a:buFontTx/>
              <a:buNone/>
              <a:defRPr/>
            </a:pPr>
            <a:endParaRPr lang="en-US" sz="32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defRPr/>
            </a:pPr>
            <a:r>
              <a:rPr lang="en-US" b="0" dirty="0" smtClean="0"/>
              <a:t>Payroll Pitfalls</a:t>
            </a:r>
          </a:p>
        </p:txBody>
      </p:sp>
      <p:sp>
        <p:nvSpPr>
          <p:cNvPr id="46083" name="Rectangle 3"/>
          <p:cNvSpPr>
            <a:spLocks noGrp="1" noChangeArrowheads="1"/>
          </p:cNvSpPr>
          <p:nvPr>
            <p:ph type="body" idx="1"/>
          </p:nvPr>
        </p:nvSpPr>
        <p:spPr>
          <a:xfrm>
            <a:off x="304800" y="1143000"/>
            <a:ext cx="8534400" cy="4876800"/>
          </a:xfrm>
        </p:spPr>
        <p:txBody>
          <a:bodyPr/>
          <a:lstStyle/>
          <a:p>
            <a:pPr eaLnBrk="1" hangingPunct="1">
              <a:defRPr/>
            </a:pPr>
            <a:r>
              <a:rPr lang="en-US" dirty="0" smtClean="0"/>
              <a:t>Issuing payment without a Case Manager’s authorization</a:t>
            </a:r>
          </a:p>
          <a:p>
            <a:pPr eaLnBrk="1" hangingPunct="1">
              <a:defRPr/>
            </a:pPr>
            <a:r>
              <a:rPr lang="en-US" dirty="0" smtClean="0"/>
              <a:t>Poor communication between Case Managers, Supervisors and payroll</a:t>
            </a:r>
          </a:p>
          <a:p>
            <a:pPr eaLnBrk="1" hangingPunct="1">
              <a:defRPr/>
            </a:pPr>
            <a:r>
              <a:rPr lang="en-US" dirty="0" smtClean="0"/>
              <a:t>Issuing payment without appropriate PCA employment documents</a:t>
            </a:r>
          </a:p>
          <a:p>
            <a:pPr eaLnBrk="1" hangingPunct="1">
              <a:defRPr/>
            </a:pPr>
            <a:r>
              <a:rPr lang="en-US" dirty="0" smtClean="0"/>
              <a:t>Forgery</a:t>
            </a:r>
          </a:p>
          <a:p>
            <a:pPr eaLnBrk="1" hangingPunct="1">
              <a:defRPr/>
            </a:pPr>
            <a:r>
              <a:rPr lang="en-US" dirty="0" smtClean="0"/>
              <a:t>Fraud / falsification </a:t>
            </a:r>
          </a:p>
          <a:p>
            <a:pPr marL="0" indent="0" eaLnBrk="1" hangingPunct="1">
              <a:buFontTx/>
              <a:buNone/>
              <a:defRPr/>
            </a:pPr>
            <a:endParaRPr lang="en-US" sz="2000" dirty="0" smtClean="0"/>
          </a:p>
          <a:p>
            <a:pPr marL="0" indent="0" eaLnBrk="1" hangingPunct="1">
              <a:buFontTx/>
              <a:buNone/>
              <a:defRPr/>
            </a:pPr>
            <a:endParaRPr lang="en-US" sz="32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81000" y="381000"/>
            <a:ext cx="8382000" cy="715963"/>
          </a:xfrm>
        </p:spPr>
        <p:txBody>
          <a:bodyPr/>
          <a:lstStyle/>
          <a:p>
            <a:pPr eaLnBrk="1" hangingPunct="1">
              <a:defRPr/>
            </a:pPr>
            <a:r>
              <a:rPr lang="en-US" b="0" dirty="0" smtClean="0"/>
              <a:t>Claims Process</a:t>
            </a:r>
          </a:p>
        </p:txBody>
      </p:sp>
      <p:sp>
        <p:nvSpPr>
          <p:cNvPr id="47107" name="Rectangle 3"/>
          <p:cNvSpPr>
            <a:spLocks noGrp="1" noChangeArrowheads="1"/>
          </p:cNvSpPr>
          <p:nvPr>
            <p:ph type="body" idx="1"/>
          </p:nvPr>
        </p:nvSpPr>
        <p:spPr>
          <a:xfrm>
            <a:off x="228600" y="1219200"/>
            <a:ext cx="8915400" cy="2438400"/>
          </a:xfrm>
        </p:spPr>
        <p:txBody>
          <a:bodyPr/>
          <a:lstStyle/>
          <a:p>
            <a:pPr eaLnBrk="1" hangingPunct="1"/>
            <a:r>
              <a:rPr lang="en-US" sz="2400" smtClean="0"/>
              <a:t>Authorization must be received before billing a claim</a:t>
            </a:r>
          </a:p>
          <a:p>
            <a:pPr eaLnBrk="1" hangingPunct="1"/>
            <a:r>
              <a:rPr lang="en-US" sz="2400" smtClean="0"/>
              <a:t>Submit a clean claim; complete all required information on CMS 1500 </a:t>
            </a:r>
          </a:p>
          <a:p>
            <a:pPr eaLnBrk="1" hangingPunct="1"/>
            <a:endParaRPr lang="en-US" sz="2000" smtClean="0"/>
          </a:p>
        </p:txBody>
      </p:sp>
      <p:sp>
        <p:nvSpPr>
          <p:cNvPr id="47108" name="Text Box 5"/>
          <p:cNvSpPr txBox="1">
            <a:spLocks noChangeArrowheads="1"/>
          </p:cNvSpPr>
          <p:nvPr/>
        </p:nvSpPr>
        <p:spPr bwMode="auto">
          <a:xfrm>
            <a:off x="609600" y="2635250"/>
            <a:ext cx="3962400" cy="323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ü"/>
            </a:pPr>
            <a:r>
              <a:rPr lang="en-US" sz="2400"/>
              <a:t> Agency name </a:t>
            </a:r>
          </a:p>
          <a:p>
            <a:pPr eaLnBrk="1" hangingPunct="1"/>
            <a:endParaRPr lang="en-US" sz="900"/>
          </a:p>
          <a:p>
            <a:pPr eaLnBrk="1" hangingPunct="1">
              <a:buFont typeface="Wingdings" panose="05000000000000000000" pitchFamily="2" charset="2"/>
              <a:buChar char="ü"/>
            </a:pPr>
            <a:r>
              <a:rPr lang="en-US" sz="2400"/>
              <a:t> Provider ID #</a:t>
            </a:r>
          </a:p>
          <a:p>
            <a:pPr eaLnBrk="1" hangingPunct="1"/>
            <a:endParaRPr lang="en-US" sz="900"/>
          </a:p>
          <a:p>
            <a:pPr eaLnBrk="1" hangingPunct="1">
              <a:buFont typeface="Wingdings" panose="05000000000000000000" pitchFamily="2" charset="2"/>
              <a:buChar char="ü"/>
            </a:pPr>
            <a:r>
              <a:rPr lang="en-US" sz="2400"/>
              <a:t> National Provider ID </a:t>
            </a:r>
          </a:p>
          <a:p>
            <a:pPr eaLnBrk="1" hangingPunct="1">
              <a:buFont typeface="Wingdings" panose="05000000000000000000" pitchFamily="2" charset="2"/>
              <a:buNone/>
            </a:pPr>
            <a:r>
              <a:rPr lang="en-US" sz="2400"/>
              <a:t>    number (NPI)</a:t>
            </a:r>
          </a:p>
          <a:p>
            <a:pPr eaLnBrk="1" hangingPunct="1">
              <a:buFont typeface="Wingdings" panose="05000000000000000000" pitchFamily="2" charset="2"/>
              <a:buNone/>
            </a:pPr>
            <a:endParaRPr lang="en-US" sz="900"/>
          </a:p>
          <a:p>
            <a:pPr eaLnBrk="1" hangingPunct="1">
              <a:buFont typeface="Wingdings" panose="05000000000000000000" pitchFamily="2" charset="2"/>
              <a:buChar char="ü"/>
            </a:pPr>
            <a:r>
              <a:rPr lang="en-US" sz="2400"/>
              <a:t> Consumer name</a:t>
            </a:r>
          </a:p>
          <a:p>
            <a:pPr eaLnBrk="1" hangingPunct="1"/>
            <a:endParaRPr lang="en-US" sz="900"/>
          </a:p>
          <a:p>
            <a:pPr eaLnBrk="1" hangingPunct="1">
              <a:buFont typeface="Wingdings" panose="05000000000000000000" pitchFamily="2" charset="2"/>
              <a:buChar char="ü"/>
            </a:pPr>
            <a:r>
              <a:rPr lang="en-US" sz="2400"/>
              <a:t> Consumer Medicaid  </a:t>
            </a:r>
          </a:p>
          <a:p>
            <a:pPr eaLnBrk="1" hangingPunct="1">
              <a:buFont typeface="Wingdings" panose="05000000000000000000" pitchFamily="2" charset="2"/>
              <a:buNone/>
            </a:pPr>
            <a:r>
              <a:rPr lang="en-US" sz="2400"/>
              <a:t>    ID number </a:t>
            </a:r>
            <a:endParaRPr lang="en-US" sz="2000"/>
          </a:p>
        </p:txBody>
      </p:sp>
      <p:sp>
        <p:nvSpPr>
          <p:cNvPr id="47109" name="Text Box 6"/>
          <p:cNvSpPr txBox="1">
            <a:spLocks noChangeArrowheads="1"/>
          </p:cNvSpPr>
          <p:nvPr/>
        </p:nvSpPr>
        <p:spPr bwMode="auto">
          <a:xfrm>
            <a:off x="3941763" y="2630488"/>
            <a:ext cx="5181600"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eaLnBrk="1" hangingPunct="1">
              <a:buFont typeface="Wingdings" panose="05000000000000000000" pitchFamily="2" charset="2"/>
              <a:buChar char="ü"/>
            </a:pPr>
            <a:r>
              <a:rPr lang="en-US" sz="2400"/>
              <a:t> Diagnosis (ICD9 code)</a:t>
            </a:r>
          </a:p>
          <a:p>
            <a:pPr lvl="2" eaLnBrk="1" hangingPunct="1"/>
            <a:endParaRPr lang="en-US" sz="800"/>
          </a:p>
          <a:p>
            <a:pPr lvl="2" eaLnBrk="1" hangingPunct="1">
              <a:buFont typeface="Wingdings" panose="05000000000000000000" pitchFamily="2" charset="2"/>
              <a:buChar char="ü"/>
            </a:pPr>
            <a:r>
              <a:rPr lang="en-US" sz="2400"/>
              <a:t> Procedure Code –Service</a:t>
            </a:r>
          </a:p>
          <a:p>
            <a:pPr lvl="2" eaLnBrk="1" hangingPunct="1"/>
            <a:endParaRPr lang="en-US" sz="800"/>
          </a:p>
          <a:p>
            <a:pPr lvl="2" eaLnBrk="1" hangingPunct="1">
              <a:buFont typeface="Wingdings" panose="05000000000000000000" pitchFamily="2" charset="2"/>
              <a:buChar char="ü"/>
            </a:pPr>
            <a:r>
              <a:rPr lang="en-US" sz="2400"/>
              <a:t> Modifier code – Service</a:t>
            </a:r>
          </a:p>
          <a:p>
            <a:pPr lvl="2" eaLnBrk="1" hangingPunct="1">
              <a:buFont typeface="Wingdings" panose="05000000000000000000" pitchFamily="2" charset="2"/>
              <a:buNone/>
            </a:pPr>
            <a:r>
              <a:rPr lang="en-US" sz="2400"/>
              <a:t>    provided</a:t>
            </a:r>
          </a:p>
          <a:p>
            <a:pPr lvl="2" eaLnBrk="1" hangingPunct="1">
              <a:buFont typeface="Wingdings" panose="05000000000000000000" pitchFamily="2" charset="2"/>
              <a:buNone/>
            </a:pPr>
            <a:endParaRPr lang="en-US" sz="800"/>
          </a:p>
          <a:p>
            <a:pPr lvl="2" eaLnBrk="1" hangingPunct="1">
              <a:buFont typeface="Wingdings" panose="05000000000000000000" pitchFamily="2" charset="2"/>
              <a:buChar char="ü"/>
            </a:pPr>
            <a:r>
              <a:rPr lang="en-US" sz="2400"/>
              <a:t> Service dates and hours</a:t>
            </a:r>
          </a:p>
          <a:p>
            <a:pPr lvl="2" eaLnBrk="1" hangingPunct="1"/>
            <a:endParaRPr lang="en-US" sz="800"/>
          </a:p>
          <a:p>
            <a:pPr lvl="2" eaLnBrk="1" hangingPunct="1">
              <a:buFont typeface="Wingdings" panose="05000000000000000000" pitchFamily="2" charset="2"/>
              <a:buChar char="ü"/>
            </a:pPr>
            <a:r>
              <a:rPr lang="en-US" sz="2400"/>
              <a:t> Bill rate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b="0" dirty="0" smtClean="0"/>
              <a:t>Claims Tips</a:t>
            </a:r>
            <a:br>
              <a:rPr lang="en-US" b="0" dirty="0" smtClean="0"/>
            </a:br>
            <a:endParaRPr lang="en-US" sz="2400" b="0" dirty="0" smtClean="0"/>
          </a:p>
        </p:txBody>
      </p:sp>
      <p:sp>
        <p:nvSpPr>
          <p:cNvPr id="48131" name="Rectangle 3"/>
          <p:cNvSpPr>
            <a:spLocks noGrp="1" noChangeArrowheads="1"/>
          </p:cNvSpPr>
          <p:nvPr>
            <p:ph type="body" idx="1"/>
          </p:nvPr>
        </p:nvSpPr>
        <p:spPr>
          <a:xfrm>
            <a:off x="609600" y="1219200"/>
            <a:ext cx="8534400" cy="4876800"/>
          </a:xfrm>
        </p:spPr>
        <p:txBody>
          <a:bodyPr/>
          <a:lstStyle/>
          <a:p>
            <a:pPr eaLnBrk="1" hangingPunct="1">
              <a:defRPr/>
            </a:pPr>
            <a:r>
              <a:rPr lang="en-US" dirty="0" smtClean="0"/>
              <a:t>Claims are billed using the PCA timesheet</a:t>
            </a:r>
          </a:p>
          <a:p>
            <a:pPr marL="0" indent="0" eaLnBrk="1" hangingPunct="1">
              <a:buFontTx/>
              <a:buNone/>
              <a:defRPr/>
            </a:pPr>
            <a:endParaRPr lang="en-US" sz="800" dirty="0" smtClean="0"/>
          </a:p>
          <a:p>
            <a:pPr eaLnBrk="1" hangingPunct="1">
              <a:defRPr/>
            </a:pPr>
            <a:r>
              <a:rPr lang="en-US" dirty="0" smtClean="0"/>
              <a:t>Bill only hours submitted on the PCA timesheet</a:t>
            </a:r>
          </a:p>
          <a:p>
            <a:pPr marL="0" indent="0" eaLnBrk="1" hangingPunct="1">
              <a:buFontTx/>
              <a:buNone/>
              <a:defRPr/>
            </a:pPr>
            <a:endParaRPr lang="en-US" sz="800" dirty="0" smtClean="0"/>
          </a:p>
          <a:p>
            <a:pPr eaLnBrk="1" hangingPunct="1">
              <a:defRPr/>
            </a:pPr>
            <a:r>
              <a:rPr lang="en-US" dirty="0" smtClean="0"/>
              <a:t>Reject PCA timesheet that are incorrect or missing information </a:t>
            </a:r>
          </a:p>
          <a:p>
            <a:pPr marL="0" indent="0" eaLnBrk="1" hangingPunct="1">
              <a:buFontTx/>
              <a:buNone/>
              <a:defRPr/>
            </a:pPr>
            <a:endParaRPr lang="en-US" sz="800" dirty="0" smtClean="0"/>
          </a:p>
          <a:p>
            <a:pPr eaLnBrk="1" hangingPunct="1">
              <a:defRPr/>
            </a:pPr>
            <a:r>
              <a:rPr lang="en-US" dirty="0" smtClean="0"/>
              <a:t>Bill only your agreed upon unit rate</a:t>
            </a:r>
            <a:endParaRPr lang="en-US" sz="2400" dirty="0" smtClean="0"/>
          </a:p>
          <a:p>
            <a:pPr eaLnBrk="1" hangingPunct="1">
              <a:defRPr/>
            </a:pPr>
            <a:endParaRPr lang="en-US" dirty="0" smtClean="0"/>
          </a:p>
          <a:p>
            <a:pPr eaLnBrk="1" hangingPunct="1">
              <a:defRPr/>
            </a:pPr>
            <a:endParaRPr lang="en-US" b="1"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en-US" b="0" dirty="0" smtClean="0"/>
              <a:t>Claims Pitfalls</a:t>
            </a:r>
          </a:p>
        </p:txBody>
      </p:sp>
      <p:sp>
        <p:nvSpPr>
          <p:cNvPr id="62467" name="Rectangle 3"/>
          <p:cNvSpPr>
            <a:spLocks noGrp="1" noChangeArrowheads="1"/>
          </p:cNvSpPr>
          <p:nvPr>
            <p:ph type="body" idx="1"/>
          </p:nvPr>
        </p:nvSpPr>
        <p:spPr>
          <a:xfrm>
            <a:off x="609600" y="1219200"/>
            <a:ext cx="8382000" cy="4876800"/>
          </a:xfrm>
        </p:spPr>
        <p:txBody>
          <a:bodyPr/>
          <a:lstStyle/>
          <a:p>
            <a:pPr eaLnBrk="1" hangingPunct="1">
              <a:defRPr/>
            </a:pPr>
            <a:r>
              <a:rPr lang="en-US" sz="2600" dirty="0" smtClean="0"/>
              <a:t>Not receiving payment</a:t>
            </a:r>
          </a:p>
          <a:p>
            <a:pPr marL="0" indent="0" eaLnBrk="1" hangingPunct="1">
              <a:buFontTx/>
              <a:buNone/>
              <a:defRPr/>
            </a:pPr>
            <a:endParaRPr lang="en-US" sz="800" dirty="0" smtClean="0"/>
          </a:p>
          <a:p>
            <a:pPr eaLnBrk="1" hangingPunct="1">
              <a:defRPr/>
            </a:pPr>
            <a:r>
              <a:rPr lang="en-US" sz="2600" dirty="0" smtClean="0"/>
              <a:t>Claims are paid 30 to 45 days after received by the Program Contractor</a:t>
            </a:r>
          </a:p>
          <a:p>
            <a:pPr marL="0" indent="0" eaLnBrk="1" hangingPunct="1">
              <a:buFontTx/>
              <a:buNone/>
              <a:defRPr/>
            </a:pPr>
            <a:endParaRPr lang="en-US" sz="800" dirty="0" smtClean="0"/>
          </a:p>
          <a:p>
            <a:pPr eaLnBrk="1" hangingPunct="1">
              <a:defRPr/>
            </a:pPr>
            <a:r>
              <a:rPr lang="en-US" sz="2600" dirty="0" smtClean="0"/>
              <a:t>Case Managers authorizing a service, then not informing their claims department</a:t>
            </a:r>
          </a:p>
          <a:p>
            <a:pPr marL="0" indent="0" eaLnBrk="1" hangingPunct="1">
              <a:buFontTx/>
              <a:buNone/>
              <a:defRPr/>
            </a:pPr>
            <a:endParaRPr lang="en-US" sz="800" dirty="0" smtClean="0"/>
          </a:p>
          <a:p>
            <a:pPr eaLnBrk="1" hangingPunct="1">
              <a:defRPr/>
            </a:pPr>
            <a:r>
              <a:rPr lang="en-US" sz="2600" dirty="0" smtClean="0"/>
              <a:t>Failure to be notified by the Case Manager that hours have been decreased and continuing to pay the PCA for hours you can’t bill.  </a:t>
            </a:r>
            <a:endParaRPr lang="en-US" sz="20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p:cNvSpPr>
            <a:spLocks noGrp="1" noChangeAspect="1" noChangeArrowheads="1"/>
          </p:cNvSpPr>
          <p:nvPr>
            <p:ph type="title"/>
          </p:nvPr>
        </p:nvSpPr>
        <p:spPr/>
        <p:txBody>
          <a:bodyPr/>
          <a:lstStyle/>
          <a:p>
            <a:pPr eaLnBrk="1" hangingPunct="1">
              <a:defRPr/>
            </a:pPr>
            <a:r>
              <a:rPr lang="en-US" b="0" dirty="0" smtClean="0"/>
              <a:t>Claims Pitfalls cont’d</a:t>
            </a:r>
          </a:p>
        </p:txBody>
      </p:sp>
      <p:sp>
        <p:nvSpPr>
          <p:cNvPr id="50179" name="Rectangle 3"/>
          <p:cNvSpPr>
            <a:spLocks noGrp="1" noChangeArrowheads="1"/>
          </p:cNvSpPr>
          <p:nvPr>
            <p:ph type="body" idx="1"/>
          </p:nvPr>
        </p:nvSpPr>
        <p:spPr>
          <a:xfrm>
            <a:off x="381000" y="1295400"/>
            <a:ext cx="8229600" cy="5029200"/>
          </a:xfrm>
        </p:spPr>
        <p:txBody>
          <a:bodyPr/>
          <a:lstStyle/>
          <a:p>
            <a:pPr eaLnBrk="1" hangingPunct="1">
              <a:defRPr/>
            </a:pPr>
            <a:r>
              <a:rPr lang="en-US" dirty="0" smtClean="0"/>
              <a:t>Billing without an authorization</a:t>
            </a:r>
          </a:p>
          <a:p>
            <a:pPr marL="0" indent="0" eaLnBrk="1" hangingPunct="1">
              <a:buFontTx/>
              <a:buNone/>
              <a:defRPr/>
            </a:pPr>
            <a:endParaRPr lang="en-US" sz="800" dirty="0" smtClean="0"/>
          </a:p>
          <a:p>
            <a:pPr eaLnBrk="1" hangingPunct="1">
              <a:defRPr/>
            </a:pPr>
            <a:r>
              <a:rPr lang="en-US" dirty="0" smtClean="0"/>
              <a:t>Research on denied claims is very time intensive </a:t>
            </a:r>
          </a:p>
          <a:p>
            <a:pPr marL="0" indent="0" eaLnBrk="1" hangingPunct="1">
              <a:buFontTx/>
              <a:buNone/>
              <a:defRPr/>
            </a:pPr>
            <a:endParaRPr lang="en-US" sz="800" dirty="0" smtClean="0"/>
          </a:p>
          <a:p>
            <a:pPr eaLnBrk="1" hangingPunct="1">
              <a:defRPr/>
            </a:pPr>
            <a:r>
              <a:rPr lang="en-US" dirty="0" smtClean="0"/>
              <a:t>Re-submitting denied claims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8600" y="569913"/>
            <a:ext cx="7696200" cy="877887"/>
          </a:xfrm>
        </p:spPr>
        <p:txBody>
          <a:bodyPr/>
          <a:lstStyle/>
          <a:p>
            <a:pPr eaLnBrk="1" hangingPunct="1">
              <a:defRPr/>
            </a:pPr>
            <a:r>
              <a:rPr lang="en-US" b="0" dirty="0" smtClean="0"/>
              <a:t>Important Considerations in Developing Policies and Procedures</a:t>
            </a:r>
            <a:r>
              <a:rPr lang="en-US" sz="2800" dirty="0" smtClean="0"/>
              <a:t> </a:t>
            </a:r>
            <a:br>
              <a:rPr lang="en-US" sz="2800" dirty="0" smtClean="0"/>
            </a:br>
            <a:endParaRPr lang="en-US" sz="2800" dirty="0" smtClean="0"/>
          </a:p>
        </p:txBody>
      </p:sp>
      <p:sp>
        <p:nvSpPr>
          <p:cNvPr id="68611" name="Rectangle 3"/>
          <p:cNvSpPr>
            <a:spLocks noGrp="1" noChangeArrowheads="1"/>
          </p:cNvSpPr>
          <p:nvPr>
            <p:ph type="body" idx="1"/>
          </p:nvPr>
        </p:nvSpPr>
        <p:spPr>
          <a:xfrm>
            <a:off x="381000" y="1552575"/>
            <a:ext cx="8458200" cy="4229100"/>
          </a:xfrm>
        </p:spPr>
        <p:txBody>
          <a:bodyPr/>
          <a:lstStyle/>
          <a:p>
            <a:pPr eaLnBrk="1" hangingPunct="1">
              <a:defRPr/>
            </a:pPr>
            <a:r>
              <a:rPr lang="en-US" dirty="0" smtClean="0"/>
              <a:t>In-house operations, Consumer and PCA.</a:t>
            </a:r>
          </a:p>
          <a:p>
            <a:pPr marL="0" indent="0" eaLnBrk="1" hangingPunct="1">
              <a:buFontTx/>
              <a:buNone/>
              <a:defRPr/>
            </a:pPr>
            <a:endParaRPr lang="en-US" sz="800" dirty="0" smtClean="0"/>
          </a:p>
          <a:p>
            <a:pPr eaLnBrk="1" hangingPunct="1">
              <a:defRPr/>
            </a:pPr>
            <a:r>
              <a:rPr lang="en-US" dirty="0" smtClean="0"/>
              <a:t>Consumer and PCA policies and procedures are the same. You will communicate the same information to both parties</a:t>
            </a:r>
          </a:p>
          <a:p>
            <a:pPr marL="0" indent="0" eaLnBrk="1" hangingPunct="1">
              <a:buFontTx/>
              <a:buNone/>
              <a:defRPr/>
            </a:pPr>
            <a:endParaRPr lang="en-US" sz="800" dirty="0" smtClean="0"/>
          </a:p>
          <a:p>
            <a:pPr eaLnBrk="1" hangingPunct="1">
              <a:defRPr/>
            </a:pPr>
            <a:r>
              <a:rPr lang="en-US" dirty="0" smtClean="0"/>
              <a:t>Develop policies/procedures that will reduce the agency’s liability</a:t>
            </a:r>
          </a:p>
          <a:p>
            <a:pPr marL="0" indent="0" eaLnBrk="1" hangingPunct="1">
              <a:buFontTx/>
              <a:buNone/>
              <a:defRPr/>
            </a:pPr>
            <a:endParaRPr lang="en-US" sz="800" dirty="0" smtClean="0"/>
          </a:p>
          <a:p>
            <a:pPr eaLnBrk="1" hangingPunct="1">
              <a:defRPr/>
            </a:pPr>
            <a:r>
              <a:rPr lang="en-US" dirty="0" smtClean="0"/>
              <a:t>Inter-connect all components when developing policies/procedures</a:t>
            </a: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381000"/>
            <a:ext cx="7848600" cy="792163"/>
          </a:xfrm>
        </p:spPr>
        <p:txBody>
          <a:bodyPr/>
          <a:lstStyle/>
          <a:p>
            <a:pPr eaLnBrk="1" hangingPunct="1">
              <a:defRPr/>
            </a:pPr>
            <a:r>
              <a:rPr lang="en-US" b="0" dirty="0" smtClean="0"/>
              <a:t>Financial and Medical Eligibility, cont’d.</a:t>
            </a:r>
            <a:endParaRPr lang="en-US" sz="2400" b="0" dirty="0" smtClean="0"/>
          </a:p>
        </p:txBody>
      </p:sp>
      <p:sp>
        <p:nvSpPr>
          <p:cNvPr id="6147" name="Rectangle 3"/>
          <p:cNvSpPr>
            <a:spLocks noGrp="1" noChangeArrowheads="1"/>
          </p:cNvSpPr>
          <p:nvPr>
            <p:ph type="body" idx="1"/>
          </p:nvPr>
        </p:nvSpPr>
        <p:spPr>
          <a:xfrm>
            <a:off x="557213" y="1447800"/>
            <a:ext cx="8534400" cy="4876800"/>
          </a:xfrm>
        </p:spPr>
        <p:txBody>
          <a:bodyPr/>
          <a:lstStyle/>
          <a:p>
            <a:pPr eaLnBrk="1" hangingPunct="1"/>
            <a:r>
              <a:rPr lang="en-US" smtClean="0"/>
              <a:t>Resource limit is $2,000 for an individual</a:t>
            </a:r>
          </a:p>
          <a:p>
            <a:pPr eaLnBrk="1" hangingPunct="1"/>
            <a:r>
              <a:rPr lang="en-US" smtClean="0"/>
              <a:t>A home, vehicle and irrevocable burial plan are not counted toward resource limits</a:t>
            </a:r>
          </a:p>
          <a:p>
            <a:pPr eaLnBrk="1" hangingPunct="1"/>
            <a:r>
              <a:rPr lang="en-US" smtClean="0"/>
              <a:t>AHCCCS eligibility takes up to 90 days</a:t>
            </a:r>
          </a:p>
          <a:p>
            <a:pPr eaLnBrk="1" hangingPunct="1"/>
            <a:r>
              <a:rPr lang="en-US" smtClean="0"/>
              <a:t>Family members, friends and a spouse can be paid to provide service</a:t>
            </a:r>
          </a:p>
          <a:p>
            <a:pPr eaLnBrk="1" hangingPunct="1"/>
            <a:r>
              <a:rPr lang="en-US" smtClean="0"/>
              <a:t>Parents with children under the age of 18 are not allowed to be paid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23838" y="884238"/>
            <a:ext cx="8539162" cy="715962"/>
          </a:xfrm>
        </p:spPr>
        <p:txBody>
          <a:bodyPr/>
          <a:lstStyle/>
          <a:p>
            <a:pPr eaLnBrk="1" hangingPunct="1">
              <a:defRPr/>
            </a:pPr>
            <a:r>
              <a:rPr lang="en-US" b="0" dirty="0" smtClean="0"/>
              <a:t>Important Considerations in </a:t>
            </a:r>
            <a:br>
              <a:rPr lang="en-US" b="0" dirty="0" smtClean="0"/>
            </a:br>
            <a:r>
              <a:rPr lang="en-US" b="0" dirty="0" smtClean="0"/>
              <a:t>Developing Policies and Procedures</a:t>
            </a:r>
            <a:r>
              <a:rPr lang="en-US" sz="2800" b="0" dirty="0" smtClean="0"/>
              <a:t> cont’d</a:t>
            </a:r>
            <a:r>
              <a:rPr lang="en-US" sz="2800" dirty="0" smtClean="0"/>
              <a:t/>
            </a:r>
            <a:br>
              <a:rPr lang="en-US" sz="2800" dirty="0" smtClean="0"/>
            </a:br>
            <a:endParaRPr lang="en-US" sz="2800" dirty="0" smtClean="0"/>
          </a:p>
        </p:txBody>
      </p:sp>
      <p:sp>
        <p:nvSpPr>
          <p:cNvPr id="68611" name="Rectangle 3"/>
          <p:cNvSpPr>
            <a:spLocks noGrp="1" noChangeArrowheads="1"/>
          </p:cNvSpPr>
          <p:nvPr>
            <p:ph type="body" idx="1"/>
          </p:nvPr>
        </p:nvSpPr>
        <p:spPr>
          <a:xfrm>
            <a:off x="381000" y="1762125"/>
            <a:ext cx="8348663" cy="4410075"/>
          </a:xfrm>
        </p:spPr>
        <p:txBody>
          <a:bodyPr/>
          <a:lstStyle/>
          <a:p>
            <a:pPr eaLnBrk="1" hangingPunct="1">
              <a:defRPr/>
            </a:pPr>
            <a:r>
              <a:rPr lang="en-US" sz="2600" dirty="0" smtClean="0"/>
              <a:t>Create timelines for each process</a:t>
            </a:r>
          </a:p>
          <a:p>
            <a:pPr marL="0" indent="0" eaLnBrk="1" hangingPunct="1">
              <a:buFontTx/>
              <a:buNone/>
              <a:defRPr/>
            </a:pPr>
            <a:endParaRPr lang="en-US" sz="800" dirty="0" smtClean="0"/>
          </a:p>
          <a:p>
            <a:pPr eaLnBrk="1" hangingPunct="1">
              <a:defRPr/>
            </a:pPr>
            <a:r>
              <a:rPr lang="en-US" sz="2600" dirty="0" smtClean="0"/>
              <a:t>Case Management based on the contract requirements, Agency policies and philosophy</a:t>
            </a:r>
          </a:p>
          <a:p>
            <a:pPr marL="0" indent="0" eaLnBrk="1" hangingPunct="1">
              <a:buFontTx/>
              <a:buNone/>
              <a:defRPr/>
            </a:pPr>
            <a:endParaRPr lang="en-US" sz="800" dirty="0" smtClean="0"/>
          </a:p>
          <a:p>
            <a:pPr eaLnBrk="1" hangingPunct="1">
              <a:defRPr/>
            </a:pPr>
            <a:r>
              <a:rPr lang="en-US" sz="2600" dirty="0" smtClean="0"/>
              <a:t>Hiring which reflects State &amp; Federal Department of Labor guidelines</a:t>
            </a:r>
          </a:p>
          <a:p>
            <a:pPr marL="0" indent="0" eaLnBrk="1" hangingPunct="1">
              <a:buFontTx/>
              <a:buNone/>
              <a:defRPr/>
            </a:pPr>
            <a:endParaRPr lang="en-US" sz="800" dirty="0" smtClean="0"/>
          </a:p>
          <a:p>
            <a:pPr eaLnBrk="1" hangingPunct="1">
              <a:defRPr/>
            </a:pPr>
            <a:r>
              <a:rPr lang="en-US" sz="2600" dirty="0" smtClean="0"/>
              <a:t>Payroll and claims reflects contract requirements and agency policies</a:t>
            </a:r>
            <a:endParaRPr lang="en-US" sz="20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52400" y="457200"/>
            <a:ext cx="8839200" cy="792163"/>
          </a:xfrm>
        </p:spPr>
        <p:txBody>
          <a:bodyPr/>
          <a:lstStyle/>
          <a:p>
            <a:pPr eaLnBrk="1" hangingPunct="1">
              <a:defRPr/>
            </a:pPr>
            <a:r>
              <a:rPr lang="en-US" b="0" dirty="0" smtClean="0"/>
              <a:t>Important Considerations in </a:t>
            </a:r>
            <a:br>
              <a:rPr lang="en-US" b="0" dirty="0" smtClean="0"/>
            </a:br>
            <a:r>
              <a:rPr lang="en-US" b="0" dirty="0" smtClean="0"/>
              <a:t>Developing Policies and Procedures</a:t>
            </a:r>
            <a:r>
              <a:rPr lang="en-US" sz="2800" b="0" dirty="0" smtClean="0"/>
              <a:t> cont’d 2</a:t>
            </a:r>
            <a:endParaRPr lang="en-US" sz="2400" b="0" dirty="0" smtClean="0"/>
          </a:p>
        </p:txBody>
      </p:sp>
      <p:sp>
        <p:nvSpPr>
          <p:cNvPr id="53251" name="Rectangle 3"/>
          <p:cNvSpPr>
            <a:spLocks noGrp="1" noChangeArrowheads="1"/>
          </p:cNvSpPr>
          <p:nvPr>
            <p:ph type="body" idx="1"/>
          </p:nvPr>
        </p:nvSpPr>
        <p:spPr>
          <a:xfrm>
            <a:off x="304800" y="1447800"/>
            <a:ext cx="8686800" cy="4876800"/>
          </a:xfrm>
        </p:spPr>
        <p:txBody>
          <a:bodyPr/>
          <a:lstStyle/>
          <a:p>
            <a:pPr eaLnBrk="1" hangingPunct="1">
              <a:spcAft>
                <a:spcPts val="50"/>
              </a:spcAft>
            </a:pPr>
            <a:r>
              <a:rPr lang="en-US" smtClean="0"/>
              <a:t>Ensure all PAS staff have a responsibility for each component</a:t>
            </a:r>
          </a:p>
          <a:p>
            <a:pPr eaLnBrk="1" hangingPunct="1"/>
            <a:r>
              <a:rPr lang="en-US" smtClean="0"/>
              <a:t>Job descriptions must reflect the components</a:t>
            </a:r>
          </a:p>
          <a:p>
            <a:pPr eaLnBrk="1" hangingPunct="1"/>
            <a:r>
              <a:rPr lang="en-US" smtClean="0"/>
              <a:t>Ensure the consumer understands agency policies and procedures</a:t>
            </a:r>
          </a:p>
          <a:p>
            <a:pPr eaLnBrk="1" hangingPunct="1"/>
            <a:r>
              <a:rPr lang="en-US" smtClean="0"/>
              <a:t>Consumers and PCAs will sign and acknowledge they understand and adhere to those policies and procedures</a:t>
            </a:r>
          </a:p>
          <a:p>
            <a:pPr eaLnBrk="1" hangingPunct="1"/>
            <a:r>
              <a:rPr lang="en-US" smtClean="0"/>
              <a:t>Provide each consumer and PCA with a copy of agency policies and procedures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defRPr/>
            </a:pPr>
            <a:r>
              <a:rPr lang="en-US" b="0" dirty="0" smtClean="0"/>
              <a:t>Potential Liability</a:t>
            </a:r>
          </a:p>
        </p:txBody>
      </p:sp>
      <p:sp>
        <p:nvSpPr>
          <p:cNvPr id="54275" name="Rectangle 3"/>
          <p:cNvSpPr>
            <a:spLocks noGrp="1" noChangeArrowheads="1"/>
          </p:cNvSpPr>
          <p:nvPr>
            <p:ph type="body" idx="1"/>
          </p:nvPr>
        </p:nvSpPr>
        <p:spPr>
          <a:xfrm>
            <a:off x="304800" y="1066800"/>
            <a:ext cx="8534400" cy="5029200"/>
          </a:xfrm>
        </p:spPr>
        <p:txBody>
          <a:bodyPr/>
          <a:lstStyle/>
          <a:p>
            <a:pPr eaLnBrk="1" hangingPunct="1"/>
            <a:r>
              <a:rPr lang="en-US" smtClean="0"/>
              <a:t>PCA providing medical services</a:t>
            </a:r>
          </a:p>
          <a:p>
            <a:pPr eaLnBrk="1" hangingPunct="1"/>
            <a:r>
              <a:rPr lang="en-US" smtClean="0"/>
              <a:t>PCA or Consumer failing to report; when a service is not being provided, consumer health has significantly changed, hospitalization, abuse, neglect or disenrollment from Medicaid services</a:t>
            </a:r>
          </a:p>
          <a:p>
            <a:pPr eaLnBrk="1" hangingPunct="1"/>
            <a:r>
              <a:rPr lang="en-US" smtClean="0"/>
              <a:t>PCA providing transportation in their own vehicle or driving a consumer’s car without signing a waiver</a:t>
            </a:r>
          </a:p>
          <a:p>
            <a:pPr eaLnBrk="1" hangingPunct="1"/>
            <a:r>
              <a:rPr lang="en-US" smtClean="0"/>
              <a:t>Consumer giving the PCA the key to their home without signing a waiver</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defRPr/>
            </a:pPr>
            <a:r>
              <a:rPr lang="en-US" b="0" dirty="0" smtClean="0"/>
              <a:t>Potential Liability cont’d</a:t>
            </a:r>
          </a:p>
        </p:txBody>
      </p:sp>
      <p:sp>
        <p:nvSpPr>
          <p:cNvPr id="74755" name="Rectangle 3"/>
          <p:cNvSpPr>
            <a:spLocks noGrp="1" noChangeArrowheads="1"/>
          </p:cNvSpPr>
          <p:nvPr>
            <p:ph type="body" idx="1"/>
          </p:nvPr>
        </p:nvSpPr>
        <p:spPr>
          <a:xfrm>
            <a:off x="381000" y="1295400"/>
            <a:ext cx="8458200" cy="5029200"/>
          </a:xfrm>
        </p:spPr>
        <p:txBody>
          <a:bodyPr/>
          <a:lstStyle/>
          <a:p>
            <a:pPr eaLnBrk="1" hangingPunct="1">
              <a:defRPr/>
            </a:pPr>
            <a:r>
              <a:rPr lang="en-US" dirty="0" smtClean="0"/>
              <a:t>Entering the consumer home when they are not present</a:t>
            </a:r>
          </a:p>
          <a:p>
            <a:pPr eaLnBrk="1" hangingPunct="1">
              <a:defRPr/>
            </a:pPr>
            <a:r>
              <a:rPr lang="en-US" dirty="0" smtClean="0"/>
              <a:t>PCA assisting with banking such as using the consumer’s credit card or knowledge of a pin number </a:t>
            </a:r>
          </a:p>
          <a:p>
            <a:pPr eaLnBrk="1" hangingPunct="1">
              <a:defRPr/>
            </a:pPr>
            <a:r>
              <a:rPr lang="en-US" dirty="0" smtClean="0"/>
              <a:t>PCA assisting with personal affairs such as Medical or durable Power of Attorney (POA)</a:t>
            </a:r>
          </a:p>
          <a:p>
            <a:pPr eaLnBrk="1" hangingPunct="1">
              <a:defRPr/>
            </a:pPr>
            <a:r>
              <a:rPr lang="en-US" dirty="0" smtClean="0"/>
              <a:t>PCA accepting gifts or borrowing money from the consumer</a:t>
            </a:r>
          </a:p>
          <a:p>
            <a:pPr marL="0" indent="0" eaLnBrk="1" hangingPunct="1">
              <a:buFontTx/>
              <a:buNone/>
              <a:defRPr/>
            </a:pPr>
            <a:endParaRPr lang="en-US" sz="2400" dirty="0" smtClean="0"/>
          </a:p>
          <a:p>
            <a:pPr eaLnBrk="1" hangingPunct="1">
              <a:defRPr/>
            </a:pPr>
            <a:endParaRPr lang="en-US" sz="20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defRPr/>
            </a:pPr>
            <a:r>
              <a:rPr lang="en-US" b="0" dirty="0" smtClean="0"/>
              <a:t>Potential Liability </a:t>
            </a:r>
            <a:r>
              <a:rPr lang="en-US" sz="2800" b="0" dirty="0" smtClean="0"/>
              <a:t>cont’d 2</a:t>
            </a:r>
            <a:endParaRPr lang="en-US" sz="2400" b="0" dirty="0" smtClean="0"/>
          </a:p>
        </p:txBody>
      </p:sp>
      <p:sp>
        <p:nvSpPr>
          <p:cNvPr id="56323" name="Rectangle 3"/>
          <p:cNvSpPr>
            <a:spLocks noGrp="1" noChangeArrowheads="1"/>
          </p:cNvSpPr>
          <p:nvPr>
            <p:ph type="body" idx="1"/>
          </p:nvPr>
        </p:nvSpPr>
        <p:spPr>
          <a:xfrm>
            <a:off x="381000" y="1143000"/>
            <a:ext cx="8458200" cy="5029200"/>
          </a:xfrm>
        </p:spPr>
        <p:txBody>
          <a:bodyPr/>
          <a:lstStyle/>
          <a:p>
            <a:pPr eaLnBrk="1" hangingPunct="1"/>
            <a:r>
              <a:rPr lang="en-US" smtClean="0"/>
              <a:t>Knowingly placing your consumer or PCA in harms way    </a:t>
            </a:r>
          </a:p>
          <a:p>
            <a:pPr eaLnBrk="1" hangingPunct="1"/>
            <a:r>
              <a:rPr lang="en-US" smtClean="0"/>
              <a:t>Theft, fraud and forgery </a:t>
            </a:r>
          </a:p>
          <a:p>
            <a:pPr eaLnBrk="1" hangingPunct="1"/>
            <a:r>
              <a:rPr lang="en-US" smtClean="0"/>
              <a:t>Leaving the consumer stranded</a:t>
            </a:r>
          </a:p>
          <a:p>
            <a:pPr eaLnBrk="1" hangingPunct="1"/>
            <a:r>
              <a:rPr lang="en-US" smtClean="0"/>
              <a:t>PCA using alcohol or drugs before or during work</a:t>
            </a:r>
          </a:p>
          <a:p>
            <a:pPr eaLnBrk="1" hangingPunct="1"/>
            <a:r>
              <a:rPr lang="en-US" smtClean="0"/>
              <a:t>PCA failing to call 911 when necessary</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defRPr/>
            </a:pPr>
            <a:r>
              <a:rPr lang="en-US" b="0" dirty="0" smtClean="0"/>
              <a:t>Potential Liability </a:t>
            </a:r>
            <a:r>
              <a:rPr lang="en-US" sz="2800" b="0" dirty="0" smtClean="0"/>
              <a:t>cont’d 3</a:t>
            </a:r>
          </a:p>
        </p:txBody>
      </p:sp>
      <p:sp>
        <p:nvSpPr>
          <p:cNvPr id="57347" name="Rectangle 3"/>
          <p:cNvSpPr>
            <a:spLocks noGrp="1" noChangeArrowheads="1"/>
          </p:cNvSpPr>
          <p:nvPr>
            <p:ph type="body" idx="1"/>
          </p:nvPr>
        </p:nvSpPr>
        <p:spPr>
          <a:xfrm>
            <a:off x="228600" y="1143000"/>
            <a:ext cx="8610600" cy="5029200"/>
          </a:xfrm>
        </p:spPr>
        <p:txBody>
          <a:bodyPr/>
          <a:lstStyle/>
          <a:p>
            <a:pPr eaLnBrk="1" hangingPunct="1"/>
            <a:r>
              <a:rPr lang="en-US" smtClean="0"/>
              <a:t>PCA taking children, pets, husband or other family member to the consumer’s home</a:t>
            </a:r>
          </a:p>
          <a:p>
            <a:pPr eaLnBrk="1" hangingPunct="1"/>
            <a:r>
              <a:rPr lang="en-US" smtClean="0"/>
              <a:t>Eating the consumer’s food </a:t>
            </a:r>
          </a:p>
          <a:p>
            <a:pPr eaLnBrk="1" hangingPunct="1"/>
            <a:r>
              <a:rPr lang="en-US" smtClean="0"/>
              <a:t>Consumer and PCA maintaining a professional relationship</a:t>
            </a:r>
          </a:p>
          <a:p>
            <a:pPr eaLnBrk="1" hangingPunct="1"/>
            <a:r>
              <a:rPr lang="en-US" smtClean="0"/>
              <a:t>Consumers who fail to adhere to policies may be better to use the Self-Directed Care option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52400" y="304800"/>
            <a:ext cx="7772400" cy="715963"/>
          </a:xfrm>
        </p:spPr>
        <p:txBody>
          <a:bodyPr/>
          <a:lstStyle/>
          <a:p>
            <a:pPr eaLnBrk="1" hangingPunct="1">
              <a:defRPr/>
            </a:pPr>
            <a:r>
              <a:rPr lang="en-US" b="0" dirty="0" smtClean="0"/>
              <a:t>Recommended Policies &amp; Procedures</a:t>
            </a:r>
          </a:p>
        </p:txBody>
      </p:sp>
      <p:sp>
        <p:nvSpPr>
          <p:cNvPr id="70659" name="Rectangle 3"/>
          <p:cNvSpPr>
            <a:spLocks noGrp="1" noChangeArrowheads="1"/>
          </p:cNvSpPr>
          <p:nvPr>
            <p:ph type="body" idx="1"/>
          </p:nvPr>
        </p:nvSpPr>
        <p:spPr>
          <a:xfrm>
            <a:off x="457200" y="1295400"/>
            <a:ext cx="8534400" cy="4876800"/>
          </a:xfrm>
        </p:spPr>
        <p:txBody>
          <a:bodyPr/>
          <a:lstStyle/>
          <a:p>
            <a:pPr marL="533400" indent="-533400" eaLnBrk="1" hangingPunct="1">
              <a:lnSpc>
                <a:spcPct val="80000"/>
              </a:lnSpc>
              <a:defRPr/>
            </a:pPr>
            <a:r>
              <a:rPr lang="en-US" dirty="0" smtClean="0"/>
              <a:t>PAS Program description and philosophy</a:t>
            </a:r>
          </a:p>
          <a:p>
            <a:pPr marL="0" indent="0" eaLnBrk="1" hangingPunct="1">
              <a:lnSpc>
                <a:spcPct val="80000"/>
              </a:lnSpc>
              <a:buFontTx/>
              <a:buNone/>
              <a:defRPr/>
            </a:pPr>
            <a:endParaRPr lang="en-US" sz="800" dirty="0" smtClean="0"/>
          </a:p>
          <a:p>
            <a:pPr marL="533400" indent="-533400" eaLnBrk="1" hangingPunct="1">
              <a:lnSpc>
                <a:spcPct val="80000"/>
              </a:lnSpc>
              <a:defRPr/>
            </a:pPr>
            <a:r>
              <a:rPr lang="en-US" dirty="0" smtClean="0"/>
              <a:t>Consumer Rights</a:t>
            </a:r>
          </a:p>
          <a:p>
            <a:pPr marL="0" indent="0" eaLnBrk="1" hangingPunct="1">
              <a:lnSpc>
                <a:spcPct val="80000"/>
              </a:lnSpc>
              <a:buFontTx/>
              <a:buNone/>
              <a:defRPr/>
            </a:pPr>
            <a:endParaRPr lang="en-US" sz="800" dirty="0" smtClean="0"/>
          </a:p>
          <a:p>
            <a:pPr marL="533400" indent="-533400" eaLnBrk="1" hangingPunct="1">
              <a:lnSpc>
                <a:spcPct val="80000"/>
              </a:lnSpc>
              <a:defRPr/>
            </a:pPr>
            <a:r>
              <a:rPr lang="en-US" dirty="0" smtClean="0"/>
              <a:t>Consumer Intake &amp; Assessment</a:t>
            </a:r>
          </a:p>
          <a:p>
            <a:pPr marL="0" indent="0" eaLnBrk="1" hangingPunct="1">
              <a:lnSpc>
                <a:spcPct val="80000"/>
              </a:lnSpc>
              <a:buFontTx/>
              <a:buNone/>
              <a:defRPr/>
            </a:pPr>
            <a:endParaRPr lang="en-US" sz="800" dirty="0" smtClean="0"/>
          </a:p>
          <a:p>
            <a:pPr marL="533400" indent="-533400" eaLnBrk="1" hangingPunct="1">
              <a:lnSpc>
                <a:spcPct val="80000"/>
              </a:lnSpc>
              <a:defRPr/>
            </a:pPr>
            <a:r>
              <a:rPr lang="en-US" dirty="0" smtClean="0"/>
              <a:t>Quality of Care / Incident Report</a:t>
            </a:r>
          </a:p>
          <a:p>
            <a:pPr marL="0" indent="0" eaLnBrk="1" hangingPunct="1">
              <a:lnSpc>
                <a:spcPct val="80000"/>
              </a:lnSpc>
              <a:buFontTx/>
              <a:buNone/>
              <a:defRPr/>
            </a:pPr>
            <a:endParaRPr lang="en-US" sz="800" dirty="0"/>
          </a:p>
          <a:p>
            <a:pPr marL="533400" indent="-533400" eaLnBrk="1" hangingPunct="1">
              <a:lnSpc>
                <a:spcPct val="80000"/>
              </a:lnSpc>
              <a:defRPr/>
            </a:pPr>
            <a:r>
              <a:rPr lang="en-US" dirty="0" smtClean="0"/>
              <a:t>Duty to Report</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28600" y="655638"/>
            <a:ext cx="7543800" cy="715962"/>
          </a:xfrm>
        </p:spPr>
        <p:txBody>
          <a:bodyPr/>
          <a:lstStyle/>
          <a:p>
            <a:pPr eaLnBrk="1" hangingPunct="1">
              <a:defRPr/>
            </a:pPr>
            <a:r>
              <a:rPr lang="en-US" b="0" dirty="0" smtClean="0"/>
              <a:t>Recommended Policies &amp; Procedures cont’d</a:t>
            </a:r>
            <a:br>
              <a:rPr lang="en-US" b="0" dirty="0" smtClean="0"/>
            </a:br>
            <a:endParaRPr lang="en-US" b="0" dirty="0" smtClean="0"/>
          </a:p>
        </p:txBody>
      </p:sp>
      <p:sp>
        <p:nvSpPr>
          <p:cNvPr id="70659" name="Rectangle 3"/>
          <p:cNvSpPr>
            <a:spLocks noGrp="1" noChangeArrowheads="1"/>
          </p:cNvSpPr>
          <p:nvPr>
            <p:ph type="body" idx="1"/>
          </p:nvPr>
        </p:nvSpPr>
        <p:spPr>
          <a:xfrm>
            <a:off x="457200" y="1524000"/>
            <a:ext cx="8534400" cy="4876800"/>
          </a:xfrm>
        </p:spPr>
        <p:txBody>
          <a:bodyPr/>
          <a:lstStyle/>
          <a:p>
            <a:pPr marL="533400" indent="-533400" eaLnBrk="1" hangingPunct="1">
              <a:defRPr/>
            </a:pPr>
            <a:r>
              <a:rPr lang="en-US" dirty="0" smtClean="0"/>
              <a:t>Transportation / waiver</a:t>
            </a:r>
          </a:p>
          <a:p>
            <a:pPr marL="0" indent="0" eaLnBrk="1" hangingPunct="1">
              <a:buFontTx/>
              <a:buNone/>
              <a:defRPr/>
            </a:pPr>
            <a:endParaRPr lang="en-US" sz="800" dirty="0" smtClean="0"/>
          </a:p>
          <a:p>
            <a:pPr marL="533400" indent="-533400" eaLnBrk="1" hangingPunct="1">
              <a:defRPr/>
            </a:pPr>
            <a:r>
              <a:rPr lang="en-US" dirty="0" smtClean="0"/>
              <a:t>House Key / waiver</a:t>
            </a:r>
          </a:p>
          <a:p>
            <a:pPr marL="0" indent="0" eaLnBrk="1" hangingPunct="1">
              <a:buFontTx/>
              <a:buNone/>
              <a:defRPr/>
            </a:pPr>
            <a:endParaRPr lang="en-US" sz="800" dirty="0" smtClean="0"/>
          </a:p>
          <a:p>
            <a:pPr marL="533400" indent="-533400" eaLnBrk="1" hangingPunct="1">
              <a:defRPr/>
            </a:pPr>
            <a:r>
              <a:rPr lang="en-US" dirty="0" smtClean="0"/>
              <a:t>PCA Hiring &amp; Compliance </a:t>
            </a:r>
          </a:p>
          <a:p>
            <a:pPr marL="0" indent="0" eaLnBrk="1" hangingPunct="1">
              <a:buFontTx/>
              <a:buNone/>
              <a:defRPr/>
            </a:pPr>
            <a:endParaRPr lang="en-US" sz="800" dirty="0"/>
          </a:p>
          <a:p>
            <a:pPr marL="533400" indent="-533400" eaLnBrk="1" hangingPunct="1">
              <a:defRPr/>
            </a:pPr>
            <a:r>
              <a:rPr lang="en-US" dirty="0" smtClean="0"/>
              <a:t>PCA Rights/Code of conduct</a:t>
            </a:r>
          </a:p>
          <a:p>
            <a:pPr marL="0" indent="0" eaLnBrk="1" hangingPunct="1">
              <a:buFontTx/>
              <a:buNone/>
              <a:defRPr/>
            </a:pPr>
            <a:endParaRPr lang="en-US" sz="800" dirty="0"/>
          </a:p>
          <a:p>
            <a:pPr marL="533400" indent="-533400" eaLnBrk="1" hangingPunct="1">
              <a:defRPr/>
            </a:pPr>
            <a:r>
              <a:rPr lang="en-US" dirty="0" smtClean="0"/>
              <a:t>Supervisory monitoring – Consumer/PCA Evaluations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14325" y="452438"/>
            <a:ext cx="7305675" cy="715962"/>
          </a:xfrm>
        </p:spPr>
        <p:txBody>
          <a:bodyPr/>
          <a:lstStyle/>
          <a:p>
            <a:pPr eaLnBrk="1" hangingPunct="1">
              <a:defRPr/>
            </a:pPr>
            <a:r>
              <a:rPr lang="en-US" b="0" dirty="0" smtClean="0"/>
              <a:t>Recommended Policies and Procedures </a:t>
            </a:r>
            <a:r>
              <a:rPr lang="en-US" sz="2800" b="0" dirty="0" smtClean="0"/>
              <a:t>cont’d 2</a:t>
            </a:r>
            <a:endParaRPr lang="en-US" sz="2400" b="0" dirty="0" smtClean="0"/>
          </a:p>
        </p:txBody>
      </p:sp>
      <p:sp>
        <p:nvSpPr>
          <p:cNvPr id="71683" name="Rectangle 3"/>
          <p:cNvSpPr>
            <a:spLocks noGrp="1" noChangeArrowheads="1"/>
          </p:cNvSpPr>
          <p:nvPr>
            <p:ph type="body" idx="1"/>
          </p:nvPr>
        </p:nvSpPr>
        <p:spPr>
          <a:xfrm>
            <a:off x="557213" y="1524000"/>
            <a:ext cx="8534400" cy="4876800"/>
          </a:xfrm>
        </p:spPr>
        <p:txBody>
          <a:bodyPr/>
          <a:lstStyle/>
          <a:p>
            <a:pPr eaLnBrk="1" hangingPunct="1">
              <a:defRPr/>
            </a:pPr>
            <a:r>
              <a:rPr lang="en-US" dirty="0" smtClean="0"/>
              <a:t>Deficit Reduction/False Claims Act</a:t>
            </a:r>
          </a:p>
          <a:p>
            <a:pPr marL="0" indent="0" eaLnBrk="1" hangingPunct="1">
              <a:buFontTx/>
              <a:buNone/>
              <a:defRPr/>
            </a:pPr>
            <a:endParaRPr lang="en-US" sz="800" dirty="0" smtClean="0"/>
          </a:p>
          <a:p>
            <a:pPr eaLnBrk="1" hangingPunct="1">
              <a:defRPr/>
            </a:pPr>
            <a:r>
              <a:rPr lang="en-US" dirty="0" smtClean="0"/>
              <a:t>Criminal Background Checks</a:t>
            </a:r>
          </a:p>
          <a:p>
            <a:pPr marL="0" indent="0" eaLnBrk="1" hangingPunct="1">
              <a:buFontTx/>
              <a:buNone/>
              <a:defRPr/>
            </a:pPr>
            <a:endParaRPr lang="en-US" sz="800" dirty="0" smtClean="0"/>
          </a:p>
          <a:p>
            <a:pPr eaLnBrk="1" hangingPunct="1">
              <a:defRPr/>
            </a:pPr>
            <a:r>
              <a:rPr lang="en-US" dirty="0" smtClean="0"/>
              <a:t>Substance Abuse </a:t>
            </a:r>
          </a:p>
          <a:p>
            <a:pPr marL="0" indent="0" eaLnBrk="1" hangingPunct="1">
              <a:buFontTx/>
              <a:buNone/>
              <a:defRPr/>
            </a:pPr>
            <a:endParaRPr lang="en-US" sz="800" dirty="0" smtClean="0"/>
          </a:p>
          <a:p>
            <a:pPr eaLnBrk="1" hangingPunct="1">
              <a:defRPr/>
            </a:pPr>
            <a:r>
              <a:rPr lang="en-US" dirty="0" smtClean="0"/>
              <a:t>Disciplinary Process – a progressive approach</a:t>
            </a:r>
            <a:endParaRPr lang="en-US" sz="20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a:xfrm>
            <a:off x="457200" y="1524000"/>
            <a:ext cx="8534400" cy="4505325"/>
          </a:xfrm>
        </p:spPr>
        <p:txBody>
          <a:bodyPr/>
          <a:lstStyle/>
          <a:p>
            <a:pPr eaLnBrk="1" hangingPunct="1"/>
            <a:r>
              <a:rPr lang="en-US" smtClean="0"/>
              <a:t>Family Medical Leave Act (FMLA)</a:t>
            </a:r>
          </a:p>
          <a:p>
            <a:pPr eaLnBrk="1" hangingPunct="1"/>
            <a:r>
              <a:rPr lang="en-US" smtClean="0"/>
              <a:t>Injury Management/Claims</a:t>
            </a:r>
          </a:p>
          <a:p>
            <a:pPr eaLnBrk="1" hangingPunct="1"/>
            <a:r>
              <a:rPr lang="en-US" smtClean="0"/>
              <a:t>After-Hours Service</a:t>
            </a:r>
          </a:p>
          <a:p>
            <a:pPr eaLnBrk="1" hangingPunct="1"/>
            <a:r>
              <a:rPr lang="en-US" smtClean="0"/>
              <a:t>Payroll</a:t>
            </a:r>
          </a:p>
          <a:p>
            <a:pPr eaLnBrk="1" hangingPunct="1"/>
            <a:r>
              <a:rPr lang="en-US" smtClean="0"/>
              <a:t>Claims</a:t>
            </a:r>
          </a:p>
          <a:p>
            <a:pPr eaLnBrk="1" hangingPunct="1"/>
            <a:r>
              <a:rPr lang="en-US" smtClean="0"/>
              <a:t>File maintenance </a:t>
            </a:r>
          </a:p>
        </p:txBody>
      </p:sp>
      <p:sp>
        <p:nvSpPr>
          <p:cNvPr id="61444" name="Rectangle 6"/>
          <p:cNvSpPr>
            <a:spLocks noGrp="1" noChangeArrowheads="1"/>
          </p:cNvSpPr>
          <p:nvPr>
            <p:ph type="title"/>
          </p:nvPr>
        </p:nvSpPr>
        <p:spPr>
          <a:xfrm>
            <a:off x="323850" y="457200"/>
            <a:ext cx="7600950" cy="715963"/>
          </a:xfrm>
        </p:spPr>
        <p:txBody>
          <a:bodyPr/>
          <a:lstStyle/>
          <a:p>
            <a:pPr eaLnBrk="1" hangingPunct="1">
              <a:defRPr/>
            </a:pPr>
            <a:r>
              <a:rPr lang="en-US" b="0" dirty="0" smtClean="0"/>
              <a:t>Recommended Policies and Procedures </a:t>
            </a:r>
            <a:r>
              <a:rPr lang="en-US" sz="2800" b="0" dirty="0" smtClean="0"/>
              <a:t>cont’d 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2"/>
          <p:cNvSpPr txBox="1">
            <a:spLocks noGrp="1"/>
          </p:cNvSpPr>
          <p:nvPr/>
        </p:nvSpPr>
        <p:spPr bwMode="auto">
          <a:xfrm>
            <a:off x="8458200" y="6457950"/>
            <a:ext cx="4572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5C08F154-0A5A-4181-A6E2-C0083F2397FD}" type="slidenum">
              <a:rPr lang="en-US" sz="1100" b="1">
                <a:solidFill>
                  <a:schemeClr val="bg1"/>
                </a:solidFill>
              </a:rPr>
              <a:pPr algn="r" eaLnBrk="1" hangingPunct="1"/>
              <a:t>6</a:t>
            </a:fld>
            <a:endParaRPr lang="en-US" sz="1100" b="1">
              <a:solidFill>
                <a:schemeClr val="bg1"/>
              </a:solidFill>
            </a:endParaRPr>
          </a:p>
        </p:txBody>
      </p:sp>
      <p:sp>
        <p:nvSpPr>
          <p:cNvPr id="7172" name="Title 5"/>
          <p:cNvSpPr>
            <a:spLocks noGrp="1"/>
          </p:cNvSpPr>
          <p:nvPr>
            <p:ph type="title"/>
          </p:nvPr>
        </p:nvSpPr>
        <p:spPr/>
        <p:txBody>
          <a:bodyPr/>
          <a:lstStyle/>
          <a:p>
            <a:pPr eaLnBrk="1" hangingPunct="1">
              <a:defRPr/>
            </a:pPr>
            <a:r>
              <a:rPr lang="en-US" b="0" dirty="0" smtClean="0"/>
              <a:t>Arizona Long Term Care Services (ALTCS)</a:t>
            </a:r>
          </a:p>
        </p:txBody>
      </p:sp>
      <p:sp>
        <p:nvSpPr>
          <p:cNvPr id="2" name="Content Placeholder 3"/>
          <p:cNvSpPr>
            <a:spLocks noGrp="1"/>
          </p:cNvSpPr>
          <p:nvPr>
            <p:ph sz="half" idx="1"/>
          </p:nvPr>
        </p:nvSpPr>
        <p:spPr>
          <a:xfrm>
            <a:off x="533400" y="1600200"/>
            <a:ext cx="3695700" cy="4267200"/>
          </a:xfrm>
        </p:spPr>
        <p:txBody>
          <a:bodyPr/>
          <a:lstStyle/>
          <a:p>
            <a:pPr eaLnBrk="1" hangingPunct="1"/>
            <a:r>
              <a:rPr lang="en-US" smtClean="0"/>
              <a:t>Personal Care</a:t>
            </a:r>
            <a:br>
              <a:rPr lang="en-US" smtClean="0"/>
            </a:br>
            <a:endParaRPr lang="en-US" smtClean="0"/>
          </a:p>
          <a:p>
            <a:pPr eaLnBrk="1" hangingPunct="1"/>
            <a:r>
              <a:rPr lang="en-US" smtClean="0"/>
              <a:t> Homemaking</a:t>
            </a:r>
            <a:br>
              <a:rPr lang="en-US" smtClean="0"/>
            </a:br>
            <a:endParaRPr lang="en-US" smtClean="0"/>
          </a:p>
          <a:p>
            <a:pPr eaLnBrk="1" hangingPunct="1"/>
            <a:r>
              <a:rPr lang="en-US" smtClean="0"/>
              <a:t> Attendant Care</a:t>
            </a:r>
          </a:p>
          <a:p>
            <a:pPr eaLnBrk="1" hangingPunct="1"/>
            <a:endParaRPr lang="en-US" smtClean="0"/>
          </a:p>
          <a:p>
            <a:pPr eaLnBrk="1" hangingPunct="1"/>
            <a:r>
              <a:rPr lang="en-US" smtClean="0"/>
              <a:t> Respite Care</a:t>
            </a:r>
          </a:p>
          <a:p>
            <a:pPr eaLnBrk="1" hangingPunct="1"/>
            <a:endParaRPr lang="en-US" smtClean="0"/>
          </a:p>
        </p:txBody>
      </p:sp>
      <p:sp>
        <p:nvSpPr>
          <p:cNvPr id="5" name="Content Placeholder 4"/>
          <p:cNvSpPr>
            <a:spLocks noGrp="1"/>
          </p:cNvSpPr>
          <p:nvPr>
            <p:ph sz="half" idx="2"/>
          </p:nvPr>
        </p:nvSpPr>
        <p:spPr>
          <a:xfrm>
            <a:off x="4381500" y="1600200"/>
            <a:ext cx="4229100" cy="4267200"/>
          </a:xfrm>
        </p:spPr>
        <p:txBody>
          <a:bodyPr/>
          <a:lstStyle/>
          <a:p>
            <a:pPr eaLnBrk="1" hangingPunct="1">
              <a:defRPr/>
            </a:pPr>
            <a:r>
              <a:rPr lang="en-US" dirty="0" smtClean="0"/>
              <a:t> </a:t>
            </a:r>
            <a:r>
              <a:rPr lang="en-US" dirty="0"/>
              <a:t>Self-directed Attendant Care</a:t>
            </a:r>
            <a:br>
              <a:rPr lang="en-US" dirty="0"/>
            </a:br>
            <a:endParaRPr lang="en-US" dirty="0"/>
          </a:p>
          <a:p>
            <a:pPr eaLnBrk="1" hangingPunct="1">
              <a:defRPr/>
            </a:pPr>
            <a:r>
              <a:rPr lang="en-US" dirty="0"/>
              <a:t> Assisted Living</a:t>
            </a:r>
            <a:br>
              <a:rPr lang="en-US" dirty="0"/>
            </a:br>
            <a:endParaRPr lang="en-US" dirty="0"/>
          </a:p>
          <a:p>
            <a:pPr eaLnBrk="1" hangingPunct="1">
              <a:defRPr/>
            </a:pPr>
            <a:r>
              <a:rPr lang="en-US" dirty="0"/>
              <a:t> Nursing Homes</a:t>
            </a:r>
          </a:p>
          <a:p>
            <a:pPr marL="0" indent="0" eaLnBrk="1" hangingPunct="1">
              <a:buFontTx/>
              <a:buNone/>
              <a:defRPr/>
            </a:pPr>
            <a:endParaRPr lang="en-U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ChangeArrowheads="1"/>
          </p:cNvSpPr>
          <p:nvPr>
            <p:ph type="title"/>
          </p:nvPr>
        </p:nvSpPr>
        <p:spPr/>
        <p:txBody>
          <a:bodyPr/>
          <a:lstStyle/>
          <a:p>
            <a:pPr eaLnBrk="1" hangingPunct="1">
              <a:defRPr/>
            </a:pPr>
            <a:r>
              <a:rPr lang="en-US" b="0" dirty="0" smtClean="0"/>
              <a:t>For more information</a:t>
            </a:r>
          </a:p>
        </p:txBody>
      </p:sp>
      <p:sp>
        <p:nvSpPr>
          <p:cNvPr id="2" name="Rectangle 3"/>
          <p:cNvSpPr>
            <a:spLocks noGrp="1" noChangeArrowheads="1"/>
          </p:cNvSpPr>
          <p:nvPr>
            <p:ph type="body" idx="1"/>
          </p:nvPr>
        </p:nvSpPr>
        <p:spPr>
          <a:xfrm>
            <a:off x="304800" y="1295400"/>
            <a:ext cx="8153400" cy="5029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t>Phil Pangrazio, Executive Director</a:t>
            </a:r>
          </a:p>
          <a:p>
            <a:pPr lvl="1" eaLnBrk="1" hangingPunct="1">
              <a:buFont typeface="Tahoma" panose="020B0604030504040204" pitchFamily="34" charset="0"/>
              <a:buNone/>
            </a:pPr>
            <a:r>
              <a:rPr lang="en-US" sz="2800" smtClean="0">
                <a:hlinkClick r:id="rId2"/>
              </a:rPr>
              <a:t>PhilP@abil.org</a:t>
            </a:r>
            <a:endParaRPr lang="en-US" sz="2800" smtClean="0"/>
          </a:p>
          <a:p>
            <a:pPr lvl="1" eaLnBrk="1" hangingPunct="1">
              <a:buFont typeface="Tahoma" panose="020B0604030504040204" pitchFamily="34" charset="0"/>
              <a:buNone/>
            </a:pPr>
            <a:endParaRPr lang="en-US" sz="800" smtClean="0"/>
          </a:p>
          <a:p>
            <a:pPr lvl="1" eaLnBrk="1" hangingPunct="1">
              <a:buFont typeface="Tahoma" panose="020B0604030504040204" pitchFamily="34" charset="0"/>
              <a:buNone/>
            </a:pPr>
            <a:r>
              <a:rPr lang="en-US" sz="2800" smtClean="0"/>
              <a:t>Gwen Dean, PAS Unit Director</a:t>
            </a:r>
          </a:p>
          <a:p>
            <a:pPr lvl="1" eaLnBrk="1" hangingPunct="1">
              <a:buFont typeface="Tahoma" panose="020B0604030504040204" pitchFamily="34" charset="0"/>
              <a:buNone/>
            </a:pPr>
            <a:r>
              <a:rPr lang="en-US" sz="2800" smtClean="0">
                <a:hlinkClick r:id="rId3"/>
              </a:rPr>
              <a:t>GwenD@abil.org</a:t>
            </a:r>
            <a:endParaRPr lang="en-US" sz="2800" smtClean="0"/>
          </a:p>
          <a:p>
            <a:pPr lvl="1" eaLnBrk="1" hangingPunct="1">
              <a:buFont typeface="Tahoma" panose="020B0604030504040204" pitchFamily="34" charset="0"/>
              <a:buNone/>
            </a:pPr>
            <a:endParaRPr lang="en-US" sz="800" smtClean="0"/>
          </a:p>
          <a:p>
            <a:pPr lvl="1" eaLnBrk="1" hangingPunct="1">
              <a:buFont typeface="Tahoma" panose="020B0604030504040204" pitchFamily="34" charset="0"/>
              <a:buNone/>
            </a:pPr>
            <a:r>
              <a:rPr lang="en-US" sz="2800" smtClean="0"/>
              <a:t>Arizona Bridge to Independent Living</a:t>
            </a:r>
          </a:p>
          <a:p>
            <a:pPr lvl="1" eaLnBrk="1" hangingPunct="1">
              <a:buFont typeface="Tahoma" panose="020B0604030504040204" pitchFamily="34" charset="0"/>
              <a:buNone/>
            </a:pPr>
            <a:r>
              <a:rPr lang="en-US" sz="2800" smtClean="0"/>
              <a:t>(602) 296-0513</a:t>
            </a:r>
          </a:p>
          <a:p>
            <a:pPr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b="0" smtClean="0"/>
              <a:t>CIL-NET Attribution</a:t>
            </a:r>
          </a:p>
        </p:txBody>
      </p:sp>
      <p:sp>
        <p:nvSpPr>
          <p:cNvPr id="2" name="Rectangle 3"/>
          <p:cNvSpPr>
            <a:spLocks noGrp="1" noChangeArrowheads="1"/>
          </p:cNvSpPr>
          <p:nvPr>
            <p:ph type="body" idx="1"/>
          </p:nvPr>
        </p:nvSpPr>
        <p:spPr>
          <a:xfrm>
            <a:off x="0" y="1143000"/>
            <a:ext cx="8610600" cy="50292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2"/>
          <p:cNvSpPr txBox="1">
            <a:spLocks noGrp="1"/>
          </p:cNvSpPr>
          <p:nvPr/>
        </p:nvSpPr>
        <p:spPr bwMode="auto">
          <a:xfrm>
            <a:off x="8458200" y="6457950"/>
            <a:ext cx="4572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C5CE4F7-8BDA-4CD8-AD5D-E436C4AE92E0}" type="slidenum">
              <a:rPr lang="en-US" sz="1100" b="1">
                <a:solidFill>
                  <a:schemeClr val="bg1"/>
                </a:solidFill>
              </a:rPr>
              <a:pPr algn="r" eaLnBrk="1" hangingPunct="1"/>
              <a:t>7</a:t>
            </a:fld>
            <a:endParaRPr lang="en-US" sz="1100" b="1">
              <a:solidFill>
                <a:schemeClr val="bg1"/>
              </a:solidFill>
            </a:endParaRPr>
          </a:p>
        </p:txBody>
      </p:sp>
      <p:sp>
        <p:nvSpPr>
          <p:cNvPr id="2" name="Title 1"/>
          <p:cNvSpPr>
            <a:spLocks noGrp="1"/>
          </p:cNvSpPr>
          <p:nvPr>
            <p:ph type="title"/>
          </p:nvPr>
        </p:nvSpPr>
        <p:spPr/>
        <p:txBody>
          <a:bodyPr/>
          <a:lstStyle/>
          <a:p>
            <a:pPr eaLnBrk="1" hangingPunct="1">
              <a:defRPr/>
            </a:pPr>
            <a:r>
              <a:rPr lang="en-US" b="0" dirty="0">
                <a:solidFill>
                  <a:srgbClr val="333399"/>
                </a:solidFill>
              </a:rPr>
              <a:t>Managed Care Program Contractor</a:t>
            </a:r>
            <a:endParaRPr lang="en-US" b="0" dirty="0"/>
          </a:p>
        </p:txBody>
      </p:sp>
      <p:sp>
        <p:nvSpPr>
          <p:cNvPr id="4" name="Content Placeholder 3"/>
          <p:cNvSpPr>
            <a:spLocks noGrp="1"/>
          </p:cNvSpPr>
          <p:nvPr>
            <p:ph idx="1"/>
          </p:nvPr>
        </p:nvSpPr>
        <p:spPr>
          <a:xfrm>
            <a:off x="0" y="1066800"/>
            <a:ext cx="9144000" cy="5029200"/>
          </a:xfrm>
        </p:spPr>
        <p:txBody>
          <a:bodyPr/>
          <a:lstStyle/>
          <a:p>
            <a:pPr marL="573088" indent="0" eaLnBrk="1" hangingPunct="1">
              <a:buClr>
                <a:srgbClr val="000066"/>
              </a:buClr>
              <a:buFontTx/>
              <a:buNone/>
              <a:tabLst>
                <a:tab pos="2347913" algn="l"/>
              </a:tabLst>
              <a:defRPr/>
            </a:pPr>
            <a:r>
              <a:rPr lang="en-US" dirty="0"/>
              <a:t>ALTCS Program Contractors are responsible for </a:t>
            </a:r>
            <a:r>
              <a:rPr lang="en-US" dirty="0" smtClean="0"/>
              <a:t>–</a:t>
            </a:r>
          </a:p>
          <a:p>
            <a:pPr marL="573088" indent="0" eaLnBrk="1" hangingPunct="1">
              <a:buClr>
                <a:srgbClr val="000066"/>
              </a:buClr>
              <a:buFontTx/>
              <a:buNone/>
              <a:tabLst>
                <a:tab pos="2347913" algn="l"/>
              </a:tabLst>
              <a:defRPr/>
            </a:pPr>
            <a:endParaRPr lang="en-US" sz="800" dirty="0" smtClean="0"/>
          </a:p>
          <a:p>
            <a:pPr marL="915988" eaLnBrk="1" hangingPunct="1">
              <a:buClr>
                <a:srgbClr val="000066"/>
              </a:buClr>
              <a:tabLst>
                <a:tab pos="2347913" algn="l"/>
              </a:tabLst>
              <a:defRPr/>
            </a:pPr>
            <a:r>
              <a:rPr lang="en-US" dirty="0"/>
              <a:t>Selecting and monitoring the performance of provider agencies</a:t>
            </a:r>
          </a:p>
          <a:p>
            <a:pPr marL="915988" eaLnBrk="1" hangingPunct="1">
              <a:buClr>
                <a:srgbClr val="000066"/>
              </a:buClr>
              <a:tabLst>
                <a:tab pos="2347913" algn="l"/>
              </a:tabLst>
              <a:defRPr/>
            </a:pPr>
            <a:r>
              <a:rPr lang="en-US" dirty="0"/>
              <a:t>Monitoring Self-Directed Care Services</a:t>
            </a:r>
          </a:p>
          <a:p>
            <a:pPr marL="915988" eaLnBrk="1" hangingPunct="1">
              <a:buClr>
                <a:srgbClr val="000066"/>
              </a:buClr>
              <a:tabLst>
                <a:tab pos="2347913" algn="l"/>
              </a:tabLst>
              <a:defRPr/>
            </a:pPr>
            <a:r>
              <a:rPr lang="en-US" dirty="0"/>
              <a:t>Assigning the Consumer an ALTCS Case Manager</a:t>
            </a:r>
          </a:p>
          <a:p>
            <a:pPr marL="915988" eaLnBrk="1" hangingPunct="1">
              <a:buClr>
                <a:srgbClr val="000066"/>
              </a:buClr>
              <a:tabLst>
                <a:tab pos="2347913" algn="l"/>
              </a:tabLst>
              <a:defRPr/>
            </a:pPr>
            <a:r>
              <a:rPr lang="en-US" dirty="0"/>
              <a:t>The coordination and authorization of services</a:t>
            </a:r>
          </a:p>
          <a:p>
            <a:pPr marL="915988" eaLnBrk="1" hangingPunct="1">
              <a:buClr>
                <a:srgbClr val="000066"/>
              </a:buClr>
              <a:tabLst>
                <a:tab pos="2347913" algn="l"/>
              </a:tabLst>
              <a:defRPr/>
            </a:pPr>
            <a:r>
              <a:rPr lang="en-US" dirty="0"/>
              <a:t>Ensure that new consumers have services provided within 30 days</a:t>
            </a:r>
          </a:p>
          <a:p>
            <a:pPr marL="915988" eaLnBrk="1" hangingPunct="1">
              <a:buClr>
                <a:srgbClr val="000066"/>
              </a:buClr>
              <a:tabLst>
                <a:tab pos="2347913" algn="l"/>
              </a:tabLst>
              <a:defRPr/>
            </a:pPr>
            <a:r>
              <a:rPr lang="en-US" dirty="0"/>
              <a:t>Semi-annual consumer re-assessment of services</a:t>
            </a:r>
            <a:r>
              <a:rPr lang="en-US" sz="2400" dirty="0" smtClean="0"/>
              <a:t/>
            </a:r>
            <a:br>
              <a:rPr lang="en-US" sz="2400" dirty="0" smtClean="0"/>
            </a:br>
            <a:endParaRPr lang="en-US" sz="2400" dirty="0" smtClean="0"/>
          </a:p>
          <a:p>
            <a:pPr marL="0" indent="0" eaLnBrk="1" hangingPunct="1">
              <a:buFontTx/>
              <a:buNone/>
              <a:defRPr/>
            </a:pP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381000"/>
            <a:ext cx="7696200" cy="1325563"/>
          </a:xfrm>
        </p:spPr>
        <p:txBody>
          <a:bodyPr/>
          <a:lstStyle/>
          <a:p>
            <a:pPr eaLnBrk="1" hangingPunct="1">
              <a:defRPr/>
            </a:pPr>
            <a:r>
              <a:rPr lang="en-US" b="0" dirty="0" smtClean="0"/>
              <a:t>Philosophical Benefits and Value of Being a Managed Care Sub-Contract Provider of PAS</a:t>
            </a:r>
          </a:p>
        </p:txBody>
      </p:sp>
      <p:sp>
        <p:nvSpPr>
          <p:cNvPr id="73731" name="Rectangle 3"/>
          <p:cNvSpPr>
            <a:spLocks noGrp="1" noChangeArrowheads="1"/>
          </p:cNvSpPr>
          <p:nvPr>
            <p:ph idx="1"/>
          </p:nvPr>
        </p:nvSpPr>
        <p:spPr>
          <a:xfrm>
            <a:off x="762000" y="2209800"/>
            <a:ext cx="6934200" cy="2955925"/>
          </a:xfrm>
        </p:spPr>
        <p:txBody>
          <a:bodyPr/>
          <a:lstStyle/>
          <a:p>
            <a:pPr eaLnBrk="1" hangingPunct="1">
              <a:defRPr/>
            </a:pPr>
            <a:r>
              <a:rPr lang="en-US" dirty="0" smtClean="0"/>
              <a:t>Increase the Center’s consumer base</a:t>
            </a:r>
          </a:p>
          <a:p>
            <a:pPr marL="0" indent="0" eaLnBrk="1" hangingPunct="1">
              <a:buFontTx/>
              <a:buNone/>
              <a:defRPr/>
            </a:pPr>
            <a:endParaRPr lang="en-US" dirty="0" smtClean="0"/>
          </a:p>
          <a:p>
            <a:pPr eaLnBrk="1" hangingPunct="1">
              <a:defRPr/>
            </a:pPr>
            <a:r>
              <a:rPr lang="en-US" dirty="0" smtClean="0"/>
              <a:t>Discretionary dollars</a:t>
            </a:r>
          </a:p>
          <a:p>
            <a:pPr marL="0" indent="0" eaLnBrk="1" hangingPunct="1">
              <a:buFontTx/>
              <a:buNone/>
              <a:defRPr/>
            </a:pPr>
            <a:endParaRPr lang="en-US" sz="2000" dirty="0" smtClean="0"/>
          </a:p>
          <a:p>
            <a:pPr marL="0" indent="0" eaLnBrk="1" hangingPunct="1">
              <a:buFontTx/>
              <a:buNone/>
              <a:defRPr/>
            </a:pP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5"/>
          <p:cNvSpPr>
            <a:spLocks noGrp="1"/>
          </p:cNvSpPr>
          <p:nvPr>
            <p:ph type="title"/>
          </p:nvPr>
        </p:nvSpPr>
        <p:spPr>
          <a:xfrm>
            <a:off x="228600" y="381000"/>
            <a:ext cx="7467600" cy="792163"/>
          </a:xfrm>
        </p:spPr>
        <p:txBody>
          <a:bodyPr/>
          <a:lstStyle/>
          <a:p>
            <a:pPr eaLnBrk="1" hangingPunct="1">
              <a:defRPr/>
            </a:pPr>
            <a:r>
              <a:rPr lang="en-US" b="0" dirty="0" smtClean="0"/>
              <a:t>Provider Agencies Services</a:t>
            </a:r>
            <a:br>
              <a:rPr lang="en-US" b="0" dirty="0" smtClean="0"/>
            </a:br>
            <a:endParaRPr lang="en-US" b="0" dirty="0" smtClean="0"/>
          </a:p>
        </p:txBody>
      </p:sp>
      <p:sp>
        <p:nvSpPr>
          <p:cNvPr id="3" name="Rectangle 3"/>
          <p:cNvSpPr>
            <a:spLocks noGrp="1" noChangeArrowheads="1"/>
          </p:cNvSpPr>
          <p:nvPr>
            <p:ph sz="half" idx="1"/>
          </p:nvPr>
        </p:nvSpPr>
        <p:spPr>
          <a:xfrm>
            <a:off x="304800" y="1143000"/>
            <a:ext cx="3505200" cy="4724400"/>
          </a:xfrm>
        </p:spPr>
        <p:txBody>
          <a:bodyPr/>
          <a:lstStyle/>
          <a:p>
            <a:pPr eaLnBrk="1" hangingPunct="1"/>
            <a:r>
              <a:rPr lang="en-US" sz="2400" smtClean="0"/>
              <a:t>Personal Care</a:t>
            </a:r>
            <a:br>
              <a:rPr lang="en-US" sz="2400" smtClean="0"/>
            </a:br>
            <a:endParaRPr lang="en-US" sz="2400" smtClean="0"/>
          </a:p>
          <a:p>
            <a:pPr eaLnBrk="1" hangingPunct="1"/>
            <a:r>
              <a:rPr lang="en-US" sz="2400" smtClean="0"/>
              <a:t>Homemaking</a:t>
            </a:r>
            <a:br>
              <a:rPr lang="en-US" sz="2400" smtClean="0"/>
            </a:br>
            <a:endParaRPr lang="en-US" sz="2400" smtClean="0"/>
          </a:p>
          <a:p>
            <a:pPr eaLnBrk="1" hangingPunct="1"/>
            <a:r>
              <a:rPr lang="en-US" sz="2400" smtClean="0"/>
              <a:t>Attendant Care</a:t>
            </a:r>
          </a:p>
          <a:p>
            <a:pPr eaLnBrk="1" hangingPunct="1"/>
            <a:endParaRPr lang="en-US" sz="2400" smtClean="0"/>
          </a:p>
          <a:p>
            <a:pPr eaLnBrk="1" hangingPunct="1"/>
            <a:r>
              <a:rPr lang="en-US" sz="2400" smtClean="0"/>
              <a:t>Respite Care</a:t>
            </a:r>
          </a:p>
          <a:p>
            <a:pPr eaLnBrk="1" hangingPunct="1"/>
            <a:endParaRPr lang="en-US" sz="2400" smtClean="0"/>
          </a:p>
          <a:p>
            <a:pPr eaLnBrk="1" hangingPunct="1"/>
            <a:r>
              <a:rPr lang="en-US" sz="2400" smtClean="0"/>
              <a:t>Prescriptions</a:t>
            </a:r>
          </a:p>
          <a:p>
            <a:pPr eaLnBrk="1" hangingPunct="1">
              <a:buFontTx/>
              <a:buNone/>
            </a:pPr>
            <a:endParaRPr lang="en-US" sz="2400" smtClean="0"/>
          </a:p>
          <a:p>
            <a:pPr eaLnBrk="1" hangingPunct="1">
              <a:buFontTx/>
              <a:buNone/>
            </a:pPr>
            <a:endParaRPr lang="en-US" sz="2400" smtClean="0"/>
          </a:p>
        </p:txBody>
      </p:sp>
      <p:sp>
        <p:nvSpPr>
          <p:cNvPr id="2" name="Content Placeholder 1"/>
          <p:cNvSpPr>
            <a:spLocks noGrp="1"/>
          </p:cNvSpPr>
          <p:nvPr>
            <p:ph sz="half" idx="2"/>
          </p:nvPr>
        </p:nvSpPr>
        <p:spPr>
          <a:xfrm>
            <a:off x="3810000" y="1143000"/>
            <a:ext cx="5105400" cy="4800600"/>
          </a:xfrm>
        </p:spPr>
        <p:txBody>
          <a:bodyPr/>
          <a:lstStyle/>
          <a:p>
            <a:pPr eaLnBrk="1" hangingPunct="1">
              <a:defRPr/>
            </a:pPr>
            <a:r>
              <a:rPr lang="en-US" sz="2400" dirty="0" smtClean="0"/>
              <a:t> Transportation to medical </a:t>
            </a:r>
          </a:p>
          <a:p>
            <a:pPr marL="0" indent="0" eaLnBrk="1" hangingPunct="1">
              <a:buFontTx/>
              <a:buNone/>
              <a:defRPr/>
            </a:pPr>
            <a:r>
              <a:rPr lang="en-US" sz="2400" dirty="0"/>
              <a:t> </a:t>
            </a:r>
            <a:r>
              <a:rPr lang="en-US" sz="2400" dirty="0" smtClean="0"/>
              <a:t>    appointments</a:t>
            </a:r>
          </a:p>
          <a:p>
            <a:pPr marL="0" indent="0" eaLnBrk="1" hangingPunct="1">
              <a:buFontTx/>
              <a:buNone/>
              <a:defRPr/>
            </a:pPr>
            <a:endParaRPr lang="en-US" sz="800" dirty="0" smtClean="0"/>
          </a:p>
          <a:p>
            <a:pPr eaLnBrk="1" hangingPunct="1">
              <a:defRPr/>
            </a:pPr>
            <a:r>
              <a:rPr lang="en-US" sz="2400" dirty="0" smtClean="0"/>
              <a:t>  Home modifications</a:t>
            </a:r>
            <a:br>
              <a:rPr lang="en-US" sz="2400" dirty="0" smtClean="0"/>
            </a:br>
            <a:endParaRPr lang="en-US" sz="2400" dirty="0" smtClean="0"/>
          </a:p>
          <a:p>
            <a:pPr eaLnBrk="1" hangingPunct="1">
              <a:defRPr/>
            </a:pPr>
            <a:r>
              <a:rPr lang="en-US" sz="2400" dirty="0" smtClean="0"/>
              <a:t>  Visiting nurse services</a:t>
            </a:r>
            <a:br>
              <a:rPr lang="en-US" sz="2400" dirty="0" smtClean="0"/>
            </a:br>
            <a:endParaRPr lang="en-US" sz="2400" dirty="0" smtClean="0"/>
          </a:p>
          <a:p>
            <a:pPr eaLnBrk="1" hangingPunct="1">
              <a:defRPr/>
            </a:pPr>
            <a:r>
              <a:rPr lang="en-US" sz="2400" dirty="0" smtClean="0"/>
              <a:t>  Durable medical equipment</a:t>
            </a:r>
            <a:br>
              <a:rPr lang="en-US" sz="2400" dirty="0" smtClean="0"/>
            </a:br>
            <a:endParaRPr lang="en-US" sz="2400" dirty="0" smtClean="0"/>
          </a:p>
          <a:p>
            <a:pPr eaLnBrk="1" hangingPunct="1">
              <a:defRPr/>
            </a:pPr>
            <a:r>
              <a:rPr lang="en-US" sz="2400" dirty="0" smtClean="0"/>
              <a:t>  Doctors and hospitals</a:t>
            </a:r>
            <a:br>
              <a:rPr lang="en-US" sz="2400" dirty="0" smtClean="0"/>
            </a:br>
            <a:endParaRPr lang="en-US" sz="2400" dirty="0" smtClean="0"/>
          </a:p>
          <a:p>
            <a:pPr eaLnBrk="1" hangingPunct="1">
              <a:defRPr/>
            </a:pP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2392</Words>
  <Application>Microsoft Office PowerPoint</Application>
  <PresentationFormat>On-screen Show (4:3)</PresentationFormat>
  <Paragraphs>497</Paragraphs>
  <Slides>61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Arial Rounded MT Bold</vt:lpstr>
      <vt:lpstr>Symbol</vt:lpstr>
      <vt:lpstr>Tahoma</vt:lpstr>
      <vt:lpstr>Wingdings</vt:lpstr>
      <vt:lpstr>Default Design</vt:lpstr>
      <vt:lpstr>CIL-NET Presents…</vt:lpstr>
      <vt:lpstr>Arizona Health Care Cost  Containment System (AHCCCS) </vt:lpstr>
      <vt:lpstr>AHCCCS Role</vt:lpstr>
      <vt:lpstr>Financial and Medical Eligibility</vt:lpstr>
      <vt:lpstr>Financial and Medical Eligibility, cont’d.</vt:lpstr>
      <vt:lpstr>Arizona Long Term Care Services (ALTCS)</vt:lpstr>
      <vt:lpstr>Managed Care Program Contractor</vt:lpstr>
      <vt:lpstr>Philosophical Benefits and Value of Being a Managed Care Sub-Contract Provider of PAS</vt:lpstr>
      <vt:lpstr>Provider Agencies Services </vt:lpstr>
      <vt:lpstr>Personal Care Assistant Services </vt:lpstr>
      <vt:lpstr>Personal Care Assistant Services, cont’d. </vt:lpstr>
      <vt:lpstr>Self-directed Attendant Care</vt:lpstr>
      <vt:lpstr>Self-directed Attendant Care, cont’d. </vt:lpstr>
      <vt:lpstr>Self-directed Attendant Care cont’d  2</vt:lpstr>
      <vt:lpstr>Self-directed Attendant Care cont’d 3</vt:lpstr>
      <vt:lpstr>PowerPoint Presentation</vt:lpstr>
      <vt:lpstr>Provider Agencies </vt:lpstr>
      <vt:lpstr>Five Components to Agency Model</vt:lpstr>
      <vt:lpstr>Case Management - Provider Agency Service Intake</vt:lpstr>
      <vt:lpstr>Case Management - Independent Living Overview </vt:lpstr>
      <vt:lpstr>Case Management - Intake Assessment Summary </vt:lpstr>
      <vt:lpstr>Case Management - Consumer Training Overview</vt:lpstr>
      <vt:lpstr>Case Management - Consumer Needs Assessment</vt:lpstr>
      <vt:lpstr>Case Management - Consumer Needs Assessment cont’d.</vt:lpstr>
      <vt:lpstr>Case Management - Consumer/PCA  Service Agreement</vt:lpstr>
      <vt:lpstr>Case Management - Consumer/PCA  Service Agreement  cont’d.</vt:lpstr>
      <vt:lpstr>Case Management - After Hours Service</vt:lpstr>
      <vt:lpstr>Case Management - After Hours Service cont’d</vt:lpstr>
      <vt:lpstr>Case Management - Provider Agency Consumer Monitoring </vt:lpstr>
      <vt:lpstr>Case Management - Provider Agency Consumer Monitoring cont’d </vt:lpstr>
      <vt:lpstr>Program pitfalls </vt:lpstr>
      <vt:lpstr>Program pitfalls cont’d</vt:lpstr>
      <vt:lpstr>Paid Family Member Pros and Cons</vt:lpstr>
      <vt:lpstr>Paid Family Member Pros and Cons cont’d</vt:lpstr>
      <vt:lpstr>Paid Family Member Pros and Cons cont’d 2 </vt:lpstr>
      <vt:lpstr>Hiring Requirements –  Personal Care Assistant </vt:lpstr>
      <vt:lpstr>Hiring Requirements –  Personal Care Assistant cont’d </vt:lpstr>
      <vt:lpstr>Personal Care Assistant Training</vt:lpstr>
      <vt:lpstr>Personal Care Assistant Training cont’d.</vt:lpstr>
      <vt:lpstr>Personal Care Assistant Training cont’d 2</vt:lpstr>
      <vt:lpstr>Payroll Process</vt:lpstr>
      <vt:lpstr>Payroll Process cont’d.</vt:lpstr>
      <vt:lpstr>Payroll Process Cont’d 2</vt:lpstr>
      <vt:lpstr>Payroll Pitfalls</vt:lpstr>
      <vt:lpstr>Claims Process</vt:lpstr>
      <vt:lpstr>Claims Tips </vt:lpstr>
      <vt:lpstr>Claims Pitfalls</vt:lpstr>
      <vt:lpstr>Claims Pitfalls cont’d</vt:lpstr>
      <vt:lpstr>Important Considerations in Developing Policies and Procedures  </vt:lpstr>
      <vt:lpstr>Important Considerations in  Developing Policies and Procedures cont’d </vt:lpstr>
      <vt:lpstr>Important Considerations in  Developing Policies and Procedures cont’d 2</vt:lpstr>
      <vt:lpstr>Potential Liability</vt:lpstr>
      <vt:lpstr>Potential Liability cont’d</vt:lpstr>
      <vt:lpstr>Potential Liability cont’d 2</vt:lpstr>
      <vt:lpstr>Potential Liability cont’d 3</vt:lpstr>
      <vt:lpstr>Recommended Policies &amp; Procedures</vt:lpstr>
      <vt:lpstr>Recommended Policies &amp; Procedures cont’d </vt:lpstr>
      <vt:lpstr>Recommended Policies and Procedures cont’d 2</vt:lpstr>
      <vt:lpstr>Recommended Policies and Procedures cont’d 3</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ABIL Presentation</dc:title>
  <dc:creator>eubanks</dc:creator>
  <cp:lastModifiedBy>Elhardt, Marjorie</cp:lastModifiedBy>
  <cp:revision>26</cp:revision>
  <dcterms:created xsi:type="dcterms:W3CDTF">2011-01-05T14:17:40Z</dcterms:created>
  <dcterms:modified xsi:type="dcterms:W3CDTF">2014-03-12T14:18:39Z</dcterms:modified>
</cp:coreProperties>
</file>