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3"/>
  </p:notesMasterIdLst>
  <p:sldIdLst>
    <p:sldId id="281" r:id="rId2"/>
    <p:sldId id="283"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17" r:id="rId37"/>
    <p:sldId id="318" r:id="rId38"/>
    <p:sldId id="319" r:id="rId39"/>
    <p:sldId id="320" r:id="rId40"/>
    <p:sldId id="321" r:id="rId41"/>
    <p:sldId id="322" r:id="rId42"/>
    <p:sldId id="323" r:id="rId43"/>
    <p:sldId id="324" r:id="rId44"/>
    <p:sldId id="325" r:id="rId45"/>
    <p:sldId id="326" r:id="rId46"/>
    <p:sldId id="327" r:id="rId47"/>
    <p:sldId id="328" r:id="rId48"/>
    <p:sldId id="329" r:id="rId49"/>
    <p:sldId id="330" r:id="rId50"/>
    <p:sldId id="331" r:id="rId51"/>
    <p:sldId id="332" r:id="rId52"/>
    <p:sldId id="333" r:id="rId53"/>
    <p:sldId id="334" r:id="rId54"/>
    <p:sldId id="335" r:id="rId55"/>
    <p:sldId id="336" r:id="rId56"/>
    <p:sldId id="337" r:id="rId57"/>
    <p:sldId id="338" r:id="rId58"/>
    <p:sldId id="339" r:id="rId59"/>
    <p:sldId id="340" r:id="rId60"/>
    <p:sldId id="341" r:id="rId61"/>
    <p:sldId id="342" r:id="rId6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2" d="100"/>
          <a:sy n="112" d="100"/>
        </p:scale>
        <p:origin x="1530" y="10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10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645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AA0E590-2439-4A1E-A138-CDF216DDDFAD}" type="slidenum">
              <a:rPr lang="en-US"/>
              <a:pPr/>
              <a:t>‹#›</a:t>
            </a:fld>
            <a:endParaRPr lang="en-US"/>
          </a:p>
        </p:txBody>
      </p:sp>
    </p:spTree>
    <p:extLst>
      <p:ext uri="{BB962C8B-B14F-4D97-AF65-F5344CB8AC3E}">
        <p14:creationId xmlns:p14="http://schemas.microsoft.com/office/powerpoint/2010/main" val="5175961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B57246D1-301B-4265-9873-0C8101A83D02}" type="slidenum">
              <a:rPr lang="en-US"/>
              <a:pPr/>
              <a:t>‹#›</a:t>
            </a:fld>
            <a:endParaRPr lang="en-US"/>
          </a:p>
        </p:txBody>
      </p:sp>
    </p:spTree>
    <p:extLst>
      <p:ext uri="{BB962C8B-B14F-4D97-AF65-F5344CB8AC3E}">
        <p14:creationId xmlns:p14="http://schemas.microsoft.com/office/powerpoint/2010/main" val="958414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D71D995-8C84-44B4-B432-C846F0FBFF36}" type="slidenum">
              <a:rPr lang="en-US"/>
              <a:pPr/>
              <a:t>‹#›</a:t>
            </a:fld>
            <a:endParaRPr lang="en-US"/>
          </a:p>
        </p:txBody>
      </p:sp>
    </p:spTree>
    <p:extLst>
      <p:ext uri="{BB962C8B-B14F-4D97-AF65-F5344CB8AC3E}">
        <p14:creationId xmlns:p14="http://schemas.microsoft.com/office/powerpoint/2010/main" val="3515291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44200F69-1C32-4F2A-8C64-28DD68B95338}" type="slidenum">
              <a:rPr lang="en-US"/>
              <a:pPr/>
              <a:t>‹#›</a:t>
            </a:fld>
            <a:endParaRPr lang="en-US"/>
          </a:p>
        </p:txBody>
      </p:sp>
    </p:spTree>
    <p:extLst>
      <p:ext uri="{BB962C8B-B14F-4D97-AF65-F5344CB8AC3E}">
        <p14:creationId xmlns:p14="http://schemas.microsoft.com/office/powerpoint/2010/main" val="3604083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6E8A116A-7724-426F-A507-B014C4A33BCB}" type="slidenum">
              <a:rPr lang="en-US"/>
              <a:pPr/>
              <a:t>‹#›</a:t>
            </a:fld>
            <a:endParaRPr lang="en-US"/>
          </a:p>
        </p:txBody>
      </p:sp>
    </p:spTree>
    <p:extLst>
      <p:ext uri="{BB962C8B-B14F-4D97-AF65-F5344CB8AC3E}">
        <p14:creationId xmlns:p14="http://schemas.microsoft.com/office/powerpoint/2010/main" val="4278769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C87055B6-C284-4EBD-95A8-F647CBA9CC03}" type="slidenum">
              <a:rPr lang="en-US"/>
              <a:pPr/>
              <a:t>‹#›</a:t>
            </a:fld>
            <a:endParaRPr lang="en-US"/>
          </a:p>
        </p:txBody>
      </p:sp>
    </p:spTree>
    <p:extLst>
      <p:ext uri="{BB962C8B-B14F-4D97-AF65-F5344CB8AC3E}">
        <p14:creationId xmlns:p14="http://schemas.microsoft.com/office/powerpoint/2010/main" val="193230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FAC893D8-1775-4717-8261-BA9DD3566C5C}" type="slidenum">
              <a:rPr lang="en-US"/>
              <a:pPr/>
              <a:t>‹#›</a:t>
            </a:fld>
            <a:endParaRPr lang="en-US"/>
          </a:p>
        </p:txBody>
      </p:sp>
    </p:spTree>
    <p:extLst>
      <p:ext uri="{BB962C8B-B14F-4D97-AF65-F5344CB8AC3E}">
        <p14:creationId xmlns:p14="http://schemas.microsoft.com/office/powerpoint/2010/main" val="4012863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5E7930C2-DD45-4007-955E-995B59E0412A}" type="slidenum">
              <a:rPr lang="en-US"/>
              <a:pPr/>
              <a:t>‹#›</a:t>
            </a:fld>
            <a:endParaRPr lang="en-US"/>
          </a:p>
        </p:txBody>
      </p:sp>
    </p:spTree>
    <p:extLst>
      <p:ext uri="{BB962C8B-B14F-4D97-AF65-F5344CB8AC3E}">
        <p14:creationId xmlns:p14="http://schemas.microsoft.com/office/powerpoint/2010/main" val="142321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F2BEF958-1F09-443C-9F2A-963E1ED961D2}" type="slidenum">
              <a:rPr lang="en-US"/>
              <a:pPr/>
              <a:t>‹#›</a:t>
            </a:fld>
            <a:endParaRPr lang="en-US"/>
          </a:p>
        </p:txBody>
      </p:sp>
    </p:spTree>
    <p:extLst>
      <p:ext uri="{BB962C8B-B14F-4D97-AF65-F5344CB8AC3E}">
        <p14:creationId xmlns:p14="http://schemas.microsoft.com/office/powerpoint/2010/main" val="4009967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5DC95F64-FA05-4D8B-9BA0-7AF76631A375}" type="slidenum">
              <a:rPr lang="en-US"/>
              <a:pPr/>
              <a:t>‹#›</a:t>
            </a:fld>
            <a:endParaRPr lang="en-US"/>
          </a:p>
        </p:txBody>
      </p:sp>
    </p:spTree>
    <p:extLst>
      <p:ext uri="{BB962C8B-B14F-4D97-AF65-F5344CB8AC3E}">
        <p14:creationId xmlns:p14="http://schemas.microsoft.com/office/powerpoint/2010/main" val="2050034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BB4F052B-E9BE-40BD-90B5-879784162D4B}" type="slidenum">
              <a:rPr lang="en-US"/>
              <a:pPr/>
              <a:t>‹#›</a:t>
            </a:fld>
            <a:endParaRPr lang="en-US"/>
          </a:p>
        </p:txBody>
      </p:sp>
    </p:spTree>
    <p:extLst>
      <p:ext uri="{BB962C8B-B14F-4D97-AF65-F5344CB8AC3E}">
        <p14:creationId xmlns:p14="http://schemas.microsoft.com/office/powerpoint/2010/main" val="3326268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D05FD3BA-32DA-4FB2-A245-DA84142FBBAD}" type="slidenum">
              <a:rPr lang="en-US"/>
              <a:pPr/>
              <a:t>‹#›</a:t>
            </a:fld>
            <a:endParaRPr lang="en-US"/>
          </a:p>
        </p:txBody>
      </p:sp>
    </p:spTree>
    <p:extLst>
      <p:ext uri="{BB962C8B-B14F-4D97-AF65-F5344CB8AC3E}">
        <p14:creationId xmlns:p14="http://schemas.microsoft.com/office/powerpoint/2010/main" val="124772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0" y="838200"/>
            <a:ext cx="8610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3F15B099-8F79-4873-89F6-F3A680106E6C}"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B05D1F12-A877-4500-8531-6BB96A4835CE}" type="slidenum">
              <a:rPr lang="en-US" sz="800" b="1"/>
              <a:pPr algn="r" eaLnBrk="1" hangingPunct="1"/>
              <a:t>‹#›</a:t>
            </a:fld>
            <a:endParaRPr lang="en-US" sz="800" b="1"/>
          </a:p>
        </p:txBody>
      </p:sp>
      <p:sp>
        <p:nvSpPr>
          <p:cNvPr id="2"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1031"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3" Type="http://schemas.openxmlformats.org/officeDocument/2006/relationships/hyperlink" Target="mailto:GwenD@abil.org" TargetMode="External"/><Relationship Id="rId2" Type="http://schemas.openxmlformats.org/officeDocument/2006/relationships/hyperlink" Target="mailto:PhilP@abil.org"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609600"/>
            <a:ext cx="9144000" cy="838200"/>
          </a:xfrm>
        </p:spPr>
        <p:txBody>
          <a:bodyPr/>
          <a:lstStyle/>
          <a:p>
            <a:pPr algn="ctr" eaLnBrk="1" hangingPunct="1">
              <a:defRPr/>
            </a:pPr>
            <a:r>
              <a:rPr lang="en-US" sz="3600" smtClean="0"/>
              <a:t>CIL-NET Presents…</a:t>
            </a:r>
          </a:p>
        </p:txBody>
      </p:sp>
      <p:sp>
        <p:nvSpPr>
          <p:cNvPr id="2051" name="Rectangle 3"/>
          <p:cNvSpPr>
            <a:spLocks noGrp="1" noChangeArrowheads="1"/>
          </p:cNvSpPr>
          <p:nvPr>
            <p:ph type="subTitle" idx="1"/>
          </p:nvPr>
        </p:nvSpPr>
        <p:spPr>
          <a:xfrm>
            <a:off x="152400" y="1524000"/>
            <a:ext cx="9144000" cy="4953000"/>
          </a:xfrm>
        </p:spPr>
        <p:txBody>
          <a:bodyPr/>
          <a:lstStyle/>
          <a:p>
            <a:pPr eaLnBrk="1" hangingPunct="1"/>
            <a:r>
              <a:rPr lang="en-US" sz="4000" b="1" smtClean="0">
                <a:solidFill>
                  <a:srgbClr val="333399"/>
                </a:solidFill>
                <a:latin typeface="Arial Rounded MT Bold" panose="020F0704030504030204" pitchFamily="34" charset="0"/>
              </a:rPr>
              <a:t>Personal Assistance Services</a:t>
            </a:r>
            <a:endParaRPr lang="en-US" sz="4000" smtClean="0">
              <a:solidFill>
                <a:srgbClr val="000099"/>
              </a:solidFill>
              <a:latin typeface="Arial Rounded MT Bold" panose="020F0704030504030204" pitchFamily="34" charset="0"/>
            </a:endParaRPr>
          </a:p>
          <a:p>
            <a:pPr eaLnBrk="1" hangingPunct="1"/>
            <a:r>
              <a:rPr lang="en-US" sz="3200" smtClean="0">
                <a:solidFill>
                  <a:srgbClr val="000099"/>
                </a:solidFill>
                <a:latin typeface="Arial Rounded MT Bold" panose="020F0704030504030204" pitchFamily="34" charset="0"/>
              </a:rPr>
              <a:t>A National Onsite Training</a:t>
            </a:r>
          </a:p>
          <a:p>
            <a:pPr eaLnBrk="1" hangingPunct="1"/>
            <a:endParaRPr lang="en-US" sz="800" b="1" smtClean="0">
              <a:solidFill>
                <a:srgbClr val="333399"/>
              </a:solidFill>
              <a:latin typeface="Arial Rounded MT Bold" panose="020F0704030504030204" pitchFamily="34" charset="0"/>
            </a:endParaRPr>
          </a:p>
          <a:p>
            <a:pPr eaLnBrk="1" hangingPunct="1"/>
            <a:endParaRPr lang="en-US" sz="1000" smtClean="0">
              <a:solidFill>
                <a:srgbClr val="333399"/>
              </a:solidFill>
              <a:latin typeface="Arial Rounded MT Bold" panose="020F0704030504030204" pitchFamily="34" charset="0"/>
            </a:endParaRPr>
          </a:p>
          <a:p>
            <a:pPr eaLnBrk="1" hangingPunct="1"/>
            <a:r>
              <a:rPr lang="en-US" sz="3000" smtClean="0">
                <a:solidFill>
                  <a:srgbClr val="333399"/>
                </a:solidFill>
                <a:latin typeface="Arial Rounded MT Bold" panose="020F0704030504030204" pitchFamily="34" charset="0"/>
              </a:rPr>
              <a:t>August 16-18, 2011</a:t>
            </a:r>
          </a:p>
          <a:p>
            <a:pPr eaLnBrk="1" hangingPunct="1"/>
            <a:r>
              <a:rPr lang="en-US" sz="3200" smtClean="0">
                <a:solidFill>
                  <a:srgbClr val="000099"/>
                </a:solidFill>
                <a:latin typeface="Arial Rounded MT Bold" panose="020F0704030504030204" pitchFamily="34" charset="0"/>
              </a:rPr>
              <a:t>St. Louis, Missouri</a:t>
            </a:r>
            <a:endParaRPr lang="en-US" sz="3000" smtClean="0">
              <a:solidFill>
                <a:srgbClr val="333399"/>
              </a:solidFill>
              <a:latin typeface="Arial Rounded MT Bold" panose="020F0704030504030204" pitchFamily="34" charset="0"/>
            </a:endParaRPr>
          </a:p>
          <a:p>
            <a:pPr eaLnBrk="1" hangingPunct="1"/>
            <a:endParaRPr lang="en-US" sz="900" smtClean="0">
              <a:solidFill>
                <a:srgbClr val="333399"/>
              </a:solidFill>
              <a:latin typeface="Arial Rounded MT Bold" panose="020F0704030504030204" pitchFamily="34" charset="0"/>
            </a:endParaRPr>
          </a:p>
          <a:p>
            <a:pPr eaLnBrk="1" hangingPunct="1"/>
            <a:endParaRPr lang="en-US" sz="1000" smtClean="0">
              <a:solidFill>
                <a:srgbClr val="333399"/>
              </a:solidFill>
              <a:latin typeface="Arial Rounded MT Bold" panose="020F0704030504030204" pitchFamily="34" charset="0"/>
            </a:endParaRPr>
          </a:p>
          <a:p>
            <a:pPr eaLnBrk="1" hangingPunct="1"/>
            <a:r>
              <a:rPr lang="en-US" sz="3000" smtClean="0">
                <a:solidFill>
                  <a:srgbClr val="333399"/>
                </a:solidFill>
                <a:latin typeface="Arial Rounded MT Bold" panose="020F0704030504030204" pitchFamily="34" charset="0"/>
              </a:rPr>
              <a:t>Presenters:</a:t>
            </a:r>
          </a:p>
          <a:p>
            <a:pPr eaLnBrk="1" hangingPunct="1"/>
            <a:r>
              <a:rPr lang="en-US" sz="3000" smtClean="0">
                <a:solidFill>
                  <a:srgbClr val="333399"/>
                </a:solidFill>
                <a:latin typeface="Arial Rounded MT Bold" panose="020F0704030504030204" pitchFamily="34" charset="0"/>
              </a:rPr>
              <a:t>Gwen Dean</a:t>
            </a:r>
          </a:p>
          <a:p>
            <a:pPr eaLnBrk="1" hangingPunct="1"/>
            <a:r>
              <a:rPr lang="en-US" sz="3200" smtClean="0">
                <a:solidFill>
                  <a:srgbClr val="333399"/>
                </a:solidFill>
                <a:latin typeface="Arial Rounded MT Bold" panose="020F0704030504030204" pitchFamily="34" charset="0"/>
              </a:rPr>
              <a:t>Phil Pangrazio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8600" y="427038"/>
            <a:ext cx="7315200" cy="792162"/>
          </a:xfrm>
        </p:spPr>
        <p:txBody>
          <a:bodyPr/>
          <a:lstStyle/>
          <a:p>
            <a:pPr eaLnBrk="1" hangingPunct="1">
              <a:defRPr/>
            </a:pPr>
            <a:r>
              <a:rPr lang="en-US" b="0" dirty="0" smtClean="0"/>
              <a:t>Personal Care Assistant Services</a:t>
            </a:r>
            <a:r>
              <a:rPr lang="en-US" sz="2800" dirty="0" smtClean="0"/>
              <a:t/>
            </a:r>
            <a:br>
              <a:rPr lang="en-US" sz="2800" dirty="0" smtClean="0"/>
            </a:br>
            <a:endParaRPr lang="en-US" sz="2800" dirty="0" smtClean="0"/>
          </a:p>
        </p:txBody>
      </p:sp>
      <p:sp>
        <p:nvSpPr>
          <p:cNvPr id="11267" name="Rectangle 3"/>
          <p:cNvSpPr>
            <a:spLocks noGrp="1" noChangeArrowheads="1"/>
          </p:cNvSpPr>
          <p:nvPr>
            <p:ph sz="half" idx="1"/>
          </p:nvPr>
        </p:nvSpPr>
        <p:spPr>
          <a:xfrm>
            <a:off x="304800" y="1143000"/>
            <a:ext cx="4038600" cy="5029200"/>
          </a:xfrm>
        </p:spPr>
        <p:txBody>
          <a:bodyPr/>
          <a:lstStyle/>
          <a:p>
            <a:pPr eaLnBrk="1" hangingPunct="1"/>
            <a:r>
              <a:rPr lang="en-US" b="1" smtClean="0"/>
              <a:t>Personal Care – 2 to 3 hours, 2 to 3 times per week </a:t>
            </a:r>
          </a:p>
          <a:p>
            <a:pPr lvl="2" eaLnBrk="1" hangingPunct="1">
              <a:buFont typeface="Wingdings" panose="05000000000000000000" pitchFamily="2" charset="2"/>
              <a:buChar char="Ø"/>
            </a:pPr>
            <a:r>
              <a:rPr lang="en-US" sz="2800" smtClean="0"/>
              <a:t>Showering</a:t>
            </a:r>
          </a:p>
          <a:p>
            <a:pPr lvl="2" eaLnBrk="1" hangingPunct="1">
              <a:buFont typeface="Wingdings" panose="05000000000000000000" pitchFamily="2" charset="2"/>
              <a:buChar char="Ø"/>
            </a:pPr>
            <a:r>
              <a:rPr lang="en-US" sz="2800" smtClean="0"/>
              <a:t>Dressing</a:t>
            </a:r>
          </a:p>
          <a:p>
            <a:pPr lvl="2" eaLnBrk="1" hangingPunct="1">
              <a:buFont typeface="Wingdings" panose="05000000000000000000" pitchFamily="2" charset="2"/>
              <a:buChar char="Ø"/>
            </a:pPr>
            <a:r>
              <a:rPr lang="en-US" sz="2800" smtClean="0"/>
              <a:t>Shopping</a:t>
            </a:r>
          </a:p>
          <a:p>
            <a:pPr lvl="2" eaLnBrk="1" hangingPunct="1">
              <a:buFont typeface="Wingdings" panose="05000000000000000000" pitchFamily="2" charset="2"/>
              <a:buChar char="Ø"/>
            </a:pPr>
            <a:r>
              <a:rPr lang="en-US" sz="2800" smtClean="0"/>
              <a:t>Meal preparation</a:t>
            </a:r>
          </a:p>
        </p:txBody>
      </p:sp>
      <p:sp>
        <p:nvSpPr>
          <p:cNvPr id="11268" name="Content Placeholder 1"/>
          <p:cNvSpPr>
            <a:spLocks noGrp="1"/>
          </p:cNvSpPr>
          <p:nvPr>
            <p:ph sz="half" idx="2"/>
          </p:nvPr>
        </p:nvSpPr>
        <p:spPr>
          <a:xfrm>
            <a:off x="4381500" y="1143000"/>
            <a:ext cx="4610100" cy="5029200"/>
          </a:xfrm>
        </p:spPr>
        <p:txBody>
          <a:bodyPr/>
          <a:lstStyle/>
          <a:p>
            <a:pPr eaLnBrk="1" hangingPunct="1">
              <a:buClr>
                <a:schemeClr val="tx1"/>
              </a:buClr>
            </a:pPr>
            <a:r>
              <a:rPr lang="en-US" b="1" smtClean="0"/>
              <a:t>Homemaking – 2 to 3 hours, 1 to 2 times per week</a:t>
            </a:r>
          </a:p>
          <a:p>
            <a:pPr lvl="2" eaLnBrk="1" hangingPunct="1">
              <a:buFont typeface="Wingdings" panose="05000000000000000000" pitchFamily="2" charset="2"/>
              <a:buChar char="Ø"/>
            </a:pPr>
            <a:r>
              <a:rPr lang="en-US" sz="2800" smtClean="0"/>
              <a:t>Housekeeping</a:t>
            </a:r>
          </a:p>
          <a:p>
            <a:pPr lvl="2" eaLnBrk="1" hangingPunct="1">
              <a:buFont typeface="Wingdings" panose="05000000000000000000" pitchFamily="2" charset="2"/>
              <a:buChar char="Ø"/>
            </a:pPr>
            <a:r>
              <a:rPr lang="en-US" sz="2800" smtClean="0"/>
              <a:t>Change linens &amp; make bed</a:t>
            </a:r>
          </a:p>
          <a:p>
            <a:pPr lvl="2" eaLnBrk="1" hangingPunct="1">
              <a:buFont typeface="Wingdings" panose="05000000000000000000" pitchFamily="2" charset="2"/>
              <a:buChar char="Ø"/>
            </a:pPr>
            <a:r>
              <a:rPr lang="en-US" sz="2800" smtClean="0"/>
              <a:t>Laundry</a:t>
            </a:r>
          </a:p>
          <a:p>
            <a:pPr lvl="2" eaLnBrk="1" hangingPunct="1">
              <a:buFont typeface="Wingdings" panose="05000000000000000000" pitchFamily="2" charset="2"/>
              <a:buChar char="Ø"/>
            </a:pPr>
            <a:r>
              <a:rPr lang="en-US" sz="2800" smtClean="0"/>
              <a:t>Shopping</a:t>
            </a:r>
          </a:p>
          <a:p>
            <a:pPr lvl="2" eaLnBrk="1" hangingPunct="1">
              <a:buFont typeface="Wingdings" panose="05000000000000000000" pitchFamily="2" charset="2"/>
              <a:buChar char="Ø"/>
            </a:pPr>
            <a:r>
              <a:rPr lang="en-US" sz="2800" smtClean="0"/>
              <a:t>Meal preparation</a:t>
            </a:r>
          </a:p>
          <a:p>
            <a:pPr lvl="2" eaLnBrk="1" hangingPunct="1">
              <a:buFont typeface="Wingdings" panose="05000000000000000000" pitchFamily="2" charset="2"/>
              <a:buChar char="Ø"/>
            </a:pPr>
            <a:endParaRPr lang="en-US" sz="1800" smtClean="0"/>
          </a:p>
          <a:p>
            <a:pPr eaLnBrk="1" hangingPunct="1"/>
            <a:endParaRPr lang="en-US" sz="1800" smtClean="0"/>
          </a:p>
          <a:p>
            <a:pPr eaLnBrk="1" hangingPunct="1"/>
            <a:endParaRPr lang="en-US" sz="1800" smtClean="0"/>
          </a:p>
          <a:p>
            <a:pPr lvl="2" eaLnBrk="1" hangingPunct="1">
              <a:buFont typeface="Wingdings" panose="05000000000000000000" pitchFamily="2" charset="2"/>
              <a:buChar char="ü"/>
            </a:pPr>
            <a:endParaRPr lang="en-US" sz="1400" smtClean="0"/>
          </a:p>
          <a:p>
            <a:pPr eaLnBrk="1" hangingPunct="1"/>
            <a:endParaRPr lang="en-US" sz="1800" smtClean="0"/>
          </a:p>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579438"/>
            <a:ext cx="7696200" cy="792162"/>
          </a:xfrm>
        </p:spPr>
        <p:txBody>
          <a:bodyPr/>
          <a:lstStyle/>
          <a:p>
            <a:pPr eaLnBrk="1" hangingPunct="1">
              <a:defRPr/>
            </a:pPr>
            <a:r>
              <a:rPr lang="en-US" b="0" dirty="0" smtClean="0"/>
              <a:t>Personal Care Assistant Services, cont’d.</a:t>
            </a:r>
            <a:br>
              <a:rPr lang="en-US" b="0" dirty="0" smtClean="0"/>
            </a:br>
            <a:endParaRPr lang="en-US" sz="2400" b="0" dirty="0" smtClean="0"/>
          </a:p>
        </p:txBody>
      </p:sp>
      <p:sp>
        <p:nvSpPr>
          <p:cNvPr id="12291" name="Rectangle 3"/>
          <p:cNvSpPr>
            <a:spLocks noGrp="1" noChangeArrowheads="1"/>
          </p:cNvSpPr>
          <p:nvPr>
            <p:ph sz="half" idx="1"/>
          </p:nvPr>
        </p:nvSpPr>
        <p:spPr>
          <a:xfrm>
            <a:off x="228600" y="1524000"/>
            <a:ext cx="4648200" cy="4038600"/>
          </a:xfrm>
        </p:spPr>
        <p:txBody>
          <a:bodyPr/>
          <a:lstStyle/>
          <a:p>
            <a:pPr eaLnBrk="1" hangingPunct="1">
              <a:buClr>
                <a:schemeClr val="tx1"/>
              </a:buClr>
            </a:pPr>
            <a:r>
              <a:rPr lang="en-US" b="1" smtClean="0"/>
              <a:t>Attendant Care – 15 to 40 hours, 5 to 7 days per week </a:t>
            </a:r>
          </a:p>
          <a:p>
            <a:pPr lvl="1" eaLnBrk="1" hangingPunct="1">
              <a:buFont typeface="Wingdings" panose="05000000000000000000" pitchFamily="2" charset="2"/>
              <a:buChar char="Ø"/>
            </a:pPr>
            <a:r>
              <a:rPr lang="en-US" sz="2800" smtClean="0"/>
              <a:t>Personal Care</a:t>
            </a:r>
          </a:p>
          <a:p>
            <a:pPr lvl="1" eaLnBrk="1" hangingPunct="1">
              <a:buFont typeface="Wingdings" panose="05000000000000000000" pitchFamily="2" charset="2"/>
              <a:buChar char="Ø"/>
            </a:pPr>
            <a:r>
              <a:rPr lang="en-US" sz="2800" smtClean="0"/>
              <a:t>Homemaking</a:t>
            </a:r>
          </a:p>
          <a:p>
            <a:pPr lvl="1" eaLnBrk="1" hangingPunct="1">
              <a:buFont typeface="Wingdings" panose="05000000000000000000" pitchFamily="2" charset="2"/>
              <a:buChar char="Ø"/>
            </a:pPr>
            <a:r>
              <a:rPr lang="en-US" sz="2800" smtClean="0"/>
              <a:t>Supervision</a:t>
            </a:r>
          </a:p>
          <a:p>
            <a:pPr lvl="1" eaLnBrk="1" hangingPunct="1">
              <a:buFont typeface="Wingdings" panose="05000000000000000000" pitchFamily="2" charset="2"/>
              <a:buChar char="Ø"/>
            </a:pPr>
            <a:endParaRPr lang="en-US" sz="2000" smtClean="0"/>
          </a:p>
        </p:txBody>
      </p:sp>
      <p:sp>
        <p:nvSpPr>
          <p:cNvPr id="12292" name="Content Placeholder 1"/>
          <p:cNvSpPr>
            <a:spLocks noGrp="1"/>
          </p:cNvSpPr>
          <p:nvPr>
            <p:ph sz="half" idx="2"/>
          </p:nvPr>
        </p:nvSpPr>
        <p:spPr>
          <a:xfrm>
            <a:off x="5029200" y="1524000"/>
            <a:ext cx="3962400" cy="4038600"/>
          </a:xfrm>
        </p:spPr>
        <p:txBody>
          <a:bodyPr/>
          <a:lstStyle/>
          <a:p>
            <a:pPr eaLnBrk="1" hangingPunct="1">
              <a:buClr>
                <a:schemeClr val="tx1"/>
              </a:buClr>
            </a:pPr>
            <a:r>
              <a:rPr lang="en-US" b="1" smtClean="0"/>
              <a:t>Respite Care – 720 hours annually</a:t>
            </a:r>
          </a:p>
          <a:p>
            <a:pPr lvl="1" eaLnBrk="1" hangingPunct="1">
              <a:buFont typeface="Wingdings" panose="05000000000000000000" pitchFamily="2" charset="2"/>
              <a:buChar char="Ø"/>
            </a:pPr>
            <a:r>
              <a:rPr lang="en-US" sz="2800" smtClean="0"/>
              <a:t>Personal Care</a:t>
            </a:r>
          </a:p>
          <a:p>
            <a:pPr lvl="1" eaLnBrk="1" hangingPunct="1">
              <a:buFont typeface="Wingdings" panose="05000000000000000000" pitchFamily="2" charset="2"/>
              <a:buChar char="Ø"/>
            </a:pPr>
            <a:r>
              <a:rPr lang="en-US" sz="2800" smtClean="0"/>
              <a:t>Homemaking</a:t>
            </a:r>
          </a:p>
          <a:p>
            <a:pPr lvl="1" eaLnBrk="1" hangingPunct="1">
              <a:buFont typeface="Wingdings" panose="05000000000000000000" pitchFamily="2" charset="2"/>
              <a:buChar char="Ø"/>
            </a:pPr>
            <a:r>
              <a:rPr lang="en-US" sz="2800" smtClean="0"/>
              <a:t>Supervision </a:t>
            </a:r>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itle 5"/>
          <p:cNvSpPr>
            <a:spLocks noGrp="1"/>
          </p:cNvSpPr>
          <p:nvPr>
            <p:ph type="title"/>
          </p:nvPr>
        </p:nvSpPr>
        <p:spPr/>
        <p:txBody>
          <a:bodyPr/>
          <a:lstStyle/>
          <a:p>
            <a:pPr eaLnBrk="1" hangingPunct="1">
              <a:defRPr/>
            </a:pPr>
            <a:r>
              <a:rPr lang="en-US" b="0" dirty="0" smtClean="0"/>
              <a:t>Self-directed Attendant Care</a:t>
            </a:r>
          </a:p>
        </p:txBody>
      </p:sp>
      <p:sp>
        <p:nvSpPr>
          <p:cNvPr id="13315" name="Content Placeholder 6"/>
          <p:cNvSpPr>
            <a:spLocks noGrp="1"/>
          </p:cNvSpPr>
          <p:nvPr>
            <p:ph idx="1"/>
          </p:nvPr>
        </p:nvSpPr>
        <p:spPr>
          <a:xfrm>
            <a:off x="381000" y="1143000"/>
            <a:ext cx="8305800" cy="4724400"/>
          </a:xfrm>
        </p:spPr>
        <p:txBody>
          <a:bodyPr/>
          <a:lstStyle/>
          <a:p>
            <a:pPr eaLnBrk="1" hangingPunct="1">
              <a:buFontTx/>
              <a:buNone/>
            </a:pPr>
            <a:r>
              <a:rPr lang="en-US" b="1" smtClean="0"/>
              <a:t>   The consumer can access all HCBS Services through their ALTCS Case Manager. In addition their PCA is allowed to do the following tasks -</a:t>
            </a:r>
          </a:p>
          <a:p>
            <a:pPr eaLnBrk="1" hangingPunct="1">
              <a:buFontTx/>
              <a:buNone/>
            </a:pPr>
            <a:endParaRPr lang="en-US" sz="200" b="1" smtClean="0"/>
          </a:p>
          <a:p>
            <a:pPr lvl="2" eaLnBrk="1" hangingPunct="1"/>
            <a:r>
              <a:rPr lang="en-US" sz="2800" smtClean="0"/>
              <a:t>Bowel care</a:t>
            </a:r>
          </a:p>
          <a:p>
            <a:pPr lvl="2" eaLnBrk="1" hangingPunct="1"/>
            <a:r>
              <a:rPr lang="en-US" sz="2800" smtClean="0"/>
              <a:t>Bladder catheterization (non-indwelling)</a:t>
            </a:r>
          </a:p>
          <a:p>
            <a:pPr lvl="2" eaLnBrk="1" hangingPunct="1"/>
            <a:r>
              <a:rPr lang="en-US" sz="2800" smtClean="0"/>
              <a:t>Wound care (non-sterile)</a:t>
            </a:r>
          </a:p>
          <a:p>
            <a:pPr lvl="2" eaLnBrk="1" hangingPunct="1"/>
            <a:r>
              <a:rPr lang="en-US" sz="2800" smtClean="0"/>
              <a:t>Glucose monitoring</a:t>
            </a:r>
          </a:p>
          <a:p>
            <a:pPr lvl="2" eaLnBrk="1" hangingPunct="1"/>
            <a:r>
              <a:rPr lang="en-US" sz="2800" smtClean="0"/>
              <a:t>Permanent tube feeding</a:t>
            </a:r>
          </a:p>
          <a:p>
            <a:pPr lvl="2" eaLnBrk="1" hangingPunct="1"/>
            <a:r>
              <a:rPr lang="en-US" sz="2800" smtClean="0"/>
              <a:t>Insulin injections </a:t>
            </a:r>
            <a:r>
              <a:rPr lang="en-US" sz="1600" smtClean="0"/>
              <a:t/>
            </a:r>
            <a:br>
              <a:rPr lang="en-US" sz="1600" smtClean="0"/>
            </a:br>
            <a:endParaRPr lang="en-US" sz="160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579438"/>
            <a:ext cx="7620000" cy="715962"/>
          </a:xfrm>
        </p:spPr>
        <p:txBody>
          <a:bodyPr/>
          <a:lstStyle/>
          <a:p>
            <a:pPr eaLnBrk="1" hangingPunct="1">
              <a:defRPr/>
            </a:pPr>
            <a:r>
              <a:rPr lang="en-US" b="0" dirty="0" smtClean="0"/>
              <a:t>Self-directed Attendant Care, cont’d.</a:t>
            </a:r>
            <a:br>
              <a:rPr lang="en-US" b="0" dirty="0" smtClean="0"/>
            </a:br>
            <a:endParaRPr lang="en-US" sz="2400" b="0" dirty="0" smtClean="0"/>
          </a:p>
        </p:txBody>
      </p:sp>
      <p:sp>
        <p:nvSpPr>
          <p:cNvPr id="14339" name="Rectangle 3"/>
          <p:cNvSpPr>
            <a:spLocks noGrp="1" noChangeArrowheads="1"/>
          </p:cNvSpPr>
          <p:nvPr>
            <p:ph type="body" idx="1"/>
          </p:nvPr>
        </p:nvSpPr>
        <p:spPr>
          <a:xfrm>
            <a:off x="381000" y="1143000"/>
            <a:ext cx="8763000" cy="4876800"/>
          </a:xfrm>
        </p:spPr>
        <p:txBody>
          <a:bodyPr/>
          <a:lstStyle/>
          <a:p>
            <a:pPr eaLnBrk="1" hangingPunct="1">
              <a:lnSpc>
                <a:spcPct val="80000"/>
              </a:lnSpc>
              <a:buFontTx/>
              <a:buNone/>
            </a:pPr>
            <a:r>
              <a:rPr lang="en-US" b="1" smtClean="0"/>
              <a:t>Consumer is responsible for -</a:t>
            </a:r>
            <a:r>
              <a:rPr lang="en-US" smtClean="0"/>
              <a:t> </a:t>
            </a:r>
          </a:p>
          <a:p>
            <a:pPr eaLnBrk="1" hangingPunct="1">
              <a:lnSpc>
                <a:spcPct val="80000"/>
              </a:lnSpc>
              <a:buFontTx/>
              <a:buNone/>
            </a:pPr>
            <a:endParaRPr lang="en-US" sz="800" smtClean="0"/>
          </a:p>
          <a:p>
            <a:pPr eaLnBrk="1" hangingPunct="1"/>
            <a:r>
              <a:rPr lang="en-US" smtClean="0"/>
              <a:t>Recruiting</a:t>
            </a:r>
          </a:p>
          <a:p>
            <a:pPr eaLnBrk="1" hangingPunct="1"/>
            <a:r>
              <a:rPr lang="en-US" smtClean="0"/>
              <a:t>Interviewing/hiring/terminating</a:t>
            </a:r>
          </a:p>
          <a:p>
            <a:pPr eaLnBrk="1" hangingPunct="1"/>
            <a:r>
              <a:rPr lang="en-US" smtClean="0"/>
              <a:t>PCA Training </a:t>
            </a:r>
          </a:p>
          <a:p>
            <a:pPr eaLnBrk="1" hangingPunct="1"/>
            <a:r>
              <a:rPr lang="en-US" smtClean="0"/>
              <a:t>Acquiring CPR and First Aid training before employment</a:t>
            </a:r>
          </a:p>
          <a:p>
            <a:pPr eaLnBrk="1" hangingPunct="1"/>
            <a:r>
              <a:rPr lang="en-US" smtClean="0"/>
              <a:t>Directing their care</a:t>
            </a:r>
          </a:p>
          <a:p>
            <a:pPr eaLnBrk="1" hangingPunct="1"/>
            <a:r>
              <a:rPr lang="en-US" smtClean="0"/>
              <a:t>Developing a Service Plan </a:t>
            </a:r>
          </a:p>
          <a:p>
            <a:pPr eaLnBrk="1" hangingPunct="1"/>
            <a:r>
              <a:rPr lang="en-US" smtClean="0"/>
              <a:t>Developing a Service Agreement between a consumer and the PCA</a:t>
            </a:r>
          </a:p>
          <a:p>
            <a:pPr eaLnBrk="1" hangingPunct="1">
              <a:lnSpc>
                <a:spcPct val="80000"/>
              </a:lnSpc>
            </a:pPr>
            <a:endParaRPr lang="en-US" sz="2000" smtClean="0"/>
          </a:p>
          <a:p>
            <a:pPr eaLnBrk="1" hangingPunct="1">
              <a:lnSpc>
                <a:spcPct val="80000"/>
              </a:lnSpc>
            </a:pPr>
            <a:endParaRPr lang="en-US" sz="2000" smtClean="0"/>
          </a:p>
          <a:p>
            <a:pPr eaLnBrk="1" hangingPunct="1">
              <a:lnSpc>
                <a:spcPct val="80000"/>
              </a:lnSpc>
            </a:pPr>
            <a:endParaRPr lang="en-US" sz="2400" smtClean="0"/>
          </a:p>
          <a:p>
            <a:pPr eaLnBrk="1" hangingPunct="1">
              <a:lnSpc>
                <a:spcPct val="80000"/>
              </a:lnSpc>
            </a:pPr>
            <a:endParaRPr lang="en-US" sz="2400" smtClean="0"/>
          </a:p>
          <a:p>
            <a:pPr eaLnBrk="1" hangingPunct="1">
              <a:lnSpc>
                <a:spcPct val="80000"/>
              </a:lnSpc>
            </a:pPr>
            <a:endParaRPr lang="en-US" sz="32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274638"/>
            <a:ext cx="7391400" cy="792162"/>
          </a:xfrm>
        </p:spPr>
        <p:txBody>
          <a:bodyPr/>
          <a:lstStyle/>
          <a:p>
            <a:pPr eaLnBrk="1" hangingPunct="1">
              <a:defRPr/>
            </a:pPr>
            <a:r>
              <a:rPr lang="en-US" b="0" dirty="0" smtClean="0"/>
              <a:t>Self-directed Attendant Care</a:t>
            </a:r>
            <a:br>
              <a:rPr lang="en-US" b="0" dirty="0" smtClean="0"/>
            </a:br>
            <a:r>
              <a:rPr lang="en-US" sz="2800" b="0" dirty="0" smtClean="0"/>
              <a:t>cont’d  2</a:t>
            </a:r>
          </a:p>
        </p:txBody>
      </p:sp>
      <p:sp>
        <p:nvSpPr>
          <p:cNvPr id="15363" name="Rectangle 3"/>
          <p:cNvSpPr>
            <a:spLocks noGrp="1" noChangeArrowheads="1"/>
          </p:cNvSpPr>
          <p:nvPr>
            <p:ph type="body" idx="1"/>
          </p:nvPr>
        </p:nvSpPr>
        <p:spPr>
          <a:xfrm>
            <a:off x="228600" y="1371600"/>
            <a:ext cx="8610600" cy="5029200"/>
          </a:xfrm>
        </p:spPr>
        <p:txBody>
          <a:bodyPr/>
          <a:lstStyle/>
          <a:p>
            <a:pPr eaLnBrk="1" hangingPunct="1"/>
            <a:r>
              <a:rPr lang="en-US" sz="2700" smtClean="0"/>
              <a:t>Ensuring that all applicant documents are accurately completed and submitted to the Fiscal and Employer Agent (FEA)</a:t>
            </a:r>
          </a:p>
          <a:p>
            <a:pPr eaLnBrk="1" hangingPunct="1"/>
            <a:r>
              <a:rPr lang="en-US" sz="2700" smtClean="0"/>
              <a:t>References and Criminal Clearance card is optional </a:t>
            </a:r>
          </a:p>
          <a:p>
            <a:pPr eaLnBrk="1" hangingPunct="1"/>
            <a:r>
              <a:rPr lang="en-US" sz="2700" smtClean="0"/>
              <a:t>Scheduling and monitoring their services hours</a:t>
            </a:r>
          </a:p>
          <a:p>
            <a:pPr eaLnBrk="1" hangingPunct="1"/>
            <a:r>
              <a:rPr lang="en-US" sz="2700" smtClean="0"/>
              <a:t>Submitting the PCA/consumer signed timesheets</a:t>
            </a:r>
          </a:p>
          <a:p>
            <a:pPr eaLnBrk="1" hangingPunct="1"/>
            <a:r>
              <a:rPr lang="en-US" sz="2700" smtClean="0"/>
              <a:t>Monitor their quality of care and potential Medicaid fraud </a:t>
            </a:r>
          </a:p>
          <a:p>
            <a:pPr eaLnBrk="1" hangingPunct="1"/>
            <a:r>
              <a:rPr lang="en-US" sz="2700" smtClean="0"/>
              <a:t>Notify the ALTCS Case Manager of any changes, i.e. service hours, health changes, hospitalization etc. </a:t>
            </a:r>
          </a:p>
          <a:p>
            <a:pPr eaLnBrk="1" hangingPunct="1"/>
            <a:endParaRPr lang="en-US" sz="2000" smtClean="0"/>
          </a:p>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b="0" dirty="0" smtClean="0"/>
              <a:t>Self-directed Attendant Care</a:t>
            </a:r>
            <a:br>
              <a:rPr lang="en-US" b="0" dirty="0" smtClean="0"/>
            </a:br>
            <a:r>
              <a:rPr lang="en-US" sz="2800" b="0" dirty="0" smtClean="0"/>
              <a:t>cont’d 3</a:t>
            </a:r>
          </a:p>
        </p:txBody>
      </p:sp>
      <p:sp>
        <p:nvSpPr>
          <p:cNvPr id="16387" name="Rectangle 3"/>
          <p:cNvSpPr>
            <a:spLocks noGrp="1" noChangeArrowheads="1"/>
          </p:cNvSpPr>
          <p:nvPr>
            <p:ph type="body" idx="1"/>
          </p:nvPr>
        </p:nvSpPr>
        <p:spPr>
          <a:xfrm>
            <a:off x="381000" y="1371600"/>
            <a:ext cx="8534400" cy="4800600"/>
          </a:xfrm>
        </p:spPr>
        <p:txBody>
          <a:bodyPr/>
          <a:lstStyle/>
          <a:p>
            <a:pPr eaLnBrk="1" hangingPunct="1">
              <a:buFontTx/>
              <a:buNone/>
              <a:defRPr/>
            </a:pPr>
            <a:r>
              <a:rPr lang="en-US" b="1" dirty="0" smtClean="0"/>
              <a:t>Program Contractor is responsible for -</a:t>
            </a:r>
            <a:r>
              <a:rPr lang="en-US" dirty="0" smtClean="0"/>
              <a:t> </a:t>
            </a:r>
          </a:p>
          <a:p>
            <a:pPr eaLnBrk="1" hangingPunct="1">
              <a:defRPr/>
            </a:pPr>
            <a:r>
              <a:rPr lang="en-US" sz="2600" dirty="0" smtClean="0"/>
              <a:t>Authorizing Consumer training services:</a:t>
            </a:r>
          </a:p>
          <a:p>
            <a:pPr lvl="1" eaLnBrk="1" hangingPunct="1">
              <a:buFont typeface="Wingdings" pitchFamily="2" charset="2"/>
              <a:buChar char="Ø"/>
              <a:defRPr/>
            </a:pPr>
            <a:r>
              <a:rPr lang="en-US" dirty="0" smtClean="0"/>
              <a:t>Recruitment tips</a:t>
            </a:r>
          </a:p>
          <a:p>
            <a:pPr lvl="1" eaLnBrk="1" hangingPunct="1">
              <a:buFont typeface="Wingdings" pitchFamily="2" charset="2"/>
              <a:buChar char="Ø"/>
              <a:defRPr/>
            </a:pPr>
            <a:r>
              <a:rPr lang="en-US" dirty="0" smtClean="0"/>
              <a:t>Interviewing techniques </a:t>
            </a:r>
          </a:p>
          <a:p>
            <a:pPr lvl="1" eaLnBrk="1" hangingPunct="1">
              <a:buFont typeface="Wingdings" pitchFamily="2" charset="2"/>
              <a:buChar char="Ø"/>
              <a:defRPr/>
            </a:pPr>
            <a:r>
              <a:rPr lang="en-US" dirty="0" smtClean="0"/>
              <a:t>Developing a Job Description</a:t>
            </a:r>
          </a:p>
          <a:p>
            <a:pPr lvl="1" eaLnBrk="1" hangingPunct="1">
              <a:buFont typeface="Wingdings" pitchFamily="2" charset="2"/>
              <a:buChar char="Ø"/>
              <a:defRPr/>
            </a:pPr>
            <a:r>
              <a:rPr lang="en-US" dirty="0" smtClean="0"/>
              <a:t>Developing a Service Agreement</a:t>
            </a:r>
          </a:p>
          <a:p>
            <a:pPr lvl="1" eaLnBrk="1" hangingPunct="1">
              <a:buFont typeface="Wingdings" pitchFamily="2" charset="2"/>
              <a:buChar char="Ø"/>
              <a:defRPr/>
            </a:pPr>
            <a:r>
              <a:rPr lang="en-US" dirty="0" smtClean="0"/>
              <a:t>How to manage your PCA</a:t>
            </a:r>
          </a:p>
          <a:p>
            <a:pPr lvl="1" eaLnBrk="1" hangingPunct="1">
              <a:buFont typeface="Wingdings" pitchFamily="2" charset="2"/>
              <a:buChar char="Ø"/>
              <a:defRPr/>
            </a:pPr>
            <a:r>
              <a:rPr lang="en-US" dirty="0" smtClean="0"/>
              <a:t>How to monitor the performance of their PCA</a:t>
            </a:r>
          </a:p>
          <a:p>
            <a:pPr eaLnBrk="1" hangingPunct="1">
              <a:defRPr/>
            </a:pPr>
            <a:r>
              <a:rPr lang="en-US" sz="2600" dirty="0" smtClean="0"/>
              <a:t>Authorizing agency to provide back up PAS services</a:t>
            </a:r>
          </a:p>
          <a:p>
            <a:pPr eaLnBrk="1" hangingPunct="1">
              <a:defRPr/>
            </a:pPr>
            <a:r>
              <a:rPr lang="en-US" sz="2600" dirty="0" smtClean="0"/>
              <a:t>Monitoring the quality of all services </a:t>
            </a:r>
          </a:p>
          <a:p>
            <a:pPr marL="0" indent="0" eaLnBrk="1" hangingPunct="1">
              <a:buFontTx/>
              <a:buNone/>
              <a:defRPr/>
            </a:pPr>
            <a:endParaRPr lang="en-US" sz="2400" dirty="0" smtClean="0"/>
          </a:p>
          <a:p>
            <a:pPr eaLnBrk="1" hangingPunct="1">
              <a:defRPr/>
            </a:pPr>
            <a:endParaRPr lang="en-US" sz="2400" dirty="0" smtClean="0"/>
          </a:p>
          <a:p>
            <a:pPr eaLnBrk="1" hangingPunct="1">
              <a:defRPr/>
            </a:pPr>
            <a:endParaRPr lang="en-US"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itle 5"/>
          <p:cNvSpPr>
            <a:spLocks/>
          </p:cNvSpPr>
          <p:nvPr/>
        </p:nvSpPr>
        <p:spPr bwMode="auto">
          <a:xfrm>
            <a:off x="209550" y="309563"/>
            <a:ext cx="763905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r>
              <a:rPr lang="en-US" sz="3200" dirty="0">
                <a:solidFill>
                  <a:srgbClr val="333399"/>
                </a:solidFill>
                <a:effectLst>
                  <a:outerShdw blurRad="38100" dist="38100" dir="2700000" algn="tl">
                    <a:srgbClr val="000000">
                      <a:alpha val="43137"/>
                    </a:srgbClr>
                  </a:outerShdw>
                </a:effectLst>
                <a:latin typeface="Arial Rounded MT Bold" pitchFamily="34" charset="0"/>
              </a:rPr>
              <a:t>Self-directed Care Model </a:t>
            </a:r>
            <a:r>
              <a:rPr lang="en-US" sz="3200" dirty="0">
                <a:solidFill>
                  <a:srgbClr val="333399"/>
                </a:solidFill>
                <a:effectLst>
                  <a:outerShdw blurRad="38100" dist="38100" dir="2700000" algn="tl">
                    <a:srgbClr val="000000">
                      <a:alpha val="43137"/>
                    </a:srgbClr>
                  </a:outerShdw>
                </a:effectLst>
                <a:latin typeface="Arial Rounded MT Bold" pitchFamily="34" charset="0"/>
              </a:rPr>
              <a:t>and  </a:t>
            </a:r>
            <a:r>
              <a:rPr lang="en-US" sz="3200" dirty="0">
                <a:solidFill>
                  <a:srgbClr val="333399"/>
                </a:solidFill>
                <a:effectLst>
                  <a:outerShdw blurRad="38100" dist="38100" dir="2700000" algn="tl">
                    <a:srgbClr val="000000">
                      <a:alpha val="43137"/>
                    </a:srgbClr>
                  </a:outerShdw>
                </a:effectLst>
                <a:latin typeface="Arial Rounded MT Bold" pitchFamily="34" charset="0"/>
              </a:rPr>
              <a:t/>
            </a:r>
            <a:br>
              <a:rPr lang="en-US" sz="3200" dirty="0">
                <a:solidFill>
                  <a:srgbClr val="333399"/>
                </a:solidFill>
                <a:effectLst>
                  <a:outerShdw blurRad="38100" dist="38100" dir="2700000" algn="tl">
                    <a:srgbClr val="000000">
                      <a:alpha val="43137"/>
                    </a:srgbClr>
                  </a:outerShdw>
                </a:effectLst>
                <a:latin typeface="Arial Rounded MT Bold" pitchFamily="34" charset="0"/>
              </a:rPr>
            </a:br>
            <a:r>
              <a:rPr lang="en-US" sz="3200" dirty="0">
                <a:solidFill>
                  <a:srgbClr val="333399"/>
                </a:solidFill>
                <a:effectLst>
                  <a:outerShdw blurRad="38100" dist="38100" dir="2700000" algn="tl">
                    <a:srgbClr val="000000">
                      <a:alpha val="43137"/>
                    </a:srgbClr>
                  </a:outerShdw>
                </a:effectLst>
                <a:latin typeface="Arial Rounded MT Bold" pitchFamily="34" charset="0"/>
              </a:rPr>
              <a:t>Provider Agency </a:t>
            </a:r>
            <a:r>
              <a:rPr lang="en-US" sz="3200" dirty="0">
                <a:solidFill>
                  <a:srgbClr val="333399"/>
                </a:solidFill>
                <a:effectLst>
                  <a:outerShdw blurRad="38100" dist="38100" dir="2700000" algn="tl">
                    <a:srgbClr val="000000">
                      <a:alpha val="43137"/>
                    </a:srgbClr>
                  </a:outerShdw>
                </a:effectLst>
                <a:latin typeface="Arial Rounded MT Bold" pitchFamily="34" charset="0"/>
              </a:rPr>
              <a:t>Model</a:t>
            </a:r>
            <a:endParaRPr lang="en-US" sz="3200" dirty="0">
              <a:solidFill>
                <a:srgbClr val="333399"/>
              </a:solidFill>
              <a:effectLst>
                <a:outerShdw blurRad="38100" dist="38100" dir="2700000" algn="tl">
                  <a:srgbClr val="000000">
                    <a:alpha val="43137"/>
                  </a:srgbClr>
                </a:outerShdw>
              </a:effectLst>
              <a:latin typeface="Arial Rounded MT Bold" pitchFamily="34" charset="0"/>
            </a:endParaRPr>
          </a:p>
        </p:txBody>
      </p:sp>
      <p:sp>
        <p:nvSpPr>
          <p:cNvPr id="17411" name="Rectangle 8"/>
          <p:cNvSpPr>
            <a:spLocks noChangeArrowheads="1"/>
          </p:cNvSpPr>
          <p:nvPr/>
        </p:nvSpPr>
        <p:spPr bwMode="auto">
          <a:xfrm>
            <a:off x="304800" y="1600200"/>
            <a:ext cx="7620000" cy="437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20000"/>
              </a:spcBef>
              <a:buClr>
                <a:srgbClr val="000066"/>
              </a:buClr>
            </a:pPr>
            <a:r>
              <a:rPr lang="en-US" sz="2800" b="1">
                <a:latin typeface="Tahoma" panose="020B0604030504040204" pitchFamily="34" charset="0"/>
              </a:rPr>
              <a:t>The Consumer’s role is to -</a:t>
            </a:r>
          </a:p>
          <a:p>
            <a:pPr>
              <a:spcBef>
                <a:spcPct val="20000"/>
              </a:spcBef>
              <a:buClr>
                <a:srgbClr val="000066"/>
              </a:buClr>
            </a:pPr>
            <a:endParaRPr lang="en-US" sz="900" b="1">
              <a:latin typeface="Tahoma" panose="020B0604030504040204" pitchFamily="34" charset="0"/>
            </a:endParaRPr>
          </a:p>
          <a:p>
            <a:pPr>
              <a:spcBef>
                <a:spcPct val="20000"/>
              </a:spcBef>
              <a:buClr>
                <a:srgbClr val="000066"/>
              </a:buClr>
              <a:buFontTx/>
              <a:buChar char="•"/>
            </a:pPr>
            <a:r>
              <a:rPr lang="en-US" sz="2800">
                <a:latin typeface="Tahoma" panose="020B0604030504040204" pitchFamily="34" charset="0"/>
              </a:rPr>
              <a:t>DIRECT their Care</a:t>
            </a:r>
            <a:br>
              <a:rPr lang="en-US" sz="2800">
                <a:latin typeface="Tahoma" panose="020B0604030504040204" pitchFamily="34" charset="0"/>
              </a:rPr>
            </a:br>
            <a:r>
              <a:rPr lang="en-US" sz="2800">
                <a:latin typeface="Tahoma" panose="020B0604030504040204" pitchFamily="34" charset="0"/>
              </a:rPr>
              <a:t> </a:t>
            </a:r>
          </a:p>
          <a:p>
            <a:pPr>
              <a:spcBef>
                <a:spcPct val="20000"/>
              </a:spcBef>
              <a:buClr>
                <a:srgbClr val="000066"/>
              </a:buClr>
              <a:buFontTx/>
              <a:buChar char="•"/>
            </a:pPr>
            <a:r>
              <a:rPr lang="en-US" sz="2800">
                <a:latin typeface="Tahoma" panose="020B0604030504040204" pitchFamily="34" charset="0"/>
              </a:rPr>
              <a:t>Make CHOICES</a:t>
            </a:r>
            <a:br>
              <a:rPr lang="en-US" sz="2800">
                <a:latin typeface="Tahoma" panose="020B0604030504040204" pitchFamily="34" charset="0"/>
              </a:rPr>
            </a:br>
            <a:endParaRPr lang="en-US" sz="2800">
              <a:latin typeface="Tahoma" panose="020B0604030504040204" pitchFamily="34" charset="0"/>
            </a:endParaRPr>
          </a:p>
          <a:p>
            <a:pPr>
              <a:spcBef>
                <a:spcPct val="20000"/>
              </a:spcBef>
              <a:buClr>
                <a:srgbClr val="000066"/>
              </a:buClr>
              <a:buFontTx/>
              <a:buChar char="•"/>
            </a:pPr>
            <a:r>
              <a:rPr lang="en-US" sz="2800">
                <a:latin typeface="Tahoma" panose="020B0604030504040204" pitchFamily="34" charset="0"/>
              </a:rPr>
              <a:t>Make DECISIONS</a:t>
            </a:r>
            <a:br>
              <a:rPr lang="en-US" sz="2800">
                <a:latin typeface="Tahoma" panose="020B0604030504040204" pitchFamily="34" charset="0"/>
              </a:rPr>
            </a:br>
            <a:endParaRPr lang="en-US" sz="2800">
              <a:latin typeface="Tahoma" panose="020B0604030504040204" pitchFamily="34" charset="0"/>
            </a:endParaRPr>
          </a:p>
          <a:p>
            <a:pPr>
              <a:spcBef>
                <a:spcPct val="20000"/>
              </a:spcBef>
              <a:buClr>
                <a:srgbClr val="000066"/>
              </a:buClr>
              <a:buFontTx/>
              <a:buChar char="•"/>
            </a:pPr>
            <a:r>
              <a:rPr lang="en-US" sz="2800">
                <a:latin typeface="Tahoma" panose="020B0604030504040204" pitchFamily="34" charset="0"/>
              </a:rPr>
              <a:t>Live INDEPENDENTLY</a:t>
            </a:r>
          </a:p>
          <a:p>
            <a:pPr>
              <a:spcBef>
                <a:spcPct val="20000"/>
              </a:spcBef>
              <a:buClr>
                <a:srgbClr val="000066"/>
              </a:buClr>
            </a:pPr>
            <a:endParaRPr lang="en-US" sz="2800">
              <a:latin typeface="Tahoma" panose="020B0604030504040204"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152400"/>
            <a:ext cx="5791200" cy="792163"/>
          </a:xfrm>
        </p:spPr>
        <p:txBody>
          <a:bodyPr/>
          <a:lstStyle/>
          <a:p>
            <a:pPr eaLnBrk="1" hangingPunct="1">
              <a:defRPr/>
            </a:pPr>
            <a:r>
              <a:rPr lang="en-US" b="0" dirty="0" smtClean="0"/>
              <a:t>Provider Agencies </a:t>
            </a:r>
          </a:p>
        </p:txBody>
      </p:sp>
      <p:sp>
        <p:nvSpPr>
          <p:cNvPr id="88067" name="Rectangle 3"/>
          <p:cNvSpPr>
            <a:spLocks noGrp="1" noChangeArrowheads="1"/>
          </p:cNvSpPr>
          <p:nvPr>
            <p:ph type="body" idx="1"/>
          </p:nvPr>
        </p:nvSpPr>
        <p:spPr>
          <a:xfrm>
            <a:off x="304800" y="914400"/>
            <a:ext cx="8828088" cy="5029200"/>
          </a:xfrm>
        </p:spPr>
        <p:txBody>
          <a:bodyPr/>
          <a:lstStyle/>
          <a:p>
            <a:pPr marL="0" indent="0" eaLnBrk="1" hangingPunct="1">
              <a:lnSpc>
                <a:spcPct val="80000"/>
              </a:lnSpc>
              <a:buFontTx/>
              <a:buNone/>
              <a:defRPr/>
            </a:pPr>
            <a:r>
              <a:rPr lang="en-US" b="1" dirty="0" smtClean="0"/>
              <a:t>Agencies are responsible for -</a:t>
            </a:r>
          </a:p>
          <a:p>
            <a:pPr marL="0" indent="0" eaLnBrk="1" hangingPunct="1">
              <a:buFontTx/>
              <a:buNone/>
              <a:defRPr/>
            </a:pPr>
            <a:endParaRPr lang="en-US" sz="200" b="1" dirty="0" smtClean="0"/>
          </a:p>
          <a:p>
            <a:pPr eaLnBrk="1" hangingPunct="1">
              <a:defRPr/>
            </a:pPr>
            <a:r>
              <a:rPr lang="en-US" sz="2600" dirty="0" smtClean="0"/>
              <a:t>Recruitment – Local newspapers, flyers, brochures, word of mouth</a:t>
            </a:r>
          </a:p>
          <a:p>
            <a:pPr eaLnBrk="1" hangingPunct="1">
              <a:defRPr/>
            </a:pPr>
            <a:r>
              <a:rPr lang="en-US" sz="2600" dirty="0" smtClean="0"/>
              <a:t>Employing PCAs – Character, stability and ability </a:t>
            </a:r>
          </a:p>
          <a:p>
            <a:pPr eaLnBrk="1" hangingPunct="1">
              <a:defRPr/>
            </a:pPr>
            <a:r>
              <a:rPr lang="en-US" sz="2600" dirty="0" smtClean="0"/>
              <a:t>PCA Training – Fundamentals and disability related competencies</a:t>
            </a:r>
          </a:p>
          <a:p>
            <a:pPr eaLnBrk="1" hangingPunct="1">
              <a:defRPr/>
            </a:pPr>
            <a:r>
              <a:rPr lang="en-US" sz="2600" dirty="0" smtClean="0"/>
              <a:t>Identifying consumer needs – Intake Assessment</a:t>
            </a:r>
          </a:p>
          <a:p>
            <a:pPr eaLnBrk="1" hangingPunct="1">
              <a:defRPr/>
            </a:pPr>
            <a:r>
              <a:rPr lang="en-US" sz="2600" dirty="0" smtClean="0"/>
              <a:t>Referring PCAs – Character, PCA skills, location, availability</a:t>
            </a:r>
          </a:p>
          <a:p>
            <a:pPr eaLnBrk="1" hangingPunct="1">
              <a:defRPr/>
            </a:pPr>
            <a:r>
              <a:rPr lang="en-US" sz="2600" dirty="0" smtClean="0"/>
              <a:t>Quality of service – Joint responsibility with consumer</a:t>
            </a:r>
          </a:p>
          <a:p>
            <a:pPr eaLnBrk="1" hangingPunct="1">
              <a:defRPr/>
            </a:pPr>
            <a:r>
              <a:rPr lang="en-US" sz="2600" dirty="0" smtClean="0"/>
              <a:t>Contract Compliance – Adhere to agency &amp; contract requirements</a:t>
            </a:r>
          </a:p>
          <a:p>
            <a:pPr marL="0" indent="0" eaLnBrk="1" hangingPunct="1">
              <a:lnSpc>
                <a:spcPct val="80000"/>
              </a:lnSpc>
              <a:buFontTx/>
              <a:buNone/>
              <a:defRPr/>
            </a:pPr>
            <a:endParaRPr lang="en-US"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b="0" dirty="0" smtClean="0"/>
              <a:t>Five Components to Agency Model</a:t>
            </a:r>
          </a:p>
        </p:txBody>
      </p:sp>
      <p:sp>
        <p:nvSpPr>
          <p:cNvPr id="19459" name="Rectangle 3"/>
          <p:cNvSpPr>
            <a:spLocks noGrp="1" noChangeArrowheads="1"/>
          </p:cNvSpPr>
          <p:nvPr>
            <p:ph type="body" idx="1"/>
          </p:nvPr>
        </p:nvSpPr>
        <p:spPr>
          <a:xfrm>
            <a:off x="381000" y="1219200"/>
            <a:ext cx="8610600" cy="3733800"/>
          </a:xfrm>
        </p:spPr>
        <p:txBody>
          <a:bodyPr/>
          <a:lstStyle/>
          <a:p>
            <a:pPr eaLnBrk="1" hangingPunct="1"/>
            <a:r>
              <a:rPr lang="en-US" smtClean="0"/>
              <a:t>Case Management  </a:t>
            </a:r>
          </a:p>
          <a:p>
            <a:pPr eaLnBrk="1" hangingPunct="1"/>
            <a:r>
              <a:rPr lang="en-US" smtClean="0"/>
              <a:t>Hiring PCAs</a:t>
            </a:r>
          </a:p>
          <a:p>
            <a:pPr eaLnBrk="1" hangingPunct="1"/>
            <a:r>
              <a:rPr lang="en-US" smtClean="0"/>
              <a:t>Payroll</a:t>
            </a:r>
          </a:p>
          <a:p>
            <a:pPr eaLnBrk="1" hangingPunct="1"/>
            <a:r>
              <a:rPr lang="en-US" smtClean="0"/>
              <a:t>Claims</a:t>
            </a:r>
          </a:p>
          <a:p>
            <a:pPr eaLnBrk="1" hangingPunct="1"/>
            <a:r>
              <a:rPr lang="en-US" smtClean="0"/>
              <a:t>Policies and Procedures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itle 5"/>
          <p:cNvSpPr>
            <a:spLocks noGrp="1"/>
          </p:cNvSpPr>
          <p:nvPr>
            <p:ph type="title" idx="4294967295"/>
          </p:nvPr>
        </p:nvSpPr>
        <p:spPr>
          <a:xfrm>
            <a:off x="228600" y="228600"/>
            <a:ext cx="8686800" cy="914400"/>
          </a:xfrm>
        </p:spPr>
        <p:txBody>
          <a:bodyPr/>
          <a:lstStyle/>
          <a:p>
            <a:pPr eaLnBrk="1" hangingPunct="1">
              <a:defRPr/>
            </a:pPr>
            <a:r>
              <a:rPr lang="en-US" b="0" dirty="0" smtClean="0"/>
              <a:t>Case Management -</a:t>
            </a:r>
            <a:br>
              <a:rPr lang="en-US" b="0" dirty="0" smtClean="0"/>
            </a:br>
            <a:r>
              <a:rPr lang="en-US" b="0" dirty="0" smtClean="0"/>
              <a:t>Provider Agency Service Intake</a:t>
            </a:r>
          </a:p>
        </p:txBody>
      </p:sp>
      <p:sp>
        <p:nvSpPr>
          <p:cNvPr id="20483" name="Content Placeholder 6"/>
          <p:cNvSpPr>
            <a:spLocks noGrp="1"/>
          </p:cNvSpPr>
          <p:nvPr>
            <p:ph idx="4294967295"/>
          </p:nvPr>
        </p:nvSpPr>
        <p:spPr>
          <a:xfrm>
            <a:off x="609600" y="1600200"/>
            <a:ext cx="7086600" cy="4114800"/>
          </a:xfrm>
        </p:spPr>
        <p:txBody>
          <a:bodyPr/>
          <a:lstStyle/>
          <a:p>
            <a:pPr eaLnBrk="1" hangingPunct="1"/>
            <a:r>
              <a:rPr lang="en-US" smtClean="0"/>
              <a:t>Independent Living Overview</a:t>
            </a:r>
          </a:p>
          <a:p>
            <a:pPr eaLnBrk="1" hangingPunct="1"/>
            <a:r>
              <a:rPr lang="en-US" smtClean="0"/>
              <a:t>Intake Assessment Summary </a:t>
            </a:r>
          </a:p>
          <a:p>
            <a:pPr eaLnBrk="1" hangingPunct="1"/>
            <a:r>
              <a:rPr lang="en-US" smtClean="0"/>
              <a:t>Consumer Training Overview </a:t>
            </a:r>
          </a:p>
          <a:p>
            <a:pPr eaLnBrk="1" hangingPunct="1"/>
            <a:r>
              <a:rPr lang="en-US" smtClean="0"/>
              <a:t>Consumer Needs Assessment </a:t>
            </a:r>
          </a:p>
          <a:p>
            <a:pPr eaLnBrk="1" hangingPunct="1"/>
            <a:r>
              <a:rPr lang="en-US" smtClean="0"/>
              <a:t>Consumer/PCA Service Agreement</a:t>
            </a:r>
          </a:p>
          <a:p>
            <a:pPr eaLnBrk="1" hangingPunct="1"/>
            <a:r>
              <a:rPr lang="en-US" smtClean="0"/>
              <a:t>After Hours Service</a:t>
            </a:r>
          </a:p>
          <a:p>
            <a:pPr eaLnBrk="1" hangingPunct="1"/>
            <a:r>
              <a:rPr lang="en-US" smtClean="0"/>
              <a:t>PAS Policies and Procedures </a:t>
            </a:r>
            <a:r>
              <a:rPr lang="en-US" sz="2000" smtClean="0"/>
              <a:t/>
            </a:r>
            <a:br>
              <a:rPr lang="en-US" sz="2000" smtClean="0"/>
            </a:br>
            <a:endParaRPr lang="en-US" sz="200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5"/>
          <p:cNvSpPr>
            <a:spLocks noGrp="1"/>
          </p:cNvSpPr>
          <p:nvPr>
            <p:ph type="title"/>
          </p:nvPr>
        </p:nvSpPr>
        <p:spPr>
          <a:xfrm>
            <a:off x="228600" y="579438"/>
            <a:ext cx="7696200" cy="792162"/>
          </a:xfrm>
        </p:spPr>
        <p:txBody>
          <a:bodyPr/>
          <a:lstStyle/>
          <a:p>
            <a:pPr eaLnBrk="1" hangingPunct="1">
              <a:defRPr/>
            </a:pPr>
            <a:r>
              <a:rPr lang="en-US" b="0" dirty="0" smtClean="0"/>
              <a:t>Arizona Health Care Cost </a:t>
            </a:r>
            <a:br>
              <a:rPr lang="en-US" b="0" dirty="0" smtClean="0"/>
            </a:br>
            <a:r>
              <a:rPr lang="en-US" b="0" dirty="0" smtClean="0"/>
              <a:t>Containment System (AHCCCS)</a:t>
            </a:r>
            <a:br>
              <a:rPr lang="en-US" b="0" dirty="0" smtClean="0"/>
            </a:br>
            <a:endParaRPr lang="en-US" b="0" dirty="0" smtClean="0"/>
          </a:p>
        </p:txBody>
      </p:sp>
      <p:sp>
        <p:nvSpPr>
          <p:cNvPr id="3075" name="Content Placeholder 6"/>
          <p:cNvSpPr>
            <a:spLocks noGrp="1"/>
          </p:cNvSpPr>
          <p:nvPr>
            <p:ph idx="1"/>
          </p:nvPr>
        </p:nvSpPr>
        <p:spPr>
          <a:xfrm>
            <a:off x="533400" y="1676400"/>
            <a:ext cx="8077200" cy="4267200"/>
          </a:xfrm>
        </p:spPr>
        <p:txBody>
          <a:bodyPr/>
          <a:lstStyle/>
          <a:p>
            <a:pPr algn="ctr" eaLnBrk="1" hangingPunct="1">
              <a:buFontTx/>
              <a:buNone/>
            </a:pPr>
            <a:r>
              <a:rPr lang="en-US" sz="3200" smtClean="0"/>
              <a:t>“AHCCCS” is Arizona’s Medicaid Program </a:t>
            </a:r>
            <a:br>
              <a:rPr lang="en-US" sz="3200" smtClean="0"/>
            </a:br>
            <a:endParaRPr lang="en-US" sz="3200" smtClean="0"/>
          </a:p>
          <a:p>
            <a:pPr algn="ctr" eaLnBrk="1" hangingPunct="1">
              <a:buFontTx/>
              <a:buNone/>
            </a:pPr>
            <a:r>
              <a:rPr lang="en-US" sz="3200" smtClean="0"/>
              <a:t>AHCCCS is a Managed Care Model</a:t>
            </a:r>
          </a:p>
          <a:p>
            <a:pPr eaLnBrk="1" hangingPunct="1">
              <a:buFontTx/>
              <a:buNone/>
            </a:pPr>
            <a:endParaRPr lang="en-US" sz="320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itle 5"/>
          <p:cNvSpPr>
            <a:spLocks noGrp="1"/>
          </p:cNvSpPr>
          <p:nvPr>
            <p:ph type="title" idx="4294967295"/>
          </p:nvPr>
        </p:nvSpPr>
        <p:spPr>
          <a:xfrm>
            <a:off x="304800" y="304800"/>
            <a:ext cx="8686800" cy="914400"/>
          </a:xfrm>
        </p:spPr>
        <p:txBody>
          <a:bodyPr/>
          <a:lstStyle/>
          <a:p>
            <a:pPr eaLnBrk="1" hangingPunct="1">
              <a:defRPr/>
            </a:pPr>
            <a:r>
              <a:rPr lang="en-US" b="0" dirty="0" smtClean="0"/>
              <a:t>Case Management -</a:t>
            </a:r>
            <a:br>
              <a:rPr lang="en-US" b="0" dirty="0" smtClean="0"/>
            </a:br>
            <a:r>
              <a:rPr lang="en-US" b="0" dirty="0" smtClean="0"/>
              <a:t>Independent Living Overview </a:t>
            </a:r>
          </a:p>
        </p:txBody>
      </p:sp>
      <p:sp>
        <p:nvSpPr>
          <p:cNvPr id="21507" name="Content Placeholder 6"/>
          <p:cNvSpPr>
            <a:spLocks noGrp="1"/>
          </p:cNvSpPr>
          <p:nvPr>
            <p:ph idx="4294967295"/>
          </p:nvPr>
        </p:nvSpPr>
        <p:spPr>
          <a:xfrm>
            <a:off x="457200" y="1524000"/>
            <a:ext cx="8686800" cy="4267200"/>
          </a:xfrm>
        </p:spPr>
        <p:txBody>
          <a:bodyPr/>
          <a:lstStyle/>
          <a:p>
            <a:pPr eaLnBrk="1" hangingPunct="1"/>
            <a:r>
              <a:rPr lang="en-US" smtClean="0"/>
              <a:t>Independent Living Philosophy</a:t>
            </a:r>
          </a:p>
          <a:p>
            <a:pPr eaLnBrk="1" hangingPunct="1"/>
            <a:r>
              <a:rPr lang="en-US" smtClean="0"/>
              <a:t>Consumer Rights</a:t>
            </a:r>
          </a:p>
          <a:p>
            <a:pPr eaLnBrk="1" hangingPunct="1"/>
            <a:r>
              <a:rPr lang="en-US" smtClean="0"/>
              <a:t>Independent Living Center Programs &amp; Services </a:t>
            </a:r>
          </a:p>
          <a:p>
            <a:pPr eaLnBrk="1" hangingPunct="1"/>
            <a:r>
              <a:rPr lang="en-US" smtClean="0"/>
              <a:t>Identify interest in developing an Independent Living Plan</a:t>
            </a:r>
          </a:p>
          <a:p>
            <a:pPr eaLnBrk="1" hangingPunct="1"/>
            <a:r>
              <a:rPr lang="en-US" smtClean="0"/>
              <a:t>Encourage consumer to get involved in Advocacy </a:t>
            </a:r>
          </a:p>
          <a:p>
            <a:pPr eaLnBrk="1" hangingPunct="1"/>
            <a:r>
              <a:rPr lang="en-US" smtClean="0"/>
              <a:t>Assist with voter registration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5"/>
          <p:cNvSpPr txBox="1">
            <a:spLocks noChangeArrowheads="1"/>
          </p:cNvSpPr>
          <p:nvPr/>
        </p:nvSpPr>
        <p:spPr bwMode="auto">
          <a:xfrm>
            <a:off x="304800" y="1228725"/>
            <a:ext cx="68865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800" b="1"/>
              <a:t>Getting to know your Consumer</a:t>
            </a:r>
          </a:p>
        </p:txBody>
      </p:sp>
      <p:sp>
        <p:nvSpPr>
          <p:cNvPr id="2" name="Title 1"/>
          <p:cNvSpPr>
            <a:spLocks noGrp="1"/>
          </p:cNvSpPr>
          <p:nvPr>
            <p:ph type="title"/>
          </p:nvPr>
        </p:nvSpPr>
        <p:spPr>
          <a:xfrm>
            <a:off x="271463" y="457200"/>
            <a:ext cx="7696200" cy="792163"/>
          </a:xfrm>
        </p:spPr>
        <p:txBody>
          <a:bodyPr/>
          <a:lstStyle/>
          <a:p>
            <a:pPr eaLnBrk="1" hangingPunct="1">
              <a:defRPr/>
            </a:pPr>
            <a:r>
              <a:rPr lang="en-US" dirty="0">
                <a:solidFill>
                  <a:srgbClr val="333399"/>
                </a:solidFill>
                <a:effectLst>
                  <a:outerShdw blurRad="38100" dist="38100" dir="2700000" algn="tl">
                    <a:srgbClr val="000000">
                      <a:alpha val="43137"/>
                    </a:srgbClr>
                  </a:outerShdw>
                </a:effectLst>
              </a:rPr>
              <a:t>Case Management -</a:t>
            </a:r>
            <a:br>
              <a:rPr lang="en-US" dirty="0">
                <a:solidFill>
                  <a:srgbClr val="333399"/>
                </a:solidFill>
                <a:effectLst>
                  <a:outerShdw blurRad="38100" dist="38100" dir="2700000" algn="tl">
                    <a:srgbClr val="000000">
                      <a:alpha val="43137"/>
                    </a:srgbClr>
                  </a:outerShdw>
                </a:effectLst>
              </a:rPr>
            </a:br>
            <a:r>
              <a:rPr lang="en-US" dirty="0">
                <a:solidFill>
                  <a:srgbClr val="333399"/>
                </a:solidFill>
                <a:effectLst>
                  <a:outerShdw blurRad="38100" dist="38100" dir="2700000" algn="tl">
                    <a:srgbClr val="000000">
                      <a:alpha val="43137"/>
                    </a:srgbClr>
                  </a:outerShdw>
                </a:effectLst>
              </a:rPr>
              <a:t>Intake Assessment Summary</a:t>
            </a:r>
            <a:br>
              <a:rPr lang="en-US" dirty="0">
                <a:solidFill>
                  <a:srgbClr val="333399"/>
                </a:solidFill>
                <a:effectLst>
                  <a:outerShdw blurRad="38100" dist="38100" dir="2700000" algn="tl">
                    <a:srgbClr val="000000">
                      <a:alpha val="43137"/>
                    </a:srgbClr>
                  </a:outerShdw>
                </a:effectLst>
              </a:rPr>
            </a:br>
            <a:endParaRPr lang="en-US" dirty="0"/>
          </a:p>
        </p:txBody>
      </p:sp>
      <p:sp>
        <p:nvSpPr>
          <p:cNvPr id="22532" name="Content Placeholder 3"/>
          <p:cNvSpPr>
            <a:spLocks noGrp="1"/>
          </p:cNvSpPr>
          <p:nvPr>
            <p:ph sz="half" idx="1"/>
          </p:nvPr>
        </p:nvSpPr>
        <p:spPr>
          <a:xfrm>
            <a:off x="152400" y="1981200"/>
            <a:ext cx="4229100" cy="3348038"/>
          </a:xfrm>
        </p:spPr>
        <p:txBody>
          <a:bodyPr/>
          <a:lstStyle/>
          <a:p>
            <a:pPr eaLnBrk="1" hangingPunct="1">
              <a:buClr>
                <a:srgbClr val="000066"/>
              </a:buClr>
            </a:pPr>
            <a:r>
              <a:rPr lang="en-US" smtClean="0"/>
              <a:t>Living arrangements                                             </a:t>
            </a:r>
          </a:p>
          <a:p>
            <a:pPr>
              <a:buClr>
                <a:srgbClr val="000066"/>
              </a:buClr>
            </a:pPr>
            <a:r>
              <a:rPr lang="en-US" smtClean="0"/>
              <a:t>Language spoken</a:t>
            </a:r>
          </a:p>
          <a:p>
            <a:pPr>
              <a:buClr>
                <a:srgbClr val="000066"/>
              </a:buClr>
            </a:pPr>
            <a:r>
              <a:rPr lang="en-US" smtClean="0"/>
              <a:t>Cognitive abilities</a:t>
            </a:r>
          </a:p>
          <a:p>
            <a:pPr>
              <a:buClr>
                <a:srgbClr val="000066"/>
              </a:buClr>
            </a:pPr>
            <a:r>
              <a:rPr lang="en-US" smtClean="0"/>
              <a:t>Vision, hearing, literate</a:t>
            </a:r>
          </a:p>
          <a:p>
            <a:pPr>
              <a:buClr>
                <a:srgbClr val="000066"/>
              </a:buClr>
            </a:pPr>
            <a:r>
              <a:rPr lang="en-US" smtClean="0"/>
              <a:t>Consumer’s health</a:t>
            </a:r>
            <a:br>
              <a:rPr lang="en-US" smtClean="0"/>
            </a:br>
            <a:r>
              <a:rPr lang="en-US" smtClean="0"/>
              <a:t>condition</a:t>
            </a:r>
          </a:p>
          <a:p>
            <a:pPr eaLnBrk="1" hangingPunct="1"/>
            <a:endParaRPr lang="en-US" smtClean="0"/>
          </a:p>
        </p:txBody>
      </p:sp>
      <p:sp>
        <p:nvSpPr>
          <p:cNvPr id="22533" name="Content Placeholder 4"/>
          <p:cNvSpPr>
            <a:spLocks noGrp="1"/>
          </p:cNvSpPr>
          <p:nvPr>
            <p:ph sz="half" idx="2"/>
          </p:nvPr>
        </p:nvSpPr>
        <p:spPr>
          <a:xfrm>
            <a:off x="4419600" y="1981200"/>
            <a:ext cx="4495800" cy="4419600"/>
          </a:xfrm>
        </p:spPr>
        <p:txBody>
          <a:bodyPr/>
          <a:lstStyle/>
          <a:p>
            <a:pPr eaLnBrk="1" hangingPunct="1">
              <a:buClr>
                <a:srgbClr val="000066"/>
              </a:buClr>
            </a:pPr>
            <a:r>
              <a:rPr lang="en-US" smtClean="0"/>
              <a:t>Accessibility &amp; condition of home                                             </a:t>
            </a:r>
          </a:p>
          <a:p>
            <a:pPr>
              <a:buClr>
                <a:srgbClr val="000066"/>
              </a:buClr>
            </a:pPr>
            <a:r>
              <a:rPr lang="en-US" smtClean="0"/>
              <a:t>Safety issues</a:t>
            </a:r>
          </a:p>
          <a:p>
            <a:pPr>
              <a:buClr>
                <a:srgbClr val="000066"/>
              </a:buClr>
            </a:pPr>
            <a:r>
              <a:rPr lang="en-US" smtClean="0"/>
              <a:t>Lifestyle (i.e., pets, smoking, etc.)</a:t>
            </a:r>
          </a:p>
          <a:p>
            <a:pPr>
              <a:buClr>
                <a:srgbClr val="000066"/>
              </a:buClr>
            </a:pPr>
            <a:r>
              <a:rPr lang="en-US" smtClean="0"/>
              <a:t>Identify days &amp; hours of service</a:t>
            </a:r>
          </a:p>
          <a:p>
            <a:pPr>
              <a:buClr>
                <a:srgbClr val="000066"/>
              </a:buClr>
            </a:pPr>
            <a:r>
              <a:rPr lang="en-US" smtClean="0"/>
              <a:t>Consumer’s contingency plan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itle 5"/>
          <p:cNvSpPr>
            <a:spLocks noGrp="1"/>
          </p:cNvSpPr>
          <p:nvPr>
            <p:ph type="title" idx="4294967295"/>
          </p:nvPr>
        </p:nvSpPr>
        <p:spPr>
          <a:xfrm>
            <a:off x="304800" y="304800"/>
            <a:ext cx="8686800" cy="914400"/>
          </a:xfrm>
        </p:spPr>
        <p:txBody>
          <a:bodyPr/>
          <a:lstStyle/>
          <a:p>
            <a:pPr eaLnBrk="1" hangingPunct="1">
              <a:defRPr/>
            </a:pPr>
            <a:r>
              <a:rPr lang="en-US" b="0" dirty="0" smtClean="0"/>
              <a:t>Case Management -</a:t>
            </a:r>
            <a:br>
              <a:rPr lang="en-US" b="0" dirty="0" smtClean="0"/>
            </a:br>
            <a:r>
              <a:rPr lang="en-US" b="0" dirty="0" smtClean="0"/>
              <a:t>Consumer Training Overview</a:t>
            </a:r>
          </a:p>
        </p:txBody>
      </p:sp>
      <p:sp>
        <p:nvSpPr>
          <p:cNvPr id="23555" name="Content Placeholder 6"/>
          <p:cNvSpPr>
            <a:spLocks noGrp="1"/>
          </p:cNvSpPr>
          <p:nvPr>
            <p:ph idx="4294967295"/>
          </p:nvPr>
        </p:nvSpPr>
        <p:spPr>
          <a:xfrm>
            <a:off x="638175" y="1219200"/>
            <a:ext cx="8534400" cy="4876800"/>
          </a:xfrm>
        </p:spPr>
        <p:txBody>
          <a:bodyPr/>
          <a:lstStyle/>
          <a:p>
            <a:pPr eaLnBrk="1" hangingPunct="1"/>
            <a:endParaRPr lang="en-US" sz="2400" smtClean="0"/>
          </a:p>
          <a:p>
            <a:pPr eaLnBrk="1" hangingPunct="1"/>
            <a:r>
              <a:rPr lang="en-US" smtClean="0"/>
              <a:t>PCA referral process </a:t>
            </a:r>
          </a:p>
          <a:p>
            <a:pPr eaLnBrk="1" hangingPunct="1"/>
            <a:r>
              <a:rPr lang="en-US" smtClean="0"/>
              <a:t>Interviewing your PCA</a:t>
            </a:r>
          </a:p>
          <a:p>
            <a:pPr eaLnBrk="1" hangingPunct="1"/>
            <a:r>
              <a:rPr lang="en-US" smtClean="0"/>
              <a:t>Selecting a PCA / replacement Process </a:t>
            </a:r>
          </a:p>
          <a:p>
            <a:pPr eaLnBrk="1" hangingPunct="1"/>
            <a:r>
              <a:rPr lang="en-US" smtClean="0"/>
              <a:t>Contingency plan</a:t>
            </a:r>
          </a:p>
          <a:p>
            <a:pPr eaLnBrk="1" hangingPunct="1"/>
            <a:r>
              <a:rPr lang="en-US" smtClean="0"/>
              <a:t>Monitoring your PCA performance</a:t>
            </a:r>
          </a:p>
          <a:p>
            <a:pPr eaLnBrk="1" hangingPunct="1"/>
            <a:r>
              <a:rPr lang="en-US" smtClean="0"/>
              <a:t>Reportng Requirements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b="0" dirty="0" smtClean="0"/>
              <a:t>Case Management -</a:t>
            </a:r>
            <a:br>
              <a:rPr lang="en-US" b="0" dirty="0" smtClean="0"/>
            </a:br>
            <a:r>
              <a:rPr lang="en-US" sz="2800" b="0" dirty="0" smtClean="0"/>
              <a:t>Consumer Needs Assessment</a:t>
            </a:r>
          </a:p>
        </p:txBody>
      </p:sp>
      <p:sp>
        <p:nvSpPr>
          <p:cNvPr id="83971" name="Rectangle 3"/>
          <p:cNvSpPr>
            <a:spLocks noGrp="1" noChangeArrowheads="1"/>
          </p:cNvSpPr>
          <p:nvPr>
            <p:ph type="body" idx="1"/>
          </p:nvPr>
        </p:nvSpPr>
        <p:spPr>
          <a:xfrm>
            <a:off x="228600" y="1295400"/>
            <a:ext cx="8610600" cy="4724400"/>
          </a:xfrm>
        </p:spPr>
        <p:txBody>
          <a:bodyPr/>
          <a:lstStyle/>
          <a:p>
            <a:pPr eaLnBrk="1" hangingPunct="1">
              <a:defRPr/>
            </a:pPr>
            <a:r>
              <a:rPr lang="en-US" dirty="0" smtClean="0"/>
              <a:t>Identify the consumer’s Personal Care and Homemaking tasks, be specific</a:t>
            </a:r>
          </a:p>
          <a:p>
            <a:pPr marL="0" indent="0" eaLnBrk="1" hangingPunct="1">
              <a:buFontTx/>
              <a:buNone/>
              <a:defRPr/>
            </a:pPr>
            <a:endParaRPr lang="en-US" sz="800" dirty="0" smtClean="0"/>
          </a:p>
          <a:p>
            <a:pPr eaLnBrk="1" hangingPunct="1">
              <a:defRPr/>
            </a:pPr>
            <a:r>
              <a:rPr lang="en-US" dirty="0" smtClean="0"/>
              <a:t>Identify who will provide medical tasks that the PCA is not allowed to perform, be specific</a:t>
            </a:r>
          </a:p>
          <a:p>
            <a:pPr marL="0" indent="0" eaLnBrk="1" hangingPunct="1">
              <a:buFontTx/>
              <a:buNone/>
              <a:defRPr/>
            </a:pPr>
            <a:endParaRPr lang="en-US" sz="800" dirty="0" smtClean="0"/>
          </a:p>
          <a:p>
            <a:pPr eaLnBrk="1" hangingPunct="1">
              <a:defRPr/>
            </a:pPr>
            <a:r>
              <a:rPr lang="en-US" dirty="0" smtClean="0"/>
              <a:t>Identify days and hours of services preferred</a:t>
            </a:r>
          </a:p>
          <a:p>
            <a:pPr marL="0" indent="0" eaLnBrk="1" hangingPunct="1">
              <a:buFontTx/>
              <a:buNone/>
              <a:defRPr/>
            </a:pPr>
            <a:endParaRPr lang="en-US" sz="800" dirty="0" smtClean="0"/>
          </a:p>
          <a:p>
            <a:pPr eaLnBrk="1" hangingPunct="1">
              <a:defRPr/>
            </a:pPr>
            <a:r>
              <a:rPr lang="en-US" dirty="0" smtClean="0"/>
              <a:t>Ensure the ALTCS Case Manager has allowed enough hours to complete the task</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defRPr/>
            </a:pPr>
            <a:r>
              <a:rPr lang="en-US" b="0" dirty="0" smtClean="0"/>
              <a:t>Case Management -</a:t>
            </a:r>
            <a:br>
              <a:rPr lang="en-US" b="0" dirty="0" smtClean="0"/>
            </a:br>
            <a:r>
              <a:rPr lang="en-US" b="0" dirty="0" smtClean="0"/>
              <a:t>Consumer Needs Assessment cont’d.</a:t>
            </a:r>
            <a:endParaRPr lang="en-US" dirty="0" smtClean="0"/>
          </a:p>
        </p:txBody>
      </p:sp>
      <p:sp>
        <p:nvSpPr>
          <p:cNvPr id="25603" name="Content Placeholder 2"/>
          <p:cNvSpPr>
            <a:spLocks noGrp="1"/>
          </p:cNvSpPr>
          <p:nvPr>
            <p:ph idx="1"/>
          </p:nvPr>
        </p:nvSpPr>
        <p:spPr>
          <a:xfrm>
            <a:off x="381000" y="1524000"/>
            <a:ext cx="8248650" cy="3581400"/>
          </a:xfrm>
        </p:spPr>
        <p:txBody>
          <a:bodyPr/>
          <a:lstStyle/>
          <a:p>
            <a:pPr eaLnBrk="1" hangingPunct="1">
              <a:defRPr/>
            </a:pPr>
            <a:r>
              <a:rPr lang="en-US" dirty="0" smtClean="0"/>
              <a:t>The consumer can use the Needs Assessment as an interview tool for  potential PCAs </a:t>
            </a:r>
          </a:p>
          <a:p>
            <a:pPr marL="0" indent="0" eaLnBrk="1" hangingPunct="1">
              <a:buFontTx/>
              <a:buNone/>
              <a:defRPr/>
            </a:pPr>
            <a:endParaRPr lang="en-US" sz="800" dirty="0" smtClean="0"/>
          </a:p>
          <a:p>
            <a:pPr eaLnBrk="1" hangingPunct="1">
              <a:defRPr/>
            </a:pPr>
            <a:r>
              <a:rPr lang="en-US" dirty="0" smtClean="0"/>
              <a:t>The agency will use the Consumer Needs Assessment to identify PCAs who have the skills, knowledge, ability and availability to provide the service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b="0" dirty="0" smtClean="0"/>
              <a:t>Case Management -</a:t>
            </a:r>
            <a:br>
              <a:rPr lang="en-US" b="0" dirty="0" smtClean="0"/>
            </a:br>
            <a:r>
              <a:rPr lang="en-US" sz="2800" b="0" dirty="0" smtClean="0"/>
              <a:t>Consumer/PCA  Service Agreement</a:t>
            </a:r>
          </a:p>
        </p:txBody>
      </p:sp>
      <p:sp>
        <p:nvSpPr>
          <p:cNvPr id="84995" name="Rectangle 3"/>
          <p:cNvSpPr>
            <a:spLocks noGrp="1" noChangeArrowheads="1"/>
          </p:cNvSpPr>
          <p:nvPr>
            <p:ph type="body" idx="1"/>
          </p:nvPr>
        </p:nvSpPr>
        <p:spPr>
          <a:xfrm>
            <a:off x="381000" y="1295400"/>
            <a:ext cx="8534400" cy="4876800"/>
          </a:xfrm>
        </p:spPr>
        <p:txBody>
          <a:bodyPr/>
          <a:lstStyle/>
          <a:p>
            <a:pPr eaLnBrk="1" hangingPunct="1">
              <a:defRPr/>
            </a:pPr>
            <a:r>
              <a:rPr lang="en-US" dirty="0" smtClean="0"/>
              <a:t>Avoid problems by including all tasks that the consumer and PCA have agreed upon, be specific</a:t>
            </a:r>
          </a:p>
          <a:p>
            <a:pPr marL="0" indent="0" eaLnBrk="1" hangingPunct="1">
              <a:buFontTx/>
              <a:buNone/>
              <a:defRPr/>
            </a:pPr>
            <a:endParaRPr lang="en-US" sz="1000" dirty="0" smtClean="0"/>
          </a:p>
          <a:p>
            <a:pPr eaLnBrk="1" hangingPunct="1">
              <a:defRPr/>
            </a:pPr>
            <a:r>
              <a:rPr lang="en-US" dirty="0" smtClean="0"/>
              <a:t>Include hours and days of service that have been agreed upon by the consumer and the PCA. </a:t>
            </a:r>
          </a:p>
          <a:p>
            <a:pPr marL="0" indent="0" eaLnBrk="1" hangingPunct="1">
              <a:buFontTx/>
              <a:buNone/>
              <a:defRPr/>
            </a:pPr>
            <a:endParaRPr lang="en-US" sz="1000" dirty="0" smtClean="0"/>
          </a:p>
          <a:p>
            <a:pPr eaLnBrk="1" hangingPunct="1">
              <a:defRPr/>
            </a:pPr>
            <a:r>
              <a:rPr lang="en-US" dirty="0" smtClean="0"/>
              <a:t>Ensure both parties have a clear understanding and agree on how service will be provided</a:t>
            </a:r>
            <a:endParaRPr lang="en-US"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28600" y="533400"/>
            <a:ext cx="7924800" cy="792163"/>
          </a:xfrm>
        </p:spPr>
        <p:txBody>
          <a:bodyPr/>
          <a:lstStyle/>
          <a:p>
            <a:pPr eaLnBrk="1" hangingPunct="1">
              <a:defRPr/>
            </a:pPr>
            <a:r>
              <a:rPr lang="en-US" b="0" dirty="0" smtClean="0"/>
              <a:t>Case Management -</a:t>
            </a:r>
            <a:br>
              <a:rPr lang="en-US" b="0" dirty="0" smtClean="0"/>
            </a:br>
            <a:r>
              <a:rPr lang="en-US" sz="2800" b="0" dirty="0" smtClean="0"/>
              <a:t>Consumer/PCA  Service Agreement  cont’d.</a:t>
            </a:r>
            <a:endParaRPr lang="en-US" sz="2800" dirty="0" smtClean="0"/>
          </a:p>
        </p:txBody>
      </p:sp>
      <p:sp>
        <p:nvSpPr>
          <p:cNvPr id="27651" name="Content Placeholder 2"/>
          <p:cNvSpPr>
            <a:spLocks noGrp="1"/>
          </p:cNvSpPr>
          <p:nvPr>
            <p:ph idx="1"/>
          </p:nvPr>
        </p:nvSpPr>
        <p:spPr>
          <a:xfrm>
            <a:off x="152400" y="1600200"/>
            <a:ext cx="8763000" cy="3733800"/>
          </a:xfrm>
        </p:spPr>
        <p:txBody>
          <a:bodyPr/>
          <a:lstStyle/>
          <a:p>
            <a:pPr eaLnBrk="1" hangingPunct="1">
              <a:defRPr/>
            </a:pPr>
            <a:r>
              <a:rPr lang="en-US" dirty="0" smtClean="0"/>
              <a:t>The agency will use this agreement to complete Consumer Service Evaluations and PCA performance evaluations</a:t>
            </a:r>
          </a:p>
          <a:p>
            <a:pPr marL="0" indent="0" eaLnBrk="1" hangingPunct="1">
              <a:buFontTx/>
              <a:buNone/>
              <a:defRPr/>
            </a:pPr>
            <a:endParaRPr lang="en-US" sz="800" dirty="0" smtClean="0"/>
          </a:p>
          <a:p>
            <a:pPr eaLnBrk="1" hangingPunct="1">
              <a:defRPr/>
            </a:pPr>
            <a:r>
              <a:rPr lang="en-US" dirty="0" smtClean="0"/>
              <a:t>If issues arise, refer back to the agreement</a:t>
            </a:r>
          </a:p>
          <a:p>
            <a:pPr marL="0" indent="0" eaLnBrk="1" hangingPunct="1">
              <a:buFontTx/>
              <a:buNone/>
              <a:defRPr/>
            </a:pPr>
            <a:endParaRPr lang="en-US" sz="800" dirty="0" smtClean="0"/>
          </a:p>
          <a:p>
            <a:pPr eaLnBrk="1" hangingPunct="1">
              <a:defRPr/>
            </a:pPr>
            <a:r>
              <a:rPr lang="en-US" dirty="0" smtClean="0"/>
              <a:t>The consumer will contact the agency if the agreement requires revision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itle 5"/>
          <p:cNvSpPr>
            <a:spLocks noGrp="1"/>
          </p:cNvSpPr>
          <p:nvPr>
            <p:ph type="title" idx="4294967295"/>
          </p:nvPr>
        </p:nvSpPr>
        <p:spPr>
          <a:xfrm>
            <a:off x="304800" y="152400"/>
            <a:ext cx="8686800" cy="914400"/>
          </a:xfrm>
        </p:spPr>
        <p:txBody>
          <a:bodyPr/>
          <a:lstStyle/>
          <a:p>
            <a:pPr eaLnBrk="1" hangingPunct="1">
              <a:defRPr/>
            </a:pPr>
            <a:r>
              <a:rPr lang="en-US" b="0" dirty="0" smtClean="0"/>
              <a:t>Case Management -</a:t>
            </a:r>
            <a:br>
              <a:rPr lang="en-US" b="0" dirty="0" smtClean="0"/>
            </a:br>
            <a:r>
              <a:rPr lang="en-US" b="0" dirty="0" smtClean="0"/>
              <a:t>After Hours Service</a:t>
            </a:r>
          </a:p>
        </p:txBody>
      </p:sp>
      <p:sp>
        <p:nvSpPr>
          <p:cNvPr id="17413" name="Content Placeholder 6"/>
          <p:cNvSpPr>
            <a:spLocks noGrp="1"/>
          </p:cNvSpPr>
          <p:nvPr>
            <p:ph idx="4294967295"/>
          </p:nvPr>
        </p:nvSpPr>
        <p:spPr>
          <a:xfrm>
            <a:off x="500063" y="1362075"/>
            <a:ext cx="8534400" cy="3590925"/>
          </a:xfrm>
        </p:spPr>
        <p:txBody>
          <a:bodyPr/>
          <a:lstStyle/>
          <a:p>
            <a:pPr eaLnBrk="1" hangingPunct="1">
              <a:buFontTx/>
              <a:buNone/>
              <a:defRPr/>
            </a:pPr>
            <a:r>
              <a:rPr lang="en-US" b="1" dirty="0" smtClean="0"/>
              <a:t>Provided after normal business hours</a:t>
            </a:r>
            <a:br>
              <a:rPr lang="en-US" b="1" dirty="0" smtClean="0"/>
            </a:br>
            <a:endParaRPr lang="en-US" b="1" dirty="0" smtClean="0"/>
          </a:p>
          <a:p>
            <a:pPr eaLnBrk="1" hangingPunct="1">
              <a:defRPr/>
            </a:pPr>
            <a:r>
              <a:rPr lang="en-US" dirty="0" smtClean="0"/>
              <a:t>Monday through Friday, 5pm to 8am</a:t>
            </a:r>
          </a:p>
          <a:p>
            <a:pPr marL="0" indent="0" eaLnBrk="1" hangingPunct="1">
              <a:buFontTx/>
              <a:buNone/>
              <a:defRPr/>
            </a:pPr>
            <a:endParaRPr lang="en-US" sz="800" dirty="0" smtClean="0"/>
          </a:p>
          <a:p>
            <a:pPr eaLnBrk="1" hangingPunct="1">
              <a:defRPr/>
            </a:pPr>
            <a:r>
              <a:rPr lang="en-US" dirty="0" smtClean="0"/>
              <a:t>Week-ends and ABIL holidays 24 hours</a:t>
            </a:r>
          </a:p>
          <a:p>
            <a:pPr marL="0" indent="0" eaLnBrk="1" hangingPunct="1">
              <a:buFontTx/>
              <a:buNone/>
              <a:defRPr/>
            </a:pPr>
            <a:endParaRPr lang="en-US" sz="800" dirty="0" smtClean="0"/>
          </a:p>
          <a:p>
            <a:pPr eaLnBrk="1" hangingPunct="1">
              <a:defRPr/>
            </a:pPr>
            <a:r>
              <a:rPr lang="en-US" dirty="0" smtClean="0"/>
              <a:t>Consumer contingency plan</a:t>
            </a:r>
          </a:p>
          <a:p>
            <a:pPr marL="0" indent="0" eaLnBrk="1" hangingPunct="1">
              <a:buFontTx/>
              <a:buNone/>
              <a:defRPr/>
            </a:pPr>
            <a:endParaRPr lang="en-US" sz="2000"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5"/>
          <p:cNvSpPr>
            <a:spLocks noGrp="1"/>
          </p:cNvSpPr>
          <p:nvPr>
            <p:ph type="title" idx="4294967295"/>
          </p:nvPr>
        </p:nvSpPr>
        <p:spPr>
          <a:xfrm>
            <a:off x="304800" y="152400"/>
            <a:ext cx="8686800" cy="914400"/>
          </a:xfrm>
        </p:spPr>
        <p:txBody>
          <a:bodyPr/>
          <a:lstStyle/>
          <a:p>
            <a:pPr eaLnBrk="1" hangingPunct="1">
              <a:defRPr/>
            </a:pPr>
            <a:r>
              <a:rPr lang="en-US" b="0" dirty="0" smtClean="0"/>
              <a:t>Case Management -</a:t>
            </a:r>
            <a:br>
              <a:rPr lang="en-US" b="0" dirty="0" smtClean="0"/>
            </a:br>
            <a:r>
              <a:rPr lang="en-US" b="0" dirty="0" smtClean="0"/>
              <a:t>After Hours Service cont’d</a:t>
            </a:r>
          </a:p>
        </p:txBody>
      </p:sp>
      <p:sp>
        <p:nvSpPr>
          <p:cNvPr id="17413" name="Content Placeholder 6"/>
          <p:cNvSpPr>
            <a:spLocks noGrp="1"/>
          </p:cNvSpPr>
          <p:nvPr>
            <p:ph idx="4294967295"/>
          </p:nvPr>
        </p:nvSpPr>
        <p:spPr>
          <a:xfrm>
            <a:off x="381000" y="1362075"/>
            <a:ext cx="8653463" cy="5038725"/>
          </a:xfrm>
        </p:spPr>
        <p:txBody>
          <a:bodyPr/>
          <a:lstStyle/>
          <a:p>
            <a:pPr eaLnBrk="1" hangingPunct="1">
              <a:buFontTx/>
              <a:buNone/>
              <a:defRPr/>
            </a:pPr>
            <a:r>
              <a:rPr lang="en-US" b="1" dirty="0" smtClean="0"/>
              <a:t>Provided after normal business hours</a:t>
            </a:r>
            <a:br>
              <a:rPr lang="en-US" b="1" dirty="0" smtClean="0"/>
            </a:br>
            <a:endParaRPr lang="en-US" b="1" dirty="0" smtClean="0"/>
          </a:p>
          <a:p>
            <a:pPr eaLnBrk="1" hangingPunct="1">
              <a:defRPr/>
            </a:pPr>
            <a:r>
              <a:rPr lang="en-US" dirty="0" smtClean="0"/>
              <a:t>List of available PCAs</a:t>
            </a:r>
          </a:p>
          <a:p>
            <a:pPr marL="0" indent="0" eaLnBrk="1" hangingPunct="1">
              <a:buFontTx/>
              <a:buNone/>
              <a:defRPr/>
            </a:pPr>
            <a:endParaRPr lang="en-US" sz="800" dirty="0" smtClean="0"/>
          </a:p>
          <a:p>
            <a:pPr eaLnBrk="1" hangingPunct="1">
              <a:defRPr/>
            </a:pPr>
            <a:r>
              <a:rPr lang="en-US" dirty="0" smtClean="0"/>
              <a:t>Ensure the consumer and the PCA have the contact information</a:t>
            </a:r>
          </a:p>
          <a:p>
            <a:pPr marL="0" indent="0" eaLnBrk="1" hangingPunct="1">
              <a:buFontTx/>
              <a:buNone/>
              <a:defRPr/>
            </a:pPr>
            <a:endParaRPr lang="en-US" sz="800" dirty="0" smtClean="0"/>
          </a:p>
          <a:p>
            <a:pPr eaLnBrk="1" hangingPunct="1">
              <a:defRPr/>
            </a:pPr>
            <a:r>
              <a:rPr lang="en-US" dirty="0" smtClean="0"/>
              <a:t>Ensure the consumer and PCA know to only contact the service after hours</a:t>
            </a:r>
          </a:p>
          <a:p>
            <a:pPr marL="0" indent="0" eaLnBrk="1" hangingPunct="1">
              <a:buFontTx/>
              <a:buNone/>
              <a:defRPr/>
            </a:pPr>
            <a:endParaRPr lang="en-US" sz="2000" dirty="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503238"/>
            <a:ext cx="7924800" cy="792162"/>
          </a:xfrm>
        </p:spPr>
        <p:txBody>
          <a:bodyPr/>
          <a:lstStyle/>
          <a:p>
            <a:pPr eaLnBrk="1" hangingPunct="1">
              <a:defRPr/>
            </a:pPr>
            <a:r>
              <a:rPr lang="en-US" b="0" dirty="0" smtClean="0"/>
              <a:t>Case Management -</a:t>
            </a:r>
            <a:br>
              <a:rPr lang="en-US" b="0" dirty="0" smtClean="0"/>
            </a:br>
            <a:r>
              <a:rPr lang="en-US" b="0" dirty="0" smtClean="0"/>
              <a:t>Provider Agency Consumer Monitoring </a:t>
            </a:r>
          </a:p>
        </p:txBody>
      </p:sp>
      <p:sp>
        <p:nvSpPr>
          <p:cNvPr id="30723" name="Rectangle 3"/>
          <p:cNvSpPr>
            <a:spLocks noGrp="1" noChangeArrowheads="1"/>
          </p:cNvSpPr>
          <p:nvPr>
            <p:ph type="body" idx="1"/>
          </p:nvPr>
        </p:nvSpPr>
        <p:spPr>
          <a:xfrm>
            <a:off x="457200" y="1600200"/>
            <a:ext cx="8686800" cy="4572000"/>
          </a:xfrm>
        </p:spPr>
        <p:txBody>
          <a:bodyPr/>
          <a:lstStyle/>
          <a:p>
            <a:pPr eaLnBrk="1" hangingPunct="1">
              <a:defRPr/>
            </a:pPr>
            <a:r>
              <a:rPr lang="en-US" sz="2700" dirty="0" smtClean="0"/>
              <a:t>On-site Service Evaluation is conducted 5 days after the initial service date for new consumers only. This is to ensure the PCA has the skills, knowledge and ability to meet the consumer needs.    </a:t>
            </a:r>
          </a:p>
          <a:p>
            <a:pPr marL="0" indent="0" eaLnBrk="1" hangingPunct="1">
              <a:buFontTx/>
              <a:buNone/>
              <a:defRPr/>
            </a:pPr>
            <a:endParaRPr lang="en-US" sz="800" dirty="0" smtClean="0"/>
          </a:p>
          <a:p>
            <a:pPr eaLnBrk="1" hangingPunct="1">
              <a:defRPr/>
            </a:pPr>
            <a:r>
              <a:rPr lang="en-US" sz="2700" dirty="0" smtClean="0"/>
              <a:t>30 day, (60 day if necessary), and 90 days from the initial service date  an on-site service evaluation is completed to ensure the consumer needs are being met and the PCA continues to have the skills and is satisfied with his/her position.  </a:t>
            </a:r>
            <a:r>
              <a:rPr lang="en-US" sz="2000" dirty="0" smtClean="0"/>
              <a:t/>
            </a:r>
            <a:br>
              <a:rPr lang="en-US" sz="2000" dirty="0" smtClean="0"/>
            </a:br>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le 5"/>
          <p:cNvSpPr>
            <a:spLocks noGrp="1"/>
          </p:cNvSpPr>
          <p:nvPr>
            <p:ph type="title"/>
          </p:nvPr>
        </p:nvSpPr>
        <p:spPr>
          <a:xfrm>
            <a:off x="228600" y="152400"/>
            <a:ext cx="7696200" cy="792163"/>
          </a:xfrm>
        </p:spPr>
        <p:txBody>
          <a:bodyPr/>
          <a:lstStyle/>
          <a:p>
            <a:pPr eaLnBrk="1" hangingPunct="1">
              <a:defRPr/>
            </a:pPr>
            <a:r>
              <a:rPr lang="en-US" b="0" dirty="0" smtClean="0"/>
              <a:t>AHCCCS Role</a:t>
            </a:r>
          </a:p>
        </p:txBody>
      </p:sp>
      <p:sp>
        <p:nvSpPr>
          <p:cNvPr id="4099" name="Content Placeholder 6"/>
          <p:cNvSpPr>
            <a:spLocks noGrp="1"/>
          </p:cNvSpPr>
          <p:nvPr>
            <p:ph idx="1"/>
          </p:nvPr>
        </p:nvSpPr>
        <p:spPr>
          <a:xfrm>
            <a:off x="76200" y="990600"/>
            <a:ext cx="8077200" cy="4267200"/>
          </a:xfrm>
        </p:spPr>
        <p:txBody>
          <a:bodyPr/>
          <a:lstStyle/>
          <a:p>
            <a:pPr marL="915988" eaLnBrk="1" hangingPunct="1">
              <a:buFontTx/>
              <a:buNone/>
              <a:tabLst>
                <a:tab pos="2347913" algn="l"/>
              </a:tabLst>
            </a:pPr>
            <a:r>
              <a:rPr lang="en-US" smtClean="0"/>
              <a:t>AHCCCS is responsible for -</a:t>
            </a:r>
          </a:p>
          <a:p>
            <a:pPr marL="1316038" lvl="1" eaLnBrk="1" hangingPunct="1">
              <a:tabLst>
                <a:tab pos="2347913" algn="l"/>
              </a:tabLst>
            </a:pPr>
            <a:r>
              <a:rPr lang="en-US" sz="2800" smtClean="0"/>
              <a:t>Financial Eligibility</a:t>
            </a:r>
          </a:p>
          <a:p>
            <a:pPr marL="1316038" lvl="1" eaLnBrk="1" hangingPunct="1">
              <a:tabLst>
                <a:tab pos="2347913" algn="l"/>
              </a:tabLst>
            </a:pPr>
            <a:r>
              <a:rPr lang="en-US" sz="2800" smtClean="0"/>
              <a:t>Medical Eligibility</a:t>
            </a:r>
          </a:p>
          <a:p>
            <a:pPr marL="1316038" lvl="1" eaLnBrk="1" hangingPunct="1">
              <a:tabLst>
                <a:tab pos="2347913" algn="l"/>
              </a:tabLst>
            </a:pPr>
            <a:r>
              <a:rPr lang="en-US" sz="2800" smtClean="0"/>
              <a:t>Selecting and monitoring the performance of Arizona Long Term Care (ALTCS) Managed Care Program Contractors</a:t>
            </a:r>
          </a:p>
          <a:p>
            <a:pPr marL="1316038" lvl="1" eaLnBrk="1" hangingPunct="1">
              <a:tabLst>
                <a:tab pos="2347913" algn="l"/>
              </a:tabLst>
            </a:pPr>
            <a:r>
              <a:rPr lang="en-US" sz="2800" smtClean="0"/>
              <a:t>There are four ALTCS Program Contractors</a:t>
            </a:r>
          </a:p>
          <a:p>
            <a:pPr marL="2684463" lvl="2" eaLnBrk="1" hangingPunct="1">
              <a:tabLst>
                <a:tab pos="2347913" algn="l"/>
              </a:tabLst>
            </a:pPr>
            <a:r>
              <a:rPr lang="en-US" sz="2800" smtClean="0"/>
              <a:t>Mercy Care, Bridgeway, SCAN &amp; Evercare Health Plans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274638"/>
            <a:ext cx="7848600" cy="1477962"/>
          </a:xfrm>
        </p:spPr>
        <p:txBody>
          <a:bodyPr/>
          <a:lstStyle/>
          <a:p>
            <a:pPr eaLnBrk="1" hangingPunct="1">
              <a:defRPr/>
            </a:pPr>
            <a:r>
              <a:rPr lang="en-US" b="0" dirty="0" smtClean="0"/>
              <a:t>Case Management -</a:t>
            </a:r>
            <a:br>
              <a:rPr lang="en-US" b="0" dirty="0" smtClean="0"/>
            </a:br>
            <a:r>
              <a:rPr lang="en-US" b="0" dirty="0" smtClean="0"/>
              <a:t>Provider Agency Consumer Monitoring cont’d </a:t>
            </a:r>
          </a:p>
        </p:txBody>
      </p:sp>
      <p:sp>
        <p:nvSpPr>
          <p:cNvPr id="46083" name="Rectangle 3"/>
          <p:cNvSpPr>
            <a:spLocks noGrp="1" noChangeArrowheads="1"/>
          </p:cNvSpPr>
          <p:nvPr>
            <p:ph type="body" idx="1"/>
          </p:nvPr>
        </p:nvSpPr>
        <p:spPr>
          <a:xfrm>
            <a:off x="381000" y="1752600"/>
            <a:ext cx="8458200" cy="4191000"/>
          </a:xfrm>
        </p:spPr>
        <p:txBody>
          <a:bodyPr/>
          <a:lstStyle/>
          <a:p>
            <a:pPr marL="0" indent="0" eaLnBrk="1" hangingPunct="1">
              <a:buFontTx/>
              <a:buNone/>
              <a:defRPr/>
            </a:pPr>
            <a:endParaRPr lang="en-US" sz="2000" dirty="0" smtClean="0"/>
          </a:p>
          <a:p>
            <a:pPr eaLnBrk="1" hangingPunct="1">
              <a:defRPr/>
            </a:pPr>
            <a:r>
              <a:rPr lang="en-US" dirty="0" smtClean="0"/>
              <a:t>Onsite service evaluations are then completed every 90 days thereafter. </a:t>
            </a:r>
            <a:br>
              <a:rPr lang="en-US" dirty="0" smtClean="0"/>
            </a:br>
            <a:endParaRPr lang="en-US" dirty="0" smtClean="0"/>
          </a:p>
          <a:p>
            <a:pPr eaLnBrk="1" hangingPunct="1">
              <a:defRPr/>
            </a:pPr>
            <a:r>
              <a:rPr lang="en-US" dirty="0" smtClean="0"/>
              <a:t>Unannounced onsite visits are conducted when necessary.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b="0" dirty="0" smtClean="0"/>
              <a:t>Program pitfalls </a:t>
            </a:r>
          </a:p>
        </p:txBody>
      </p:sp>
      <p:sp>
        <p:nvSpPr>
          <p:cNvPr id="32771" name="Rectangle 3"/>
          <p:cNvSpPr>
            <a:spLocks noGrp="1" noChangeArrowheads="1"/>
          </p:cNvSpPr>
          <p:nvPr>
            <p:ph type="body" idx="1"/>
          </p:nvPr>
        </p:nvSpPr>
        <p:spPr>
          <a:xfrm>
            <a:off x="609600" y="1219200"/>
            <a:ext cx="8534400" cy="4724400"/>
          </a:xfrm>
        </p:spPr>
        <p:txBody>
          <a:bodyPr/>
          <a:lstStyle/>
          <a:p>
            <a:pPr eaLnBrk="1" hangingPunct="1"/>
            <a:r>
              <a:rPr lang="en-US" smtClean="0"/>
              <a:t>Lack of communication between Case Managers, Agency Supervisors, Consumers, Payroll and claims</a:t>
            </a:r>
          </a:p>
          <a:p>
            <a:pPr eaLnBrk="1" hangingPunct="1"/>
            <a:r>
              <a:rPr lang="en-US" smtClean="0"/>
              <a:t>Liability Insurance</a:t>
            </a:r>
          </a:p>
          <a:p>
            <a:pPr eaLnBrk="1" hangingPunct="1"/>
            <a:r>
              <a:rPr lang="en-US" smtClean="0"/>
              <a:t>Workers comp Insurance</a:t>
            </a:r>
          </a:p>
          <a:p>
            <a:pPr eaLnBrk="1" hangingPunct="1"/>
            <a:r>
              <a:rPr lang="en-US" smtClean="0"/>
              <a:t>Unemployment Insurance</a:t>
            </a:r>
          </a:p>
          <a:p>
            <a:pPr eaLnBrk="1" hangingPunct="1"/>
            <a:r>
              <a:rPr lang="en-US" smtClean="0"/>
              <a:t>Overtime</a:t>
            </a:r>
          </a:p>
          <a:p>
            <a:pPr eaLnBrk="1" hangingPunct="1"/>
            <a:r>
              <a:rPr lang="en-US" smtClean="0"/>
              <a:t>Turnover</a:t>
            </a:r>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b="0" dirty="0" smtClean="0"/>
              <a:t>Program pitfalls cont’d</a:t>
            </a:r>
          </a:p>
        </p:txBody>
      </p:sp>
      <p:sp>
        <p:nvSpPr>
          <p:cNvPr id="33795" name="Rectangle 3"/>
          <p:cNvSpPr>
            <a:spLocks noGrp="1" noChangeArrowheads="1"/>
          </p:cNvSpPr>
          <p:nvPr>
            <p:ph type="body" idx="1"/>
          </p:nvPr>
        </p:nvSpPr>
        <p:spPr>
          <a:xfrm>
            <a:off x="381000" y="838200"/>
            <a:ext cx="8229600" cy="3429000"/>
          </a:xfrm>
        </p:spPr>
        <p:txBody>
          <a:bodyPr/>
          <a:lstStyle/>
          <a:p>
            <a:pPr eaLnBrk="1" hangingPunct="1">
              <a:defRPr/>
            </a:pPr>
            <a:endParaRPr lang="en-US" dirty="0" smtClean="0"/>
          </a:p>
          <a:p>
            <a:pPr eaLnBrk="1" hangingPunct="1">
              <a:defRPr/>
            </a:pPr>
            <a:r>
              <a:rPr lang="en-US" dirty="0" smtClean="0"/>
              <a:t>Family members taking advantage of the consumer’s service</a:t>
            </a:r>
          </a:p>
          <a:p>
            <a:pPr marL="0" indent="0" eaLnBrk="1" hangingPunct="1">
              <a:buFontTx/>
              <a:buNone/>
              <a:defRPr/>
            </a:pPr>
            <a:endParaRPr lang="en-US" sz="800" dirty="0" smtClean="0"/>
          </a:p>
          <a:p>
            <a:pPr eaLnBrk="1" hangingPunct="1">
              <a:defRPr/>
            </a:pPr>
            <a:r>
              <a:rPr lang="en-US" dirty="0" smtClean="0"/>
              <a:t>Designate one spokesperson when family has oversight of service</a:t>
            </a:r>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b="0" dirty="0" smtClean="0"/>
              <a:t>Paid Family Member Pros and Cons</a:t>
            </a:r>
          </a:p>
        </p:txBody>
      </p:sp>
      <p:sp>
        <p:nvSpPr>
          <p:cNvPr id="92163" name="Rectangle 3"/>
          <p:cNvSpPr>
            <a:spLocks noGrp="1" noChangeArrowheads="1"/>
          </p:cNvSpPr>
          <p:nvPr>
            <p:ph type="body" idx="1"/>
          </p:nvPr>
        </p:nvSpPr>
        <p:spPr>
          <a:xfrm>
            <a:off x="228600" y="1219200"/>
            <a:ext cx="8686800" cy="5029200"/>
          </a:xfrm>
        </p:spPr>
        <p:txBody>
          <a:bodyPr/>
          <a:lstStyle/>
          <a:p>
            <a:pPr eaLnBrk="1" hangingPunct="1">
              <a:defRPr/>
            </a:pPr>
            <a:r>
              <a:rPr lang="en-US" dirty="0" smtClean="0"/>
              <a:t>Majority of paid family members provide excellent care.</a:t>
            </a:r>
          </a:p>
          <a:p>
            <a:pPr marL="0" indent="0" eaLnBrk="1" hangingPunct="1">
              <a:buFontTx/>
              <a:buNone/>
              <a:defRPr/>
            </a:pPr>
            <a:endParaRPr lang="en-US" sz="800" dirty="0" smtClean="0"/>
          </a:p>
          <a:p>
            <a:pPr eaLnBrk="1" hangingPunct="1">
              <a:defRPr/>
            </a:pPr>
            <a:r>
              <a:rPr lang="en-US" dirty="0" smtClean="0"/>
              <a:t>Difficult to know who is providing the care when several people live in the home.</a:t>
            </a:r>
          </a:p>
          <a:p>
            <a:pPr marL="0" indent="0" eaLnBrk="1" hangingPunct="1">
              <a:buFontTx/>
              <a:buNone/>
              <a:defRPr/>
            </a:pPr>
            <a:endParaRPr lang="en-US" sz="800" dirty="0" smtClean="0"/>
          </a:p>
          <a:p>
            <a:pPr eaLnBrk="1" hangingPunct="1">
              <a:defRPr/>
            </a:pPr>
            <a:r>
              <a:rPr lang="en-US" dirty="0" smtClean="0"/>
              <a:t>Failure to report consumer’s change in health condition, hospitalization.</a:t>
            </a:r>
          </a:p>
          <a:p>
            <a:pPr marL="0" indent="0" eaLnBrk="1" hangingPunct="1">
              <a:buFontTx/>
              <a:buNone/>
              <a:defRPr/>
            </a:pPr>
            <a:endParaRPr lang="en-US" sz="800" dirty="0" smtClean="0"/>
          </a:p>
          <a:p>
            <a:pPr eaLnBrk="1" hangingPunct="1">
              <a:defRPr/>
            </a:pPr>
            <a:r>
              <a:rPr lang="en-US" dirty="0" smtClean="0"/>
              <a:t>Submitting hours for payment when the consumer is in the hospital, out of town or has been disenrolled from Medicaid benefits.</a:t>
            </a:r>
          </a:p>
          <a:p>
            <a:pPr eaLnBrk="1" hangingPunct="1">
              <a:defRPr/>
            </a:pPr>
            <a:endParaRPr lang="en-US" sz="2000" dirty="0" smtClean="0"/>
          </a:p>
          <a:p>
            <a:pPr marL="0" indent="0" eaLnBrk="1" hangingPunct="1">
              <a:buFontTx/>
              <a:buNone/>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8600" y="381000"/>
            <a:ext cx="7696200" cy="792163"/>
          </a:xfrm>
        </p:spPr>
        <p:txBody>
          <a:bodyPr/>
          <a:lstStyle/>
          <a:p>
            <a:pPr eaLnBrk="1" hangingPunct="1">
              <a:defRPr/>
            </a:pPr>
            <a:r>
              <a:rPr lang="en-US" b="0" dirty="0" smtClean="0"/>
              <a:t>Paid Family Member Pros and Cons cont’d</a:t>
            </a:r>
          </a:p>
        </p:txBody>
      </p:sp>
      <p:sp>
        <p:nvSpPr>
          <p:cNvPr id="92163" name="Rectangle 3"/>
          <p:cNvSpPr>
            <a:spLocks noGrp="1" noChangeArrowheads="1"/>
          </p:cNvSpPr>
          <p:nvPr>
            <p:ph type="body" idx="1"/>
          </p:nvPr>
        </p:nvSpPr>
        <p:spPr>
          <a:xfrm>
            <a:off x="381000" y="1524000"/>
            <a:ext cx="8610600" cy="4038600"/>
          </a:xfrm>
        </p:spPr>
        <p:txBody>
          <a:bodyPr/>
          <a:lstStyle/>
          <a:p>
            <a:pPr eaLnBrk="1" hangingPunct="1">
              <a:defRPr/>
            </a:pPr>
            <a:r>
              <a:rPr lang="en-US" dirty="0" smtClean="0"/>
              <a:t>Some family members will only provide care if they are being paid.</a:t>
            </a:r>
          </a:p>
          <a:p>
            <a:pPr marL="0" indent="0" eaLnBrk="1" hangingPunct="1">
              <a:buFontTx/>
              <a:buNone/>
              <a:defRPr/>
            </a:pPr>
            <a:endParaRPr lang="en-US" sz="800" dirty="0" smtClean="0"/>
          </a:p>
          <a:p>
            <a:pPr eaLnBrk="1" hangingPunct="1">
              <a:defRPr/>
            </a:pPr>
            <a:r>
              <a:rPr lang="en-US" dirty="0" smtClean="0"/>
              <a:t>Some only want the consumer Social Security check.  </a:t>
            </a:r>
          </a:p>
          <a:p>
            <a:pPr marL="0" indent="0" eaLnBrk="1" hangingPunct="1">
              <a:buFontTx/>
              <a:buNone/>
              <a:defRPr/>
            </a:pPr>
            <a:endParaRPr lang="en-US" sz="800" dirty="0" smtClean="0"/>
          </a:p>
          <a:p>
            <a:pPr eaLnBrk="1" hangingPunct="1">
              <a:defRPr/>
            </a:pPr>
            <a:r>
              <a:rPr lang="en-US" dirty="0" smtClean="0"/>
              <a:t>Some family members threaten the consumer with nursing home placement if they admit the care is not being provided.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579438"/>
            <a:ext cx="7696200" cy="792162"/>
          </a:xfrm>
        </p:spPr>
        <p:txBody>
          <a:bodyPr/>
          <a:lstStyle/>
          <a:p>
            <a:pPr eaLnBrk="1" hangingPunct="1">
              <a:defRPr/>
            </a:pPr>
            <a:r>
              <a:rPr lang="en-US" b="0" dirty="0" smtClean="0"/>
              <a:t>Paid Family Member Pros and Cons cont’d 2</a:t>
            </a:r>
            <a:br>
              <a:rPr lang="en-US" b="0" dirty="0" smtClean="0"/>
            </a:br>
            <a:endParaRPr lang="en-US" b="0" dirty="0" smtClean="0"/>
          </a:p>
        </p:txBody>
      </p:sp>
      <p:sp>
        <p:nvSpPr>
          <p:cNvPr id="36867" name="Rectangle 3"/>
          <p:cNvSpPr>
            <a:spLocks noGrp="1" noChangeArrowheads="1"/>
          </p:cNvSpPr>
          <p:nvPr>
            <p:ph type="body" idx="1"/>
          </p:nvPr>
        </p:nvSpPr>
        <p:spPr>
          <a:xfrm>
            <a:off x="609600" y="1524000"/>
            <a:ext cx="8534400" cy="4876800"/>
          </a:xfrm>
        </p:spPr>
        <p:txBody>
          <a:bodyPr/>
          <a:lstStyle/>
          <a:p>
            <a:pPr eaLnBrk="1" hangingPunct="1"/>
            <a:r>
              <a:rPr lang="en-US" smtClean="0"/>
              <a:t>Reduces recruitment cost</a:t>
            </a:r>
          </a:p>
          <a:p>
            <a:pPr eaLnBrk="1" hangingPunct="1"/>
            <a:r>
              <a:rPr lang="en-US" smtClean="0"/>
              <a:t>Reduced training cost</a:t>
            </a:r>
          </a:p>
          <a:p>
            <a:pPr eaLnBrk="1" hangingPunct="1"/>
            <a:r>
              <a:rPr lang="en-US" smtClean="0"/>
              <a:t>It would be difficult to fill all positions without family members</a:t>
            </a:r>
          </a:p>
          <a:p>
            <a:pPr eaLnBrk="1" hangingPunct="1"/>
            <a:r>
              <a:rPr lang="en-US" smtClean="0"/>
              <a:t>Potentially increases workers comp</a:t>
            </a:r>
          </a:p>
          <a:p>
            <a:pPr eaLnBrk="1" hangingPunct="1"/>
            <a:r>
              <a:rPr lang="en-US" smtClean="0"/>
              <a:t>Increases unemployment insurance</a:t>
            </a:r>
            <a:endParaRPr lang="en-US" sz="20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52400" y="523875"/>
            <a:ext cx="8763000" cy="715963"/>
          </a:xfrm>
        </p:spPr>
        <p:txBody>
          <a:bodyPr/>
          <a:lstStyle/>
          <a:p>
            <a:pPr eaLnBrk="1" hangingPunct="1">
              <a:defRPr/>
            </a:pPr>
            <a:r>
              <a:rPr lang="en-US" b="0" dirty="0" smtClean="0"/>
              <a:t>Hiring Requirements – </a:t>
            </a:r>
            <a:br>
              <a:rPr lang="en-US" b="0" dirty="0" smtClean="0"/>
            </a:br>
            <a:r>
              <a:rPr lang="en-US" b="0" dirty="0" smtClean="0"/>
              <a:t>Personal Care Assistant</a:t>
            </a:r>
            <a:br>
              <a:rPr lang="en-US" b="0" dirty="0" smtClean="0"/>
            </a:br>
            <a:endParaRPr lang="en-US" b="0" dirty="0" smtClean="0"/>
          </a:p>
        </p:txBody>
      </p:sp>
      <p:sp>
        <p:nvSpPr>
          <p:cNvPr id="37891" name="Rectangle 3"/>
          <p:cNvSpPr>
            <a:spLocks noGrp="1" noChangeArrowheads="1"/>
          </p:cNvSpPr>
          <p:nvPr>
            <p:ph type="body" idx="1"/>
          </p:nvPr>
        </p:nvSpPr>
        <p:spPr>
          <a:xfrm>
            <a:off x="381000" y="1447800"/>
            <a:ext cx="8229600" cy="4267200"/>
          </a:xfrm>
        </p:spPr>
        <p:txBody>
          <a:bodyPr/>
          <a:lstStyle/>
          <a:p>
            <a:pPr eaLnBrk="1" hangingPunct="1"/>
            <a:r>
              <a:rPr lang="en-US" smtClean="0"/>
              <a:t>Application</a:t>
            </a:r>
          </a:p>
          <a:p>
            <a:pPr eaLnBrk="1" hangingPunct="1"/>
            <a:r>
              <a:rPr lang="en-US" smtClean="0"/>
              <a:t>3 References – 1 should be an employer</a:t>
            </a:r>
          </a:p>
          <a:p>
            <a:pPr eaLnBrk="1" hangingPunct="1"/>
            <a:r>
              <a:rPr lang="en-US" smtClean="0"/>
              <a:t>Criminal History Self-Disclosure – should be notarized </a:t>
            </a:r>
          </a:p>
          <a:p>
            <a:pPr eaLnBrk="1" hangingPunct="1"/>
            <a:r>
              <a:rPr lang="en-US" smtClean="0"/>
              <a:t>Federal Criminal Fingerprint Clearance Card</a:t>
            </a:r>
          </a:p>
          <a:p>
            <a:pPr eaLnBrk="1" hangingPunct="1"/>
            <a:r>
              <a:rPr lang="en-US" smtClean="0"/>
              <a:t>E-Verification qualification</a:t>
            </a:r>
          </a:p>
          <a:p>
            <a:pPr eaLnBrk="1" hangingPunct="1"/>
            <a:r>
              <a:rPr lang="en-US" smtClean="0"/>
              <a:t>Federal Health Care Exclusion qualification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533400" y="1524000"/>
            <a:ext cx="8229600" cy="4495800"/>
          </a:xfrm>
        </p:spPr>
        <p:txBody>
          <a:bodyPr/>
          <a:lstStyle/>
          <a:p>
            <a:pPr eaLnBrk="1" hangingPunct="1"/>
            <a:r>
              <a:rPr lang="en-US" smtClean="0"/>
              <a:t>Negative TB skin-test or x-ray indicating free from pulmonary tuberculosis</a:t>
            </a:r>
          </a:p>
          <a:p>
            <a:pPr eaLnBrk="1" hangingPunct="1"/>
            <a:r>
              <a:rPr lang="en-US" smtClean="0"/>
              <a:t>Complete and pass PCA training and CPR/1</a:t>
            </a:r>
            <a:r>
              <a:rPr lang="en-US" baseline="30000" smtClean="0"/>
              <a:t>st</a:t>
            </a:r>
            <a:r>
              <a:rPr lang="en-US" smtClean="0"/>
              <a:t> Aide</a:t>
            </a:r>
          </a:p>
          <a:p>
            <a:pPr eaLnBrk="1" hangingPunct="1"/>
            <a:r>
              <a:rPr lang="en-US" smtClean="0"/>
              <a:t>New hire orientation</a:t>
            </a:r>
          </a:p>
          <a:p>
            <a:pPr eaLnBrk="1" hangingPunct="1"/>
            <a:r>
              <a:rPr lang="en-US" smtClean="0"/>
              <a:t>Appropriate Employment Identification</a:t>
            </a:r>
          </a:p>
          <a:p>
            <a:pPr eaLnBrk="1" hangingPunct="1"/>
            <a:r>
              <a:rPr lang="en-US" smtClean="0"/>
              <a:t>Completed tax documents, i.e. I9, W4, &amp; A4</a:t>
            </a:r>
          </a:p>
          <a:p>
            <a:pPr eaLnBrk="1" hangingPunct="1"/>
            <a:r>
              <a:rPr lang="en-US" smtClean="0"/>
              <a:t>Policy and Procedure signed Acknowledgement</a:t>
            </a:r>
          </a:p>
        </p:txBody>
      </p:sp>
      <p:sp>
        <p:nvSpPr>
          <p:cNvPr id="38916" name="Rectangle 7"/>
          <p:cNvSpPr>
            <a:spLocks noGrp="1" noChangeArrowheads="1"/>
          </p:cNvSpPr>
          <p:nvPr>
            <p:ph type="title"/>
          </p:nvPr>
        </p:nvSpPr>
        <p:spPr>
          <a:xfrm>
            <a:off x="180975" y="523875"/>
            <a:ext cx="8763000" cy="715963"/>
          </a:xfrm>
        </p:spPr>
        <p:txBody>
          <a:bodyPr/>
          <a:lstStyle/>
          <a:p>
            <a:pPr eaLnBrk="1" hangingPunct="1">
              <a:defRPr/>
            </a:pPr>
            <a:r>
              <a:rPr lang="en-US" b="0" dirty="0" smtClean="0"/>
              <a:t>Hiring Requirements – </a:t>
            </a:r>
            <a:br>
              <a:rPr lang="en-US" b="0" dirty="0" smtClean="0"/>
            </a:br>
            <a:r>
              <a:rPr lang="en-US" b="0" dirty="0" smtClean="0"/>
              <a:t>Personal Care Assistant cont’d</a:t>
            </a:r>
            <a:br>
              <a:rPr lang="en-US" b="0" dirty="0" smtClean="0"/>
            </a:br>
            <a:endParaRPr lang="en-US" b="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b="0" smtClean="0"/>
              <a:t>Personal Care Assistant Training</a:t>
            </a:r>
          </a:p>
        </p:txBody>
      </p:sp>
      <p:sp>
        <p:nvSpPr>
          <p:cNvPr id="39939" name="Rectangle 3"/>
          <p:cNvSpPr>
            <a:spLocks noGrp="1" noChangeArrowheads="1"/>
          </p:cNvSpPr>
          <p:nvPr>
            <p:ph type="body" idx="1"/>
          </p:nvPr>
        </p:nvSpPr>
        <p:spPr>
          <a:xfrm>
            <a:off x="381000" y="1143000"/>
            <a:ext cx="7848600" cy="5029200"/>
          </a:xfrm>
        </p:spPr>
        <p:txBody>
          <a:bodyPr/>
          <a:lstStyle/>
          <a:p>
            <a:pPr eaLnBrk="1" hangingPunct="1">
              <a:buFontTx/>
              <a:buNone/>
            </a:pPr>
            <a:r>
              <a:rPr lang="en-US" smtClean="0"/>
              <a:t>Family Members-Homemakers </a:t>
            </a:r>
            <a:endParaRPr lang="en-US" sz="2400" smtClean="0"/>
          </a:p>
          <a:p>
            <a:pPr eaLnBrk="1" hangingPunct="1"/>
            <a:r>
              <a:rPr lang="en-US" sz="2600" smtClean="0"/>
              <a:t>Fundamentals of Caregiving -2 day training </a:t>
            </a:r>
          </a:p>
          <a:p>
            <a:pPr lvl="2" eaLnBrk="1" hangingPunct="1">
              <a:buFont typeface="Wingdings" panose="05000000000000000000" pitchFamily="2" charset="2"/>
              <a:buChar char="Ø"/>
            </a:pPr>
            <a:r>
              <a:rPr lang="en-US" smtClean="0"/>
              <a:t>Philosophy and Values  when providing care and support</a:t>
            </a:r>
          </a:p>
          <a:p>
            <a:pPr lvl="2" eaLnBrk="1" hangingPunct="1">
              <a:buFont typeface="Wingdings" panose="05000000000000000000" pitchFamily="2" charset="2"/>
              <a:buChar char="Ø"/>
            </a:pPr>
            <a:r>
              <a:rPr lang="en-US" smtClean="0"/>
              <a:t>Roles and Responsibilities within an Agency</a:t>
            </a:r>
          </a:p>
          <a:p>
            <a:pPr lvl="2" eaLnBrk="1" hangingPunct="1">
              <a:buFont typeface="Wingdings" panose="05000000000000000000" pitchFamily="2" charset="2"/>
              <a:buChar char="Ø"/>
            </a:pPr>
            <a:r>
              <a:rPr lang="en-US" smtClean="0"/>
              <a:t>Ethical and Legal Issues</a:t>
            </a:r>
          </a:p>
          <a:p>
            <a:pPr lvl="2" eaLnBrk="1" hangingPunct="1">
              <a:buFont typeface="Wingdings" panose="05000000000000000000" pitchFamily="2" charset="2"/>
              <a:buChar char="Ø"/>
            </a:pPr>
            <a:r>
              <a:rPr lang="en-US" smtClean="0"/>
              <a:t>Observing, Reporting and Documenting </a:t>
            </a:r>
          </a:p>
          <a:p>
            <a:pPr lvl="2" eaLnBrk="1" hangingPunct="1">
              <a:buFont typeface="Wingdings" panose="05000000000000000000" pitchFamily="2" charset="2"/>
              <a:buChar char="Ø"/>
            </a:pPr>
            <a:r>
              <a:rPr lang="en-US" smtClean="0"/>
              <a:t>Communication and Cultural Competency</a:t>
            </a:r>
          </a:p>
          <a:p>
            <a:pPr lvl="2" eaLnBrk="1" hangingPunct="1">
              <a:buFont typeface="Wingdings" panose="05000000000000000000" pitchFamily="2" charset="2"/>
              <a:buChar char="Ø"/>
            </a:pPr>
            <a:r>
              <a:rPr lang="en-US" smtClean="0"/>
              <a:t>Job Management Skills/Time Management</a:t>
            </a:r>
          </a:p>
          <a:p>
            <a:pPr lvl="2" eaLnBrk="1" hangingPunct="1">
              <a:buFont typeface="Wingdings" panose="05000000000000000000" pitchFamily="2" charset="2"/>
              <a:buChar char="Ø"/>
            </a:pPr>
            <a:r>
              <a:rPr lang="en-US" smtClean="0"/>
              <a:t>Infection Control</a:t>
            </a:r>
          </a:p>
          <a:p>
            <a:pPr lvl="2" eaLnBrk="1" hangingPunct="1">
              <a:buFont typeface="Wingdings" panose="05000000000000000000" pitchFamily="2" charset="2"/>
              <a:buChar char="Ø"/>
            </a:pPr>
            <a:r>
              <a:rPr lang="en-US" smtClean="0"/>
              <a:t>Safety and Emergencies </a:t>
            </a:r>
          </a:p>
          <a:p>
            <a:pPr lvl="2" eaLnBrk="1" hangingPunct="1">
              <a:buFont typeface="Wingdings" panose="05000000000000000000" pitchFamily="2" charset="2"/>
              <a:buChar char="Ø"/>
            </a:pPr>
            <a:endParaRPr lang="en-US" smtClean="0"/>
          </a:p>
          <a:p>
            <a:pPr lvl="2" eaLnBrk="1" hangingPunct="1">
              <a:buFont typeface="Wingdings" panose="05000000000000000000" pitchFamily="2" charset="2"/>
              <a:buChar char="Ø"/>
            </a:pPr>
            <a:endParaRPr lang="en-US" smtClean="0"/>
          </a:p>
          <a:p>
            <a:pPr eaLnBrk="1" hangingPunct="1"/>
            <a:endParaRPr lang="en-US" sz="20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b="0" dirty="0" smtClean="0"/>
              <a:t>Personal Care Assistant Training</a:t>
            </a:r>
            <a:br>
              <a:rPr lang="en-US" b="0" dirty="0" smtClean="0"/>
            </a:br>
            <a:r>
              <a:rPr lang="en-US" sz="2800" b="0" dirty="0" smtClean="0"/>
              <a:t>cont’d.</a:t>
            </a:r>
          </a:p>
        </p:txBody>
      </p:sp>
      <p:sp>
        <p:nvSpPr>
          <p:cNvPr id="40963" name="Rectangle 3"/>
          <p:cNvSpPr>
            <a:spLocks noGrp="1" noChangeArrowheads="1"/>
          </p:cNvSpPr>
          <p:nvPr>
            <p:ph type="body" idx="1"/>
          </p:nvPr>
        </p:nvSpPr>
        <p:spPr>
          <a:xfrm>
            <a:off x="457200" y="1219200"/>
            <a:ext cx="8534400" cy="4876800"/>
          </a:xfrm>
        </p:spPr>
        <p:txBody>
          <a:bodyPr/>
          <a:lstStyle/>
          <a:p>
            <a:pPr lvl="1" eaLnBrk="1" hangingPunct="1">
              <a:buFont typeface="Wingdings" panose="05000000000000000000" pitchFamily="2" charset="2"/>
              <a:buChar char="Ø"/>
            </a:pPr>
            <a:r>
              <a:rPr lang="en-US" smtClean="0"/>
              <a:t>Nutrition and Food Preparation</a:t>
            </a:r>
          </a:p>
          <a:p>
            <a:pPr lvl="1" eaLnBrk="1" hangingPunct="1">
              <a:buFont typeface="Wingdings" panose="05000000000000000000" pitchFamily="2" charset="2"/>
              <a:buChar char="Ø"/>
            </a:pPr>
            <a:r>
              <a:rPr lang="en-US" smtClean="0"/>
              <a:t>Home Environment Maintenance</a:t>
            </a:r>
          </a:p>
          <a:p>
            <a:pPr lvl="1" eaLnBrk="1" hangingPunct="1">
              <a:buFont typeface="Wingdings" panose="05000000000000000000" pitchFamily="2" charset="2"/>
              <a:buChar char="Ø"/>
            </a:pPr>
            <a:r>
              <a:rPr lang="en-US" smtClean="0"/>
              <a:t>Body Mechanics and Techniques for Maintaining Back Safety</a:t>
            </a:r>
          </a:p>
          <a:p>
            <a:pPr lvl="1" eaLnBrk="1" hangingPunct="1">
              <a:buFont typeface="Wingdings" panose="05000000000000000000" pitchFamily="2" charset="2"/>
              <a:buChar char="Ø"/>
            </a:pPr>
            <a:r>
              <a:rPr lang="en-US" smtClean="0"/>
              <a:t>Transfer / Positioning – disability specific </a:t>
            </a:r>
          </a:p>
          <a:p>
            <a:pPr lvl="1" eaLnBrk="1" hangingPunct="1">
              <a:buFont typeface="Wingdings" panose="05000000000000000000" pitchFamily="2" charset="2"/>
              <a:buChar char="Ø"/>
            </a:pPr>
            <a:r>
              <a:rPr lang="en-US" smtClean="0"/>
              <a:t>Personal Care – disability specific</a:t>
            </a:r>
          </a:p>
          <a:p>
            <a:pPr lvl="1" eaLnBrk="1" hangingPunct="1">
              <a:buFont typeface="Wingdings" panose="05000000000000000000" pitchFamily="2" charset="2"/>
              <a:buChar char="Ø"/>
            </a:pPr>
            <a:r>
              <a:rPr lang="en-US" smtClean="0"/>
              <a:t>CPR and First Aide</a:t>
            </a:r>
          </a:p>
          <a:p>
            <a:pPr eaLnBrk="1" hangingPunct="1"/>
            <a:r>
              <a:rPr lang="en-US" sz="2600" smtClean="0"/>
              <a:t>Students must demonstrate their skill and ability to perform the task</a:t>
            </a:r>
          </a:p>
          <a:p>
            <a:pPr eaLnBrk="1" hangingPunct="1"/>
            <a:r>
              <a:rPr lang="en-US" sz="2600" smtClean="0"/>
              <a:t>Disability specific training, if necessary </a:t>
            </a:r>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5263" y="238125"/>
            <a:ext cx="8763000" cy="715963"/>
          </a:xfrm>
        </p:spPr>
        <p:txBody>
          <a:bodyPr/>
          <a:lstStyle/>
          <a:p>
            <a:pPr eaLnBrk="1" hangingPunct="1">
              <a:defRPr/>
            </a:pPr>
            <a:r>
              <a:rPr lang="en-US" b="0" dirty="0" smtClean="0"/>
              <a:t>Financial and Medical Eligibility</a:t>
            </a:r>
          </a:p>
        </p:txBody>
      </p:sp>
      <p:sp>
        <p:nvSpPr>
          <p:cNvPr id="63491" name="Rectangle 3"/>
          <p:cNvSpPr>
            <a:spLocks noGrp="1" noChangeArrowheads="1"/>
          </p:cNvSpPr>
          <p:nvPr>
            <p:ph type="body" idx="1"/>
          </p:nvPr>
        </p:nvSpPr>
        <p:spPr>
          <a:xfrm>
            <a:off x="485775" y="1181100"/>
            <a:ext cx="8534400" cy="4876800"/>
          </a:xfrm>
        </p:spPr>
        <p:txBody>
          <a:bodyPr/>
          <a:lstStyle/>
          <a:p>
            <a:pPr eaLnBrk="1" hangingPunct="1">
              <a:defRPr/>
            </a:pPr>
            <a:r>
              <a:rPr lang="en-US" sz="2400" dirty="0" smtClean="0"/>
              <a:t>Our waiver combines, Acute Care Medical services, Institutional Services and a comprehensive Home and Community Based Service managed through Arizona Long Term Care Service (ALTCS) Program Contractors</a:t>
            </a:r>
          </a:p>
          <a:p>
            <a:pPr eaLnBrk="1" hangingPunct="1">
              <a:defRPr/>
            </a:pPr>
            <a:r>
              <a:rPr lang="en-US" sz="2400" dirty="0" smtClean="0"/>
              <a:t>Serving people with Developmental or Physical Disabilities, and the Elderly</a:t>
            </a:r>
          </a:p>
          <a:p>
            <a:pPr eaLnBrk="1" hangingPunct="1">
              <a:defRPr/>
            </a:pPr>
            <a:r>
              <a:rPr lang="en-US" sz="2400" dirty="0" smtClean="0"/>
              <a:t>Native Americans may choose to receive services through AHCCCS or Indian Health Service</a:t>
            </a:r>
          </a:p>
          <a:p>
            <a:pPr eaLnBrk="1" hangingPunct="1">
              <a:defRPr/>
            </a:pPr>
            <a:r>
              <a:rPr lang="en-US" sz="2400" dirty="0" smtClean="0"/>
              <a:t>65 years of age or older, disabled and requiring nursing facility level of care</a:t>
            </a:r>
          </a:p>
          <a:p>
            <a:pPr eaLnBrk="1" hangingPunct="1">
              <a:defRPr/>
            </a:pPr>
            <a:r>
              <a:rPr lang="en-US" sz="2400" dirty="0" smtClean="0"/>
              <a:t>Income limit 300% of SSI maximum $1,656 per month for an individual</a:t>
            </a:r>
          </a:p>
          <a:p>
            <a:pPr marL="0" indent="0" eaLnBrk="1" hangingPunct="1">
              <a:buFontTx/>
              <a:buNone/>
              <a:defRPr/>
            </a:pPr>
            <a:endParaRPr lang="en-US" sz="1800" dirty="0" smtClean="0"/>
          </a:p>
          <a:p>
            <a:pPr eaLnBrk="1" hangingPunct="1">
              <a:defRPr/>
            </a:pPr>
            <a:endParaRPr lang="en-US" sz="16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b="0" dirty="0" smtClean="0"/>
              <a:t>Personal Care Assistant Training</a:t>
            </a:r>
            <a:br>
              <a:rPr lang="en-US" b="0" dirty="0" smtClean="0"/>
            </a:br>
            <a:r>
              <a:rPr lang="en-US" sz="2800" b="0" dirty="0" smtClean="0"/>
              <a:t>cont’d 2</a:t>
            </a:r>
            <a:endParaRPr lang="en-US" sz="2400" b="0" dirty="0" smtClean="0"/>
          </a:p>
        </p:txBody>
      </p:sp>
      <p:sp>
        <p:nvSpPr>
          <p:cNvPr id="41987" name="Rectangle 3"/>
          <p:cNvSpPr>
            <a:spLocks noGrp="1" noChangeArrowheads="1"/>
          </p:cNvSpPr>
          <p:nvPr>
            <p:ph type="body" idx="1"/>
          </p:nvPr>
        </p:nvSpPr>
        <p:spPr>
          <a:xfrm>
            <a:off x="228600" y="1219200"/>
            <a:ext cx="8610600" cy="5029200"/>
          </a:xfrm>
        </p:spPr>
        <p:txBody>
          <a:bodyPr/>
          <a:lstStyle/>
          <a:p>
            <a:pPr eaLnBrk="1" hangingPunct="1">
              <a:lnSpc>
                <a:spcPct val="90000"/>
              </a:lnSpc>
              <a:buFontTx/>
              <a:buNone/>
            </a:pPr>
            <a:r>
              <a:rPr lang="en-US" smtClean="0"/>
              <a:t>General Personal Care Assistant</a:t>
            </a:r>
            <a:endParaRPr lang="en-US" sz="2000" smtClean="0"/>
          </a:p>
          <a:p>
            <a:pPr eaLnBrk="1" hangingPunct="1">
              <a:lnSpc>
                <a:spcPct val="90000"/>
              </a:lnSpc>
            </a:pPr>
            <a:r>
              <a:rPr lang="en-US" sz="2400" smtClean="0"/>
              <a:t>Fundamentals +one module: 4 day training</a:t>
            </a:r>
          </a:p>
          <a:p>
            <a:pPr eaLnBrk="1" hangingPunct="1">
              <a:lnSpc>
                <a:spcPct val="90000"/>
              </a:lnSpc>
            </a:pPr>
            <a:r>
              <a:rPr lang="en-US" sz="2400" smtClean="0"/>
              <a:t>Elderly/Physical Disabilities or Developmental Disabilities</a:t>
            </a:r>
          </a:p>
          <a:p>
            <a:pPr lvl="2" eaLnBrk="1" hangingPunct="1">
              <a:lnSpc>
                <a:spcPct val="90000"/>
              </a:lnSpc>
              <a:buFont typeface="Wingdings" panose="05000000000000000000" pitchFamily="2" charset="2"/>
              <a:buChar char="Ø"/>
            </a:pPr>
            <a:r>
              <a:rPr lang="en-US" sz="2200" smtClean="0"/>
              <a:t>Chronic Diseases and Physical Disabilities</a:t>
            </a:r>
          </a:p>
          <a:p>
            <a:pPr lvl="2" eaLnBrk="1" hangingPunct="1">
              <a:lnSpc>
                <a:spcPct val="90000"/>
              </a:lnSpc>
              <a:buFont typeface="Wingdings" panose="05000000000000000000" pitchFamily="2" charset="2"/>
              <a:buChar char="Ø"/>
            </a:pPr>
            <a:r>
              <a:rPr lang="en-US" sz="2200" smtClean="0"/>
              <a:t>Physical and Emotional Needs of an Individual</a:t>
            </a:r>
          </a:p>
          <a:p>
            <a:pPr lvl="2" eaLnBrk="1" hangingPunct="1">
              <a:lnSpc>
                <a:spcPct val="90000"/>
              </a:lnSpc>
              <a:buFont typeface="Wingdings" panose="05000000000000000000" pitchFamily="2" charset="2"/>
              <a:buChar char="Ø"/>
            </a:pPr>
            <a:r>
              <a:rPr lang="en-US" sz="2200" smtClean="0"/>
              <a:t>Transfers and Positioning</a:t>
            </a:r>
          </a:p>
          <a:p>
            <a:pPr lvl="2" eaLnBrk="1" hangingPunct="1">
              <a:lnSpc>
                <a:spcPct val="90000"/>
              </a:lnSpc>
              <a:buFont typeface="Wingdings" panose="05000000000000000000" pitchFamily="2" charset="2"/>
              <a:buChar char="Ø"/>
            </a:pPr>
            <a:r>
              <a:rPr lang="en-US" sz="2200" smtClean="0"/>
              <a:t>Personal Care</a:t>
            </a:r>
          </a:p>
          <a:p>
            <a:pPr lvl="2" eaLnBrk="1" hangingPunct="1">
              <a:lnSpc>
                <a:spcPct val="90000"/>
              </a:lnSpc>
              <a:buFont typeface="Wingdings" panose="05000000000000000000" pitchFamily="2" charset="2"/>
              <a:buChar char="Ø"/>
            </a:pPr>
            <a:r>
              <a:rPr lang="en-US" sz="2200" smtClean="0"/>
              <a:t>Activities and Activity Planning</a:t>
            </a:r>
          </a:p>
          <a:p>
            <a:pPr lvl="2" eaLnBrk="1" hangingPunct="1">
              <a:lnSpc>
                <a:spcPct val="90000"/>
              </a:lnSpc>
              <a:buFont typeface="Wingdings" panose="05000000000000000000" pitchFamily="2" charset="2"/>
              <a:buChar char="Ø"/>
            </a:pPr>
            <a:r>
              <a:rPr lang="en-US" sz="2200" smtClean="0"/>
              <a:t>Dementia-Specific Care</a:t>
            </a:r>
          </a:p>
          <a:p>
            <a:pPr lvl="2" eaLnBrk="1" hangingPunct="1">
              <a:lnSpc>
                <a:spcPct val="90000"/>
              </a:lnSpc>
              <a:buFont typeface="Wingdings" panose="05000000000000000000" pitchFamily="2" charset="2"/>
              <a:buChar char="Ø"/>
            </a:pPr>
            <a:r>
              <a:rPr lang="en-US" sz="2200" smtClean="0"/>
              <a:t>Grief and end-of-life Issues</a:t>
            </a:r>
          </a:p>
          <a:p>
            <a:pPr lvl="2" eaLnBrk="1" hangingPunct="1">
              <a:lnSpc>
                <a:spcPct val="90000"/>
              </a:lnSpc>
              <a:buFont typeface="Wingdings" panose="05000000000000000000" pitchFamily="2" charset="2"/>
              <a:buChar char="Ø"/>
            </a:pPr>
            <a:r>
              <a:rPr lang="en-US" sz="2200" smtClean="0"/>
              <a:t>CPR and First Aide</a:t>
            </a:r>
          </a:p>
          <a:p>
            <a:pPr eaLnBrk="1" hangingPunct="1">
              <a:lnSpc>
                <a:spcPct val="90000"/>
              </a:lnSpc>
              <a:buFont typeface="Symbol" panose="05050102010706020507" pitchFamily="18" charset="2"/>
              <a:buChar char=""/>
            </a:pPr>
            <a:r>
              <a:rPr lang="en-US" sz="2400" smtClean="0"/>
              <a:t>Students must demonstrate their skill and ability to perform the task</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en-US" b="0" dirty="0" smtClean="0"/>
              <a:t>Payroll Process</a:t>
            </a:r>
          </a:p>
        </p:txBody>
      </p:sp>
      <p:sp>
        <p:nvSpPr>
          <p:cNvPr id="56323" name="Rectangle 3"/>
          <p:cNvSpPr>
            <a:spLocks noGrp="1" noChangeArrowheads="1"/>
          </p:cNvSpPr>
          <p:nvPr>
            <p:ph type="body" idx="1"/>
          </p:nvPr>
        </p:nvSpPr>
        <p:spPr>
          <a:xfrm>
            <a:off x="304800" y="1219200"/>
            <a:ext cx="8534400" cy="4876800"/>
          </a:xfrm>
        </p:spPr>
        <p:txBody>
          <a:bodyPr/>
          <a:lstStyle/>
          <a:p>
            <a:pPr eaLnBrk="1" hangingPunct="1">
              <a:defRPr/>
            </a:pPr>
            <a:r>
              <a:rPr lang="en-US" dirty="0" smtClean="0"/>
              <a:t>Service hours cannot be paid without a timesheet</a:t>
            </a:r>
          </a:p>
          <a:p>
            <a:pPr eaLnBrk="1" hangingPunct="1">
              <a:defRPr/>
            </a:pPr>
            <a:r>
              <a:rPr lang="en-US" dirty="0" smtClean="0"/>
              <a:t>Service hours paid must have the Case Managers’ and Agency authorization </a:t>
            </a:r>
          </a:p>
          <a:p>
            <a:pPr eaLnBrk="1" hangingPunct="1">
              <a:defRPr/>
            </a:pPr>
            <a:r>
              <a:rPr lang="en-US" dirty="0" smtClean="0"/>
              <a:t>Timesheets must have both Consumer and Personal Care Assistant signature before payment is issued</a:t>
            </a:r>
          </a:p>
          <a:p>
            <a:pPr eaLnBrk="1" hangingPunct="1">
              <a:defRPr/>
            </a:pPr>
            <a:r>
              <a:rPr lang="en-US" dirty="0" smtClean="0"/>
              <a:t>Payment can not be paid if the consumer is in the hospital or disenrolled from the Medicaid program</a:t>
            </a:r>
            <a:endParaRPr lang="en-US" sz="2400" dirty="0" smtClean="0"/>
          </a:p>
          <a:p>
            <a:pPr marL="0" indent="0" eaLnBrk="1" hangingPunct="1">
              <a:buFontTx/>
              <a:buNone/>
              <a:defRPr/>
            </a:pPr>
            <a:endParaRPr lang="en-US" sz="24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b="0" dirty="0" smtClean="0"/>
              <a:t>Payroll Process </a:t>
            </a:r>
            <a:r>
              <a:rPr lang="en-US" sz="3600" b="0" dirty="0" smtClean="0"/>
              <a:t>c</a:t>
            </a:r>
            <a:r>
              <a:rPr lang="en-US" sz="2800" b="0" dirty="0" smtClean="0"/>
              <a:t>ont’d.</a:t>
            </a:r>
          </a:p>
        </p:txBody>
      </p:sp>
      <p:sp>
        <p:nvSpPr>
          <p:cNvPr id="57347" name="Rectangle 3"/>
          <p:cNvSpPr>
            <a:spLocks noGrp="1" noChangeArrowheads="1"/>
          </p:cNvSpPr>
          <p:nvPr>
            <p:ph type="body" idx="1"/>
          </p:nvPr>
        </p:nvSpPr>
        <p:spPr>
          <a:xfrm>
            <a:off x="557213" y="1466850"/>
            <a:ext cx="8434387" cy="4876800"/>
          </a:xfrm>
        </p:spPr>
        <p:txBody>
          <a:bodyPr/>
          <a:lstStyle/>
          <a:p>
            <a:pPr eaLnBrk="1" hangingPunct="1">
              <a:buFontTx/>
              <a:buNone/>
              <a:defRPr/>
            </a:pPr>
            <a:r>
              <a:rPr lang="en-US" b="1" dirty="0" smtClean="0"/>
              <a:t>Agencies should</a:t>
            </a:r>
            <a:r>
              <a:rPr lang="en-US" b="1" dirty="0"/>
              <a:t> </a:t>
            </a:r>
            <a:r>
              <a:rPr lang="en-US" b="1" dirty="0" smtClean="0"/>
              <a:t>-</a:t>
            </a:r>
            <a:r>
              <a:rPr lang="en-US" dirty="0" smtClean="0"/>
              <a:t> </a:t>
            </a:r>
          </a:p>
          <a:p>
            <a:pPr eaLnBrk="1" hangingPunct="1">
              <a:defRPr/>
            </a:pPr>
            <a:r>
              <a:rPr lang="en-US" dirty="0" smtClean="0"/>
              <a:t>Develop a Payroll verification Report</a:t>
            </a:r>
          </a:p>
          <a:p>
            <a:pPr eaLnBrk="1" hangingPunct="1">
              <a:defRPr/>
            </a:pPr>
            <a:r>
              <a:rPr lang="en-US" dirty="0" smtClean="0"/>
              <a:t>Verify Case Manager authorization before payment is issued</a:t>
            </a:r>
          </a:p>
          <a:p>
            <a:pPr eaLnBrk="1" hangingPunct="1">
              <a:defRPr/>
            </a:pPr>
            <a:r>
              <a:rPr lang="en-US" dirty="0" smtClean="0"/>
              <a:t>Verify Supervisor’s authorization before payment is issued</a:t>
            </a:r>
          </a:p>
          <a:p>
            <a:pPr eaLnBrk="1" hangingPunct="1">
              <a:defRPr/>
            </a:pPr>
            <a:r>
              <a:rPr lang="en-US" dirty="0" smtClean="0"/>
              <a:t>Verify hospitalization and services not provided</a:t>
            </a:r>
          </a:p>
          <a:p>
            <a:pPr marL="0" indent="0" eaLnBrk="1" hangingPunct="1">
              <a:buFontTx/>
              <a:buNone/>
              <a:defRPr/>
            </a:pPr>
            <a:endParaRPr lang="en-US" sz="2000" dirty="0" smtClean="0"/>
          </a:p>
          <a:p>
            <a:pPr marL="0" indent="0" eaLnBrk="1" hangingPunct="1">
              <a:buFontTx/>
              <a:buNone/>
              <a:defRPr/>
            </a:pPr>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71450" y="457200"/>
            <a:ext cx="8763000" cy="715963"/>
          </a:xfrm>
        </p:spPr>
        <p:txBody>
          <a:bodyPr/>
          <a:lstStyle/>
          <a:p>
            <a:pPr eaLnBrk="1" hangingPunct="1">
              <a:defRPr/>
            </a:pPr>
            <a:r>
              <a:rPr lang="en-US" b="0" dirty="0" smtClean="0"/>
              <a:t>Payroll Process </a:t>
            </a:r>
            <a:r>
              <a:rPr lang="en-US" sz="2800" b="0" dirty="0" smtClean="0"/>
              <a:t>Cont’d 2</a:t>
            </a:r>
          </a:p>
        </p:txBody>
      </p:sp>
      <p:sp>
        <p:nvSpPr>
          <p:cNvPr id="45059" name="Rectangle 3"/>
          <p:cNvSpPr>
            <a:spLocks noGrp="1" noChangeArrowheads="1"/>
          </p:cNvSpPr>
          <p:nvPr>
            <p:ph type="body" idx="1"/>
          </p:nvPr>
        </p:nvSpPr>
        <p:spPr>
          <a:xfrm>
            <a:off x="609600" y="1295400"/>
            <a:ext cx="8153400" cy="5210175"/>
          </a:xfrm>
        </p:spPr>
        <p:txBody>
          <a:bodyPr/>
          <a:lstStyle/>
          <a:p>
            <a:pPr eaLnBrk="1" hangingPunct="1">
              <a:defRPr/>
            </a:pPr>
            <a:r>
              <a:rPr lang="en-US" dirty="0" smtClean="0"/>
              <a:t>Set a due date for timesheets to be submitted</a:t>
            </a:r>
          </a:p>
          <a:p>
            <a:pPr eaLnBrk="1" hangingPunct="1">
              <a:defRPr/>
            </a:pPr>
            <a:r>
              <a:rPr lang="en-US" dirty="0" smtClean="0"/>
              <a:t>Clearly inform the PCA when their regular payday is and when payment will be issued when payday falls on a holiday</a:t>
            </a:r>
          </a:p>
          <a:p>
            <a:pPr eaLnBrk="1" hangingPunct="1">
              <a:defRPr/>
            </a:pPr>
            <a:r>
              <a:rPr lang="en-US" dirty="0" smtClean="0"/>
              <a:t>Not allow early payment to the PCA</a:t>
            </a:r>
          </a:p>
          <a:p>
            <a:pPr eaLnBrk="1" hangingPunct="1">
              <a:defRPr/>
            </a:pPr>
            <a:r>
              <a:rPr lang="en-US" dirty="0" smtClean="0"/>
              <a:t>Not allow a payroll advance</a:t>
            </a:r>
          </a:p>
          <a:p>
            <a:pPr eaLnBrk="1" hangingPunct="1">
              <a:defRPr/>
            </a:pPr>
            <a:r>
              <a:rPr lang="en-US" dirty="0" smtClean="0"/>
              <a:t>Always pay on time - Never have insufficient funds  </a:t>
            </a:r>
          </a:p>
          <a:p>
            <a:pPr marL="0" indent="0" eaLnBrk="1" hangingPunct="1">
              <a:buFontTx/>
              <a:buNone/>
              <a:defRPr/>
            </a:pPr>
            <a:endParaRPr lang="en-US" sz="32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en-US" b="0" dirty="0" smtClean="0"/>
              <a:t>Payroll Pitfalls</a:t>
            </a:r>
          </a:p>
        </p:txBody>
      </p:sp>
      <p:sp>
        <p:nvSpPr>
          <p:cNvPr id="46083" name="Rectangle 3"/>
          <p:cNvSpPr>
            <a:spLocks noGrp="1" noChangeArrowheads="1"/>
          </p:cNvSpPr>
          <p:nvPr>
            <p:ph type="body" idx="1"/>
          </p:nvPr>
        </p:nvSpPr>
        <p:spPr>
          <a:xfrm>
            <a:off x="304800" y="1143000"/>
            <a:ext cx="8534400" cy="4876800"/>
          </a:xfrm>
        </p:spPr>
        <p:txBody>
          <a:bodyPr/>
          <a:lstStyle/>
          <a:p>
            <a:pPr eaLnBrk="1" hangingPunct="1">
              <a:defRPr/>
            </a:pPr>
            <a:r>
              <a:rPr lang="en-US" dirty="0" smtClean="0"/>
              <a:t>Issuing payment without a Case Manager’s authorization</a:t>
            </a:r>
          </a:p>
          <a:p>
            <a:pPr eaLnBrk="1" hangingPunct="1">
              <a:defRPr/>
            </a:pPr>
            <a:r>
              <a:rPr lang="en-US" dirty="0" smtClean="0"/>
              <a:t>Poor communication between Case Managers, Supervisors and payroll</a:t>
            </a:r>
          </a:p>
          <a:p>
            <a:pPr eaLnBrk="1" hangingPunct="1">
              <a:defRPr/>
            </a:pPr>
            <a:r>
              <a:rPr lang="en-US" dirty="0" smtClean="0"/>
              <a:t>Issuing payment without appropriate PCA employment documents</a:t>
            </a:r>
          </a:p>
          <a:p>
            <a:pPr eaLnBrk="1" hangingPunct="1">
              <a:defRPr/>
            </a:pPr>
            <a:r>
              <a:rPr lang="en-US" dirty="0" smtClean="0"/>
              <a:t>Forgery</a:t>
            </a:r>
          </a:p>
          <a:p>
            <a:pPr eaLnBrk="1" hangingPunct="1">
              <a:defRPr/>
            </a:pPr>
            <a:r>
              <a:rPr lang="en-US" dirty="0" smtClean="0"/>
              <a:t>Fraud / falsification </a:t>
            </a:r>
          </a:p>
          <a:p>
            <a:pPr marL="0" indent="0" eaLnBrk="1" hangingPunct="1">
              <a:buFontTx/>
              <a:buNone/>
              <a:defRPr/>
            </a:pPr>
            <a:endParaRPr lang="en-US" sz="2000" dirty="0" smtClean="0"/>
          </a:p>
          <a:p>
            <a:pPr marL="0" indent="0" eaLnBrk="1" hangingPunct="1">
              <a:buFontTx/>
              <a:buNone/>
              <a:defRPr/>
            </a:pPr>
            <a:endParaRPr lang="en-US" sz="32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81000" y="381000"/>
            <a:ext cx="8382000" cy="715963"/>
          </a:xfrm>
        </p:spPr>
        <p:txBody>
          <a:bodyPr/>
          <a:lstStyle/>
          <a:p>
            <a:pPr eaLnBrk="1" hangingPunct="1">
              <a:defRPr/>
            </a:pPr>
            <a:r>
              <a:rPr lang="en-US" b="0" dirty="0" smtClean="0"/>
              <a:t>Claims Process</a:t>
            </a:r>
          </a:p>
        </p:txBody>
      </p:sp>
      <p:sp>
        <p:nvSpPr>
          <p:cNvPr id="47107" name="Rectangle 3"/>
          <p:cNvSpPr>
            <a:spLocks noGrp="1" noChangeArrowheads="1"/>
          </p:cNvSpPr>
          <p:nvPr>
            <p:ph type="body" idx="1"/>
          </p:nvPr>
        </p:nvSpPr>
        <p:spPr>
          <a:xfrm>
            <a:off x="228600" y="1219200"/>
            <a:ext cx="8915400" cy="2438400"/>
          </a:xfrm>
        </p:spPr>
        <p:txBody>
          <a:bodyPr/>
          <a:lstStyle/>
          <a:p>
            <a:pPr eaLnBrk="1" hangingPunct="1"/>
            <a:r>
              <a:rPr lang="en-US" sz="2400" smtClean="0"/>
              <a:t>Authorization must be received before billing a claim</a:t>
            </a:r>
          </a:p>
          <a:p>
            <a:pPr eaLnBrk="1" hangingPunct="1"/>
            <a:r>
              <a:rPr lang="en-US" sz="2400" smtClean="0"/>
              <a:t>Submit a clean claim; complete all required information on CMS 1500 </a:t>
            </a:r>
          </a:p>
          <a:p>
            <a:pPr eaLnBrk="1" hangingPunct="1"/>
            <a:endParaRPr lang="en-US" sz="2000" smtClean="0"/>
          </a:p>
        </p:txBody>
      </p:sp>
      <p:sp>
        <p:nvSpPr>
          <p:cNvPr id="47108" name="Text Box 5"/>
          <p:cNvSpPr txBox="1">
            <a:spLocks noChangeArrowheads="1"/>
          </p:cNvSpPr>
          <p:nvPr/>
        </p:nvSpPr>
        <p:spPr bwMode="auto">
          <a:xfrm>
            <a:off x="609600" y="2635250"/>
            <a:ext cx="3962400" cy="323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panose="05000000000000000000" pitchFamily="2" charset="2"/>
              <a:buChar char="ü"/>
            </a:pPr>
            <a:r>
              <a:rPr lang="en-US" sz="2400"/>
              <a:t> Agency name </a:t>
            </a:r>
          </a:p>
          <a:p>
            <a:pPr eaLnBrk="1" hangingPunct="1"/>
            <a:endParaRPr lang="en-US" sz="900"/>
          </a:p>
          <a:p>
            <a:pPr eaLnBrk="1" hangingPunct="1">
              <a:buFont typeface="Wingdings" panose="05000000000000000000" pitchFamily="2" charset="2"/>
              <a:buChar char="ü"/>
            </a:pPr>
            <a:r>
              <a:rPr lang="en-US" sz="2400"/>
              <a:t> Provider ID #</a:t>
            </a:r>
          </a:p>
          <a:p>
            <a:pPr eaLnBrk="1" hangingPunct="1"/>
            <a:endParaRPr lang="en-US" sz="900"/>
          </a:p>
          <a:p>
            <a:pPr eaLnBrk="1" hangingPunct="1">
              <a:buFont typeface="Wingdings" panose="05000000000000000000" pitchFamily="2" charset="2"/>
              <a:buChar char="ü"/>
            </a:pPr>
            <a:r>
              <a:rPr lang="en-US" sz="2400"/>
              <a:t> National Provider ID </a:t>
            </a:r>
          </a:p>
          <a:p>
            <a:pPr eaLnBrk="1" hangingPunct="1">
              <a:buFont typeface="Wingdings" panose="05000000000000000000" pitchFamily="2" charset="2"/>
              <a:buNone/>
            </a:pPr>
            <a:r>
              <a:rPr lang="en-US" sz="2400"/>
              <a:t>    number (NPI)</a:t>
            </a:r>
          </a:p>
          <a:p>
            <a:pPr eaLnBrk="1" hangingPunct="1">
              <a:buFont typeface="Wingdings" panose="05000000000000000000" pitchFamily="2" charset="2"/>
              <a:buNone/>
            </a:pPr>
            <a:endParaRPr lang="en-US" sz="900"/>
          </a:p>
          <a:p>
            <a:pPr eaLnBrk="1" hangingPunct="1">
              <a:buFont typeface="Wingdings" panose="05000000000000000000" pitchFamily="2" charset="2"/>
              <a:buChar char="ü"/>
            </a:pPr>
            <a:r>
              <a:rPr lang="en-US" sz="2400"/>
              <a:t> Consumer name</a:t>
            </a:r>
          </a:p>
          <a:p>
            <a:pPr eaLnBrk="1" hangingPunct="1"/>
            <a:endParaRPr lang="en-US" sz="900"/>
          </a:p>
          <a:p>
            <a:pPr eaLnBrk="1" hangingPunct="1">
              <a:buFont typeface="Wingdings" panose="05000000000000000000" pitchFamily="2" charset="2"/>
              <a:buChar char="ü"/>
            </a:pPr>
            <a:r>
              <a:rPr lang="en-US" sz="2400"/>
              <a:t> Consumer Medicaid  </a:t>
            </a:r>
          </a:p>
          <a:p>
            <a:pPr eaLnBrk="1" hangingPunct="1">
              <a:buFont typeface="Wingdings" panose="05000000000000000000" pitchFamily="2" charset="2"/>
              <a:buNone/>
            </a:pPr>
            <a:r>
              <a:rPr lang="en-US" sz="2400"/>
              <a:t>    ID number </a:t>
            </a:r>
            <a:endParaRPr lang="en-US" sz="2000"/>
          </a:p>
        </p:txBody>
      </p:sp>
      <p:sp>
        <p:nvSpPr>
          <p:cNvPr id="47109" name="Text Box 6"/>
          <p:cNvSpPr txBox="1">
            <a:spLocks noChangeArrowheads="1"/>
          </p:cNvSpPr>
          <p:nvPr/>
        </p:nvSpPr>
        <p:spPr bwMode="auto">
          <a:xfrm>
            <a:off x="3941763" y="2630488"/>
            <a:ext cx="5181600" cy="280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2" eaLnBrk="1" hangingPunct="1">
              <a:buFont typeface="Wingdings" panose="05000000000000000000" pitchFamily="2" charset="2"/>
              <a:buChar char="ü"/>
            </a:pPr>
            <a:r>
              <a:rPr lang="en-US" sz="2400"/>
              <a:t> Diagnosis (ICD9 code)</a:t>
            </a:r>
          </a:p>
          <a:p>
            <a:pPr lvl="2" eaLnBrk="1" hangingPunct="1"/>
            <a:endParaRPr lang="en-US" sz="800"/>
          </a:p>
          <a:p>
            <a:pPr lvl="2" eaLnBrk="1" hangingPunct="1">
              <a:buFont typeface="Wingdings" panose="05000000000000000000" pitchFamily="2" charset="2"/>
              <a:buChar char="ü"/>
            </a:pPr>
            <a:r>
              <a:rPr lang="en-US" sz="2400"/>
              <a:t> Procedure Code –Service</a:t>
            </a:r>
          </a:p>
          <a:p>
            <a:pPr lvl="2" eaLnBrk="1" hangingPunct="1"/>
            <a:endParaRPr lang="en-US" sz="800"/>
          </a:p>
          <a:p>
            <a:pPr lvl="2" eaLnBrk="1" hangingPunct="1">
              <a:buFont typeface="Wingdings" panose="05000000000000000000" pitchFamily="2" charset="2"/>
              <a:buChar char="ü"/>
            </a:pPr>
            <a:r>
              <a:rPr lang="en-US" sz="2400"/>
              <a:t> Modifier code – Service</a:t>
            </a:r>
          </a:p>
          <a:p>
            <a:pPr lvl="2" eaLnBrk="1" hangingPunct="1">
              <a:buFont typeface="Wingdings" panose="05000000000000000000" pitchFamily="2" charset="2"/>
              <a:buNone/>
            </a:pPr>
            <a:r>
              <a:rPr lang="en-US" sz="2400"/>
              <a:t>    provided</a:t>
            </a:r>
          </a:p>
          <a:p>
            <a:pPr lvl="2" eaLnBrk="1" hangingPunct="1">
              <a:buFont typeface="Wingdings" panose="05000000000000000000" pitchFamily="2" charset="2"/>
              <a:buNone/>
            </a:pPr>
            <a:endParaRPr lang="en-US" sz="800"/>
          </a:p>
          <a:p>
            <a:pPr lvl="2" eaLnBrk="1" hangingPunct="1">
              <a:buFont typeface="Wingdings" panose="05000000000000000000" pitchFamily="2" charset="2"/>
              <a:buChar char="ü"/>
            </a:pPr>
            <a:r>
              <a:rPr lang="en-US" sz="2400"/>
              <a:t> Service dates and hours</a:t>
            </a:r>
          </a:p>
          <a:p>
            <a:pPr lvl="2" eaLnBrk="1" hangingPunct="1"/>
            <a:endParaRPr lang="en-US" sz="800"/>
          </a:p>
          <a:p>
            <a:pPr lvl="2" eaLnBrk="1" hangingPunct="1">
              <a:buFont typeface="Wingdings" panose="05000000000000000000" pitchFamily="2" charset="2"/>
              <a:buChar char="ü"/>
            </a:pPr>
            <a:r>
              <a:rPr lang="en-US" sz="2400"/>
              <a:t> Bill rate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b="0" dirty="0" smtClean="0"/>
              <a:t>Claims Tips</a:t>
            </a:r>
            <a:br>
              <a:rPr lang="en-US" b="0" dirty="0" smtClean="0"/>
            </a:br>
            <a:endParaRPr lang="en-US" sz="2400" b="0" dirty="0" smtClean="0"/>
          </a:p>
        </p:txBody>
      </p:sp>
      <p:sp>
        <p:nvSpPr>
          <p:cNvPr id="48131" name="Rectangle 3"/>
          <p:cNvSpPr>
            <a:spLocks noGrp="1" noChangeArrowheads="1"/>
          </p:cNvSpPr>
          <p:nvPr>
            <p:ph type="body" idx="1"/>
          </p:nvPr>
        </p:nvSpPr>
        <p:spPr>
          <a:xfrm>
            <a:off x="609600" y="1219200"/>
            <a:ext cx="8534400" cy="4876800"/>
          </a:xfrm>
        </p:spPr>
        <p:txBody>
          <a:bodyPr/>
          <a:lstStyle/>
          <a:p>
            <a:pPr eaLnBrk="1" hangingPunct="1">
              <a:defRPr/>
            </a:pPr>
            <a:r>
              <a:rPr lang="en-US" dirty="0" smtClean="0"/>
              <a:t>Claims are billed using the PCA timesheet</a:t>
            </a:r>
          </a:p>
          <a:p>
            <a:pPr marL="0" indent="0" eaLnBrk="1" hangingPunct="1">
              <a:buFontTx/>
              <a:buNone/>
              <a:defRPr/>
            </a:pPr>
            <a:endParaRPr lang="en-US" sz="800" dirty="0" smtClean="0"/>
          </a:p>
          <a:p>
            <a:pPr eaLnBrk="1" hangingPunct="1">
              <a:defRPr/>
            </a:pPr>
            <a:r>
              <a:rPr lang="en-US" dirty="0" smtClean="0"/>
              <a:t>Bill only hours submitted on the PCA timesheet</a:t>
            </a:r>
          </a:p>
          <a:p>
            <a:pPr marL="0" indent="0" eaLnBrk="1" hangingPunct="1">
              <a:buFontTx/>
              <a:buNone/>
              <a:defRPr/>
            </a:pPr>
            <a:endParaRPr lang="en-US" sz="800" dirty="0" smtClean="0"/>
          </a:p>
          <a:p>
            <a:pPr eaLnBrk="1" hangingPunct="1">
              <a:defRPr/>
            </a:pPr>
            <a:r>
              <a:rPr lang="en-US" dirty="0" smtClean="0"/>
              <a:t>Reject PCA timesheet that are incorrect or missing information </a:t>
            </a:r>
          </a:p>
          <a:p>
            <a:pPr marL="0" indent="0" eaLnBrk="1" hangingPunct="1">
              <a:buFontTx/>
              <a:buNone/>
              <a:defRPr/>
            </a:pPr>
            <a:endParaRPr lang="en-US" sz="800" dirty="0" smtClean="0"/>
          </a:p>
          <a:p>
            <a:pPr eaLnBrk="1" hangingPunct="1">
              <a:defRPr/>
            </a:pPr>
            <a:r>
              <a:rPr lang="en-US" dirty="0" smtClean="0"/>
              <a:t>Bill only your agreed upon unit rate</a:t>
            </a:r>
            <a:endParaRPr lang="en-US" sz="2400" dirty="0" smtClean="0"/>
          </a:p>
          <a:p>
            <a:pPr eaLnBrk="1" hangingPunct="1">
              <a:defRPr/>
            </a:pPr>
            <a:endParaRPr lang="en-US" dirty="0" smtClean="0"/>
          </a:p>
          <a:p>
            <a:pPr eaLnBrk="1" hangingPunct="1">
              <a:defRPr/>
            </a:pPr>
            <a:endParaRPr lang="en-US" b="1"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en-US" b="0" dirty="0" smtClean="0"/>
              <a:t>Claims Pitfalls</a:t>
            </a:r>
          </a:p>
        </p:txBody>
      </p:sp>
      <p:sp>
        <p:nvSpPr>
          <p:cNvPr id="62467" name="Rectangle 3"/>
          <p:cNvSpPr>
            <a:spLocks noGrp="1" noChangeArrowheads="1"/>
          </p:cNvSpPr>
          <p:nvPr>
            <p:ph type="body" idx="1"/>
          </p:nvPr>
        </p:nvSpPr>
        <p:spPr>
          <a:xfrm>
            <a:off x="609600" y="1219200"/>
            <a:ext cx="8382000" cy="4876800"/>
          </a:xfrm>
        </p:spPr>
        <p:txBody>
          <a:bodyPr/>
          <a:lstStyle/>
          <a:p>
            <a:pPr eaLnBrk="1" hangingPunct="1">
              <a:defRPr/>
            </a:pPr>
            <a:r>
              <a:rPr lang="en-US" sz="2600" dirty="0" smtClean="0"/>
              <a:t>Not receiving payment</a:t>
            </a:r>
          </a:p>
          <a:p>
            <a:pPr marL="0" indent="0" eaLnBrk="1" hangingPunct="1">
              <a:buFontTx/>
              <a:buNone/>
              <a:defRPr/>
            </a:pPr>
            <a:endParaRPr lang="en-US" sz="800" dirty="0" smtClean="0"/>
          </a:p>
          <a:p>
            <a:pPr eaLnBrk="1" hangingPunct="1">
              <a:defRPr/>
            </a:pPr>
            <a:r>
              <a:rPr lang="en-US" sz="2600" dirty="0" smtClean="0"/>
              <a:t>Claims are paid 30 to 45 days after received by the Program Contractor</a:t>
            </a:r>
          </a:p>
          <a:p>
            <a:pPr marL="0" indent="0" eaLnBrk="1" hangingPunct="1">
              <a:buFontTx/>
              <a:buNone/>
              <a:defRPr/>
            </a:pPr>
            <a:endParaRPr lang="en-US" sz="800" dirty="0" smtClean="0"/>
          </a:p>
          <a:p>
            <a:pPr eaLnBrk="1" hangingPunct="1">
              <a:defRPr/>
            </a:pPr>
            <a:r>
              <a:rPr lang="en-US" sz="2600" dirty="0" smtClean="0"/>
              <a:t>Case Managers authorizing a service, then not informing their claims department</a:t>
            </a:r>
          </a:p>
          <a:p>
            <a:pPr marL="0" indent="0" eaLnBrk="1" hangingPunct="1">
              <a:buFontTx/>
              <a:buNone/>
              <a:defRPr/>
            </a:pPr>
            <a:endParaRPr lang="en-US" sz="800" dirty="0" smtClean="0"/>
          </a:p>
          <a:p>
            <a:pPr eaLnBrk="1" hangingPunct="1">
              <a:defRPr/>
            </a:pPr>
            <a:r>
              <a:rPr lang="en-US" sz="2600" dirty="0" smtClean="0"/>
              <a:t>Failure to be notified by the Case Manager that hours have been decreased and continuing to pay the PCA for hours you can’t bill.  </a:t>
            </a:r>
            <a:endParaRPr lang="en-US" sz="20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Grp="1" noChangeAspect="1" noChangeArrowheads="1"/>
          </p:cNvSpPr>
          <p:nvPr>
            <p:ph type="title"/>
          </p:nvPr>
        </p:nvSpPr>
        <p:spPr/>
        <p:txBody>
          <a:bodyPr/>
          <a:lstStyle/>
          <a:p>
            <a:pPr eaLnBrk="1" hangingPunct="1">
              <a:defRPr/>
            </a:pPr>
            <a:r>
              <a:rPr lang="en-US" b="0" dirty="0" smtClean="0"/>
              <a:t>Claims Pitfalls cont’d</a:t>
            </a:r>
          </a:p>
        </p:txBody>
      </p:sp>
      <p:sp>
        <p:nvSpPr>
          <p:cNvPr id="50179" name="Rectangle 3"/>
          <p:cNvSpPr>
            <a:spLocks noGrp="1" noChangeArrowheads="1"/>
          </p:cNvSpPr>
          <p:nvPr>
            <p:ph type="body" idx="1"/>
          </p:nvPr>
        </p:nvSpPr>
        <p:spPr>
          <a:xfrm>
            <a:off x="381000" y="1295400"/>
            <a:ext cx="8229600" cy="5029200"/>
          </a:xfrm>
        </p:spPr>
        <p:txBody>
          <a:bodyPr/>
          <a:lstStyle/>
          <a:p>
            <a:pPr eaLnBrk="1" hangingPunct="1">
              <a:defRPr/>
            </a:pPr>
            <a:r>
              <a:rPr lang="en-US" dirty="0" smtClean="0"/>
              <a:t>Billing without an authorization</a:t>
            </a:r>
          </a:p>
          <a:p>
            <a:pPr marL="0" indent="0" eaLnBrk="1" hangingPunct="1">
              <a:buFontTx/>
              <a:buNone/>
              <a:defRPr/>
            </a:pPr>
            <a:endParaRPr lang="en-US" sz="800" dirty="0" smtClean="0"/>
          </a:p>
          <a:p>
            <a:pPr eaLnBrk="1" hangingPunct="1">
              <a:defRPr/>
            </a:pPr>
            <a:r>
              <a:rPr lang="en-US" dirty="0" smtClean="0"/>
              <a:t>Research on denied claims is very time intensive </a:t>
            </a:r>
          </a:p>
          <a:p>
            <a:pPr marL="0" indent="0" eaLnBrk="1" hangingPunct="1">
              <a:buFontTx/>
              <a:buNone/>
              <a:defRPr/>
            </a:pPr>
            <a:endParaRPr lang="en-US" sz="800" dirty="0" smtClean="0"/>
          </a:p>
          <a:p>
            <a:pPr eaLnBrk="1" hangingPunct="1">
              <a:defRPr/>
            </a:pPr>
            <a:r>
              <a:rPr lang="en-US" dirty="0" smtClean="0"/>
              <a:t>Re-submitting denied claims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8600" y="569913"/>
            <a:ext cx="7696200" cy="877887"/>
          </a:xfrm>
        </p:spPr>
        <p:txBody>
          <a:bodyPr/>
          <a:lstStyle/>
          <a:p>
            <a:pPr eaLnBrk="1" hangingPunct="1">
              <a:defRPr/>
            </a:pPr>
            <a:r>
              <a:rPr lang="en-US" b="0" dirty="0" smtClean="0"/>
              <a:t>Important Considerations in Developing Policies and Procedures</a:t>
            </a:r>
            <a:r>
              <a:rPr lang="en-US" sz="2800" dirty="0" smtClean="0"/>
              <a:t> </a:t>
            </a:r>
            <a:br>
              <a:rPr lang="en-US" sz="2800" dirty="0" smtClean="0"/>
            </a:br>
            <a:endParaRPr lang="en-US" sz="2800" dirty="0" smtClean="0"/>
          </a:p>
        </p:txBody>
      </p:sp>
      <p:sp>
        <p:nvSpPr>
          <p:cNvPr id="68611" name="Rectangle 3"/>
          <p:cNvSpPr>
            <a:spLocks noGrp="1" noChangeArrowheads="1"/>
          </p:cNvSpPr>
          <p:nvPr>
            <p:ph type="body" idx="1"/>
          </p:nvPr>
        </p:nvSpPr>
        <p:spPr>
          <a:xfrm>
            <a:off x="381000" y="1552575"/>
            <a:ext cx="8458200" cy="4229100"/>
          </a:xfrm>
        </p:spPr>
        <p:txBody>
          <a:bodyPr/>
          <a:lstStyle/>
          <a:p>
            <a:pPr eaLnBrk="1" hangingPunct="1">
              <a:defRPr/>
            </a:pPr>
            <a:r>
              <a:rPr lang="en-US" dirty="0" smtClean="0"/>
              <a:t>In-house operations, Consumer and PCA.</a:t>
            </a:r>
          </a:p>
          <a:p>
            <a:pPr marL="0" indent="0" eaLnBrk="1" hangingPunct="1">
              <a:buFontTx/>
              <a:buNone/>
              <a:defRPr/>
            </a:pPr>
            <a:endParaRPr lang="en-US" sz="800" dirty="0" smtClean="0"/>
          </a:p>
          <a:p>
            <a:pPr eaLnBrk="1" hangingPunct="1">
              <a:defRPr/>
            </a:pPr>
            <a:r>
              <a:rPr lang="en-US" dirty="0" smtClean="0"/>
              <a:t>Consumer and PCA policies and procedures are the same. You will communicate the same information to both parties</a:t>
            </a:r>
          </a:p>
          <a:p>
            <a:pPr marL="0" indent="0" eaLnBrk="1" hangingPunct="1">
              <a:buFontTx/>
              <a:buNone/>
              <a:defRPr/>
            </a:pPr>
            <a:endParaRPr lang="en-US" sz="800" dirty="0" smtClean="0"/>
          </a:p>
          <a:p>
            <a:pPr eaLnBrk="1" hangingPunct="1">
              <a:defRPr/>
            </a:pPr>
            <a:r>
              <a:rPr lang="en-US" dirty="0" smtClean="0"/>
              <a:t>Develop policies/procedures that will reduce the agency’s liability</a:t>
            </a:r>
          </a:p>
          <a:p>
            <a:pPr marL="0" indent="0" eaLnBrk="1" hangingPunct="1">
              <a:buFontTx/>
              <a:buNone/>
              <a:defRPr/>
            </a:pPr>
            <a:endParaRPr lang="en-US" sz="800" dirty="0" smtClean="0"/>
          </a:p>
          <a:p>
            <a:pPr eaLnBrk="1" hangingPunct="1">
              <a:defRPr/>
            </a:pPr>
            <a:r>
              <a:rPr lang="en-US" dirty="0" smtClean="0"/>
              <a:t>Inter-connect all components when developing policies/procedures</a:t>
            </a:r>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381000"/>
            <a:ext cx="7848600" cy="792163"/>
          </a:xfrm>
        </p:spPr>
        <p:txBody>
          <a:bodyPr/>
          <a:lstStyle/>
          <a:p>
            <a:pPr eaLnBrk="1" hangingPunct="1">
              <a:defRPr/>
            </a:pPr>
            <a:r>
              <a:rPr lang="en-US" b="0" dirty="0" smtClean="0"/>
              <a:t>Financial and Medical Eligibility, cont’d.</a:t>
            </a:r>
            <a:endParaRPr lang="en-US" sz="2400" b="0" dirty="0" smtClean="0"/>
          </a:p>
        </p:txBody>
      </p:sp>
      <p:sp>
        <p:nvSpPr>
          <p:cNvPr id="6147" name="Rectangle 3"/>
          <p:cNvSpPr>
            <a:spLocks noGrp="1" noChangeArrowheads="1"/>
          </p:cNvSpPr>
          <p:nvPr>
            <p:ph type="body" idx="1"/>
          </p:nvPr>
        </p:nvSpPr>
        <p:spPr>
          <a:xfrm>
            <a:off x="557213" y="1447800"/>
            <a:ext cx="8534400" cy="4876800"/>
          </a:xfrm>
        </p:spPr>
        <p:txBody>
          <a:bodyPr/>
          <a:lstStyle/>
          <a:p>
            <a:pPr eaLnBrk="1" hangingPunct="1"/>
            <a:r>
              <a:rPr lang="en-US" smtClean="0"/>
              <a:t>Resource limit is $2,000 for an individual</a:t>
            </a:r>
          </a:p>
          <a:p>
            <a:pPr eaLnBrk="1" hangingPunct="1"/>
            <a:r>
              <a:rPr lang="en-US" smtClean="0"/>
              <a:t>A home, vehicle and irrevocable burial plan are not counted toward resource limits</a:t>
            </a:r>
          </a:p>
          <a:p>
            <a:pPr eaLnBrk="1" hangingPunct="1"/>
            <a:r>
              <a:rPr lang="en-US" smtClean="0"/>
              <a:t>AHCCCS eligibility takes up to 90 days</a:t>
            </a:r>
          </a:p>
          <a:p>
            <a:pPr eaLnBrk="1" hangingPunct="1"/>
            <a:r>
              <a:rPr lang="en-US" smtClean="0"/>
              <a:t>Family members, friends and a spouse can be paid to provide service</a:t>
            </a:r>
          </a:p>
          <a:p>
            <a:pPr eaLnBrk="1" hangingPunct="1"/>
            <a:r>
              <a:rPr lang="en-US" smtClean="0"/>
              <a:t>Parents with children under the age of 18 are not allowed to be paid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23838" y="884238"/>
            <a:ext cx="8539162" cy="715962"/>
          </a:xfrm>
        </p:spPr>
        <p:txBody>
          <a:bodyPr/>
          <a:lstStyle/>
          <a:p>
            <a:pPr eaLnBrk="1" hangingPunct="1">
              <a:defRPr/>
            </a:pPr>
            <a:r>
              <a:rPr lang="en-US" b="0" dirty="0" smtClean="0"/>
              <a:t>Important Considerations in </a:t>
            </a:r>
            <a:br>
              <a:rPr lang="en-US" b="0" dirty="0" smtClean="0"/>
            </a:br>
            <a:r>
              <a:rPr lang="en-US" b="0" dirty="0" smtClean="0"/>
              <a:t>Developing Policies and Procedures</a:t>
            </a:r>
            <a:r>
              <a:rPr lang="en-US" sz="2800" b="0" dirty="0" smtClean="0"/>
              <a:t> cont’d</a:t>
            </a:r>
            <a:r>
              <a:rPr lang="en-US" sz="2800" dirty="0" smtClean="0"/>
              <a:t/>
            </a:r>
            <a:br>
              <a:rPr lang="en-US" sz="2800" dirty="0" smtClean="0"/>
            </a:br>
            <a:endParaRPr lang="en-US" sz="2800" dirty="0" smtClean="0"/>
          </a:p>
        </p:txBody>
      </p:sp>
      <p:sp>
        <p:nvSpPr>
          <p:cNvPr id="68611" name="Rectangle 3"/>
          <p:cNvSpPr>
            <a:spLocks noGrp="1" noChangeArrowheads="1"/>
          </p:cNvSpPr>
          <p:nvPr>
            <p:ph type="body" idx="1"/>
          </p:nvPr>
        </p:nvSpPr>
        <p:spPr>
          <a:xfrm>
            <a:off x="381000" y="1762125"/>
            <a:ext cx="8348663" cy="4410075"/>
          </a:xfrm>
        </p:spPr>
        <p:txBody>
          <a:bodyPr/>
          <a:lstStyle/>
          <a:p>
            <a:pPr eaLnBrk="1" hangingPunct="1">
              <a:defRPr/>
            </a:pPr>
            <a:r>
              <a:rPr lang="en-US" sz="2600" dirty="0" smtClean="0"/>
              <a:t>Create timelines for each process</a:t>
            </a:r>
          </a:p>
          <a:p>
            <a:pPr marL="0" indent="0" eaLnBrk="1" hangingPunct="1">
              <a:buFontTx/>
              <a:buNone/>
              <a:defRPr/>
            </a:pPr>
            <a:endParaRPr lang="en-US" sz="800" dirty="0" smtClean="0"/>
          </a:p>
          <a:p>
            <a:pPr eaLnBrk="1" hangingPunct="1">
              <a:defRPr/>
            </a:pPr>
            <a:r>
              <a:rPr lang="en-US" sz="2600" dirty="0" smtClean="0"/>
              <a:t>Case Management based on the contract requirements, Agency policies and philosophy</a:t>
            </a:r>
          </a:p>
          <a:p>
            <a:pPr marL="0" indent="0" eaLnBrk="1" hangingPunct="1">
              <a:buFontTx/>
              <a:buNone/>
              <a:defRPr/>
            </a:pPr>
            <a:endParaRPr lang="en-US" sz="800" dirty="0" smtClean="0"/>
          </a:p>
          <a:p>
            <a:pPr eaLnBrk="1" hangingPunct="1">
              <a:defRPr/>
            </a:pPr>
            <a:r>
              <a:rPr lang="en-US" sz="2600" dirty="0" smtClean="0"/>
              <a:t>Hiring which reflects State &amp; Federal Department of Labor guidelines</a:t>
            </a:r>
          </a:p>
          <a:p>
            <a:pPr marL="0" indent="0" eaLnBrk="1" hangingPunct="1">
              <a:buFontTx/>
              <a:buNone/>
              <a:defRPr/>
            </a:pPr>
            <a:endParaRPr lang="en-US" sz="800" dirty="0" smtClean="0"/>
          </a:p>
          <a:p>
            <a:pPr eaLnBrk="1" hangingPunct="1">
              <a:defRPr/>
            </a:pPr>
            <a:r>
              <a:rPr lang="en-US" sz="2600" dirty="0" smtClean="0"/>
              <a:t>Payroll and claims reflects contract requirements and agency policies</a:t>
            </a:r>
            <a:endParaRPr lang="en-US" sz="20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2400" y="457200"/>
            <a:ext cx="8839200" cy="792163"/>
          </a:xfrm>
        </p:spPr>
        <p:txBody>
          <a:bodyPr/>
          <a:lstStyle/>
          <a:p>
            <a:pPr eaLnBrk="1" hangingPunct="1">
              <a:defRPr/>
            </a:pPr>
            <a:r>
              <a:rPr lang="en-US" b="0" dirty="0" smtClean="0"/>
              <a:t>Important Considerations in </a:t>
            </a:r>
            <a:br>
              <a:rPr lang="en-US" b="0" dirty="0" smtClean="0"/>
            </a:br>
            <a:r>
              <a:rPr lang="en-US" b="0" dirty="0" smtClean="0"/>
              <a:t>Developing Policies and Procedures</a:t>
            </a:r>
            <a:r>
              <a:rPr lang="en-US" sz="2800" b="0" dirty="0" smtClean="0"/>
              <a:t> cont’d 2</a:t>
            </a:r>
            <a:endParaRPr lang="en-US" sz="2400" b="0" dirty="0" smtClean="0"/>
          </a:p>
        </p:txBody>
      </p:sp>
      <p:sp>
        <p:nvSpPr>
          <p:cNvPr id="53251" name="Rectangle 3"/>
          <p:cNvSpPr>
            <a:spLocks noGrp="1" noChangeArrowheads="1"/>
          </p:cNvSpPr>
          <p:nvPr>
            <p:ph type="body" idx="1"/>
          </p:nvPr>
        </p:nvSpPr>
        <p:spPr>
          <a:xfrm>
            <a:off x="304800" y="1447800"/>
            <a:ext cx="8686800" cy="4876800"/>
          </a:xfrm>
        </p:spPr>
        <p:txBody>
          <a:bodyPr/>
          <a:lstStyle/>
          <a:p>
            <a:pPr eaLnBrk="1" hangingPunct="1">
              <a:spcAft>
                <a:spcPts val="50"/>
              </a:spcAft>
            </a:pPr>
            <a:r>
              <a:rPr lang="en-US" smtClean="0"/>
              <a:t>Ensure all PAS staff have a responsibility for each component</a:t>
            </a:r>
          </a:p>
          <a:p>
            <a:pPr eaLnBrk="1" hangingPunct="1"/>
            <a:r>
              <a:rPr lang="en-US" smtClean="0"/>
              <a:t>Job descriptions must reflect the components</a:t>
            </a:r>
          </a:p>
          <a:p>
            <a:pPr eaLnBrk="1" hangingPunct="1"/>
            <a:r>
              <a:rPr lang="en-US" smtClean="0"/>
              <a:t>Ensure the consumer understands agency policies and procedures</a:t>
            </a:r>
          </a:p>
          <a:p>
            <a:pPr eaLnBrk="1" hangingPunct="1"/>
            <a:r>
              <a:rPr lang="en-US" smtClean="0"/>
              <a:t>Consumers and PCAs will sign and acknowledge they understand and adhere to those policies and procedures</a:t>
            </a:r>
          </a:p>
          <a:p>
            <a:pPr eaLnBrk="1" hangingPunct="1"/>
            <a:r>
              <a:rPr lang="en-US" smtClean="0"/>
              <a:t>Provide each consumer and PCA with a copy of agency policies and procedures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b="0" dirty="0" smtClean="0"/>
              <a:t>Potential Liability</a:t>
            </a:r>
          </a:p>
        </p:txBody>
      </p:sp>
      <p:sp>
        <p:nvSpPr>
          <p:cNvPr id="54275" name="Rectangle 3"/>
          <p:cNvSpPr>
            <a:spLocks noGrp="1" noChangeArrowheads="1"/>
          </p:cNvSpPr>
          <p:nvPr>
            <p:ph type="body" idx="1"/>
          </p:nvPr>
        </p:nvSpPr>
        <p:spPr>
          <a:xfrm>
            <a:off x="304800" y="1066800"/>
            <a:ext cx="8534400" cy="5029200"/>
          </a:xfrm>
        </p:spPr>
        <p:txBody>
          <a:bodyPr/>
          <a:lstStyle/>
          <a:p>
            <a:pPr eaLnBrk="1" hangingPunct="1"/>
            <a:r>
              <a:rPr lang="en-US" smtClean="0"/>
              <a:t>PCA providing medical services</a:t>
            </a:r>
          </a:p>
          <a:p>
            <a:pPr eaLnBrk="1" hangingPunct="1"/>
            <a:r>
              <a:rPr lang="en-US" smtClean="0"/>
              <a:t>PCA or Consumer failing to report; when a service is not being provided, consumer health has significantly changed, hospitalization, abuse, neglect or disenrollment from Medicaid services</a:t>
            </a:r>
          </a:p>
          <a:p>
            <a:pPr eaLnBrk="1" hangingPunct="1"/>
            <a:r>
              <a:rPr lang="en-US" smtClean="0"/>
              <a:t>PCA providing transportation in their own vehicle or driving a consumer’s car without signing a waiver</a:t>
            </a:r>
          </a:p>
          <a:p>
            <a:pPr eaLnBrk="1" hangingPunct="1"/>
            <a:r>
              <a:rPr lang="en-US" smtClean="0"/>
              <a:t>Consumer giving the PCA the key to their home without signing a waiver</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en-US" b="0" dirty="0" smtClean="0"/>
              <a:t>Potential Liability cont’d</a:t>
            </a:r>
          </a:p>
        </p:txBody>
      </p:sp>
      <p:sp>
        <p:nvSpPr>
          <p:cNvPr id="74755" name="Rectangle 3"/>
          <p:cNvSpPr>
            <a:spLocks noGrp="1" noChangeArrowheads="1"/>
          </p:cNvSpPr>
          <p:nvPr>
            <p:ph type="body" idx="1"/>
          </p:nvPr>
        </p:nvSpPr>
        <p:spPr>
          <a:xfrm>
            <a:off x="381000" y="1295400"/>
            <a:ext cx="8458200" cy="5029200"/>
          </a:xfrm>
        </p:spPr>
        <p:txBody>
          <a:bodyPr/>
          <a:lstStyle/>
          <a:p>
            <a:pPr eaLnBrk="1" hangingPunct="1">
              <a:defRPr/>
            </a:pPr>
            <a:r>
              <a:rPr lang="en-US" dirty="0" smtClean="0"/>
              <a:t>Entering the consumer home when they are not present</a:t>
            </a:r>
          </a:p>
          <a:p>
            <a:pPr eaLnBrk="1" hangingPunct="1">
              <a:defRPr/>
            </a:pPr>
            <a:r>
              <a:rPr lang="en-US" dirty="0" smtClean="0"/>
              <a:t>PCA assisting with banking such as using the consumer’s credit card or knowledge of a pin number </a:t>
            </a:r>
          </a:p>
          <a:p>
            <a:pPr eaLnBrk="1" hangingPunct="1">
              <a:defRPr/>
            </a:pPr>
            <a:r>
              <a:rPr lang="en-US" dirty="0" smtClean="0"/>
              <a:t>PCA assisting with personal affairs such as Medical or durable Power of Attorney (POA)</a:t>
            </a:r>
          </a:p>
          <a:p>
            <a:pPr eaLnBrk="1" hangingPunct="1">
              <a:defRPr/>
            </a:pPr>
            <a:r>
              <a:rPr lang="en-US" dirty="0" smtClean="0"/>
              <a:t>PCA accepting gifts or borrowing money from the consumer</a:t>
            </a:r>
          </a:p>
          <a:p>
            <a:pPr marL="0" indent="0" eaLnBrk="1" hangingPunct="1">
              <a:buFontTx/>
              <a:buNone/>
              <a:defRPr/>
            </a:pPr>
            <a:endParaRPr lang="en-US" sz="2400" dirty="0" smtClean="0"/>
          </a:p>
          <a:p>
            <a:pPr eaLnBrk="1" hangingPunct="1">
              <a:defRPr/>
            </a:pPr>
            <a:endParaRPr lang="en-US" sz="20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b="0" dirty="0" smtClean="0"/>
              <a:t>Potential Liability </a:t>
            </a:r>
            <a:r>
              <a:rPr lang="en-US" sz="2800" b="0" dirty="0" smtClean="0"/>
              <a:t>cont’d 2</a:t>
            </a:r>
            <a:endParaRPr lang="en-US" sz="2400" b="0" dirty="0" smtClean="0"/>
          </a:p>
        </p:txBody>
      </p:sp>
      <p:sp>
        <p:nvSpPr>
          <p:cNvPr id="56323" name="Rectangle 3"/>
          <p:cNvSpPr>
            <a:spLocks noGrp="1" noChangeArrowheads="1"/>
          </p:cNvSpPr>
          <p:nvPr>
            <p:ph type="body" idx="1"/>
          </p:nvPr>
        </p:nvSpPr>
        <p:spPr>
          <a:xfrm>
            <a:off x="381000" y="1143000"/>
            <a:ext cx="8458200" cy="5029200"/>
          </a:xfrm>
        </p:spPr>
        <p:txBody>
          <a:bodyPr/>
          <a:lstStyle/>
          <a:p>
            <a:pPr eaLnBrk="1" hangingPunct="1"/>
            <a:r>
              <a:rPr lang="en-US" smtClean="0"/>
              <a:t>Knowingly placing your consumer or PCA in harms way    </a:t>
            </a:r>
          </a:p>
          <a:p>
            <a:pPr eaLnBrk="1" hangingPunct="1"/>
            <a:r>
              <a:rPr lang="en-US" smtClean="0"/>
              <a:t>Theft, fraud and forgery </a:t>
            </a:r>
          </a:p>
          <a:p>
            <a:pPr eaLnBrk="1" hangingPunct="1"/>
            <a:r>
              <a:rPr lang="en-US" smtClean="0"/>
              <a:t>Leaving the consumer stranded</a:t>
            </a:r>
          </a:p>
          <a:p>
            <a:pPr eaLnBrk="1" hangingPunct="1"/>
            <a:r>
              <a:rPr lang="en-US" smtClean="0"/>
              <a:t>PCA using alcohol or drugs before or during work</a:t>
            </a:r>
          </a:p>
          <a:p>
            <a:pPr eaLnBrk="1" hangingPunct="1"/>
            <a:r>
              <a:rPr lang="en-US" smtClean="0"/>
              <a:t>PCA failing to call 911 when necessary</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en-US" b="0" dirty="0" smtClean="0"/>
              <a:t>Potential Liability </a:t>
            </a:r>
            <a:r>
              <a:rPr lang="en-US" sz="2800" b="0" dirty="0" smtClean="0"/>
              <a:t>cont’d 3</a:t>
            </a:r>
          </a:p>
        </p:txBody>
      </p:sp>
      <p:sp>
        <p:nvSpPr>
          <p:cNvPr id="57347" name="Rectangle 3"/>
          <p:cNvSpPr>
            <a:spLocks noGrp="1" noChangeArrowheads="1"/>
          </p:cNvSpPr>
          <p:nvPr>
            <p:ph type="body" idx="1"/>
          </p:nvPr>
        </p:nvSpPr>
        <p:spPr>
          <a:xfrm>
            <a:off x="228600" y="1143000"/>
            <a:ext cx="8610600" cy="5029200"/>
          </a:xfrm>
        </p:spPr>
        <p:txBody>
          <a:bodyPr/>
          <a:lstStyle/>
          <a:p>
            <a:pPr eaLnBrk="1" hangingPunct="1"/>
            <a:r>
              <a:rPr lang="en-US" smtClean="0"/>
              <a:t>PCA taking children, pets, husband or other family member to the consumer’s home</a:t>
            </a:r>
          </a:p>
          <a:p>
            <a:pPr eaLnBrk="1" hangingPunct="1"/>
            <a:r>
              <a:rPr lang="en-US" smtClean="0"/>
              <a:t>Eating the consumer’s food </a:t>
            </a:r>
          </a:p>
          <a:p>
            <a:pPr eaLnBrk="1" hangingPunct="1"/>
            <a:r>
              <a:rPr lang="en-US" smtClean="0"/>
              <a:t>Consumer and PCA maintaining a professional relationship</a:t>
            </a:r>
          </a:p>
          <a:p>
            <a:pPr eaLnBrk="1" hangingPunct="1"/>
            <a:r>
              <a:rPr lang="en-US" smtClean="0"/>
              <a:t>Consumers who fail to adhere to policies may be better to use the Self-Directed Care option</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52400" y="304800"/>
            <a:ext cx="7772400" cy="715963"/>
          </a:xfrm>
        </p:spPr>
        <p:txBody>
          <a:bodyPr/>
          <a:lstStyle/>
          <a:p>
            <a:pPr eaLnBrk="1" hangingPunct="1">
              <a:defRPr/>
            </a:pPr>
            <a:r>
              <a:rPr lang="en-US" b="0" dirty="0" smtClean="0"/>
              <a:t>Recommended Policies &amp; Procedures</a:t>
            </a:r>
          </a:p>
        </p:txBody>
      </p:sp>
      <p:sp>
        <p:nvSpPr>
          <p:cNvPr id="70659" name="Rectangle 3"/>
          <p:cNvSpPr>
            <a:spLocks noGrp="1" noChangeArrowheads="1"/>
          </p:cNvSpPr>
          <p:nvPr>
            <p:ph type="body" idx="1"/>
          </p:nvPr>
        </p:nvSpPr>
        <p:spPr>
          <a:xfrm>
            <a:off x="457200" y="1295400"/>
            <a:ext cx="8534400" cy="4876800"/>
          </a:xfrm>
        </p:spPr>
        <p:txBody>
          <a:bodyPr/>
          <a:lstStyle/>
          <a:p>
            <a:pPr marL="533400" indent="-533400" eaLnBrk="1" hangingPunct="1">
              <a:lnSpc>
                <a:spcPct val="80000"/>
              </a:lnSpc>
              <a:defRPr/>
            </a:pPr>
            <a:r>
              <a:rPr lang="en-US" dirty="0" smtClean="0"/>
              <a:t>PAS Program description and philosophy</a:t>
            </a:r>
          </a:p>
          <a:p>
            <a:pPr marL="0" indent="0" eaLnBrk="1" hangingPunct="1">
              <a:lnSpc>
                <a:spcPct val="80000"/>
              </a:lnSpc>
              <a:buFontTx/>
              <a:buNone/>
              <a:defRPr/>
            </a:pPr>
            <a:endParaRPr lang="en-US" sz="800" dirty="0" smtClean="0"/>
          </a:p>
          <a:p>
            <a:pPr marL="533400" indent="-533400" eaLnBrk="1" hangingPunct="1">
              <a:lnSpc>
                <a:spcPct val="80000"/>
              </a:lnSpc>
              <a:defRPr/>
            </a:pPr>
            <a:r>
              <a:rPr lang="en-US" dirty="0" smtClean="0"/>
              <a:t>Consumer Rights</a:t>
            </a:r>
          </a:p>
          <a:p>
            <a:pPr marL="0" indent="0" eaLnBrk="1" hangingPunct="1">
              <a:lnSpc>
                <a:spcPct val="80000"/>
              </a:lnSpc>
              <a:buFontTx/>
              <a:buNone/>
              <a:defRPr/>
            </a:pPr>
            <a:endParaRPr lang="en-US" sz="800" dirty="0" smtClean="0"/>
          </a:p>
          <a:p>
            <a:pPr marL="533400" indent="-533400" eaLnBrk="1" hangingPunct="1">
              <a:lnSpc>
                <a:spcPct val="80000"/>
              </a:lnSpc>
              <a:defRPr/>
            </a:pPr>
            <a:r>
              <a:rPr lang="en-US" dirty="0" smtClean="0"/>
              <a:t>Consumer Intake &amp; Assessment</a:t>
            </a:r>
          </a:p>
          <a:p>
            <a:pPr marL="0" indent="0" eaLnBrk="1" hangingPunct="1">
              <a:lnSpc>
                <a:spcPct val="80000"/>
              </a:lnSpc>
              <a:buFontTx/>
              <a:buNone/>
              <a:defRPr/>
            </a:pPr>
            <a:endParaRPr lang="en-US" sz="800" dirty="0" smtClean="0"/>
          </a:p>
          <a:p>
            <a:pPr marL="533400" indent="-533400" eaLnBrk="1" hangingPunct="1">
              <a:lnSpc>
                <a:spcPct val="80000"/>
              </a:lnSpc>
              <a:defRPr/>
            </a:pPr>
            <a:r>
              <a:rPr lang="en-US" dirty="0" smtClean="0"/>
              <a:t>Quality of Care / Incident Report</a:t>
            </a:r>
          </a:p>
          <a:p>
            <a:pPr marL="0" indent="0" eaLnBrk="1" hangingPunct="1">
              <a:lnSpc>
                <a:spcPct val="80000"/>
              </a:lnSpc>
              <a:buFontTx/>
              <a:buNone/>
              <a:defRPr/>
            </a:pPr>
            <a:endParaRPr lang="en-US" sz="800" dirty="0"/>
          </a:p>
          <a:p>
            <a:pPr marL="533400" indent="-533400" eaLnBrk="1" hangingPunct="1">
              <a:lnSpc>
                <a:spcPct val="80000"/>
              </a:lnSpc>
              <a:defRPr/>
            </a:pPr>
            <a:r>
              <a:rPr lang="en-US" dirty="0" smtClean="0"/>
              <a:t>Duty to Report</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28600" y="655638"/>
            <a:ext cx="7543800" cy="715962"/>
          </a:xfrm>
        </p:spPr>
        <p:txBody>
          <a:bodyPr/>
          <a:lstStyle/>
          <a:p>
            <a:pPr eaLnBrk="1" hangingPunct="1">
              <a:defRPr/>
            </a:pPr>
            <a:r>
              <a:rPr lang="en-US" b="0" dirty="0" smtClean="0"/>
              <a:t>Recommended Policies &amp; Procedures cont’d</a:t>
            </a:r>
            <a:br>
              <a:rPr lang="en-US" b="0" dirty="0" smtClean="0"/>
            </a:br>
            <a:endParaRPr lang="en-US" b="0" dirty="0" smtClean="0"/>
          </a:p>
        </p:txBody>
      </p:sp>
      <p:sp>
        <p:nvSpPr>
          <p:cNvPr id="70659" name="Rectangle 3"/>
          <p:cNvSpPr>
            <a:spLocks noGrp="1" noChangeArrowheads="1"/>
          </p:cNvSpPr>
          <p:nvPr>
            <p:ph type="body" idx="1"/>
          </p:nvPr>
        </p:nvSpPr>
        <p:spPr>
          <a:xfrm>
            <a:off x="457200" y="1524000"/>
            <a:ext cx="8534400" cy="4876800"/>
          </a:xfrm>
        </p:spPr>
        <p:txBody>
          <a:bodyPr/>
          <a:lstStyle/>
          <a:p>
            <a:pPr marL="533400" indent="-533400" eaLnBrk="1" hangingPunct="1">
              <a:defRPr/>
            </a:pPr>
            <a:r>
              <a:rPr lang="en-US" dirty="0" smtClean="0"/>
              <a:t>Transportation / waiver</a:t>
            </a:r>
          </a:p>
          <a:p>
            <a:pPr marL="0" indent="0" eaLnBrk="1" hangingPunct="1">
              <a:buFontTx/>
              <a:buNone/>
              <a:defRPr/>
            </a:pPr>
            <a:endParaRPr lang="en-US" sz="800" dirty="0" smtClean="0"/>
          </a:p>
          <a:p>
            <a:pPr marL="533400" indent="-533400" eaLnBrk="1" hangingPunct="1">
              <a:defRPr/>
            </a:pPr>
            <a:r>
              <a:rPr lang="en-US" dirty="0" smtClean="0"/>
              <a:t>House Key / waiver</a:t>
            </a:r>
          </a:p>
          <a:p>
            <a:pPr marL="0" indent="0" eaLnBrk="1" hangingPunct="1">
              <a:buFontTx/>
              <a:buNone/>
              <a:defRPr/>
            </a:pPr>
            <a:endParaRPr lang="en-US" sz="800" dirty="0" smtClean="0"/>
          </a:p>
          <a:p>
            <a:pPr marL="533400" indent="-533400" eaLnBrk="1" hangingPunct="1">
              <a:defRPr/>
            </a:pPr>
            <a:r>
              <a:rPr lang="en-US" dirty="0" smtClean="0"/>
              <a:t>PCA Hiring &amp; Compliance </a:t>
            </a:r>
          </a:p>
          <a:p>
            <a:pPr marL="0" indent="0" eaLnBrk="1" hangingPunct="1">
              <a:buFontTx/>
              <a:buNone/>
              <a:defRPr/>
            </a:pPr>
            <a:endParaRPr lang="en-US" sz="800" dirty="0"/>
          </a:p>
          <a:p>
            <a:pPr marL="533400" indent="-533400" eaLnBrk="1" hangingPunct="1">
              <a:defRPr/>
            </a:pPr>
            <a:r>
              <a:rPr lang="en-US" dirty="0" smtClean="0"/>
              <a:t>PCA Rights/Code of conduct</a:t>
            </a:r>
          </a:p>
          <a:p>
            <a:pPr marL="0" indent="0" eaLnBrk="1" hangingPunct="1">
              <a:buFontTx/>
              <a:buNone/>
              <a:defRPr/>
            </a:pPr>
            <a:endParaRPr lang="en-US" sz="800" dirty="0"/>
          </a:p>
          <a:p>
            <a:pPr marL="533400" indent="-533400" eaLnBrk="1" hangingPunct="1">
              <a:defRPr/>
            </a:pPr>
            <a:r>
              <a:rPr lang="en-US" dirty="0" smtClean="0"/>
              <a:t>Supervisory monitoring – Consumer/PCA Evaluations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14325" y="452438"/>
            <a:ext cx="7305675" cy="715962"/>
          </a:xfrm>
        </p:spPr>
        <p:txBody>
          <a:bodyPr/>
          <a:lstStyle/>
          <a:p>
            <a:pPr eaLnBrk="1" hangingPunct="1">
              <a:defRPr/>
            </a:pPr>
            <a:r>
              <a:rPr lang="en-US" b="0" dirty="0" smtClean="0"/>
              <a:t>Recommended Policies and Procedures </a:t>
            </a:r>
            <a:r>
              <a:rPr lang="en-US" sz="2800" b="0" dirty="0" smtClean="0"/>
              <a:t>cont’d 2</a:t>
            </a:r>
            <a:endParaRPr lang="en-US" sz="2400" b="0" dirty="0" smtClean="0"/>
          </a:p>
        </p:txBody>
      </p:sp>
      <p:sp>
        <p:nvSpPr>
          <p:cNvPr id="71683" name="Rectangle 3"/>
          <p:cNvSpPr>
            <a:spLocks noGrp="1" noChangeArrowheads="1"/>
          </p:cNvSpPr>
          <p:nvPr>
            <p:ph type="body" idx="1"/>
          </p:nvPr>
        </p:nvSpPr>
        <p:spPr>
          <a:xfrm>
            <a:off x="557213" y="1524000"/>
            <a:ext cx="8534400" cy="4876800"/>
          </a:xfrm>
        </p:spPr>
        <p:txBody>
          <a:bodyPr/>
          <a:lstStyle/>
          <a:p>
            <a:pPr eaLnBrk="1" hangingPunct="1">
              <a:defRPr/>
            </a:pPr>
            <a:r>
              <a:rPr lang="en-US" dirty="0" smtClean="0"/>
              <a:t>Deficit Reduction/False Claims Act</a:t>
            </a:r>
          </a:p>
          <a:p>
            <a:pPr marL="0" indent="0" eaLnBrk="1" hangingPunct="1">
              <a:buFontTx/>
              <a:buNone/>
              <a:defRPr/>
            </a:pPr>
            <a:endParaRPr lang="en-US" sz="800" dirty="0" smtClean="0"/>
          </a:p>
          <a:p>
            <a:pPr eaLnBrk="1" hangingPunct="1">
              <a:defRPr/>
            </a:pPr>
            <a:r>
              <a:rPr lang="en-US" dirty="0" smtClean="0"/>
              <a:t>Criminal Background Checks</a:t>
            </a:r>
          </a:p>
          <a:p>
            <a:pPr marL="0" indent="0" eaLnBrk="1" hangingPunct="1">
              <a:buFontTx/>
              <a:buNone/>
              <a:defRPr/>
            </a:pPr>
            <a:endParaRPr lang="en-US" sz="800" dirty="0" smtClean="0"/>
          </a:p>
          <a:p>
            <a:pPr eaLnBrk="1" hangingPunct="1">
              <a:defRPr/>
            </a:pPr>
            <a:r>
              <a:rPr lang="en-US" dirty="0" smtClean="0"/>
              <a:t>Substance Abuse </a:t>
            </a:r>
          </a:p>
          <a:p>
            <a:pPr marL="0" indent="0" eaLnBrk="1" hangingPunct="1">
              <a:buFontTx/>
              <a:buNone/>
              <a:defRPr/>
            </a:pPr>
            <a:endParaRPr lang="en-US" sz="800" dirty="0" smtClean="0"/>
          </a:p>
          <a:p>
            <a:pPr eaLnBrk="1" hangingPunct="1">
              <a:defRPr/>
            </a:pPr>
            <a:r>
              <a:rPr lang="en-US" dirty="0" smtClean="0"/>
              <a:t>Disciplinary Process – a progressive approach</a:t>
            </a:r>
            <a:endParaRPr lang="en-US" sz="2000"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body" idx="1"/>
          </p:nvPr>
        </p:nvSpPr>
        <p:spPr>
          <a:xfrm>
            <a:off x="457200" y="1524000"/>
            <a:ext cx="8534400" cy="4505325"/>
          </a:xfrm>
        </p:spPr>
        <p:txBody>
          <a:bodyPr/>
          <a:lstStyle/>
          <a:p>
            <a:pPr eaLnBrk="1" hangingPunct="1"/>
            <a:r>
              <a:rPr lang="en-US" smtClean="0"/>
              <a:t>Family Medical Leave Act (FMLA)</a:t>
            </a:r>
          </a:p>
          <a:p>
            <a:pPr eaLnBrk="1" hangingPunct="1"/>
            <a:r>
              <a:rPr lang="en-US" smtClean="0"/>
              <a:t>Injury Management/Claims</a:t>
            </a:r>
          </a:p>
          <a:p>
            <a:pPr eaLnBrk="1" hangingPunct="1"/>
            <a:r>
              <a:rPr lang="en-US" smtClean="0"/>
              <a:t>After-Hours Service</a:t>
            </a:r>
          </a:p>
          <a:p>
            <a:pPr eaLnBrk="1" hangingPunct="1"/>
            <a:r>
              <a:rPr lang="en-US" smtClean="0"/>
              <a:t>Payroll</a:t>
            </a:r>
          </a:p>
          <a:p>
            <a:pPr eaLnBrk="1" hangingPunct="1"/>
            <a:r>
              <a:rPr lang="en-US" smtClean="0"/>
              <a:t>Claims</a:t>
            </a:r>
          </a:p>
          <a:p>
            <a:pPr eaLnBrk="1" hangingPunct="1"/>
            <a:r>
              <a:rPr lang="en-US" smtClean="0"/>
              <a:t>File maintenance </a:t>
            </a:r>
          </a:p>
        </p:txBody>
      </p:sp>
      <p:sp>
        <p:nvSpPr>
          <p:cNvPr id="61444" name="Rectangle 6"/>
          <p:cNvSpPr>
            <a:spLocks noGrp="1" noChangeArrowheads="1"/>
          </p:cNvSpPr>
          <p:nvPr>
            <p:ph type="title"/>
          </p:nvPr>
        </p:nvSpPr>
        <p:spPr>
          <a:xfrm>
            <a:off x="323850" y="457200"/>
            <a:ext cx="7600950" cy="715963"/>
          </a:xfrm>
        </p:spPr>
        <p:txBody>
          <a:bodyPr/>
          <a:lstStyle/>
          <a:p>
            <a:pPr eaLnBrk="1" hangingPunct="1">
              <a:defRPr/>
            </a:pPr>
            <a:r>
              <a:rPr lang="en-US" b="0" dirty="0" smtClean="0"/>
              <a:t>Recommended Policies and Procedures </a:t>
            </a:r>
            <a:r>
              <a:rPr lang="en-US" sz="2800" b="0" dirty="0" smtClean="0"/>
              <a:t>cont’d 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2"/>
          <p:cNvSpPr txBox="1">
            <a:spLocks noGrp="1"/>
          </p:cNvSpPr>
          <p:nvPr/>
        </p:nvSpPr>
        <p:spPr bwMode="auto">
          <a:xfrm>
            <a:off x="8458200" y="6457950"/>
            <a:ext cx="4572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9F81088-232C-4924-B283-7C1C55A7985B}" type="slidenum">
              <a:rPr lang="en-US" sz="1100" b="1">
                <a:solidFill>
                  <a:schemeClr val="bg1"/>
                </a:solidFill>
              </a:rPr>
              <a:pPr algn="r" eaLnBrk="1" hangingPunct="1"/>
              <a:t>6</a:t>
            </a:fld>
            <a:endParaRPr lang="en-US" sz="1100" b="1">
              <a:solidFill>
                <a:schemeClr val="bg1"/>
              </a:solidFill>
            </a:endParaRPr>
          </a:p>
        </p:txBody>
      </p:sp>
      <p:sp>
        <p:nvSpPr>
          <p:cNvPr id="7172" name="Title 5"/>
          <p:cNvSpPr>
            <a:spLocks noGrp="1"/>
          </p:cNvSpPr>
          <p:nvPr>
            <p:ph type="title"/>
          </p:nvPr>
        </p:nvSpPr>
        <p:spPr/>
        <p:txBody>
          <a:bodyPr/>
          <a:lstStyle/>
          <a:p>
            <a:pPr eaLnBrk="1" hangingPunct="1">
              <a:defRPr/>
            </a:pPr>
            <a:r>
              <a:rPr lang="en-US" b="0" dirty="0" smtClean="0"/>
              <a:t>Arizona Long Term Care Services (ALTCS)</a:t>
            </a:r>
          </a:p>
        </p:txBody>
      </p:sp>
      <p:sp>
        <p:nvSpPr>
          <p:cNvPr id="2" name="Content Placeholder 3"/>
          <p:cNvSpPr>
            <a:spLocks noGrp="1"/>
          </p:cNvSpPr>
          <p:nvPr>
            <p:ph sz="half" idx="1"/>
          </p:nvPr>
        </p:nvSpPr>
        <p:spPr>
          <a:xfrm>
            <a:off x="533400" y="1600200"/>
            <a:ext cx="3695700" cy="4267200"/>
          </a:xfrm>
        </p:spPr>
        <p:txBody>
          <a:bodyPr/>
          <a:lstStyle/>
          <a:p>
            <a:pPr eaLnBrk="1" hangingPunct="1"/>
            <a:r>
              <a:rPr lang="en-US" smtClean="0"/>
              <a:t>Personal Care</a:t>
            </a:r>
            <a:br>
              <a:rPr lang="en-US" smtClean="0"/>
            </a:br>
            <a:endParaRPr lang="en-US" smtClean="0"/>
          </a:p>
          <a:p>
            <a:pPr eaLnBrk="1" hangingPunct="1"/>
            <a:r>
              <a:rPr lang="en-US" smtClean="0"/>
              <a:t> Homemaking</a:t>
            </a:r>
            <a:br>
              <a:rPr lang="en-US" smtClean="0"/>
            </a:br>
            <a:endParaRPr lang="en-US" smtClean="0"/>
          </a:p>
          <a:p>
            <a:pPr eaLnBrk="1" hangingPunct="1"/>
            <a:r>
              <a:rPr lang="en-US" smtClean="0"/>
              <a:t> Attendant Care</a:t>
            </a:r>
          </a:p>
          <a:p>
            <a:pPr eaLnBrk="1" hangingPunct="1"/>
            <a:endParaRPr lang="en-US" smtClean="0"/>
          </a:p>
          <a:p>
            <a:pPr eaLnBrk="1" hangingPunct="1"/>
            <a:r>
              <a:rPr lang="en-US" smtClean="0"/>
              <a:t> Respite Care</a:t>
            </a:r>
          </a:p>
          <a:p>
            <a:pPr eaLnBrk="1" hangingPunct="1"/>
            <a:endParaRPr lang="en-US" smtClean="0"/>
          </a:p>
        </p:txBody>
      </p:sp>
      <p:sp>
        <p:nvSpPr>
          <p:cNvPr id="5" name="Content Placeholder 4"/>
          <p:cNvSpPr>
            <a:spLocks noGrp="1"/>
          </p:cNvSpPr>
          <p:nvPr>
            <p:ph sz="half" idx="2"/>
          </p:nvPr>
        </p:nvSpPr>
        <p:spPr>
          <a:xfrm>
            <a:off x="4381500" y="1600200"/>
            <a:ext cx="4229100" cy="4267200"/>
          </a:xfrm>
        </p:spPr>
        <p:txBody>
          <a:bodyPr/>
          <a:lstStyle/>
          <a:p>
            <a:pPr eaLnBrk="1" hangingPunct="1">
              <a:defRPr/>
            </a:pPr>
            <a:r>
              <a:rPr lang="en-US" dirty="0" smtClean="0"/>
              <a:t> </a:t>
            </a:r>
            <a:r>
              <a:rPr lang="en-US" dirty="0"/>
              <a:t>Self-directed Attendant Care</a:t>
            </a:r>
            <a:br>
              <a:rPr lang="en-US" dirty="0"/>
            </a:br>
            <a:endParaRPr lang="en-US" dirty="0"/>
          </a:p>
          <a:p>
            <a:pPr eaLnBrk="1" hangingPunct="1">
              <a:defRPr/>
            </a:pPr>
            <a:r>
              <a:rPr lang="en-US" dirty="0"/>
              <a:t> Assisted Living</a:t>
            </a:r>
            <a:br>
              <a:rPr lang="en-US" dirty="0"/>
            </a:br>
            <a:endParaRPr lang="en-US" dirty="0"/>
          </a:p>
          <a:p>
            <a:pPr eaLnBrk="1" hangingPunct="1">
              <a:defRPr/>
            </a:pPr>
            <a:r>
              <a:rPr lang="en-US" dirty="0"/>
              <a:t> Nursing Homes</a:t>
            </a:r>
          </a:p>
          <a:p>
            <a:pPr marL="0" indent="0" eaLnBrk="1" hangingPunct="1">
              <a:buFontTx/>
              <a:buNone/>
              <a:defRPr/>
            </a:pPr>
            <a:endParaRPr lang="en-US"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ChangeArrowheads="1"/>
          </p:cNvSpPr>
          <p:nvPr>
            <p:ph type="title"/>
          </p:nvPr>
        </p:nvSpPr>
        <p:spPr/>
        <p:txBody>
          <a:bodyPr/>
          <a:lstStyle/>
          <a:p>
            <a:pPr eaLnBrk="1" hangingPunct="1">
              <a:defRPr/>
            </a:pPr>
            <a:r>
              <a:rPr lang="en-US" b="0" dirty="0" smtClean="0"/>
              <a:t>For more information</a:t>
            </a:r>
          </a:p>
        </p:txBody>
      </p:sp>
      <p:sp>
        <p:nvSpPr>
          <p:cNvPr id="2" name="Rectangle 3"/>
          <p:cNvSpPr>
            <a:spLocks noGrp="1" noChangeArrowheads="1"/>
          </p:cNvSpPr>
          <p:nvPr>
            <p:ph type="body" idx="1"/>
          </p:nvPr>
        </p:nvSpPr>
        <p:spPr>
          <a:xfrm>
            <a:off x="304800" y="1295400"/>
            <a:ext cx="8153400" cy="5029200"/>
          </a:xfrm>
        </p:spPr>
        <p:txBody>
          <a:bodyPr/>
          <a:lstStyle/>
          <a:p>
            <a:pPr eaLnBrk="1" hangingPunct="1">
              <a:buFont typeface="Tahoma" panose="020B0604030504040204" pitchFamily="34" charset="0"/>
              <a:buNone/>
            </a:pPr>
            <a:r>
              <a:rPr lang="en-US" smtClean="0"/>
              <a:t>Contact:</a:t>
            </a:r>
          </a:p>
          <a:p>
            <a:pPr lvl="1" eaLnBrk="1" hangingPunct="1">
              <a:buFont typeface="Tahoma" panose="020B0604030504040204" pitchFamily="34" charset="0"/>
              <a:buNone/>
            </a:pPr>
            <a:r>
              <a:rPr lang="en-US" sz="2800" smtClean="0"/>
              <a:t>Phil Pangrazio, Executive Director</a:t>
            </a:r>
          </a:p>
          <a:p>
            <a:pPr lvl="1" eaLnBrk="1" hangingPunct="1">
              <a:buFont typeface="Tahoma" panose="020B0604030504040204" pitchFamily="34" charset="0"/>
              <a:buNone/>
            </a:pPr>
            <a:r>
              <a:rPr lang="en-US" sz="2800" smtClean="0">
                <a:hlinkClick r:id="rId2"/>
              </a:rPr>
              <a:t>PhilP@abil.org</a:t>
            </a:r>
            <a:endParaRPr lang="en-US" sz="2800" smtClean="0"/>
          </a:p>
          <a:p>
            <a:pPr lvl="1" eaLnBrk="1" hangingPunct="1">
              <a:buFont typeface="Tahoma" panose="020B0604030504040204" pitchFamily="34" charset="0"/>
              <a:buNone/>
            </a:pPr>
            <a:endParaRPr lang="en-US" sz="800" smtClean="0"/>
          </a:p>
          <a:p>
            <a:pPr lvl="1" eaLnBrk="1" hangingPunct="1">
              <a:buFont typeface="Tahoma" panose="020B0604030504040204" pitchFamily="34" charset="0"/>
              <a:buNone/>
            </a:pPr>
            <a:r>
              <a:rPr lang="en-US" sz="2800" smtClean="0"/>
              <a:t>Gwen Dean, PAS Unit Director</a:t>
            </a:r>
          </a:p>
          <a:p>
            <a:pPr lvl="1" eaLnBrk="1" hangingPunct="1">
              <a:buFont typeface="Tahoma" panose="020B0604030504040204" pitchFamily="34" charset="0"/>
              <a:buNone/>
            </a:pPr>
            <a:r>
              <a:rPr lang="en-US" sz="2800" smtClean="0">
                <a:hlinkClick r:id="rId3"/>
              </a:rPr>
              <a:t>GwenD@abil.org</a:t>
            </a:r>
            <a:endParaRPr lang="en-US" sz="2800" smtClean="0"/>
          </a:p>
          <a:p>
            <a:pPr lvl="1" eaLnBrk="1" hangingPunct="1">
              <a:buFont typeface="Tahoma" panose="020B0604030504040204" pitchFamily="34" charset="0"/>
              <a:buNone/>
            </a:pPr>
            <a:endParaRPr lang="en-US" sz="800" smtClean="0"/>
          </a:p>
          <a:p>
            <a:pPr lvl="1" eaLnBrk="1" hangingPunct="1">
              <a:buFont typeface="Tahoma" panose="020B0604030504040204" pitchFamily="34" charset="0"/>
              <a:buNone/>
            </a:pPr>
            <a:r>
              <a:rPr lang="en-US" sz="2800" smtClean="0"/>
              <a:t>Arizona Bridge to Independent Living</a:t>
            </a:r>
          </a:p>
          <a:p>
            <a:pPr lvl="1" eaLnBrk="1" hangingPunct="1">
              <a:buFont typeface="Tahoma" panose="020B0604030504040204" pitchFamily="34" charset="0"/>
              <a:buNone/>
            </a:pPr>
            <a:r>
              <a:rPr lang="en-US" sz="2800" smtClean="0"/>
              <a:t>(602) 296-0513</a:t>
            </a:r>
          </a:p>
          <a:p>
            <a:pPr eaLnBrk="1" hangingPunct="1">
              <a:buFont typeface="Tahoma" panose="020B0604030504040204" pitchFamily="34" charset="0"/>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r>
              <a:rPr lang="en-US" b="0" smtClean="0"/>
              <a:t>CIL-NET Attribution</a:t>
            </a:r>
          </a:p>
        </p:txBody>
      </p:sp>
      <p:sp>
        <p:nvSpPr>
          <p:cNvPr id="2" name="Rectangle 3"/>
          <p:cNvSpPr>
            <a:spLocks noGrp="1" noChangeArrowheads="1"/>
          </p:cNvSpPr>
          <p:nvPr>
            <p:ph type="body" idx="1"/>
          </p:nvPr>
        </p:nvSpPr>
        <p:spPr>
          <a:xfrm>
            <a:off x="0" y="1143000"/>
            <a:ext cx="8610600" cy="50292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 typeface="Tahoma" panose="020B0604030504040204" pitchFamily="34" charset="0"/>
              <a:buNone/>
            </a:pPr>
            <a:r>
              <a:rPr lang="en-US" sz="2400" smtClean="0"/>
              <a:t>	Support for development of this training was provided by the U.S. Department of Education, Rehabilitation Services Administration under grant number H132B070002-10. No official endorsement of the Department of Education should be inferred. Permission is granted for duplication of any portion of this PowerPoint presentation, providing that the following credit is given to the project: </a:t>
            </a:r>
            <a:r>
              <a:rPr lang="en-US" sz="2400" b="1" smtClean="0"/>
              <a:t>Developed as part of the CIL-NET, a project of the IL NET, an ILRU/NCIL/APRIL National Training and Technical Assistance Program.</a:t>
            </a:r>
            <a:endParaRPr lang="en-US" sz="22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2"/>
          <p:cNvSpPr txBox="1">
            <a:spLocks noGrp="1"/>
          </p:cNvSpPr>
          <p:nvPr/>
        </p:nvSpPr>
        <p:spPr bwMode="auto">
          <a:xfrm>
            <a:off x="8458200" y="6457950"/>
            <a:ext cx="4572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383B65B5-4ED4-483D-B947-F198913BF445}" type="slidenum">
              <a:rPr lang="en-US" sz="1100" b="1">
                <a:solidFill>
                  <a:schemeClr val="bg1"/>
                </a:solidFill>
              </a:rPr>
              <a:pPr algn="r" eaLnBrk="1" hangingPunct="1"/>
              <a:t>7</a:t>
            </a:fld>
            <a:endParaRPr lang="en-US" sz="1100" b="1">
              <a:solidFill>
                <a:schemeClr val="bg1"/>
              </a:solidFill>
            </a:endParaRPr>
          </a:p>
        </p:txBody>
      </p:sp>
      <p:sp>
        <p:nvSpPr>
          <p:cNvPr id="2" name="Title 1"/>
          <p:cNvSpPr>
            <a:spLocks noGrp="1"/>
          </p:cNvSpPr>
          <p:nvPr>
            <p:ph type="title"/>
          </p:nvPr>
        </p:nvSpPr>
        <p:spPr/>
        <p:txBody>
          <a:bodyPr/>
          <a:lstStyle/>
          <a:p>
            <a:pPr eaLnBrk="1" hangingPunct="1">
              <a:defRPr/>
            </a:pPr>
            <a:r>
              <a:rPr lang="en-US" b="0" dirty="0">
                <a:solidFill>
                  <a:srgbClr val="333399"/>
                </a:solidFill>
              </a:rPr>
              <a:t>Managed Care Program Contractor</a:t>
            </a:r>
            <a:endParaRPr lang="en-US" b="0" dirty="0"/>
          </a:p>
        </p:txBody>
      </p:sp>
      <p:sp>
        <p:nvSpPr>
          <p:cNvPr id="4" name="Content Placeholder 3"/>
          <p:cNvSpPr>
            <a:spLocks noGrp="1"/>
          </p:cNvSpPr>
          <p:nvPr>
            <p:ph idx="1"/>
          </p:nvPr>
        </p:nvSpPr>
        <p:spPr>
          <a:xfrm>
            <a:off x="0" y="1066800"/>
            <a:ext cx="9144000" cy="5029200"/>
          </a:xfrm>
        </p:spPr>
        <p:txBody>
          <a:bodyPr/>
          <a:lstStyle/>
          <a:p>
            <a:pPr marL="573088" indent="0" eaLnBrk="1" hangingPunct="1">
              <a:buClr>
                <a:srgbClr val="000066"/>
              </a:buClr>
              <a:buFontTx/>
              <a:buNone/>
              <a:tabLst>
                <a:tab pos="2347913" algn="l"/>
              </a:tabLst>
              <a:defRPr/>
            </a:pPr>
            <a:r>
              <a:rPr lang="en-US" dirty="0"/>
              <a:t>ALTCS Program Contractors are responsible for </a:t>
            </a:r>
            <a:r>
              <a:rPr lang="en-US" dirty="0" smtClean="0"/>
              <a:t>–</a:t>
            </a:r>
          </a:p>
          <a:p>
            <a:pPr marL="573088" indent="0" eaLnBrk="1" hangingPunct="1">
              <a:buClr>
                <a:srgbClr val="000066"/>
              </a:buClr>
              <a:buFontTx/>
              <a:buNone/>
              <a:tabLst>
                <a:tab pos="2347913" algn="l"/>
              </a:tabLst>
              <a:defRPr/>
            </a:pPr>
            <a:endParaRPr lang="en-US" sz="800" dirty="0" smtClean="0"/>
          </a:p>
          <a:p>
            <a:pPr marL="915988" eaLnBrk="1" hangingPunct="1">
              <a:buClr>
                <a:srgbClr val="000066"/>
              </a:buClr>
              <a:tabLst>
                <a:tab pos="2347913" algn="l"/>
              </a:tabLst>
              <a:defRPr/>
            </a:pPr>
            <a:r>
              <a:rPr lang="en-US" dirty="0"/>
              <a:t>Selecting and monitoring the performance of provider agencies</a:t>
            </a:r>
          </a:p>
          <a:p>
            <a:pPr marL="915988" eaLnBrk="1" hangingPunct="1">
              <a:buClr>
                <a:srgbClr val="000066"/>
              </a:buClr>
              <a:tabLst>
                <a:tab pos="2347913" algn="l"/>
              </a:tabLst>
              <a:defRPr/>
            </a:pPr>
            <a:r>
              <a:rPr lang="en-US" dirty="0"/>
              <a:t>Monitoring Self-Directed Care Services</a:t>
            </a:r>
          </a:p>
          <a:p>
            <a:pPr marL="915988" eaLnBrk="1" hangingPunct="1">
              <a:buClr>
                <a:srgbClr val="000066"/>
              </a:buClr>
              <a:tabLst>
                <a:tab pos="2347913" algn="l"/>
              </a:tabLst>
              <a:defRPr/>
            </a:pPr>
            <a:r>
              <a:rPr lang="en-US" dirty="0"/>
              <a:t>Assigning the Consumer an ALTCS Case Manager</a:t>
            </a:r>
          </a:p>
          <a:p>
            <a:pPr marL="915988" eaLnBrk="1" hangingPunct="1">
              <a:buClr>
                <a:srgbClr val="000066"/>
              </a:buClr>
              <a:tabLst>
                <a:tab pos="2347913" algn="l"/>
              </a:tabLst>
              <a:defRPr/>
            </a:pPr>
            <a:r>
              <a:rPr lang="en-US" dirty="0"/>
              <a:t>The coordination and authorization of services</a:t>
            </a:r>
          </a:p>
          <a:p>
            <a:pPr marL="915988" eaLnBrk="1" hangingPunct="1">
              <a:buClr>
                <a:srgbClr val="000066"/>
              </a:buClr>
              <a:tabLst>
                <a:tab pos="2347913" algn="l"/>
              </a:tabLst>
              <a:defRPr/>
            </a:pPr>
            <a:r>
              <a:rPr lang="en-US" dirty="0"/>
              <a:t>Ensure that new consumers have services provided within 30 days</a:t>
            </a:r>
          </a:p>
          <a:p>
            <a:pPr marL="915988" eaLnBrk="1" hangingPunct="1">
              <a:buClr>
                <a:srgbClr val="000066"/>
              </a:buClr>
              <a:tabLst>
                <a:tab pos="2347913" algn="l"/>
              </a:tabLst>
              <a:defRPr/>
            </a:pPr>
            <a:r>
              <a:rPr lang="en-US" dirty="0"/>
              <a:t>Semi-annual consumer re-assessment of services</a:t>
            </a:r>
            <a:r>
              <a:rPr lang="en-US" sz="2400" dirty="0" smtClean="0"/>
              <a:t/>
            </a:r>
            <a:br>
              <a:rPr lang="en-US" sz="2400" dirty="0" smtClean="0"/>
            </a:br>
            <a:endParaRPr lang="en-US" sz="2400" dirty="0" smtClean="0"/>
          </a:p>
          <a:p>
            <a:pPr marL="0" indent="0" eaLnBrk="1" hangingPunct="1">
              <a:buFontTx/>
              <a:buNone/>
              <a:defRPr/>
            </a:pP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381000"/>
            <a:ext cx="7696200" cy="1325563"/>
          </a:xfrm>
        </p:spPr>
        <p:txBody>
          <a:bodyPr/>
          <a:lstStyle/>
          <a:p>
            <a:pPr eaLnBrk="1" hangingPunct="1">
              <a:defRPr/>
            </a:pPr>
            <a:r>
              <a:rPr lang="en-US" b="0" dirty="0" smtClean="0"/>
              <a:t>Philosophical Benefits and Value of Being a Managed Care Sub-Contract Provider of PAS</a:t>
            </a:r>
          </a:p>
        </p:txBody>
      </p:sp>
      <p:sp>
        <p:nvSpPr>
          <p:cNvPr id="73731" name="Rectangle 3"/>
          <p:cNvSpPr>
            <a:spLocks noGrp="1" noChangeArrowheads="1"/>
          </p:cNvSpPr>
          <p:nvPr>
            <p:ph idx="1"/>
          </p:nvPr>
        </p:nvSpPr>
        <p:spPr>
          <a:xfrm>
            <a:off x="762000" y="2209800"/>
            <a:ext cx="6934200" cy="2955925"/>
          </a:xfrm>
        </p:spPr>
        <p:txBody>
          <a:bodyPr/>
          <a:lstStyle/>
          <a:p>
            <a:pPr eaLnBrk="1" hangingPunct="1">
              <a:defRPr/>
            </a:pPr>
            <a:r>
              <a:rPr lang="en-US" dirty="0" smtClean="0"/>
              <a:t>Increase the Center’s consumer base</a:t>
            </a:r>
          </a:p>
          <a:p>
            <a:pPr marL="0" indent="0" eaLnBrk="1" hangingPunct="1">
              <a:buFontTx/>
              <a:buNone/>
              <a:defRPr/>
            </a:pPr>
            <a:endParaRPr lang="en-US" dirty="0" smtClean="0"/>
          </a:p>
          <a:p>
            <a:pPr eaLnBrk="1" hangingPunct="1">
              <a:defRPr/>
            </a:pPr>
            <a:r>
              <a:rPr lang="en-US" dirty="0" smtClean="0"/>
              <a:t>Discretionary dollars</a:t>
            </a:r>
          </a:p>
          <a:p>
            <a:pPr marL="0" indent="0" eaLnBrk="1" hangingPunct="1">
              <a:buFontTx/>
              <a:buNone/>
              <a:defRPr/>
            </a:pPr>
            <a:endParaRPr lang="en-US" sz="2000" dirty="0" smtClean="0"/>
          </a:p>
          <a:p>
            <a:pPr marL="0" indent="0" eaLnBrk="1" hangingPunct="1">
              <a:buFontTx/>
              <a:buNone/>
              <a:defRPr/>
            </a:pPr>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5"/>
          <p:cNvSpPr>
            <a:spLocks noGrp="1"/>
          </p:cNvSpPr>
          <p:nvPr>
            <p:ph type="title"/>
          </p:nvPr>
        </p:nvSpPr>
        <p:spPr>
          <a:xfrm>
            <a:off x="228600" y="381000"/>
            <a:ext cx="7467600" cy="792163"/>
          </a:xfrm>
        </p:spPr>
        <p:txBody>
          <a:bodyPr/>
          <a:lstStyle/>
          <a:p>
            <a:pPr eaLnBrk="1" hangingPunct="1">
              <a:defRPr/>
            </a:pPr>
            <a:r>
              <a:rPr lang="en-US" b="0" dirty="0" smtClean="0"/>
              <a:t>Provider Agencies Services</a:t>
            </a:r>
            <a:br>
              <a:rPr lang="en-US" b="0" dirty="0" smtClean="0"/>
            </a:br>
            <a:endParaRPr lang="en-US" b="0" dirty="0" smtClean="0"/>
          </a:p>
        </p:txBody>
      </p:sp>
      <p:sp>
        <p:nvSpPr>
          <p:cNvPr id="3" name="Rectangle 3"/>
          <p:cNvSpPr>
            <a:spLocks noGrp="1" noChangeArrowheads="1"/>
          </p:cNvSpPr>
          <p:nvPr>
            <p:ph sz="half" idx="1"/>
          </p:nvPr>
        </p:nvSpPr>
        <p:spPr>
          <a:xfrm>
            <a:off x="304800" y="1143000"/>
            <a:ext cx="3505200" cy="4724400"/>
          </a:xfrm>
        </p:spPr>
        <p:txBody>
          <a:bodyPr/>
          <a:lstStyle/>
          <a:p>
            <a:pPr eaLnBrk="1" hangingPunct="1"/>
            <a:r>
              <a:rPr lang="en-US" sz="2400" smtClean="0"/>
              <a:t>Personal Care</a:t>
            </a:r>
            <a:br>
              <a:rPr lang="en-US" sz="2400" smtClean="0"/>
            </a:br>
            <a:endParaRPr lang="en-US" sz="2400" smtClean="0"/>
          </a:p>
          <a:p>
            <a:pPr eaLnBrk="1" hangingPunct="1"/>
            <a:r>
              <a:rPr lang="en-US" sz="2400" smtClean="0"/>
              <a:t>Homemaking</a:t>
            </a:r>
            <a:br>
              <a:rPr lang="en-US" sz="2400" smtClean="0"/>
            </a:br>
            <a:endParaRPr lang="en-US" sz="2400" smtClean="0"/>
          </a:p>
          <a:p>
            <a:pPr eaLnBrk="1" hangingPunct="1"/>
            <a:r>
              <a:rPr lang="en-US" sz="2400" smtClean="0"/>
              <a:t>Attendant Care</a:t>
            </a:r>
          </a:p>
          <a:p>
            <a:pPr eaLnBrk="1" hangingPunct="1"/>
            <a:endParaRPr lang="en-US" sz="2400" smtClean="0"/>
          </a:p>
          <a:p>
            <a:pPr eaLnBrk="1" hangingPunct="1"/>
            <a:r>
              <a:rPr lang="en-US" sz="2400" smtClean="0"/>
              <a:t>Respite Care</a:t>
            </a:r>
          </a:p>
          <a:p>
            <a:pPr eaLnBrk="1" hangingPunct="1"/>
            <a:endParaRPr lang="en-US" sz="2400" smtClean="0"/>
          </a:p>
          <a:p>
            <a:pPr eaLnBrk="1" hangingPunct="1"/>
            <a:r>
              <a:rPr lang="en-US" sz="2400" smtClean="0"/>
              <a:t>Prescriptions</a:t>
            </a:r>
          </a:p>
          <a:p>
            <a:pPr eaLnBrk="1" hangingPunct="1">
              <a:buFontTx/>
              <a:buNone/>
            </a:pPr>
            <a:endParaRPr lang="en-US" sz="2400" smtClean="0"/>
          </a:p>
          <a:p>
            <a:pPr eaLnBrk="1" hangingPunct="1">
              <a:buFontTx/>
              <a:buNone/>
            </a:pPr>
            <a:endParaRPr lang="en-US" sz="2400" smtClean="0"/>
          </a:p>
        </p:txBody>
      </p:sp>
      <p:sp>
        <p:nvSpPr>
          <p:cNvPr id="2" name="Content Placeholder 1"/>
          <p:cNvSpPr>
            <a:spLocks noGrp="1"/>
          </p:cNvSpPr>
          <p:nvPr>
            <p:ph sz="half" idx="2"/>
          </p:nvPr>
        </p:nvSpPr>
        <p:spPr>
          <a:xfrm>
            <a:off x="3810000" y="1143000"/>
            <a:ext cx="5105400" cy="4800600"/>
          </a:xfrm>
        </p:spPr>
        <p:txBody>
          <a:bodyPr/>
          <a:lstStyle/>
          <a:p>
            <a:pPr eaLnBrk="1" hangingPunct="1">
              <a:defRPr/>
            </a:pPr>
            <a:r>
              <a:rPr lang="en-US" sz="2400" dirty="0" smtClean="0"/>
              <a:t> Transportation to medical </a:t>
            </a:r>
          </a:p>
          <a:p>
            <a:pPr marL="0" indent="0" eaLnBrk="1" hangingPunct="1">
              <a:buFontTx/>
              <a:buNone/>
              <a:defRPr/>
            </a:pPr>
            <a:r>
              <a:rPr lang="en-US" sz="2400" dirty="0"/>
              <a:t> </a:t>
            </a:r>
            <a:r>
              <a:rPr lang="en-US" sz="2400" dirty="0" smtClean="0"/>
              <a:t>    appointments</a:t>
            </a:r>
          </a:p>
          <a:p>
            <a:pPr marL="0" indent="0" eaLnBrk="1" hangingPunct="1">
              <a:buFontTx/>
              <a:buNone/>
              <a:defRPr/>
            </a:pPr>
            <a:endParaRPr lang="en-US" sz="800" dirty="0" smtClean="0"/>
          </a:p>
          <a:p>
            <a:pPr eaLnBrk="1" hangingPunct="1">
              <a:defRPr/>
            </a:pPr>
            <a:r>
              <a:rPr lang="en-US" sz="2400" dirty="0" smtClean="0"/>
              <a:t>  Home modifications</a:t>
            </a:r>
            <a:br>
              <a:rPr lang="en-US" sz="2400" dirty="0" smtClean="0"/>
            </a:br>
            <a:endParaRPr lang="en-US" sz="2400" dirty="0" smtClean="0"/>
          </a:p>
          <a:p>
            <a:pPr eaLnBrk="1" hangingPunct="1">
              <a:defRPr/>
            </a:pPr>
            <a:r>
              <a:rPr lang="en-US" sz="2400" dirty="0" smtClean="0"/>
              <a:t>  Visiting nurse services</a:t>
            </a:r>
            <a:br>
              <a:rPr lang="en-US" sz="2400" dirty="0" smtClean="0"/>
            </a:br>
            <a:endParaRPr lang="en-US" sz="2400" dirty="0" smtClean="0"/>
          </a:p>
          <a:p>
            <a:pPr eaLnBrk="1" hangingPunct="1">
              <a:defRPr/>
            </a:pPr>
            <a:r>
              <a:rPr lang="en-US" sz="2400" dirty="0" smtClean="0"/>
              <a:t>  Durable medical equipment</a:t>
            </a:r>
            <a:br>
              <a:rPr lang="en-US" sz="2400" dirty="0" smtClean="0"/>
            </a:br>
            <a:endParaRPr lang="en-US" sz="2400" dirty="0" smtClean="0"/>
          </a:p>
          <a:p>
            <a:pPr eaLnBrk="1" hangingPunct="1">
              <a:defRPr/>
            </a:pPr>
            <a:r>
              <a:rPr lang="en-US" sz="2400" dirty="0" smtClean="0"/>
              <a:t>  Doctors and hospitals</a:t>
            </a:r>
            <a:br>
              <a:rPr lang="en-US" sz="2400" dirty="0" smtClean="0"/>
            </a:br>
            <a:endParaRPr lang="en-US" sz="2400" dirty="0" smtClean="0"/>
          </a:p>
          <a:p>
            <a:pPr eaLnBrk="1" hangingPunct="1">
              <a:defRPr/>
            </a:pP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2392</Words>
  <Application>Microsoft Office PowerPoint</Application>
  <PresentationFormat>On-screen Show (4:3)</PresentationFormat>
  <Paragraphs>497</Paragraphs>
  <Slides>61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Arial</vt:lpstr>
      <vt:lpstr>Arial Rounded MT Bold</vt:lpstr>
      <vt:lpstr>Tahoma</vt:lpstr>
      <vt:lpstr>Wingdings</vt:lpstr>
      <vt:lpstr>Symbol</vt:lpstr>
      <vt:lpstr>Default Design</vt:lpstr>
      <vt:lpstr>CIL-NET Presents…</vt:lpstr>
      <vt:lpstr>Arizona Health Care Cost  Containment System (AHCCCS) </vt:lpstr>
      <vt:lpstr>AHCCCS Role</vt:lpstr>
      <vt:lpstr>Financial and Medical Eligibility</vt:lpstr>
      <vt:lpstr>Financial and Medical Eligibility, cont’d.</vt:lpstr>
      <vt:lpstr>Arizona Long Term Care Services (ALTCS)</vt:lpstr>
      <vt:lpstr>Managed Care Program Contractor</vt:lpstr>
      <vt:lpstr>Philosophical Benefits and Value of Being a Managed Care Sub-Contract Provider of PAS</vt:lpstr>
      <vt:lpstr>Provider Agencies Services </vt:lpstr>
      <vt:lpstr>Personal Care Assistant Services </vt:lpstr>
      <vt:lpstr>Personal Care Assistant Services, cont’d. </vt:lpstr>
      <vt:lpstr>Self-directed Attendant Care</vt:lpstr>
      <vt:lpstr>Self-directed Attendant Care, cont’d. </vt:lpstr>
      <vt:lpstr>Self-directed Attendant Care cont’d  2</vt:lpstr>
      <vt:lpstr>Self-directed Attendant Care cont’d 3</vt:lpstr>
      <vt:lpstr>PowerPoint Presentation</vt:lpstr>
      <vt:lpstr>Provider Agencies </vt:lpstr>
      <vt:lpstr>Five Components to Agency Model</vt:lpstr>
      <vt:lpstr>Case Management - Provider Agency Service Intake</vt:lpstr>
      <vt:lpstr>Case Management - Independent Living Overview </vt:lpstr>
      <vt:lpstr>Case Management - Intake Assessment Summary </vt:lpstr>
      <vt:lpstr>Case Management - Consumer Training Overview</vt:lpstr>
      <vt:lpstr>Case Management - Consumer Needs Assessment</vt:lpstr>
      <vt:lpstr>Case Management - Consumer Needs Assessment cont’d.</vt:lpstr>
      <vt:lpstr>Case Management - Consumer/PCA  Service Agreement</vt:lpstr>
      <vt:lpstr>Case Management - Consumer/PCA  Service Agreement  cont’d.</vt:lpstr>
      <vt:lpstr>Case Management - After Hours Service</vt:lpstr>
      <vt:lpstr>Case Management - After Hours Service cont’d</vt:lpstr>
      <vt:lpstr>Case Management - Provider Agency Consumer Monitoring </vt:lpstr>
      <vt:lpstr>Case Management - Provider Agency Consumer Monitoring cont’d </vt:lpstr>
      <vt:lpstr>Program pitfalls </vt:lpstr>
      <vt:lpstr>Program pitfalls cont’d</vt:lpstr>
      <vt:lpstr>Paid Family Member Pros and Cons</vt:lpstr>
      <vt:lpstr>Paid Family Member Pros and Cons cont’d</vt:lpstr>
      <vt:lpstr>Paid Family Member Pros and Cons cont’d 2 </vt:lpstr>
      <vt:lpstr>Hiring Requirements –  Personal Care Assistant </vt:lpstr>
      <vt:lpstr>Hiring Requirements –  Personal Care Assistant cont’d </vt:lpstr>
      <vt:lpstr>Personal Care Assistant Training</vt:lpstr>
      <vt:lpstr>Personal Care Assistant Training cont’d.</vt:lpstr>
      <vt:lpstr>Personal Care Assistant Training cont’d 2</vt:lpstr>
      <vt:lpstr>Payroll Process</vt:lpstr>
      <vt:lpstr>Payroll Process cont’d.</vt:lpstr>
      <vt:lpstr>Payroll Process Cont’d 2</vt:lpstr>
      <vt:lpstr>Payroll Pitfalls</vt:lpstr>
      <vt:lpstr>Claims Process</vt:lpstr>
      <vt:lpstr>Claims Tips </vt:lpstr>
      <vt:lpstr>Claims Pitfalls</vt:lpstr>
      <vt:lpstr>Claims Pitfalls cont’d</vt:lpstr>
      <vt:lpstr>Important Considerations in Developing Policies and Procedures  </vt:lpstr>
      <vt:lpstr>Important Considerations in  Developing Policies and Procedures cont’d </vt:lpstr>
      <vt:lpstr>Important Considerations in  Developing Policies and Procedures cont’d 2</vt:lpstr>
      <vt:lpstr>Potential Liability</vt:lpstr>
      <vt:lpstr>Potential Liability cont’d</vt:lpstr>
      <vt:lpstr>Potential Liability cont’d 2</vt:lpstr>
      <vt:lpstr>Potential Liability cont’d 3</vt:lpstr>
      <vt:lpstr>Recommended Policies &amp; Procedures</vt:lpstr>
      <vt:lpstr>Recommended Policies &amp; Procedures cont’d </vt:lpstr>
      <vt:lpstr>Recommended Policies and Procedures cont’d 2</vt:lpstr>
      <vt:lpstr>Recommended Policies and Procedures cont’d 3</vt:lpstr>
      <vt:lpstr>For more information</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Elhardt, Marjorie</cp:lastModifiedBy>
  <cp:revision>25</cp:revision>
  <dcterms:created xsi:type="dcterms:W3CDTF">2011-01-05T14:17:40Z</dcterms:created>
  <dcterms:modified xsi:type="dcterms:W3CDTF">2014-02-17T22:05:59Z</dcterms:modified>
</cp:coreProperties>
</file>