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charts/chart1.xml" ContentType="application/vnd.openxmlformats-officedocument.drawingml.chart+xml"/>
  <Override PartName="/ppt/theme/themeOverride2.xml" ContentType="application/vnd.openxmlformats-officedocument.themeOverride+xml"/>
  <Override PartName="/ppt/charts/chart2.xml" ContentType="application/vnd.openxmlformats-officedocument.drawingml.chart+xml"/>
  <Override PartName="/ppt/theme/themeOverride3.xml" ContentType="application/vnd.openxmlformats-officedocument.themeOverride+xml"/>
  <Override PartName="/ppt/charts/chart3.xml" ContentType="application/vnd.openxmlformats-officedocument.drawingml.chart+xml"/>
  <Override PartName="/ppt/theme/themeOverride4.xml" ContentType="application/vnd.openxmlformats-officedocument.themeOverr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theme/themeOverride5.xml" ContentType="application/vnd.openxmlformats-officedocument.themeOverride+xml"/>
  <Override PartName="/ppt/charts/chart7.xml" ContentType="application/vnd.openxmlformats-officedocument.drawingml.chart+xml"/>
  <Override PartName="/ppt/theme/themeOverride6.xml" ContentType="application/vnd.openxmlformats-officedocument.themeOverride+xml"/>
  <Override PartName="/ppt/charts/chart8.xml" ContentType="application/vnd.openxmlformats-officedocument.drawingml.chart+xml"/>
  <Override PartName="/ppt/charts/chart9.xml" ContentType="application/vnd.openxmlformats-officedocument.drawingml.chart+xml"/>
  <Override PartName="/ppt/theme/themeOverride7.xml" ContentType="application/vnd.openxmlformats-officedocument.themeOverride+xml"/>
  <Override PartName="/ppt/charts/chart10.xml" ContentType="application/vnd.openxmlformats-officedocument.drawingml.chart+xml"/>
  <Override PartName="/ppt/charts/chart11.xml" ContentType="application/vnd.openxmlformats-officedocument.drawingml.chart+xml"/>
  <Override PartName="/ppt/theme/themeOverride8.xml" ContentType="application/vnd.openxmlformats-officedocument.themeOverride+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6"/>
  </p:notesMasterIdLst>
  <p:handoutMasterIdLst>
    <p:handoutMasterId r:id="rId37"/>
  </p:handoutMasterIdLst>
  <p:sldIdLst>
    <p:sldId id="280" r:id="rId3"/>
    <p:sldId id="438" r:id="rId4"/>
    <p:sldId id="388" r:id="rId5"/>
    <p:sldId id="389" r:id="rId6"/>
    <p:sldId id="390" r:id="rId7"/>
    <p:sldId id="391" r:id="rId8"/>
    <p:sldId id="392" r:id="rId9"/>
    <p:sldId id="393" r:id="rId10"/>
    <p:sldId id="394" r:id="rId11"/>
    <p:sldId id="395" r:id="rId12"/>
    <p:sldId id="396" r:id="rId13"/>
    <p:sldId id="397" r:id="rId14"/>
    <p:sldId id="398" r:id="rId15"/>
    <p:sldId id="436" r:id="rId16"/>
    <p:sldId id="417" r:id="rId17"/>
    <p:sldId id="418" r:id="rId18"/>
    <p:sldId id="419" r:id="rId19"/>
    <p:sldId id="421" r:id="rId20"/>
    <p:sldId id="422" r:id="rId21"/>
    <p:sldId id="423" r:id="rId22"/>
    <p:sldId id="424" r:id="rId23"/>
    <p:sldId id="425" r:id="rId24"/>
    <p:sldId id="426" r:id="rId25"/>
    <p:sldId id="427" r:id="rId26"/>
    <p:sldId id="428" r:id="rId27"/>
    <p:sldId id="429" r:id="rId28"/>
    <p:sldId id="430" r:id="rId29"/>
    <p:sldId id="431" r:id="rId30"/>
    <p:sldId id="412" r:id="rId31"/>
    <p:sldId id="413" r:id="rId32"/>
    <p:sldId id="433" r:id="rId33"/>
    <p:sldId id="434" r:id="rId34"/>
    <p:sldId id="318" r:id="rId3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9317" autoAdjust="0"/>
    <p:restoredTop sz="94614" autoAdjust="0"/>
  </p:normalViewPr>
  <p:slideViewPr>
    <p:cSldViewPr>
      <p:cViewPr varScale="1">
        <p:scale>
          <a:sx n="112" d="100"/>
          <a:sy n="112" d="100"/>
        </p:scale>
        <p:origin x="1530"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charts/_rels/chart1.xml.rels><?xml version="1.0" encoding="UTF-8" standalone="yes"?>
<Relationships xmlns="http://schemas.openxmlformats.org/package/2006/relationships"><Relationship Id="rId2" Type="http://schemas.openxmlformats.org/officeDocument/2006/relationships/oleObject" Target="file:///C:\Users\iangreen\Documents\Project\Demographics\NCIL-2009-10SurveyDemographics.xlsx" TargetMode="External"/><Relationship Id="rId1" Type="http://schemas.openxmlformats.org/officeDocument/2006/relationships/themeOverride" Target="../theme/themeOverride2.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8.xml"/></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2" Type="http://schemas.openxmlformats.org/officeDocument/2006/relationships/oleObject" Target="file:///C:\Users\iangreen\Documents\Project\Demographics\NCIL-2009-10SurveyDemographics.xlsx" TargetMode="External"/><Relationship Id="rId1" Type="http://schemas.openxmlformats.org/officeDocument/2006/relationships/themeOverride" Target="../theme/themeOverride3.xml"/></Relationships>
</file>

<file path=ppt/charts/_rels/chart3.xml.rels><?xml version="1.0" encoding="UTF-8" standalone="yes"?>
<Relationships xmlns="http://schemas.openxmlformats.org/package/2006/relationships"><Relationship Id="rId2" Type="http://schemas.openxmlformats.org/officeDocument/2006/relationships/oleObject" Target="file:///C:\Users\iangreen\Documents\Project\Demographics\NCIL-2009-10SurveyDemographics.xlsx" TargetMode="External"/><Relationship Id="rId1" Type="http://schemas.openxmlformats.org/officeDocument/2006/relationships/themeOverride" Target="../theme/themeOverride4.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5.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6.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6"/>
    </mc:Choice>
    <mc:Fallback>
      <c:style val="36"/>
    </mc:Fallback>
  </mc:AlternateContent>
  <c:clrMapOvr bg1="lt1" tx1="dk1" bg2="lt2" tx2="dk2" accent1="accent1" accent2="accent2" accent3="accent3" accent4="accent4" accent5="accent5" accent6="accent6" hlink="hlink" folHlink="folHlink"/>
  <c:chart>
    <c:title>
      <c:tx>
        <c:rich>
          <a:bodyPr/>
          <a:lstStyle/>
          <a:p>
            <a:pPr>
              <a:defRPr>
                <a:solidFill>
                  <a:srgbClr val="FF0000"/>
                </a:solidFill>
              </a:defRPr>
            </a:pPr>
            <a:r>
              <a:rPr lang="en-US" baseline="0" dirty="0" smtClean="0">
                <a:solidFill>
                  <a:sysClr val="windowText" lastClr="000000"/>
                </a:solidFill>
              </a:rPr>
              <a:t>Age </a:t>
            </a:r>
            <a:r>
              <a:rPr lang="en-US" baseline="0" dirty="0">
                <a:solidFill>
                  <a:sysClr val="windowText" lastClr="000000"/>
                </a:solidFill>
              </a:rPr>
              <a:t>of Consumers</a:t>
            </a:r>
          </a:p>
          <a:p>
            <a:pPr>
              <a:defRPr>
                <a:solidFill>
                  <a:srgbClr val="FF0000"/>
                </a:solidFill>
              </a:defRPr>
            </a:pPr>
            <a:r>
              <a:rPr lang="en-US" sz="1200" baseline="0" dirty="0">
                <a:solidFill>
                  <a:sysClr val="windowText" lastClr="000000"/>
                </a:solidFill>
              </a:rPr>
              <a:t>Sample Size = 648</a:t>
            </a:r>
            <a:endParaRPr lang="en-US" sz="1200" dirty="0">
              <a:solidFill>
                <a:sysClr val="windowText" lastClr="000000"/>
              </a:solidFill>
            </a:endParaRPr>
          </a:p>
        </c:rich>
      </c:tx>
      <c:overlay val="0"/>
    </c:title>
    <c:autoTitleDeleted val="0"/>
    <c:plotArea>
      <c:layout/>
      <c:barChart>
        <c:barDir val="col"/>
        <c:grouping val="clustered"/>
        <c:varyColors val="0"/>
        <c:ser>
          <c:idx val="0"/>
          <c:order val="0"/>
          <c:invertIfNegative val="0"/>
          <c:dLbls>
            <c:spPr>
              <a:noFill/>
              <a:ln>
                <a:noFill/>
              </a:ln>
              <a:effectLst/>
            </c:spPr>
            <c:txPr>
              <a:bodyPr/>
              <a:lstStyle/>
              <a:p>
                <a:pPr>
                  <a:defRPr sz="105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'\Users\iangreen\Documents\Project Year 2\Originals\[CONSUMERS-Cleaned-Deleted.xlsx]Sheet4'!$D$2:$D$16</c:f>
              <c:strCache>
                <c:ptCount val="15"/>
                <c:pt idx="0">
                  <c:v>0 -     6</c:v>
                </c:pt>
                <c:pt idx="1">
                  <c:v>7 -     13</c:v>
                </c:pt>
                <c:pt idx="2">
                  <c:v>14 -     21</c:v>
                </c:pt>
                <c:pt idx="3">
                  <c:v>22 -      27</c:v>
                </c:pt>
                <c:pt idx="4">
                  <c:v>28 -   34</c:v>
                </c:pt>
                <c:pt idx="5">
                  <c:v>35 -      41</c:v>
                </c:pt>
                <c:pt idx="6">
                  <c:v>42 -      48</c:v>
                </c:pt>
                <c:pt idx="7">
                  <c:v>49 -      55</c:v>
                </c:pt>
                <c:pt idx="8">
                  <c:v>56 -    62</c:v>
                </c:pt>
                <c:pt idx="9">
                  <c:v>63 -   69</c:v>
                </c:pt>
                <c:pt idx="10">
                  <c:v>70 -   76</c:v>
                </c:pt>
                <c:pt idx="11">
                  <c:v>77 -   83</c:v>
                </c:pt>
                <c:pt idx="12">
                  <c:v>84 -   90</c:v>
                </c:pt>
                <c:pt idx="13">
                  <c:v>91 -    97</c:v>
                </c:pt>
                <c:pt idx="14">
                  <c:v>98 - 104</c:v>
                </c:pt>
              </c:strCache>
            </c:strRef>
          </c:cat>
          <c:val>
            <c:numRef>
              <c:f>'\Users\iangreen\Documents\Project Year 2\Originals\[CONSUMERS-Cleaned-Deleted-woFortMeyers.xlsx]WithoutFM'!$I$3:$I$17</c:f>
              <c:numCache>
                <c:formatCode>0%</c:formatCode>
                <c:ptCount val="15"/>
                <c:pt idx="0">
                  <c:v>1.5220700152207044E-3</c:v>
                </c:pt>
                <c:pt idx="1">
                  <c:v>2.5875190258751995E-2</c:v>
                </c:pt>
                <c:pt idx="2">
                  <c:v>4.4140030441400413E-2</c:v>
                </c:pt>
                <c:pt idx="3">
                  <c:v>9.4368340943683945E-2</c:v>
                </c:pt>
                <c:pt idx="4">
                  <c:v>5.9360730593607518E-2</c:v>
                </c:pt>
                <c:pt idx="5">
                  <c:v>6.0882800608828114E-2</c:v>
                </c:pt>
                <c:pt idx="6">
                  <c:v>8.2191780821917401E-2</c:v>
                </c:pt>
                <c:pt idx="7">
                  <c:v>0.11872146118721488</c:v>
                </c:pt>
                <c:pt idx="8">
                  <c:v>0.20243531202435341</c:v>
                </c:pt>
                <c:pt idx="9">
                  <c:v>0.13698630136986351</c:v>
                </c:pt>
                <c:pt idx="10">
                  <c:v>7.9147640791476404E-2</c:v>
                </c:pt>
                <c:pt idx="11">
                  <c:v>3.8051750380517502E-2</c:v>
                </c:pt>
                <c:pt idx="12">
                  <c:v>3.1963470319634701E-2</c:v>
                </c:pt>
                <c:pt idx="13">
                  <c:v>2.2831050228310647E-2</c:v>
                </c:pt>
                <c:pt idx="14">
                  <c:v>1.5220700152207044E-3</c:v>
                </c:pt>
              </c:numCache>
            </c:numRef>
          </c:val>
        </c:ser>
        <c:dLbls>
          <c:showLegendKey val="0"/>
          <c:showVal val="1"/>
          <c:showCatName val="0"/>
          <c:showSerName val="0"/>
          <c:showPercent val="0"/>
          <c:showBubbleSize val="0"/>
        </c:dLbls>
        <c:gapWidth val="150"/>
        <c:axId val="227545176"/>
        <c:axId val="227545568"/>
      </c:barChart>
      <c:catAx>
        <c:axId val="227545176"/>
        <c:scaling>
          <c:orientation val="minMax"/>
        </c:scaling>
        <c:delete val="0"/>
        <c:axPos val="b"/>
        <c:title>
          <c:tx>
            <c:rich>
              <a:bodyPr/>
              <a:lstStyle/>
              <a:p>
                <a:pPr>
                  <a:defRPr/>
                </a:pPr>
                <a:r>
                  <a:rPr lang="en-US"/>
                  <a:t>Ages</a:t>
                </a:r>
              </a:p>
            </c:rich>
          </c:tx>
          <c:overlay val="0"/>
        </c:title>
        <c:numFmt formatCode="General" sourceLinked="1"/>
        <c:majorTickMark val="out"/>
        <c:minorTickMark val="none"/>
        <c:tickLblPos val="nextTo"/>
        <c:crossAx val="227545568"/>
        <c:crosses val="autoZero"/>
        <c:auto val="1"/>
        <c:lblAlgn val="ctr"/>
        <c:lblOffset val="100"/>
        <c:noMultiLvlLbl val="0"/>
      </c:catAx>
      <c:valAx>
        <c:axId val="227545568"/>
        <c:scaling>
          <c:orientation val="minMax"/>
          <c:max val="0.24000000000000021"/>
          <c:min val="0"/>
        </c:scaling>
        <c:delete val="0"/>
        <c:axPos val="l"/>
        <c:majorGridlines>
          <c:spPr>
            <a:ln>
              <a:solidFill>
                <a:schemeClr val="tx1">
                  <a:alpha val="20000"/>
                </a:schemeClr>
              </a:solidFill>
            </a:ln>
          </c:spPr>
        </c:majorGridlines>
        <c:numFmt formatCode="0%" sourceLinked="1"/>
        <c:majorTickMark val="out"/>
        <c:minorTickMark val="none"/>
        <c:tickLblPos val="nextTo"/>
        <c:spPr>
          <a:ln>
            <a:solidFill>
              <a:schemeClr val="tx1">
                <a:alpha val="20000"/>
              </a:schemeClr>
            </a:solidFill>
          </a:ln>
        </c:spPr>
        <c:crossAx val="227545176"/>
        <c:crosses val="autoZero"/>
        <c:crossBetween val="between"/>
        <c:majorUnit val="6.0000000000000032E-2"/>
      </c:valAx>
    </c:plotArea>
    <c:plotVisOnly val="1"/>
    <c:dispBlanksAs val="gap"/>
    <c:showDLblsOverMax val="0"/>
  </c:chart>
  <c:spPr>
    <a:effectLst>
      <a:outerShdw blurRad="50800" dist="38100" dir="2700000" algn="tl" rotWithShape="0">
        <a:prstClr val="black">
          <a:alpha val="40000"/>
        </a:prstClr>
      </a:outerShdw>
    </a:effectLst>
  </c:sp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pieChart>
        <c:varyColors val="1"/>
        <c:ser>
          <c:idx val="0"/>
          <c:order val="0"/>
          <c:dPt>
            <c:idx val="0"/>
            <c:bubble3D val="0"/>
            <c:spPr>
              <a:solidFill>
                <a:schemeClr val="accent3"/>
              </a:solidFill>
            </c:spPr>
          </c:dPt>
          <c:dPt>
            <c:idx val="1"/>
            <c:bubble3D val="0"/>
            <c:spPr>
              <a:solidFill>
                <a:srgbClr val="C0504D"/>
              </a:solidFill>
            </c:spPr>
          </c:dPt>
          <c:dLbls>
            <c:numFmt formatCode="0%" sourceLinked="0"/>
            <c:spPr>
              <a:noFill/>
              <a:ln>
                <a:noFill/>
              </a:ln>
              <a:effectLst/>
            </c:spPr>
            <c:txPr>
              <a:bodyPr/>
              <a:lstStyle/>
              <a:p>
                <a:pPr>
                  <a:defRPr sz="1216" b="1"/>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'C:\Users\iangreen\Documents\Project Year 2\Originals\[CIL-Cleaned.xlsx]Cleaned Data'!$P$32:$P$33</c:f>
              <c:strCache>
                <c:ptCount val="2"/>
                <c:pt idx="0">
                  <c:v>Yes</c:v>
                </c:pt>
                <c:pt idx="1">
                  <c:v>No</c:v>
                </c:pt>
              </c:strCache>
            </c:strRef>
          </c:cat>
          <c:val>
            <c:numRef>
              <c:f>'C:\Users\iangreen\Documents\Project Year 2\Originals\[CIL-Cleaned.xlsx]Cleaned Data'!$R$32:$R$33</c:f>
              <c:numCache>
                <c:formatCode>General</c:formatCode>
                <c:ptCount val="2"/>
                <c:pt idx="0">
                  <c:v>0.42857142857142855</c:v>
                </c:pt>
                <c:pt idx="1">
                  <c:v>0.5714285714285714</c:v>
                </c:pt>
              </c:numCache>
            </c:numRef>
          </c:val>
        </c:ser>
        <c:dLbls>
          <c:showLegendKey val="0"/>
          <c:showVal val="0"/>
          <c:showCatName val="0"/>
          <c:showSerName val="0"/>
          <c:showPercent val="0"/>
          <c:showBubbleSize val="0"/>
          <c:showLeaderLines val="1"/>
        </c:dLbls>
        <c:firstSliceAng val="208"/>
      </c:pieChart>
      <c:spPr>
        <a:noFill/>
        <a:ln w="25774">
          <a:noFill/>
        </a:ln>
      </c:spPr>
    </c:plotArea>
    <c:legend>
      <c:legendPos val="r"/>
      <c:layout>
        <c:manualLayout>
          <c:xMode val="edge"/>
          <c:yMode val="edge"/>
          <c:wMode val="edge"/>
          <c:hMode val="edge"/>
          <c:x val="0.76494778265190078"/>
          <c:y val="0.39968151138138774"/>
          <c:w val="0.96182244023531815"/>
          <c:h val="0.67154879693781078"/>
        </c:manualLayout>
      </c:layout>
      <c:overlay val="0"/>
      <c:txPr>
        <a:bodyPr/>
        <a:lstStyle/>
        <a:p>
          <a:pPr rtl="0">
            <a:defRPr sz="1824"/>
          </a:pPr>
          <a:endParaRPr lang="en-US"/>
        </a:p>
      </c:txPr>
    </c:legend>
    <c:plotVisOnly val="1"/>
    <c:dispBlanksAs val="zero"/>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824"/>
              <a:t>Number of Positive</a:t>
            </a:r>
            <a:r>
              <a:rPr lang="en-US" sz="1824" baseline="0"/>
              <a:t> Changes  Achieved or Negative Changes Prevented</a:t>
            </a:r>
          </a:p>
        </c:rich>
      </c:tx>
      <c:layout>
        <c:manualLayout>
          <c:xMode val="edge"/>
          <c:yMode val="edge"/>
          <c:x val="0.1455399493982171"/>
          <c:y val="0"/>
        </c:manualLayout>
      </c:layout>
      <c:overlay val="0"/>
    </c:title>
    <c:autoTitleDeleted val="0"/>
    <c:plotArea>
      <c:layout>
        <c:manualLayout>
          <c:layoutTarget val="inner"/>
          <c:xMode val="edge"/>
          <c:yMode val="edge"/>
          <c:x val="9.6295625341417376E-2"/>
          <c:y val="0.20417833187518239"/>
          <c:w val="0.87061065505109803"/>
          <c:h val="0.70298993875765481"/>
        </c:manualLayout>
      </c:layout>
      <c:barChart>
        <c:barDir val="col"/>
        <c:grouping val="clustered"/>
        <c:varyColors val="0"/>
        <c:ser>
          <c:idx val="0"/>
          <c:order val="0"/>
          <c:invertIfNegative val="0"/>
          <c:dLbls>
            <c:spPr>
              <a:noFill/>
              <a:ln>
                <a:noFill/>
              </a:ln>
              <a:effectLst/>
            </c:spPr>
            <c:txPr>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Sheet3!$G$18:$G$25</c:f>
              <c:strCache>
                <c:ptCount val="8"/>
                <c:pt idx="0">
                  <c:v>0-10</c:v>
                </c:pt>
                <c:pt idx="1">
                  <c:v>11-20</c:v>
                </c:pt>
                <c:pt idx="2">
                  <c:v>21-30</c:v>
                </c:pt>
                <c:pt idx="3">
                  <c:v>31-40</c:v>
                </c:pt>
                <c:pt idx="4">
                  <c:v>41-50</c:v>
                </c:pt>
                <c:pt idx="5">
                  <c:v>51-60</c:v>
                </c:pt>
                <c:pt idx="6">
                  <c:v>61-70</c:v>
                </c:pt>
                <c:pt idx="7">
                  <c:v>71-80</c:v>
                </c:pt>
              </c:strCache>
            </c:strRef>
          </c:cat>
          <c:val>
            <c:numRef>
              <c:f>Sheet3!$H$18:$H$25</c:f>
              <c:numCache>
                <c:formatCode>General</c:formatCode>
                <c:ptCount val="8"/>
                <c:pt idx="0">
                  <c:v>8</c:v>
                </c:pt>
                <c:pt idx="1">
                  <c:v>5</c:v>
                </c:pt>
                <c:pt idx="2">
                  <c:v>3</c:v>
                </c:pt>
                <c:pt idx="3">
                  <c:v>0</c:v>
                </c:pt>
                <c:pt idx="4">
                  <c:v>1</c:v>
                </c:pt>
                <c:pt idx="5">
                  <c:v>1</c:v>
                </c:pt>
                <c:pt idx="6">
                  <c:v>0</c:v>
                </c:pt>
                <c:pt idx="7">
                  <c:v>1</c:v>
                </c:pt>
              </c:numCache>
            </c:numRef>
          </c:val>
        </c:ser>
        <c:dLbls>
          <c:showLegendKey val="0"/>
          <c:showVal val="0"/>
          <c:showCatName val="0"/>
          <c:showSerName val="0"/>
          <c:showPercent val="0"/>
          <c:showBubbleSize val="0"/>
        </c:dLbls>
        <c:gapWidth val="100"/>
        <c:axId val="301582040"/>
        <c:axId val="301582432"/>
      </c:barChart>
      <c:catAx>
        <c:axId val="301582040"/>
        <c:scaling>
          <c:orientation val="minMax"/>
        </c:scaling>
        <c:delete val="0"/>
        <c:axPos val="b"/>
        <c:numFmt formatCode="General" sourceLinked="1"/>
        <c:majorTickMark val="out"/>
        <c:minorTickMark val="none"/>
        <c:tickLblPos val="nextTo"/>
        <c:txPr>
          <a:bodyPr rot="0" anchor="t" anchorCtr="0"/>
          <a:lstStyle/>
          <a:p>
            <a:pPr>
              <a:defRPr/>
            </a:pPr>
            <a:endParaRPr lang="en-US"/>
          </a:p>
        </c:txPr>
        <c:crossAx val="301582432"/>
        <c:crosses val="autoZero"/>
        <c:auto val="1"/>
        <c:lblAlgn val="ctr"/>
        <c:lblOffset val="100"/>
        <c:noMultiLvlLbl val="0"/>
      </c:catAx>
      <c:valAx>
        <c:axId val="301582432"/>
        <c:scaling>
          <c:orientation val="minMax"/>
          <c:max val="9"/>
          <c:min val="0"/>
        </c:scaling>
        <c:delete val="0"/>
        <c:axPos val="l"/>
        <c:majorGridlines>
          <c:spPr>
            <a:ln>
              <a:solidFill>
                <a:schemeClr val="tx1">
                  <a:alpha val="20000"/>
                </a:schemeClr>
              </a:solidFill>
            </a:ln>
          </c:spPr>
        </c:majorGridlines>
        <c:title>
          <c:tx>
            <c:rich>
              <a:bodyPr/>
              <a:lstStyle/>
              <a:p>
                <a:pPr>
                  <a:defRPr sz="1135" b="1" i="0" u="none" strike="noStrike" baseline="0">
                    <a:solidFill>
                      <a:srgbClr val="000000"/>
                    </a:solidFill>
                    <a:latin typeface="Calibri"/>
                    <a:ea typeface="Calibri"/>
                    <a:cs typeface="Calibri"/>
                  </a:defRPr>
                </a:pPr>
                <a:r>
                  <a:rPr lang="en-US"/>
                  <a:t>Number of CILs</a:t>
                </a:r>
              </a:p>
            </c:rich>
          </c:tx>
          <c:overlay val="0"/>
        </c:title>
        <c:numFmt formatCode="General" sourceLinked="1"/>
        <c:majorTickMark val="out"/>
        <c:minorTickMark val="none"/>
        <c:tickLblPos val="nextTo"/>
        <c:crossAx val="301582040"/>
        <c:crosses val="autoZero"/>
        <c:crossBetween val="between"/>
        <c:majorUnit val="2"/>
      </c:valAx>
    </c:plotArea>
    <c:plotVisOnly val="1"/>
    <c:dispBlanksAs val="gap"/>
    <c:showDLblsOverMax val="0"/>
  </c:chart>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295625341417376E-2"/>
          <c:y val="0.22311905233294518"/>
          <c:w val="0.87061065505109803"/>
          <c:h val="0.5423306670782938"/>
        </c:manualLayout>
      </c:layout>
      <c:barChart>
        <c:barDir val="col"/>
        <c:grouping val="clustered"/>
        <c:varyColors val="0"/>
        <c:ser>
          <c:idx val="0"/>
          <c:order val="0"/>
          <c:invertIfNegative val="0"/>
          <c:dLbls>
            <c:spPr>
              <a:noFill/>
              <a:ln>
                <a:noFill/>
              </a:ln>
              <a:effectLst/>
            </c:spPr>
            <c:txPr>
              <a:bodyPr wrap="square" lIns="38100" tIns="19050" rIns="38100" bIns="19050" anchor="ctr">
                <a:spAutoFit/>
              </a:bodyPr>
              <a:lstStyle/>
              <a:p>
                <a:pPr>
                  <a:defRPr sz="1368" b="1" i="0" u="none" strike="noStrike" baseline="0">
                    <a:solidFill>
                      <a:srgbClr val="000000"/>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Sheet4!$M$23:$M$32</c:f>
              <c:strCache>
                <c:ptCount val="10"/>
                <c:pt idx="0">
                  <c:v>0 - 10%</c:v>
                </c:pt>
                <c:pt idx="1">
                  <c:v>11 - 20%</c:v>
                </c:pt>
                <c:pt idx="2">
                  <c:v>21 - 30%</c:v>
                </c:pt>
                <c:pt idx="3">
                  <c:v>31 - 40%</c:v>
                </c:pt>
                <c:pt idx="4">
                  <c:v>41 - 50%</c:v>
                </c:pt>
                <c:pt idx="5">
                  <c:v>51 - 60%</c:v>
                </c:pt>
                <c:pt idx="6">
                  <c:v>61 - 70%</c:v>
                </c:pt>
                <c:pt idx="7">
                  <c:v>71 - 80%</c:v>
                </c:pt>
                <c:pt idx="8">
                  <c:v>81 - 90%</c:v>
                </c:pt>
                <c:pt idx="9">
                  <c:v>91 - 100%</c:v>
                </c:pt>
              </c:strCache>
            </c:strRef>
          </c:cat>
          <c:val>
            <c:numRef>
              <c:f>Sheet5!$D$30:$D$39</c:f>
              <c:numCache>
                <c:formatCode>General</c:formatCode>
                <c:ptCount val="10"/>
                <c:pt idx="0">
                  <c:v>2</c:v>
                </c:pt>
                <c:pt idx="1">
                  <c:v>3</c:v>
                </c:pt>
                <c:pt idx="2">
                  <c:v>3</c:v>
                </c:pt>
                <c:pt idx="3">
                  <c:v>3</c:v>
                </c:pt>
                <c:pt idx="4">
                  <c:v>7</c:v>
                </c:pt>
                <c:pt idx="5">
                  <c:v>2</c:v>
                </c:pt>
                <c:pt idx="6">
                  <c:v>3</c:v>
                </c:pt>
                <c:pt idx="7">
                  <c:v>3</c:v>
                </c:pt>
                <c:pt idx="8">
                  <c:v>0</c:v>
                </c:pt>
                <c:pt idx="9">
                  <c:v>1</c:v>
                </c:pt>
              </c:numCache>
            </c:numRef>
          </c:val>
        </c:ser>
        <c:dLbls>
          <c:showLegendKey val="0"/>
          <c:showVal val="0"/>
          <c:showCatName val="0"/>
          <c:showSerName val="0"/>
          <c:showPercent val="0"/>
          <c:showBubbleSize val="0"/>
        </c:dLbls>
        <c:gapWidth val="100"/>
        <c:axId val="228208360"/>
        <c:axId val="228208752"/>
      </c:barChart>
      <c:catAx>
        <c:axId val="228208360"/>
        <c:scaling>
          <c:orientation val="minMax"/>
        </c:scaling>
        <c:delete val="0"/>
        <c:axPos val="b"/>
        <c:title>
          <c:tx>
            <c:rich>
              <a:bodyPr/>
              <a:lstStyle/>
              <a:p>
                <a:pPr>
                  <a:defRPr sz="1368" b="1" i="0" u="none" strike="noStrike" baseline="0">
                    <a:solidFill>
                      <a:srgbClr val="000000"/>
                    </a:solidFill>
                    <a:latin typeface="Calibri"/>
                    <a:ea typeface="Calibri"/>
                    <a:cs typeface="Calibri"/>
                  </a:defRPr>
                </a:pPr>
                <a:r>
                  <a:rPr lang="en-US"/>
                  <a:t>Move Out Rate (as percentage)</a:t>
                </a:r>
              </a:p>
            </c:rich>
          </c:tx>
          <c:overlay val="0"/>
        </c:title>
        <c:numFmt formatCode="General" sourceLinked="1"/>
        <c:majorTickMark val="out"/>
        <c:minorTickMark val="none"/>
        <c:tickLblPos val="nextTo"/>
        <c:txPr>
          <a:bodyPr rot="0" vert="horz"/>
          <a:lstStyle/>
          <a:p>
            <a:pPr>
              <a:defRPr sz="1368" b="0" i="0" u="none" strike="noStrike" baseline="0">
                <a:solidFill>
                  <a:srgbClr val="000000"/>
                </a:solidFill>
                <a:latin typeface="Calibri"/>
                <a:ea typeface="Calibri"/>
                <a:cs typeface="Calibri"/>
              </a:defRPr>
            </a:pPr>
            <a:endParaRPr lang="en-US"/>
          </a:p>
        </c:txPr>
        <c:crossAx val="228208752"/>
        <c:crosses val="autoZero"/>
        <c:auto val="1"/>
        <c:lblAlgn val="ctr"/>
        <c:lblOffset val="100"/>
        <c:noMultiLvlLbl val="0"/>
      </c:catAx>
      <c:valAx>
        <c:axId val="228208752"/>
        <c:scaling>
          <c:orientation val="minMax"/>
          <c:min val="0"/>
        </c:scaling>
        <c:delete val="0"/>
        <c:axPos val="l"/>
        <c:majorGridlines>
          <c:spPr>
            <a:ln>
              <a:solidFill>
                <a:schemeClr val="tx1">
                  <a:alpha val="20000"/>
                </a:schemeClr>
              </a:solidFill>
            </a:ln>
          </c:spPr>
        </c:majorGridlines>
        <c:title>
          <c:tx>
            <c:rich>
              <a:bodyPr/>
              <a:lstStyle/>
              <a:p>
                <a:pPr>
                  <a:defRPr sz="1361" b="1" i="0" u="none" strike="noStrike" baseline="0">
                    <a:solidFill>
                      <a:srgbClr val="000000"/>
                    </a:solidFill>
                    <a:latin typeface="Calibri"/>
                    <a:ea typeface="Calibri"/>
                    <a:cs typeface="Calibri"/>
                  </a:defRPr>
                </a:pPr>
                <a:r>
                  <a:rPr lang="en-US"/>
                  <a:t>Number of CILs</a:t>
                </a:r>
              </a:p>
            </c:rich>
          </c:tx>
          <c:overlay val="0"/>
        </c:title>
        <c:numFmt formatCode="General" sourceLinked="1"/>
        <c:majorTickMark val="out"/>
        <c:minorTickMark val="none"/>
        <c:tickLblPos val="nextTo"/>
        <c:txPr>
          <a:bodyPr rot="0" vert="horz"/>
          <a:lstStyle/>
          <a:p>
            <a:pPr>
              <a:defRPr sz="1368" b="0" i="0" u="none" strike="noStrike" baseline="0">
                <a:solidFill>
                  <a:srgbClr val="000000"/>
                </a:solidFill>
                <a:latin typeface="Calibri"/>
                <a:ea typeface="Calibri"/>
                <a:cs typeface="Calibri"/>
              </a:defRPr>
            </a:pPr>
            <a:endParaRPr lang="en-US"/>
          </a:p>
        </c:txPr>
        <c:crossAx val="228208360"/>
        <c:crosses val="autoZero"/>
        <c:crossBetween val="between"/>
        <c:majorUnit val="2"/>
      </c:valAx>
    </c:plotArea>
    <c:plotVisOnly val="1"/>
    <c:dispBlanksAs val="gap"/>
    <c:showDLblsOverMax val="0"/>
  </c:chart>
  <c:txPr>
    <a:bodyPr/>
    <a:lstStyle/>
    <a:p>
      <a:pPr>
        <a:defRPr sz="1368" b="0" i="0" u="none" strike="noStrike" baseline="0">
          <a:solidFill>
            <a:srgbClr val="000000"/>
          </a:solidFill>
          <a:latin typeface="Calibri"/>
          <a:ea typeface="Calibri"/>
          <a:cs typeface="Calibri"/>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295625341417376E-2"/>
          <c:y val="0.27113882164538289"/>
          <c:w val="0.87061065505109803"/>
          <c:h val="0.49431083031894568"/>
        </c:manualLayout>
      </c:layout>
      <c:barChart>
        <c:barDir val="col"/>
        <c:grouping val="clustered"/>
        <c:varyColors val="0"/>
        <c:ser>
          <c:idx val="0"/>
          <c:order val="0"/>
          <c:invertIfNegative val="0"/>
          <c:dLbls>
            <c:spPr>
              <a:noFill/>
              <a:ln>
                <a:noFill/>
              </a:ln>
              <a:effectLst/>
            </c:spPr>
            <c:txPr>
              <a:bodyPr wrap="square" lIns="38100" tIns="19050" rIns="38100" bIns="19050" anchor="ctr">
                <a:spAutoFit/>
              </a:bodyPr>
              <a:lstStyle/>
              <a:p>
                <a:pPr>
                  <a:defRPr sz="1236" b="1" i="0" u="none" strike="noStrike" baseline="0">
                    <a:solidFill>
                      <a:srgbClr val="000000"/>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Sheet4!$I$21:$I$30</c:f>
              <c:strCache>
                <c:ptCount val="10"/>
                <c:pt idx="0">
                  <c:v>0 - 10%</c:v>
                </c:pt>
                <c:pt idx="1">
                  <c:v>11 - 20%</c:v>
                </c:pt>
                <c:pt idx="2">
                  <c:v>21 - 30%</c:v>
                </c:pt>
                <c:pt idx="3">
                  <c:v>31 - 40%</c:v>
                </c:pt>
                <c:pt idx="4">
                  <c:v>41 - 50%</c:v>
                </c:pt>
                <c:pt idx="5">
                  <c:v>51 - 60%</c:v>
                </c:pt>
                <c:pt idx="6">
                  <c:v>61 - 70%</c:v>
                </c:pt>
                <c:pt idx="7">
                  <c:v>71 - 80%</c:v>
                </c:pt>
                <c:pt idx="8">
                  <c:v>81 - 90%</c:v>
                </c:pt>
                <c:pt idx="9">
                  <c:v>91 - 100%</c:v>
                </c:pt>
              </c:strCache>
            </c:strRef>
          </c:cat>
          <c:val>
            <c:numRef>
              <c:f>Sheet4!$G$20:$G$29</c:f>
              <c:numCache>
                <c:formatCode>General</c:formatCode>
                <c:ptCount val="10"/>
                <c:pt idx="0">
                  <c:v>0</c:v>
                </c:pt>
                <c:pt idx="1">
                  <c:v>0</c:v>
                </c:pt>
                <c:pt idx="2">
                  <c:v>0</c:v>
                </c:pt>
                <c:pt idx="3">
                  <c:v>0</c:v>
                </c:pt>
                <c:pt idx="4">
                  <c:v>1</c:v>
                </c:pt>
                <c:pt idx="5">
                  <c:v>0</c:v>
                </c:pt>
                <c:pt idx="6">
                  <c:v>1</c:v>
                </c:pt>
                <c:pt idx="7">
                  <c:v>1</c:v>
                </c:pt>
                <c:pt idx="8">
                  <c:v>3</c:v>
                </c:pt>
                <c:pt idx="9">
                  <c:v>13</c:v>
                </c:pt>
              </c:numCache>
            </c:numRef>
          </c:val>
        </c:ser>
        <c:dLbls>
          <c:showLegendKey val="0"/>
          <c:showVal val="0"/>
          <c:showCatName val="0"/>
          <c:showSerName val="0"/>
          <c:showPercent val="0"/>
          <c:showBubbleSize val="0"/>
        </c:dLbls>
        <c:gapWidth val="100"/>
        <c:axId val="228209536"/>
        <c:axId val="228209928"/>
      </c:barChart>
      <c:catAx>
        <c:axId val="228209536"/>
        <c:scaling>
          <c:orientation val="minMax"/>
        </c:scaling>
        <c:delete val="0"/>
        <c:axPos val="b"/>
        <c:title>
          <c:tx>
            <c:rich>
              <a:bodyPr/>
              <a:lstStyle/>
              <a:p>
                <a:pPr>
                  <a:defRPr sz="1236" b="1" i="0" u="none" strike="noStrike" baseline="0">
                    <a:solidFill>
                      <a:srgbClr val="000000"/>
                    </a:solidFill>
                    <a:latin typeface="Calibri"/>
                    <a:ea typeface="Calibri"/>
                    <a:cs typeface="Calibri"/>
                  </a:defRPr>
                </a:pPr>
                <a:r>
                  <a:rPr lang="en-US"/>
                  <a:t>Keep</a:t>
                </a:r>
                <a:r>
                  <a:rPr lang="en-US" baseline="0"/>
                  <a:t> Out Rate (as percentage)</a:t>
                </a:r>
                <a:endParaRPr lang="en-US"/>
              </a:p>
            </c:rich>
          </c:tx>
          <c:overlay val="0"/>
        </c:title>
        <c:numFmt formatCode="General" sourceLinked="1"/>
        <c:majorTickMark val="out"/>
        <c:minorTickMark val="none"/>
        <c:tickLblPos val="nextTo"/>
        <c:txPr>
          <a:bodyPr rot="0" vert="horz"/>
          <a:lstStyle/>
          <a:p>
            <a:pPr>
              <a:defRPr sz="1236" b="0" i="0" u="none" strike="noStrike" baseline="0">
                <a:solidFill>
                  <a:srgbClr val="000000"/>
                </a:solidFill>
                <a:latin typeface="Calibri"/>
                <a:ea typeface="Calibri"/>
                <a:cs typeface="Calibri"/>
              </a:defRPr>
            </a:pPr>
            <a:endParaRPr lang="en-US"/>
          </a:p>
        </c:txPr>
        <c:crossAx val="228209928"/>
        <c:crosses val="autoZero"/>
        <c:auto val="1"/>
        <c:lblAlgn val="ctr"/>
        <c:lblOffset val="100"/>
        <c:noMultiLvlLbl val="0"/>
      </c:catAx>
      <c:valAx>
        <c:axId val="228209928"/>
        <c:scaling>
          <c:orientation val="minMax"/>
          <c:max val="15"/>
          <c:min val="0"/>
        </c:scaling>
        <c:delete val="0"/>
        <c:axPos val="l"/>
        <c:majorGridlines>
          <c:spPr>
            <a:ln>
              <a:solidFill>
                <a:schemeClr val="tx1">
                  <a:alpha val="20000"/>
                </a:schemeClr>
              </a:solidFill>
            </a:ln>
          </c:spPr>
        </c:majorGridlines>
        <c:title>
          <c:tx>
            <c:rich>
              <a:bodyPr/>
              <a:lstStyle/>
              <a:p>
                <a:pPr>
                  <a:defRPr sz="1230" b="1" i="0" u="none" strike="noStrike" baseline="0">
                    <a:solidFill>
                      <a:srgbClr val="000000"/>
                    </a:solidFill>
                    <a:latin typeface="Calibri"/>
                    <a:ea typeface="Calibri"/>
                    <a:cs typeface="Calibri"/>
                  </a:defRPr>
                </a:pPr>
                <a:r>
                  <a:rPr lang="en-US"/>
                  <a:t>Number of CILs</a:t>
                </a:r>
              </a:p>
            </c:rich>
          </c:tx>
          <c:overlay val="0"/>
        </c:title>
        <c:numFmt formatCode="General" sourceLinked="1"/>
        <c:majorTickMark val="out"/>
        <c:minorTickMark val="none"/>
        <c:tickLblPos val="nextTo"/>
        <c:txPr>
          <a:bodyPr rot="0" vert="horz"/>
          <a:lstStyle/>
          <a:p>
            <a:pPr>
              <a:defRPr sz="1236" b="0" i="0" u="none" strike="noStrike" baseline="0">
                <a:solidFill>
                  <a:srgbClr val="000000"/>
                </a:solidFill>
                <a:latin typeface="Calibri"/>
                <a:ea typeface="Calibri"/>
                <a:cs typeface="Calibri"/>
              </a:defRPr>
            </a:pPr>
            <a:endParaRPr lang="en-US"/>
          </a:p>
        </c:txPr>
        <c:crossAx val="228209536"/>
        <c:crosses val="autoZero"/>
        <c:crossBetween val="between"/>
        <c:majorUnit val="5"/>
      </c:valAx>
    </c:plotArea>
    <c:plotVisOnly val="1"/>
    <c:dispBlanksAs val="gap"/>
    <c:showDLblsOverMax val="0"/>
  </c:chart>
  <c:txPr>
    <a:bodyPr/>
    <a:lstStyle/>
    <a:p>
      <a:pPr>
        <a:defRPr sz="1236" b="0" i="0" u="none" strike="noStrike" baseline="0">
          <a:solidFill>
            <a:srgbClr val="000000"/>
          </a:solidFill>
          <a:latin typeface="Calibri"/>
          <a:ea typeface="Calibri"/>
          <a:cs typeface="Calibr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title>
      <c:tx>
        <c:rich>
          <a:bodyPr/>
          <a:lstStyle/>
          <a:p>
            <a:pPr>
              <a:defRPr>
                <a:solidFill>
                  <a:srgbClr val="FF0000"/>
                </a:solidFill>
              </a:defRPr>
            </a:pPr>
            <a:r>
              <a:rPr lang="en-US" dirty="0" smtClean="0">
                <a:solidFill>
                  <a:sysClr val="windowText" lastClr="000000"/>
                </a:solidFill>
              </a:rPr>
              <a:t>Race/Ethnicity </a:t>
            </a:r>
            <a:r>
              <a:rPr lang="en-US" dirty="0">
                <a:solidFill>
                  <a:sysClr val="windowText" lastClr="000000"/>
                </a:solidFill>
              </a:rPr>
              <a:t>of Consumers</a:t>
            </a:r>
          </a:p>
          <a:p>
            <a:pPr>
              <a:defRPr>
                <a:solidFill>
                  <a:srgbClr val="FF0000"/>
                </a:solidFill>
              </a:defRPr>
            </a:pPr>
            <a:r>
              <a:rPr lang="en-US" sz="1200" dirty="0">
                <a:solidFill>
                  <a:sysClr val="windowText" lastClr="000000"/>
                </a:solidFill>
              </a:rPr>
              <a:t>Sample Size = 648</a:t>
            </a:r>
          </a:p>
        </c:rich>
      </c:tx>
      <c:overlay val="0"/>
    </c:title>
    <c:autoTitleDeleted val="0"/>
    <c:plotArea>
      <c:layout/>
      <c:pieChart>
        <c:varyColors val="1"/>
        <c:ser>
          <c:idx val="0"/>
          <c:order val="0"/>
          <c:dPt>
            <c:idx val="1"/>
            <c:bubble3D val="0"/>
            <c:spPr>
              <a:solidFill>
                <a:schemeClr val="accent2">
                  <a:lumMod val="40000"/>
                  <a:lumOff val="60000"/>
                </a:schemeClr>
              </a:solidFill>
            </c:spPr>
          </c:dPt>
          <c:dLbls>
            <c:spPr>
              <a:noFill/>
              <a:ln>
                <a:noFill/>
              </a:ln>
              <a:effectLst/>
            </c:spPr>
            <c:txPr>
              <a:bodyPr/>
              <a:lstStyle/>
              <a:p>
                <a:pPr>
                  <a:defRPr sz="1100" b="1"/>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'\Users\iangreen\Documents\Project Year 2\Originals\[CONSUMERS-Cleaned-Deleted.xlsx]Sheet1'!$G$3:$G$10</c:f>
              <c:strCache>
                <c:ptCount val="8"/>
                <c:pt idx="0">
                  <c:v>White</c:v>
                </c:pt>
                <c:pt idx="1">
                  <c:v>Black or African American</c:v>
                </c:pt>
                <c:pt idx="2">
                  <c:v>Hispanic/Latino</c:v>
                </c:pt>
                <c:pt idx="3">
                  <c:v>Race/Ethicity Unknown</c:v>
                </c:pt>
                <c:pt idx="4">
                  <c:v>American Indian</c:v>
                </c:pt>
                <c:pt idx="5">
                  <c:v>Asian</c:v>
                </c:pt>
                <c:pt idx="6">
                  <c:v>Two or more races</c:v>
                </c:pt>
                <c:pt idx="7">
                  <c:v>Native Hawaiian</c:v>
                </c:pt>
              </c:strCache>
            </c:strRef>
          </c:cat>
          <c:val>
            <c:numRef>
              <c:f>'\Users\iangreen\Documents\Project Year 2\Originals\[CONSUMERS-Cleaned-Deleted.xlsx]Sheet1'!$H$3:$H$10</c:f>
              <c:numCache>
                <c:formatCode>0%</c:formatCode>
                <c:ptCount val="8"/>
                <c:pt idx="0">
                  <c:v>0.7382039573820397</c:v>
                </c:pt>
                <c:pt idx="1">
                  <c:v>0.14611872146118721</c:v>
                </c:pt>
                <c:pt idx="2">
                  <c:v>3.8051750380517502E-2</c:v>
                </c:pt>
                <c:pt idx="3">
                  <c:v>3.1963470319634701E-2</c:v>
                </c:pt>
                <c:pt idx="4">
                  <c:v>1.9786910197869149E-2</c:v>
                </c:pt>
                <c:pt idx="5">
                  <c:v>1.0654490106544894E-2</c:v>
                </c:pt>
                <c:pt idx="6">
                  <c:v>1.0654490106544894E-2</c:v>
                </c:pt>
                <c:pt idx="7">
                  <c:v>4.5662100456621176E-3</c:v>
                </c:pt>
              </c:numCache>
            </c:numRef>
          </c:val>
        </c:ser>
        <c:dLbls>
          <c:showLegendKey val="0"/>
          <c:showVal val="0"/>
          <c:showCatName val="0"/>
          <c:showSerName val="0"/>
          <c:showPercent val="0"/>
          <c:showBubbleSize val="0"/>
          <c:showLeaderLines val="1"/>
        </c:dLbls>
        <c:firstSliceAng val="94"/>
      </c:pieChart>
    </c:plotArea>
    <c:legend>
      <c:legendPos val="r"/>
      <c:layout>
        <c:manualLayout>
          <c:xMode val="edge"/>
          <c:yMode val="edge"/>
          <c:x val="0.61564316990209167"/>
          <c:y val="0.11032358968827526"/>
          <c:w val="0.37080227293891588"/>
          <c:h val="0.86574506525725381"/>
        </c:manualLayout>
      </c:layout>
      <c:overlay val="0"/>
      <c:txPr>
        <a:bodyPr/>
        <a:lstStyle/>
        <a:p>
          <a:pPr>
            <a:defRPr sz="1200" b="1"/>
          </a:pPr>
          <a:endParaRPr lang="en-US"/>
        </a:p>
      </c:txPr>
    </c:legend>
    <c:plotVisOnly val="1"/>
    <c:dispBlanksAs val="zero"/>
    <c:showDLblsOverMax val="0"/>
  </c:chart>
  <c:spPr>
    <a:effectLst>
      <a:outerShdw blurRad="50800" dist="38100" dir="2700000" algn="tl" rotWithShape="0">
        <a:prstClr val="black">
          <a:alpha val="40000"/>
        </a:prstClr>
      </a:outerShdw>
    </a:effectLst>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title>
      <c:tx>
        <c:rich>
          <a:bodyPr/>
          <a:lstStyle/>
          <a:p>
            <a:pPr>
              <a:defRPr>
                <a:solidFill>
                  <a:srgbClr val="FF0000"/>
                </a:solidFill>
              </a:defRPr>
            </a:pPr>
            <a:r>
              <a:rPr lang="en-US" dirty="0" smtClean="0">
                <a:solidFill>
                  <a:sysClr val="windowText" lastClr="000000"/>
                </a:solidFill>
              </a:rPr>
              <a:t>Disabilities </a:t>
            </a:r>
            <a:r>
              <a:rPr lang="en-US" dirty="0">
                <a:solidFill>
                  <a:sysClr val="windowText" lastClr="000000"/>
                </a:solidFill>
              </a:rPr>
              <a:t>of Consumers</a:t>
            </a:r>
          </a:p>
          <a:p>
            <a:pPr>
              <a:defRPr>
                <a:solidFill>
                  <a:srgbClr val="FF0000"/>
                </a:solidFill>
              </a:defRPr>
            </a:pPr>
            <a:r>
              <a:rPr lang="en-US" sz="1200" dirty="0">
                <a:solidFill>
                  <a:sysClr val="windowText" lastClr="000000"/>
                </a:solidFill>
              </a:rPr>
              <a:t>Sample Size</a:t>
            </a:r>
            <a:r>
              <a:rPr lang="en-US" sz="1200" baseline="0" dirty="0">
                <a:solidFill>
                  <a:sysClr val="windowText" lastClr="000000"/>
                </a:solidFill>
              </a:rPr>
              <a:t> = 648</a:t>
            </a:r>
            <a:endParaRPr lang="en-US" sz="1200" dirty="0">
              <a:solidFill>
                <a:sysClr val="windowText" lastClr="000000"/>
              </a:solidFill>
            </a:endParaRPr>
          </a:p>
        </c:rich>
      </c:tx>
      <c:overlay val="0"/>
    </c:title>
    <c:autoTitleDeleted val="0"/>
    <c:plotArea>
      <c:layout/>
      <c:pieChart>
        <c:varyColors val="1"/>
        <c:ser>
          <c:idx val="0"/>
          <c:order val="0"/>
          <c:dPt>
            <c:idx val="1"/>
            <c:bubble3D val="0"/>
            <c:spPr>
              <a:solidFill>
                <a:schemeClr val="accent2">
                  <a:lumMod val="40000"/>
                  <a:lumOff val="60000"/>
                </a:schemeClr>
              </a:solidFill>
            </c:spPr>
          </c:dPt>
          <c:dLbls>
            <c:dLbl>
              <c:idx val="3"/>
              <c:layout>
                <c:manualLayout>
                  <c:x val="3.4486865698297301E-3"/>
                  <c:y val="-3.7865513289712101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600" b="1"/>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'\Users\iangreen\Documents\Project Year 2\Originals\[CONSUMERS-Cleaned-Deleted.xlsx]Sheet1'!$A$17:$A$22</c:f>
              <c:strCache>
                <c:ptCount val="6"/>
                <c:pt idx="0">
                  <c:v>Physical</c:v>
                </c:pt>
                <c:pt idx="1">
                  <c:v>Multiple</c:v>
                </c:pt>
                <c:pt idx="2">
                  <c:v>Cognitive</c:v>
                </c:pt>
                <c:pt idx="3">
                  <c:v>Mental/Emotional</c:v>
                </c:pt>
                <c:pt idx="4">
                  <c:v>Hearing</c:v>
                </c:pt>
                <c:pt idx="5">
                  <c:v>Vision</c:v>
                </c:pt>
              </c:strCache>
            </c:strRef>
          </c:cat>
          <c:val>
            <c:numRef>
              <c:f>'\Users\iangreen\Documents\Project Year 2\Originals\[CONSUMERS-Cleaned-Deleted-woFortMeyers.xlsx]withoutFMdis-race'!$C$17:$C$22</c:f>
              <c:numCache>
                <c:formatCode>0%</c:formatCode>
                <c:ptCount val="6"/>
                <c:pt idx="0">
                  <c:v>0.40432098765432262</c:v>
                </c:pt>
                <c:pt idx="1">
                  <c:v>0.31635802469135832</c:v>
                </c:pt>
                <c:pt idx="2">
                  <c:v>0.13117283950617284</c:v>
                </c:pt>
                <c:pt idx="3">
                  <c:v>0.10493827160493827</c:v>
                </c:pt>
                <c:pt idx="4">
                  <c:v>2.3148148148148147E-2</c:v>
                </c:pt>
                <c:pt idx="5">
                  <c:v>2.0061728395061731E-2</c:v>
                </c:pt>
              </c:numCache>
            </c:numRef>
          </c:val>
        </c:ser>
        <c:dLbls>
          <c:showLegendKey val="0"/>
          <c:showVal val="0"/>
          <c:showCatName val="0"/>
          <c:showSerName val="0"/>
          <c:showPercent val="0"/>
          <c:showBubbleSize val="0"/>
          <c:showLeaderLines val="1"/>
        </c:dLbls>
        <c:firstSliceAng val="218"/>
      </c:pieChart>
    </c:plotArea>
    <c:legend>
      <c:legendPos val="r"/>
      <c:layout>
        <c:manualLayout>
          <c:xMode val="edge"/>
          <c:yMode val="edge"/>
          <c:x val="0.67973572483962075"/>
          <c:y val="0.1944720237784846"/>
          <c:w val="0.3060124936876969"/>
          <c:h val="0.66073864525212644"/>
        </c:manualLayout>
      </c:layout>
      <c:overlay val="0"/>
      <c:txPr>
        <a:bodyPr/>
        <a:lstStyle/>
        <a:p>
          <a:pPr>
            <a:defRPr sz="1400" b="1"/>
          </a:pPr>
          <a:endParaRPr lang="en-US"/>
        </a:p>
      </c:txPr>
    </c:legend>
    <c:plotVisOnly val="1"/>
    <c:dispBlanksAs val="zero"/>
    <c:showDLblsOverMax val="0"/>
  </c:chart>
  <c:spPr>
    <a:effectLst>
      <a:outerShdw blurRad="50800" dist="38100" dir="2700000" algn="tl" rotWithShape="0">
        <a:prstClr val="black">
          <a:alpha val="40000"/>
        </a:prstClr>
      </a:outerShdw>
    </a:effectLst>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pieChart>
        <c:varyColors val="1"/>
        <c:ser>
          <c:idx val="0"/>
          <c:order val="0"/>
          <c:dPt>
            <c:idx val="0"/>
            <c:bubble3D val="0"/>
            <c:spPr>
              <a:solidFill>
                <a:schemeClr val="accent3"/>
              </a:solidFill>
            </c:spPr>
          </c:dPt>
          <c:dPt>
            <c:idx val="1"/>
            <c:bubble3D val="0"/>
            <c:spPr>
              <a:solidFill>
                <a:srgbClr val="C0504D"/>
              </a:solidFill>
            </c:spPr>
          </c:dPt>
          <c:dLbls>
            <c:numFmt formatCode="0%" sourceLinked="0"/>
            <c:spPr>
              <a:noFill/>
              <a:ln>
                <a:noFill/>
              </a:ln>
              <a:effectLst/>
            </c:spPr>
            <c:txPr>
              <a:bodyPr/>
              <a:lstStyle/>
              <a:p>
                <a:pPr>
                  <a:defRPr b="1"/>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Sheet1!$C$10:$C$11</c:f>
              <c:strCache>
                <c:ptCount val="2"/>
                <c:pt idx="0">
                  <c:v>Yes</c:v>
                </c:pt>
                <c:pt idx="1">
                  <c:v>No</c:v>
                </c:pt>
              </c:strCache>
            </c:strRef>
          </c:cat>
          <c:val>
            <c:numRef>
              <c:f>'C:\Users\iangreen\Documents\Project Year 2\Originals\[CONSUMERS-Cleaned-Deleted-woFortMeyers.xlsx]Cleaned Data'!$U$662:$U$663</c:f>
              <c:numCache>
                <c:formatCode>General</c:formatCode>
                <c:ptCount val="2"/>
                <c:pt idx="0">
                  <c:v>0.69631901840490795</c:v>
                </c:pt>
                <c:pt idx="1">
                  <c:v>0.30368098159509205</c:v>
                </c:pt>
              </c:numCache>
            </c:numRef>
          </c:val>
        </c:ser>
        <c:dLbls>
          <c:showLegendKey val="0"/>
          <c:showVal val="0"/>
          <c:showCatName val="0"/>
          <c:showSerName val="0"/>
          <c:showPercent val="0"/>
          <c:showBubbleSize val="0"/>
          <c:showLeaderLines val="1"/>
        </c:dLbls>
        <c:firstSliceAng val="108"/>
      </c:pieChart>
      <c:spPr>
        <a:noFill/>
        <a:ln w="37476">
          <a:noFill/>
        </a:ln>
      </c:spPr>
    </c:plotArea>
    <c:legend>
      <c:legendPos val="r"/>
      <c:layout>
        <c:manualLayout>
          <c:xMode val="edge"/>
          <c:yMode val="edge"/>
          <c:wMode val="edge"/>
          <c:hMode val="edge"/>
          <c:x val="0.72127792805182767"/>
          <c:y val="0.23090048388649231"/>
          <c:w val="0.92136037284171057"/>
          <c:h val="0.70205404220455492"/>
        </c:manualLayout>
      </c:layout>
      <c:overlay val="0"/>
      <c:txPr>
        <a:bodyPr/>
        <a:lstStyle/>
        <a:p>
          <a:pPr rtl="0">
            <a:defRPr sz="2651" b="1"/>
          </a:pPr>
          <a:endParaRPr lang="en-US"/>
        </a:p>
      </c:txPr>
    </c:legend>
    <c:plotVisOnly val="1"/>
    <c:dispBlanksAs val="zero"/>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pieChart>
        <c:varyColors val="1"/>
        <c:ser>
          <c:idx val="0"/>
          <c:order val="0"/>
          <c:dPt>
            <c:idx val="0"/>
            <c:bubble3D val="0"/>
            <c:spPr>
              <a:solidFill>
                <a:schemeClr val="accent3"/>
              </a:solidFill>
            </c:spPr>
          </c:dPt>
          <c:dPt>
            <c:idx val="1"/>
            <c:bubble3D val="0"/>
            <c:spPr>
              <a:solidFill>
                <a:schemeClr val="bg2">
                  <a:lumMod val="50000"/>
                </a:schemeClr>
              </a:solidFill>
            </c:spPr>
          </c:dPt>
          <c:dPt>
            <c:idx val="2"/>
            <c:bubble3D val="0"/>
            <c:spPr>
              <a:solidFill>
                <a:schemeClr val="accent2"/>
              </a:solidFill>
            </c:spPr>
          </c:dPt>
          <c:dPt>
            <c:idx val="3"/>
            <c:bubble3D val="0"/>
            <c:spPr>
              <a:solidFill>
                <a:sysClr val="window" lastClr="FFFFFF">
                  <a:lumMod val="75000"/>
                </a:sysClr>
              </a:solidFill>
            </c:spPr>
          </c:dPt>
          <c:dLbls>
            <c:dLbl>
              <c:idx val="2"/>
              <c:layout>
                <c:manualLayout>
                  <c:x val="-6.1307210934726845E-2"/>
                  <c:y val="-0.16581113608818421"/>
                </c:manualLayout>
              </c:layout>
              <c:numFmt formatCode="0%" sourceLinked="0"/>
              <c:spPr/>
              <c:txPr>
                <a:bodyPr/>
                <a:lstStyle/>
                <a:p>
                  <a:pPr>
                    <a:defRPr sz="1494" b="1" i="0" u="none" strike="noStrike" baseline="0">
                      <a:solidFill>
                        <a:srgbClr val="000000"/>
                      </a:solidFill>
                      <a:latin typeface="Calibri"/>
                      <a:ea typeface="Calibri"/>
                      <a:cs typeface="Calibri"/>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Lst>
            </c:dLbl>
            <c:dLbl>
              <c:idx val="3"/>
              <c:layout>
                <c:manualLayout>
                  <c:x val="-1.574123729441089E-2"/>
                  <c:y val="-8.3904486393890212E-2"/>
                </c:manualLayout>
              </c:layout>
              <c:numFmt formatCode="0%" sourceLinked="0"/>
              <c:spPr/>
              <c:txPr>
                <a:bodyPr/>
                <a:lstStyle/>
                <a:p>
                  <a:pPr>
                    <a:defRPr sz="1494" b="1" i="0" u="none" strike="noStrike" baseline="0">
                      <a:solidFill>
                        <a:srgbClr val="000000"/>
                      </a:solidFill>
                      <a:latin typeface="Calibri"/>
                      <a:ea typeface="Calibri"/>
                      <a:cs typeface="Calibri"/>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wrap="square" lIns="38100" tIns="19050" rIns="38100" bIns="19050" anchor="ctr">
                <a:spAutoFit/>
              </a:bodyPr>
              <a:lstStyle/>
              <a:p>
                <a:pPr>
                  <a:defRPr sz="1494" b="1" i="0" u="none" strike="noStrike" baseline="0">
                    <a:solidFill>
                      <a:srgbClr val="000000"/>
                    </a:solidFill>
                    <a:latin typeface="Calibri"/>
                    <a:ea typeface="Calibri"/>
                    <a:cs typeface="Calibri"/>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Sheet1!$B$10:$B$13</c:f>
              <c:strCache>
                <c:ptCount val="4"/>
                <c:pt idx="0">
                  <c:v>More Independent</c:v>
                </c:pt>
                <c:pt idx="1">
                  <c:v>Same Degree of Independence</c:v>
                </c:pt>
                <c:pt idx="2">
                  <c:v>Less Independent</c:v>
                </c:pt>
                <c:pt idx="3">
                  <c:v>Don't Know</c:v>
                </c:pt>
              </c:strCache>
            </c:strRef>
          </c:cat>
          <c:val>
            <c:numRef>
              <c:f>'C:\Users\iangreen\Documents\Project Year 2\Originals\[CONSUMERS-Cleaned-Deleted-woFortMeyers.xlsx]Cleaned Data'!$X$657:$X$660</c:f>
              <c:numCache>
                <c:formatCode>General</c:formatCode>
                <c:ptCount val="4"/>
                <c:pt idx="0">
                  <c:v>0.50766871165644167</c:v>
                </c:pt>
                <c:pt idx="1">
                  <c:v>0.38650306748466257</c:v>
                </c:pt>
                <c:pt idx="2">
                  <c:v>6.4417177914110432E-2</c:v>
                </c:pt>
                <c:pt idx="3">
                  <c:v>4.1411042944785273E-2</c:v>
                </c:pt>
              </c:numCache>
            </c:numRef>
          </c:val>
        </c:ser>
        <c:dLbls>
          <c:showLegendKey val="0"/>
          <c:showVal val="0"/>
          <c:showCatName val="0"/>
          <c:showSerName val="0"/>
          <c:showPercent val="0"/>
          <c:showBubbleSize val="0"/>
          <c:showLeaderLines val="1"/>
        </c:dLbls>
        <c:firstSliceAng val="182"/>
      </c:pieChart>
      <c:spPr>
        <a:noFill/>
        <a:ln w="37942">
          <a:noFill/>
        </a:ln>
      </c:spPr>
    </c:plotArea>
    <c:legend>
      <c:legendPos val="r"/>
      <c:layout>
        <c:manualLayout>
          <c:xMode val="edge"/>
          <c:yMode val="edge"/>
          <c:wMode val="edge"/>
          <c:hMode val="edge"/>
          <c:x val="0.62144272706652404"/>
          <c:y val="5.6353170445968929E-2"/>
          <c:w val="0.95154401996046789"/>
          <c:h val="0.94130512655875098"/>
        </c:manualLayout>
      </c:layout>
      <c:overlay val="0"/>
      <c:txPr>
        <a:bodyPr/>
        <a:lstStyle/>
        <a:p>
          <a:pPr>
            <a:defRPr sz="1912" b="1" i="0" u="none" strike="noStrike" baseline="0">
              <a:solidFill>
                <a:srgbClr val="000000"/>
              </a:solidFill>
              <a:latin typeface="Calibri"/>
              <a:ea typeface="Calibri"/>
              <a:cs typeface="Calibri"/>
            </a:defRPr>
          </a:pPr>
          <a:endParaRPr lang="en-US"/>
        </a:p>
      </c:txPr>
    </c:legend>
    <c:plotVisOnly val="1"/>
    <c:dispBlanksAs val="zero"/>
    <c:showDLblsOverMax val="0"/>
  </c:chart>
  <c:spPr>
    <a:solidFill>
      <a:sysClr val="window" lastClr="FFFFFF"/>
    </a:solidFill>
  </c:spPr>
  <c:txPr>
    <a:bodyPr/>
    <a:lstStyle/>
    <a:p>
      <a:pPr>
        <a:defRPr sz="1494" b="0" i="0" u="none" strike="noStrike" baseline="0">
          <a:solidFill>
            <a:srgbClr val="000000"/>
          </a:solidFill>
          <a:latin typeface="Calibri"/>
          <a:ea typeface="Calibri"/>
          <a:cs typeface="Calibri"/>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pieChart>
        <c:varyColors val="1"/>
        <c:ser>
          <c:idx val="0"/>
          <c:order val="0"/>
          <c:dPt>
            <c:idx val="0"/>
            <c:bubble3D val="0"/>
            <c:spPr>
              <a:solidFill>
                <a:schemeClr val="accent3"/>
              </a:solidFill>
            </c:spPr>
          </c:dPt>
          <c:dPt>
            <c:idx val="1"/>
            <c:bubble3D val="0"/>
            <c:spPr>
              <a:solidFill>
                <a:srgbClr val="C0504D"/>
              </a:solidFill>
            </c:spPr>
          </c:dPt>
          <c:dPt>
            <c:idx val="2"/>
            <c:bubble3D val="0"/>
            <c:spPr>
              <a:solidFill>
                <a:sysClr val="window" lastClr="FFFFFF">
                  <a:lumMod val="75000"/>
                </a:sysClr>
              </a:solidFill>
            </c:spPr>
          </c:dPt>
          <c:dLbls>
            <c:numFmt formatCode="0%" sourceLinked="0"/>
            <c:spPr>
              <a:noFill/>
              <a:ln>
                <a:noFill/>
              </a:ln>
              <a:effectLst/>
            </c:spPr>
            <c:txPr>
              <a:bodyPr/>
              <a:lstStyle/>
              <a:p>
                <a:pPr>
                  <a:defRPr b="1"/>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Sheet1!$A$7:$A$9</c:f>
              <c:strCache>
                <c:ptCount val="3"/>
                <c:pt idx="0">
                  <c:v>Yes</c:v>
                </c:pt>
                <c:pt idx="1">
                  <c:v>No</c:v>
                </c:pt>
                <c:pt idx="2">
                  <c:v>Don't Remember</c:v>
                </c:pt>
              </c:strCache>
            </c:strRef>
          </c:cat>
          <c:val>
            <c:numRef>
              <c:f>'C:\Users\iangreen\Documents\Project Year 2\Originals\[IR-Cleaned-Deleted-wofortmeyrs.xlsx]Cleaned Data'!$T$667:$T$669</c:f>
              <c:numCache>
                <c:formatCode>General</c:formatCode>
                <c:ptCount val="3"/>
                <c:pt idx="0">
                  <c:v>0.71841704718417043</c:v>
                </c:pt>
                <c:pt idx="1">
                  <c:v>0.14764079147640791</c:v>
                </c:pt>
                <c:pt idx="2">
                  <c:v>0.13394216133942161</c:v>
                </c:pt>
              </c:numCache>
            </c:numRef>
          </c:val>
        </c:ser>
        <c:dLbls>
          <c:showLegendKey val="0"/>
          <c:showVal val="0"/>
          <c:showCatName val="0"/>
          <c:showSerName val="0"/>
          <c:showPercent val="0"/>
          <c:showBubbleSize val="0"/>
          <c:showLeaderLines val="1"/>
        </c:dLbls>
        <c:firstSliceAng val="100"/>
      </c:pieChart>
      <c:spPr>
        <a:noFill/>
        <a:ln w="35088">
          <a:noFill/>
        </a:ln>
      </c:spPr>
    </c:plotArea>
    <c:legend>
      <c:legendPos val="r"/>
      <c:layout>
        <c:manualLayout>
          <c:xMode val="edge"/>
          <c:yMode val="edge"/>
          <c:wMode val="edge"/>
          <c:hMode val="edge"/>
          <c:x val="0.62065948652970104"/>
          <c:y val="0.17520149487486905"/>
          <c:w val="0.99659021932603253"/>
          <c:h val="0.8506944039402482"/>
        </c:manualLayout>
      </c:layout>
      <c:overlay val="0"/>
      <c:txPr>
        <a:bodyPr/>
        <a:lstStyle/>
        <a:p>
          <a:pPr rtl="0">
            <a:defRPr sz="2213" b="1"/>
          </a:pPr>
          <a:endParaRPr lang="en-US"/>
        </a:p>
      </c:txPr>
    </c:legend>
    <c:plotVisOnly val="1"/>
    <c:dispBlanksAs val="zero"/>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pieChart>
        <c:varyColors val="1"/>
        <c:ser>
          <c:idx val="0"/>
          <c:order val="0"/>
          <c:dPt>
            <c:idx val="0"/>
            <c:bubble3D val="0"/>
            <c:spPr>
              <a:solidFill>
                <a:schemeClr val="accent3"/>
              </a:solidFill>
            </c:spPr>
          </c:dPt>
          <c:dPt>
            <c:idx val="1"/>
            <c:bubble3D val="0"/>
            <c:spPr>
              <a:solidFill>
                <a:srgbClr val="C0504D"/>
              </a:solidFill>
            </c:spPr>
          </c:dPt>
          <c:dPt>
            <c:idx val="2"/>
            <c:bubble3D val="0"/>
            <c:spPr>
              <a:solidFill>
                <a:sysClr val="window" lastClr="FFFFFF">
                  <a:lumMod val="75000"/>
                </a:sysClr>
              </a:solidFill>
            </c:spPr>
          </c:dPt>
          <c:dLbls>
            <c:numFmt formatCode="0%" sourceLinked="0"/>
            <c:spPr>
              <a:noFill/>
              <a:ln>
                <a:noFill/>
              </a:ln>
              <a:effectLst/>
            </c:spPr>
            <c:txPr>
              <a:bodyPr/>
              <a:lstStyle/>
              <a:p>
                <a:pPr>
                  <a:defRPr b="1"/>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Sheet1!$A$10:$A$12</c:f>
              <c:strCache>
                <c:ptCount val="3"/>
                <c:pt idx="0">
                  <c:v>Yes</c:v>
                </c:pt>
                <c:pt idx="1">
                  <c:v>No</c:v>
                </c:pt>
                <c:pt idx="2">
                  <c:v>Don't Remember</c:v>
                </c:pt>
              </c:strCache>
            </c:strRef>
          </c:cat>
          <c:val>
            <c:numRef>
              <c:f>'C:\Users\iangreen\Documents\Project Year 2\Originals\[IR-Cleaned-Deleted-wofortmeyrs.xlsx]Cleaned Data'!$W$667:$W$669</c:f>
              <c:numCache>
                <c:formatCode>General</c:formatCode>
                <c:ptCount val="3"/>
                <c:pt idx="0">
                  <c:v>0.52054794520547942</c:v>
                </c:pt>
                <c:pt idx="1">
                  <c:v>0.31354642313546421</c:v>
                </c:pt>
                <c:pt idx="2">
                  <c:v>0.16590563165905631</c:v>
                </c:pt>
              </c:numCache>
            </c:numRef>
          </c:val>
        </c:ser>
        <c:dLbls>
          <c:showLegendKey val="0"/>
          <c:showVal val="0"/>
          <c:showCatName val="0"/>
          <c:showSerName val="0"/>
          <c:showPercent val="0"/>
          <c:showBubbleSize val="0"/>
          <c:showLeaderLines val="1"/>
        </c:dLbls>
        <c:firstSliceAng val="176"/>
      </c:pieChart>
      <c:spPr>
        <a:noFill/>
        <a:ln w="33421">
          <a:noFill/>
        </a:ln>
      </c:spPr>
    </c:plotArea>
    <c:legend>
      <c:legendPos val="r"/>
      <c:layout>
        <c:manualLayout>
          <c:xMode val="edge"/>
          <c:yMode val="edge"/>
          <c:wMode val="edge"/>
          <c:hMode val="edge"/>
          <c:x val="0.61457917760279968"/>
          <c:y val="0.12237624617910414"/>
          <c:w val="0.93328265001357591"/>
          <c:h val="0.87757234049447519"/>
        </c:manualLayout>
      </c:layout>
      <c:overlay val="0"/>
      <c:txPr>
        <a:bodyPr/>
        <a:lstStyle/>
        <a:p>
          <a:pPr rtl="0">
            <a:defRPr sz="2368" b="1"/>
          </a:pPr>
          <a:endParaRPr lang="en-US"/>
        </a:p>
      </c:txPr>
    </c:legend>
    <c:plotVisOnly val="1"/>
    <c:dispBlanksAs val="zero"/>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pieChart>
        <c:varyColors val="1"/>
        <c:ser>
          <c:idx val="0"/>
          <c:order val="0"/>
          <c:dPt>
            <c:idx val="0"/>
            <c:bubble3D val="0"/>
            <c:spPr>
              <a:solidFill>
                <a:schemeClr val="accent3"/>
              </a:solidFill>
            </c:spPr>
          </c:dPt>
          <c:dPt>
            <c:idx val="1"/>
            <c:bubble3D val="0"/>
            <c:spPr>
              <a:solidFill>
                <a:srgbClr val="C0504D"/>
              </a:solidFill>
            </c:spPr>
          </c:dPt>
          <c:dLbls>
            <c:numFmt formatCode="0%" sourceLinked="0"/>
            <c:spPr>
              <a:noFill/>
              <a:ln>
                <a:noFill/>
              </a:ln>
              <a:effectLst/>
            </c:spPr>
            <c:txPr>
              <a:bodyPr wrap="square" lIns="38100" tIns="19050" rIns="38100" bIns="19050" anchor="ctr">
                <a:spAutoFit/>
              </a:bodyPr>
              <a:lstStyle/>
              <a:p>
                <a:pPr>
                  <a:defRPr sz="1378" b="1" i="0" u="none" strike="noStrike" baseline="0">
                    <a:solidFill>
                      <a:srgbClr val="000000"/>
                    </a:solidFill>
                    <a:latin typeface="Calibri"/>
                    <a:ea typeface="Calibri"/>
                    <a:cs typeface="Calibri"/>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Lit>
              <c:ptCount val="2"/>
              <c:pt idx="0">
                <c:v>Yes</c:v>
              </c:pt>
              <c:pt idx="1">
                <c:v>No</c:v>
              </c:pt>
            </c:strLit>
          </c:cat>
          <c:val>
            <c:numRef>
              <c:f>Sheet1!$B$9:$B$10</c:f>
              <c:numCache>
                <c:formatCode>General</c:formatCode>
                <c:ptCount val="2"/>
                <c:pt idx="0">
                  <c:v>0.59</c:v>
                </c:pt>
                <c:pt idx="1">
                  <c:v>0.41</c:v>
                </c:pt>
              </c:numCache>
            </c:numRef>
          </c:val>
        </c:ser>
        <c:dLbls>
          <c:showLegendKey val="0"/>
          <c:showVal val="0"/>
          <c:showCatName val="0"/>
          <c:showSerName val="0"/>
          <c:showPercent val="0"/>
          <c:showBubbleSize val="0"/>
          <c:showLeaderLines val="1"/>
        </c:dLbls>
        <c:firstSliceAng val="150"/>
      </c:pieChart>
      <c:spPr>
        <a:noFill/>
        <a:ln w="35013">
          <a:noFill/>
        </a:ln>
      </c:spPr>
    </c:plotArea>
    <c:legend>
      <c:legendPos val="r"/>
      <c:layout>
        <c:manualLayout>
          <c:xMode val="edge"/>
          <c:yMode val="edge"/>
          <c:wMode val="edge"/>
          <c:hMode val="edge"/>
          <c:x val="0.76534008630751338"/>
          <c:y val="0.314342173616322"/>
          <c:w val="0.92111734971069015"/>
          <c:h val="0.61087207111159403"/>
        </c:manualLayout>
      </c:layout>
      <c:overlay val="0"/>
      <c:txPr>
        <a:bodyPr/>
        <a:lstStyle/>
        <a:p>
          <a:pPr>
            <a:defRPr sz="2274" b="1" i="0" u="none" strike="noStrike" baseline="0">
              <a:solidFill>
                <a:srgbClr val="000000"/>
              </a:solidFill>
              <a:latin typeface="Calibri"/>
              <a:ea typeface="Calibri"/>
              <a:cs typeface="Calibri"/>
            </a:defRPr>
          </a:pPr>
          <a:endParaRPr lang="en-US"/>
        </a:p>
      </c:txPr>
    </c:legend>
    <c:plotVisOnly val="1"/>
    <c:dispBlanksAs val="zero"/>
    <c:showDLblsOverMax val="0"/>
  </c:chart>
  <c:txPr>
    <a:bodyPr/>
    <a:lstStyle/>
    <a:p>
      <a:pPr>
        <a:defRPr sz="1378" b="0" i="0" u="none" strike="noStrike" baseline="0">
          <a:solidFill>
            <a:srgbClr val="000000"/>
          </a:solidFill>
          <a:latin typeface="Calibri"/>
          <a:ea typeface="Calibri"/>
          <a:cs typeface="Calibri"/>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pieChart>
        <c:varyColors val="1"/>
        <c:ser>
          <c:idx val="0"/>
          <c:order val="0"/>
          <c:dPt>
            <c:idx val="0"/>
            <c:bubble3D val="0"/>
            <c:spPr>
              <a:solidFill>
                <a:schemeClr val="accent3"/>
              </a:solidFill>
            </c:spPr>
          </c:dPt>
          <c:dPt>
            <c:idx val="1"/>
            <c:bubble3D val="0"/>
            <c:spPr>
              <a:solidFill>
                <a:srgbClr val="C0504D"/>
              </a:solidFill>
            </c:spPr>
          </c:dPt>
          <c:dLbls>
            <c:numFmt formatCode="0%" sourceLinked="0"/>
            <c:spPr>
              <a:noFill/>
              <a:ln>
                <a:noFill/>
              </a:ln>
              <a:effectLst/>
            </c:spPr>
            <c:txPr>
              <a:bodyPr/>
              <a:lstStyle/>
              <a:p>
                <a:pPr>
                  <a:defRPr b="1"/>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Lit>
              <c:ptCount val="2"/>
              <c:pt idx="0">
                <c:v>Yes</c:v>
              </c:pt>
              <c:pt idx="1">
                <c:v>No</c:v>
              </c:pt>
            </c:strLit>
          </c:cat>
          <c:val>
            <c:numRef>
              <c:f>'C:\Users\iangreen\Documents\Project Year 2\Originals\[CONSUMERS-Cleaned-Deleted.xlsx]Cleaned Data'!$AD$666:$AD$667</c:f>
              <c:numCache>
                <c:formatCode>General</c:formatCode>
                <c:ptCount val="2"/>
                <c:pt idx="0">
                  <c:v>0.27685325264750377</c:v>
                </c:pt>
                <c:pt idx="1">
                  <c:v>0.72163388804841144</c:v>
                </c:pt>
              </c:numCache>
            </c:numRef>
          </c:val>
        </c:ser>
        <c:dLbls>
          <c:showLegendKey val="0"/>
          <c:showVal val="0"/>
          <c:showCatName val="0"/>
          <c:showSerName val="0"/>
          <c:showPercent val="0"/>
          <c:showBubbleSize val="0"/>
          <c:showLeaderLines val="1"/>
        </c:dLbls>
        <c:firstSliceAng val="270"/>
      </c:pieChart>
      <c:spPr>
        <a:noFill/>
        <a:ln w="32748">
          <a:noFill/>
        </a:ln>
      </c:spPr>
    </c:plotArea>
    <c:legend>
      <c:legendPos val="r"/>
      <c:layout>
        <c:manualLayout>
          <c:xMode val="edge"/>
          <c:yMode val="edge"/>
          <c:wMode val="edge"/>
          <c:hMode val="edge"/>
          <c:x val="0.77144067336410538"/>
          <c:y val="0.34105138092306364"/>
          <c:w val="0.92721802878088522"/>
          <c:h val="0.63758098138967201"/>
        </c:manualLayout>
      </c:layout>
      <c:overlay val="0"/>
      <c:txPr>
        <a:bodyPr/>
        <a:lstStyle/>
        <a:p>
          <a:pPr rtl="0">
            <a:defRPr sz="2321" b="1"/>
          </a:pPr>
          <a:endParaRPr lang="en-US"/>
        </a:p>
      </c:txPr>
    </c:legend>
    <c:plotVisOnly val="1"/>
    <c:dispBlanksAs val="zero"/>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defRPr>
            </a:lvl1pPr>
          </a:lstStyle>
          <a:p>
            <a:pPr>
              <a:defRPr/>
            </a:pPr>
            <a:fld id="{F6BFEC2A-4C01-435A-906D-3CECD94FF058}" type="datetimeFigureOut">
              <a:rPr lang="en-US"/>
              <a:pPr>
                <a:defRPr/>
              </a:pPr>
              <a:t>2/7/2014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869ED24C-7A49-44A7-A49A-941C124ACF5A}" type="slidenum">
              <a:rPr lang="en-US"/>
              <a:pPr/>
              <a:t>‹#›</a:t>
            </a:fld>
            <a:endParaRPr lang="en-US"/>
          </a:p>
        </p:txBody>
      </p:sp>
    </p:spTree>
    <p:extLst>
      <p:ext uri="{BB962C8B-B14F-4D97-AF65-F5344CB8AC3E}">
        <p14:creationId xmlns:p14="http://schemas.microsoft.com/office/powerpoint/2010/main" val="511195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399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AD307AC4-D82B-4BC4-BE8C-ADE439E95E6D}" type="slidenum">
              <a:rPr lang="en-US"/>
              <a:pPr/>
              <a:t>‹#›</a:t>
            </a:fld>
            <a:endParaRPr lang="en-US"/>
          </a:p>
        </p:txBody>
      </p:sp>
    </p:spTree>
    <p:extLst>
      <p:ext uri="{BB962C8B-B14F-4D97-AF65-F5344CB8AC3E}">
        <p14:creationId xmlns:p14="http://schemas.microsoft.com/office/powerpoint/2010/main" val="12464902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A5BBA1AD-9CE7-4ECC-B5DF-FCB51F19B148}" type="slidenum">
              <a:rPr lang="en-US"/>
              <a:pPr/>
              <a:t>‹#›</a:t>
            </a:fld>
            <a:endParaRPr lang="en-US"/>
          </a:p>
        </p:txBody>
      </p:sp>
    </p:spTree>
    <p:extLst>
      <p:ext uri="{BB962C8B-B14F-4D97-AF65-F5344CB8AC3E}">
        <p14:creationId xmlns:p14="http://schemas.microsoft.com/office/powerpoint/2010/main" val="1827176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07920BA0-528D-4BDA-9F88-AE8ADB8E524C}" type="slidenum">
              <a:rPr lang="en-US"/>
              <a:pPr/>
              <a:t>‹#›</a:t>
            </a:fld>
            <a:endParaRPr lang="en-US"/>
          </a:p>
        </p:txBody>
      </p:sp>
    </p:spTree>
    <p:extLst>
      <p:ext uri="{BB962C8B-B14F-4D97-AF65-F5344CB8AC3E}">
        <p14:creationId xmlns:p14="http://schemas.microsoft.com/office/powerpoint/2010/main" val="2464416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56FBCEEA-8AFF-44E7-A240-FA711BFEE622}" type="slidenum">
              <a:rPr lang="en-US"/>
              <a:pPr/>
              <a:t>‹#›</a:t>
            </a:fld>
            <a:endParaRPr lang="en-US"/>
          </a:p>
        </p:txBody>
      </p:sp>
    </p:spTree>
    <p:extLst>
      <p:ext uri="{BB962C8B-B14F-4D97-AF65-F5344CB8AC3E}">
        <p14:creationId xmlns:p14="http://schemas.microsoft.com/office/powerpoint/2010/main" val="1717002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D28ADB84-4E63-4BE7-B1DA-CFCB5EDBD730}"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EBCA8864-0DA5-403A-AD52-475A80E15DB7}" type="slidenum">
              <a:rPr lang="en-US"/>
              <a:pPr/>
              <a:t>‹#›</a:t>
            </a:fld>
            <a:endParaRPr lang="en-US"/>
          </a:p>
        </p:txBody>
      </p:sp>
    </p:spTree>
    <p:extLst>
      <p:ext uri="{BB962C8B-B14F-4D97-AF65-F5344CB8AC3E}">
        <p14:creationId xmlns:p14="http://schemas.microsoft.com/office/powerpoint/2010/main" val="40272496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F0E0BA0D-F2C7-4001-BE19-478BA2E207BB}" type="datetimeFigureOut">
              <a:rPr lang="en-US"/>
              <a:pPr>
                <a:defRPr/>
              </a:pPr>
              <a:t>2/7/2014</a:t>
            </a:fld>
            <a:endParaRPr lang="en-US"/>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lvl1pPr>
          </a:lstStyle>
          <a:p>
            <a:fld id="{C0545AC6-C154-4ABA-BF47-D235EC78E9E7}" type="slidenum">
              <a:rPr lang="en-US"/>
              <a:pPr/>
              <a:t>‹#›</a:t>
            </a:fld>
            <a:endParaRPr lang="en-US"/>
          </a:p>
        </p:txBody>
      </p:sp>
    </p:spTree>
    <p:extLst>
      <p:ext uri="{BB962C8B-B14F-4D97-AF65-F5344CB8AC3E}">
        <p14:creationId xmlns:p14="http://schemas.microsoft.com/office/powerpoint/2010/main" val="13848082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A4D5B6ED-E5E1-4376-AEA0-08F3041B043B}"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9D44B124-10D6-4436-B131-ED0C58D4A1F5}" type="slidenum">
              <a:rPr lang="en-US"/>
              <a:pPr/>
              <a:t>‹#›</a:t>
            </a:fld>
            <a:endParaRPr lang="en-US"/>
          </a:p>
        </p:txBody>
      </p:sp>
    </p:spTree>
    <p:extLst>
      <p:ext uri="{BB962C8B-B14F-4D97-AF65-F5344CB8AC3E}">
        <p14:creationId xmlns:p14="http://schemas.microsoft.com/office/powerpoint/2010/main" val="3901064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39E437FA-BCCB-4D67-81C3-9B89E7BCA13F}" type="datetimeFigureOut">
              <a:rPr lang="en-US"/>
              <a:pPr>
                <a:defRPr/>
              </a:pPr>
              <a:t>2/7/2014</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fld id="{7E23D05C-F9C1-424F-892D-5DAA8432E13B}" type="slidenum">
              <a:rPr lang="en-US"/>
              <a:pPr/>
              <a:t>‹#›</a:t>
            </a:fld>
            <a:endParaRPr lang="en-US"/>
          </a:p>
        </p:txBody>
      </p:sp>
    </p:spTree>
    <p:extLst>
      <p:ext uri="{BB962C8B-B14F-4D97-AF65-F5344CB8AC3E}">
        <p14:creationId xmlns:p14="http://schemas.microsoft.com/office/powerpoint/2010/main" val="1396716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F02182F9-FF63-489D-B32F-C4EBC841DA4F}" type="datetimeFigureOut">
              <a:rPr lang="en-US"/>
              <a:pPr>
                <a:defRPr/>
              </a:pPr>
              <a:t>2/7/2014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C384A7B-31CC-42F8-A999-DE5066880717}" type="slidenum">
              <a:rPr lang="en-US"/>
              <a:pPr/>
              <a:t>‹#›</a:t>
            </a:fld>
            <a:endParaRPr lang="en-US"/>
          </a:p>
        </p:txBody>
      </p:sp>
    </p:spTree>
    <p:extLst>
      <p:ext uri="{BB962C8B-B14F-4D97-AF65-F5344CB8AC3E}">
        <p14:creationId xmlns:p14="http://schemas.microsoft.com/office/powerpoint/2010/main" val="7861400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9869A1B8-F884-4C10-BBB9-D26E89F9E710}" type="datetimeFigureOut">
              <a:rPr lang="en-US"/>
              <a:pPr>
                <a:defRPr/>
              </a:pPr>
              <a:t>2/7/2014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FC23A762-86DA-406E-8508-E7BA0008BD5E}" type="slidenum">
              <a:rPr lang="en-US"/>
              <a:pPr/>
              <a:t>‹#›</a:t>
            </a:fld>
            <a:endParaRPr lang="en-US"/>
          </a:p>
        </p:txBody>
      </p:sp>
    </p:spTree>
    <p:extLst>
      <p:ext uri="{BB962C8B-B14F-4D97-AF65-F5344CB8AC3E}">
        <p14:creationId xmlns:p14="http://schemas.microsoft.com/office/powerpoint/2010/main" val="29437923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B1149DF-2925-47A9-880F-AF26A12CEE61}" type="datetimeFigureOut">
              <a:rPr lang="en-US"/>
              <a:pPr>
                <a:defRPr/>
              </a:pPr>
              <a:t>2/7/2014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09A5428-C755-472F-9FB1-F07DABC06A21}" type="slidenum">
              <a:rPr lang="en-US"/>
              <a:pPr/>
              <a:t>‹#›</a:t>
            </a:fld>
            <a:endParaRPr lang="en-US"/>
          </a:p>
        </p:txBody>
      </p:sp>
    </p:spTree>
    <p:extLst>
      <p:ext uri="{BB962C8B-B14F-4D97-AF65-F5344CB8AC3E}">
        <p14:creationId xmlns:p14="http://schemas.microsoft.com/office/powerpoint/2010/main" val="32500523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F82CFA2-7C15-4586-8FE3-9F77D4B59447}" type="datetimeFigureOut">
              <a:rPr lang="en-US"/>
              <a:pPr>
                <a:defRPr/>
              </a:pPr>
              <a:t>2/7/2014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F8361EC-A516-428E-8DDA-178D84CC5EC4}" type="slidenum">
              <a:rPr lang="en-US"/>
              <a:pPr/>
              <a:t>‹#›</a:t>
            </a:fld>
            <a:endParaRPr lang="en-US"/>
          </a:p>
        </p:txBody>
      </p:sp>
    </p:spTree>
    <p:extLst>
      <p:ext uri="{BB962C8B-B14F-4D97-AF65-F5344CB8AC3E}">
        <p14:creationId xmlns:p14="http://schemas.microsoft.com/office/powerpoint/2010/main" val="2042843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5CF2152-6B88-45C3-8071-697937E67BF7}" type="slidenum">
              <a:rPr lang="en-US"/>
              <a:pPr/>
              <a:t>‹#›</a:t>
            </a:fld>
            <a:endParaRPr lang="en-US"/>
          </a:p>
        </p:txBody>
      </p:sp>
    </p:spTree>
    <p:extLst>
      <p:ext uri="{BB962C8B-B14F-4D97-AF65-F5344CB8AC3E}">
        <p14:creationId xmlns:p14="http://schemas.microsoft.com/office/powerpoint/2010/main" val="40749406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D2A751C8-CD2E-4874-A9E3-727C28CDC0DF}" type="datetimeFigureOut">
              <a:rPr lang="en-US"/>
              <a:pPr>
                <a:defRPr/>
              </a:pPr>
              <a:t>2/7/2014</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fld id="{EB633242-C7E9-4EA1-9FE6-F4B035B0C5D4}" type="slidenum">
              <a:rPr lang="en-US"/>
              <a:pPr/>
              <a:t>‹#›</a:t>
            </a:fld>
            <a:endParaRPr lang="en-US"/>
          </a:p>
        </p:txBody>
      </p:sp>
    </p:spTree>
    <p:extLst>
      <p:ext uri="{BB962C8B-B14F-4D97-AF65-F5344CB8AC3E}">
        <p14:creationId xmlns:p14="http://schemas.microsoft.com/office/powerpoint/2010/main" val="4324938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F9FD144-49BF-4B8B-BA29-DBD4B7B7712A}"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A061AD4-8FDC-446C-9DA2-C950FA6C80D3}" type="slidenum">
              <a:rPr lang="en-US"/>
              <a:pPr/>
              <a:t>‹#›</a:t>
            </a:fld>
            <a:endParaRPr lang="en-US"/>
          </a:p>
        </p:txBody>
      </p:sp>
    </p:spTree>
    <p:extLst>
      <p:ext uri="{BB962C8B-B14F-4D97-AF65-F5344CB8AC3E}">
        <p14:creationId xmlns:p14="http://schemas.microsoft.com/office/powerpoint/2010/main" val="1748944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7952020-ABD9-4DE7-9573-F44D86133637}"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737D4E2-6E63-461E-A20C-E25F59D1F95A}" type="slidenum">
              <a:rPr lang="en-US"/>
              <a:pPr/>
              <a:t>‹#›</a:t>
            </a:fld>
            <a:endParaRPr lang="en-US"/>
          </a:p>
        </p:txBody>
      </p:sp>
    </p:spTree>
    <p:extLst>
      <p:ext uri="{BB962C8B-B14F-4D97-AF65-F5344CB8AC3E}">
        <p14:creationId xmlns:p14="http://schemas.microsoft.com/office/powerpoint/2010/main" val="146984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EC6ED4B3-8D30-47C6-9410-0A9F2F122E1F}" type="slidenum">
              <a:rPr lang="en-US"/>
              <a:pPr/>
              <a:t>‹#›</a:t>
            </a:fld>
            <a:endParaRPr lang="en-US"/>
          </a:p>
        </p:txBody>
      </p:sp>
    </p:spTree>
    <p:extLst>
      <p:ext uri="{BB962C8B-B14F-4D97-AF65-F5344CB8AC3E}">
        <p14:creationId xmlns:p14="http://schemas.microsoft.com/office/powerpoint/2010/main" val="1720933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12A18951-7007-45A5-BB4C-E973EA8157B7}" type="slidenum">
              <a:rPr lang="en-US"/>
              <a:pPr/>
              <a:t>‹#›</a:t>
            </a:fld>
            <a:endParaRPr lang="en-US"/>
          </a:p>
        </p:txBody>
      </p:sp>
    </p:spTree>
    <p:extLst>
      <p:ext uri="{BB962C8B-B14F-4D97-AF65-F5344CB8AC3E}">
        <p14:creationId xmlns:p14="http://schemas.microsoft.com/office/powerpoint/2010/main" val="330488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CEE1A26A-CDDE-408C-AB68-07D92849B546}" type="slidenum">
              <a:rPr lang="en-US"/>
              <a:pPr/>
              <a:t>‹#›</a:t>
            </a:fld>
            <a:endParaRPr lang="en-US"/>
          </a:p>
        </p:txBody>
      </p:sp>
    </p:spTree>
    <p:extLst>
      <p:ext uri="{BB962C8B-B14F-4D97-AF65-F5344CB8AC3E}">
        <p14:creationId xmlns:p14="http://schemas.microsoft.com/office/powerpoint/2010/main" val="2273896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CB9A63D0-4B69-4827-92B3-F82DA8678188}" type="slidenum">
              <a:rPr lang="en-US"/>
              <a:pPr/>
              <a:t>‹#›</a:t>
            </a:fld>
            <a:endParaRPr lang="en-US"/>
          </a:p>
        </p:txBody>
      </p:sp>
    </p:spTree>
    <p:extLst>
      <p:ext uri="{BB962C8B-B14F-4D97-AF65-F5344CB8AC3E}">
        <p14:creationId xmlns:p14="http://schemas.microsoft.com/office/powerpoint/2010/main" val="431073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35758C66-9D0F-4DF7-A837-F1590C93E385}" type="slidenum">
              <a:rPr lang="en-US"/>
              <a:pPr/>
              <a:t>‹#›</a:t>
            </a:fld>
            <a:endParaRPr lang="en-US"/>
          </a:p>
        </p:txBody>
      </p:sp>
    </p:spTree>
    <p:extLst>
      <p:ext uri="{BB962C8B-B14F-4D97-AF65-F5344CB8AC3E}">
        <p14:creationId xmlns:p14="http://schemas.microsoft.com/office/powerpoint/2010/main" val="3579883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E7DF5EED-E63C-4014-A6E6-C5986D4F5E93}" type="slidenum">
              <a:rPr lang="en-US"/>
              <a:pPr/>
              <a:t>‹#›</a:t>
            </a:fld>
            <a:endParaRPr lang="en-US"/>
          </a:p>
        </p:txBody>
      </p:sp>
    </p:spTree>
    <p:extLst>
      <p:ext uri="{BB962C8B-B14F-4D97-AF65-F5344CB8AC3E}">
        <p14:creationId xmlns:p14="http://schemas.microsoft.com/office/powerpoint/2010/main" val="215277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D3139AC8-60DE-4EAC-8BA0-FB92395E0CB1}" type="slidenum">
              <a:rPr lang="en-US"/>
              <a:pPr/>
              <a:t>‹#›</a:t>
            </a:fld>
            <a:endParaRPr lang="en-US"/>
          </a:p>
        </p:txBody>
      </p:sp>
    </p:spTree>
    <p:extLst>
      <p:ext uri="{BB962C8B-B14F-4D97-AF65-F5344CB8AC3E}">
        <p14:creationId xmlns:p14="http://schemas.microsoft.com/office/powerpoint/2010/main" val="797486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67BE0E81-BA06-4B09-8272-6A2752C511A5}"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1C90FD33-554E-4F64-9DBE-4D10492CBED6}"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2061"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smtClean="0">
                <a:solidFill>
                  <a:schemeClr val="tx1">
                    <a:lumMod val="50000"/>
                    <a:lumOff val="50000"/>
                  </a:schemeClr>
                </a:solidFill>
                <a:latin typeface="Arial" charset="0"/>
              </a:defRPr>
            </a:lvl1pPr>
          </a:lstStyle>
          <a:p>
            <a:pPr>
              <a:defRPr/>
            </a:pPr>
            <a:fld id="{CEC037F1-3C2A-4881-8909-13C05B611FC9}" type="datetimeFigureOut">
              <a:rPr lang="en-US"/>
              <a:pPr>
                <a:defRPr/>
              </a:pPr>
              <a:t>2/7/2014</a:t>
            </a:fld>
            <a:endParaRPr lang="en-US"/>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a:defRPr sz="1200" b="1">
                <a:solidFill>
                  <a:srgbClr val="7F7F7F"/>
                </a:solidFill>
              </a:defRPr>
            </a:lvl1pPr>
          </a:lstStyle>
          <a:p>
            <a:fld id="{49824F37-F362-42B1-97EB-3BF92C4536C1}" type="slidenum">
              <a:rPr lang="en-US"/>
              <a:pPr/>
              <a:t>‹#›</a:t>
            </a:fld>
            <a:endParaRPr lang="en-US"/>
          </a:p>
        </p:txBody>
      </p:sp>
      <p:sp>
        <p:nvSpPr>
          <p:cNvPr id="2065"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2066"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4" r:id="rId1"/>
    <p:sldLayoutId id="2147483686" r:id="rId2"/>
    <p:sldLayoutId id="2147483695" r:id="rId3"/>
    <p:sldLayoutId id="2147483687" r:id="rId4"/>
    <p:sldLayoutId id="2147483688" r:id="rId5"/>
    <p:sldLayoutId id="2147483689" r:id="rId6"/>
    <p:sldLayoutId id="2147483690" r:id="rId7"/>
    <p:sldLayoutId id="2147483691" r:id="rId8"/>
    <p:sldLayoutId id="2147483696" r:id="rId9"/>
    <p:sldLayoutId id="2147483692" r:id="rId10"/>
    <p:sldLayoutId id="2147483693" r:id="rId11"/>
  </p:sldLayoutIdLst>
  <p:timing>
    <p:tnLst>
      <p:par>
        <p:cTn id="1" dur="indefinite" restart="never" nodeType="tmRoot"/>
      </p:par>
    </p:tnLst>
  </p:timing>
  <p:hf hdr="0" ftr="0" dt="0"/>
  <p:txStyles>
    <p:titleStyle>
      <a:lvl1pPr marL="319088" indent="-319088" algn="r" rtl="0" fontAlgn="base">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2pPr>
      <a:lvl3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3pPr>
      <a:lvl4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4pPr>
      <a:lvl5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fontAlgn="base">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fontAlgn="base">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fontAlgn="base">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fontAlgn="base">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3.xml"/><Relationship Id="rId1" Type="http://schemas.openxmlformats.org/officeDocument/2006/relationships/themeOverride" Target="../theme/themeOverride1.xml"/><Relationship Id="rId5" Type="http://schemas.openxmlformats.org/officeDocument/2006/relationships/image" Target="../media/image4.jpe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hyperlink" Target="http://www.urban.org/UploadedPDF/310973_OutcomeInformation.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bobmichaels@cox.net" TargetMode="External"/><Relationship Id="rId2" Type="http://schemas.openxmlformats.org/officeDocument/2006/relationships/hyperlink" Target="mailto:MikeHendri@aol.co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ChangeArrowheads="1"/>
          </p:cNvSpPr>
          <p:nvPr/>
        </p:nvSpPr>
        <p:spPr bwMode="auto">
          <a:xfrm>
            <a:off x="685800" y="76200"/>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r>
              <a:rPr lang="en-US" sz="3600" b="1">
                <a:solidFill>
                  <a:schemeClr val="accent2"/>
                </a:solidFill>
                <a:effectLst>
                  <a:outerShdw blurRad="38100" dist="38100" dir="2700000" algn="tl">
                    <a:srgbClr val="C0C0C0"/>
                  </a:outerShdw>
                </a:effectLst>
                <a:latin typeface="Arial Rounded MT Bold" pitchFamily="34" charset="0"/>
              </a:rPr>
              <a:t>CIL-NET Presents…</a:t>
            </a:r>
          </a:p>
        </p:txBody>
      </p:sp>
      <p:sp>
        <p:nvSpPr>
          <p:cNvPr id="6147"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35B2378-3631-4960-9274-25A06C882CC5}" type="slidenum">
              <a:rPr lang="en-US" sz="800" b="1"/>
              <a:pPr algn="r" eaLnBrk="1" hangingPunct="1"/>
              <a:t>1</a:t>
            </a:fld>
            <a:endParaRPr lang="en-US" sz="800" b="1"/>
          </a:p>
        </p:txBody>
      </p:sp>
      <p:sp>
        <p:nvSpPr>
          <p:cNvPr id="6148" name="Rectangle 3"/>
          <p:cNvSpPr>
            <a:spLocks noChangeArrowheads="1"/>
          </p:cNvSpPr>
          <p:nvPr/>
        </p:nvSpPr>
        <p:spPr bwMode="auto">
          <a:xfrm>
            <a:off x="0" y="12192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chemeClr val="accent2"/>
              </a:buClr>
              <a:buFont typeface="Tahoma" panose="020B0604030504040204" pitchFamily="34" charset="0"/>
              <a:buNone/>
            </a:pPr>
            <a:r>
              <a:rPr lang="en-US" sz="3600" b="1">
                <a:solidFill>
                  <a:srgbClr val="333399"/>
                </a:solidFill>
                <a:latin typeface="Arial Rounded MT Bold" panose="020F0704030504030204" pitchFamily="34" charset="0"/>
              </a:rPr>
              <a:t>Outcome Measures for CILs</a:t>
            </a:r>
            <a:endParaRPr lang="en-US" sz="2800" b="1">
              <a:solidFill>
                <a:srgbClr val="333399"/>
              </a:solidFill>
              <a:latin typeface="Arial Rounded MT Bold" panose="020F0704030504030204" pitchFamily="34" charset="0"/>
            </a:endParaRPr>
          </a:p>
          <a:p>
            <a:pPr algn="ctr" eaLnBrk="1" hangingPunct="1">
              <a:spcBef>
                <a:spcPct val="20000"/>
              </a:spcBef>
              <a:buClr>
                <a:schemeClr val="accent2"/>
              </a:buClr>
            </a:pPr>
            <a:r>
              <a:rPr lang="en-US" sz="2400">
                <a:solidFill>
                  <a:srgbClr val="000099"/>
                </a:solidFill>
                <a:latin typeface="Arial Rounded MT Bold" panose="020F0704030504030204" pitchFamily="34" charset="0"/>
              </a:rPr>
              <a:t>A National Onsite Training</a:t>
            </a:r>
          </a:p>
          <a:p>
            <a:pPr algn="ctr" eaLnBrk="1" hangingPunct="1">
              <a:spcBef>
                <a:spcPct val="20000"/>
              </a:spcBef>
              <a:buClr>
                <a:schemeClr val="accent2"/>
              </a:buClr>
              <a:buFont typeface="Tahoma" panose="020B0604030504040204" pitchFamily="34" charset="0"/>
              <a:buNone/>
            </a:pPr>
            <a:endParaRPr lang="en-US" sz="800" b="1">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3200" b="1">
                <a:solidFill>
                  <a:srgbClr val="C00000"/>
                </a:solidFill>
                <a:latin typeface="Arial Rounded MT Bold" panose="020F0704030504030204" pitchFamily="34" charset="0"/>
              </a:rPr>
              <a:t>Analyzing Outcome Information</a:t>
            </a:r>
          </a:p>
          <a:p>
            <a:pPr algn="ctr" eaLnBrk="1" hangingPunct="1">
              <a:spcBef>
                <a:spcPct val="20000"/>
              </a:spcBef>
              <a:buClr>
                <a:schemeClr val="accent2"/>
              </a:buClr>
              <a:buFont typeface="Tahoma" panose="020B0604030504040204" pitchFamily="34" charset="0"/>
              <a:buNone/>
            </a:pPr>
            <a:endParaRPr lang="en-US" sz="24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September 13-15, 2011</a:t>
            </a: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Portland, OR</a:t>
            </a:r>
          </a:p>
          <a:p>
            <a:pPr algn="ctr" eaLnBrk="1" hangingPunct="1">
              <a:spcBef>
                <a:spcPct val="20000"/>
              </a:spcBef>
              <a:buClr>
                <a:schemeClr val="accent2"/>
              </a:buClr>
              <a:buFont typeface="Tahoma" panose="020B0604030504040204" pitchFamily="34" charset="0"/>
              <a:buNone/>
            </a:pPr>
            <a:endParaRPr lang="en-US" sz="800">
              <a:solidFill>
                <a:srgbClr val="333399"/>
              </a:solidFill>
              <a:latin typeface="Tahoma" panose="020B0604030504040204" pitchFamily="34" charset="0"/>
            </a:endParaRPr>
          </a:p>
          <a:p>
            <a:pPr algn="ctr" eaLnBrk="1" hangingPunct="1">
              <a:spcBef>
                <a:spcPct val="20000"/>
              </a:spcBef>
              <a:buClr>
                <a:schemeClr val="accent2"/>
              </a:buClr>
              <a:buFont typeface="Tahoma" panose="020B0604030504040204" pitchFamily="34" charset="0"/>
              <a:buNone/>
            </a:pPr>
            <a:endParaRPr lang="en-US" sz="2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Presenters:</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Mike Hendricks, Ph.D.</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Bob Michaels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sz="3000" dirty="0" smtClean="0"/>
              <a:t>Outcomes for </a:t>
            </a:r>
            <a:r>
              <a:rPr lang="en-US" sz="3000" u="sng" dirty="0" smtClean="0"/>
              <a:t>juvenile justice system teens</a:t>
            </a:r>
            <a:r>
              <a:rPr lang="en-US" sz="3000" dirty="0" smtClean="0"/>
              <a:t> vs. </a:t>
            </a:r>
            <a:r>
              <a:rPr lang="en-US" sz="3000" u="sng" dirty="0" smtClean="0"/>
              <a:t>other teens</a:t>
            </a:r>
          </a:p>
        </p:txBody>
      </p:sp>
      <p:sp>
        <p:nvSpPr>
          <p:cNvPr id="15363" name="Rectangle 3"/>
          <p:cNvSpPr>
            <a:spLocks noChangeArrowheads="1"/>
          </p:cNvSpPr>
          <p:nvPr/>
        </p:nvSpPr>
        <p:spPr bwMode="auto">
          <a:xfrm>
            <a:off x="1905000" y="5486400"/>
            <a:ext cx="52578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1400">
              <a:latin typeface="Times New Roman" panose="02020603050405020304" pitchFamily="18" charset="0"/>
            </a:endParaRPr>
          </a:p>
        </p:txBody>
      </p:sp>
      <p:sp>
        <p:nvSpPr>
          <p:cNvPr id="15364" name="Text Box 4"/>
          <p:cNvSpPr txBox="1">
            <a:spLocks noChangeArrowheads="1"/>
          </p:cNvSpPr>
          <p:nvPr/>
        </p:nvSpPr>
        <p:spPr bwMode="auto">
          <a:xfrm>
            <a:off x="1905000" y="5486400"/>
            <a:ext cx="53340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Mentors meet with at-risk teens for one hour each week. Mentors stress the importance of education, encourage school attendance, </a:t>
            </a:r>
          </a:p>
          <a:p>
            <a:pPr algn="ctr" eaLnBrk="1" hangingPunct="1"/>
            <a:r>
              <a:rPr lang="en-US" sz="1400" b="1">
                <a:latin typeface="Times New Roman" panose="02020603050405020304" pitchFamily="18" charset="0"/>
              </a:rPr>
              <a:t>occasionally help with homework.</a:t>
            </a:r>
          </a:p>
        </p:txBody>
      </p:sp>
      <p:sp>
        <p:nvSpPr>
          <p:cNvPr id="15365" name="Rectangle 5"/>
          <p:cNvSpPr>
            <a:spLocks noChangeArrowheads="1"/>
          </p:cNvSpPr>
          <p:nvPr/>
        </p:nvSpPr>
        <p:spPr bwMode="auto">
          <a:xfrm>
            <a:off x="2209800" y="4343400"/>
            <a:ext cx="1752600" cy="685800"/>
          </a:xfrm>
          <a:prstGeom prst="rect">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solidFill>
                  <a:schemeClr val="bg1"/>
                </a:solidFill>
                <a:latin typeface="Times New Roman" panose="02020603050405020304" pitchFamily="18" charset="0"/>
              </a:rPr>
              <a:t>At-risk teens complete </a:t>
            </a:r>
          </a:p>
          <a:p>
            <a:pPr algn="ctr" eaLnBrk="1" hangingPunct="1"/>
            <a:r>
              <a:rPr lang="en-US" sz="1400" b="1">
                <a:solidFill>
                  <a:schemeClr val="bg1"/>
                </a:solidFill>
                <a:latin typeface="Times New Roman" panose="02020603050405020304" pitchFamily="18" charset="0"/>
              </a:rPr>
              <a:t>homework regularly.</a:t>
            </a:r>
          </a:p>
        </p:txBody>
      </p:sp>
      <p:sp>
        <p:nvSpPr>
          <p:cNvPr id="15366" name="Rectangle 6"/>
          <p:cNvSpPr>
            <a:spLocks noChangeArrowheads="1"/>
          </p:cNvSpPr>
          <p:nvPr/>
        </p:nvSpPr>
        <p:spPr bwMode="auto">
          <a:xfrm>
            <a:off x="2362200" y="3200400"/>
            <a:ext cx="14478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earn</a:t>
            </a:r>
          </a:p>
          <a:p>
            <a:pPr algn="ctr" eaLnBrk="1" hangingPunct="1"/>
            <a:r>
              <a:rPr lang="en-US" sz="1400" b="1">
                <a:latin typeface="Times New Roman" panose="02020603050405020304" pitchFamily="18" charset="0"/>
              </a:rPr>
              <a:t>better grades.</a:t>
            </a:r>
          </a:p>
        </p:txBody>
      </p:sp>
      <p:sp>
        <p:nvSpPr>
          <p:cNvPr id="15367" name="Rectangle 7"/>
          <p:cNvSpPr>
            <a:spLocks noChangeArrowheads="1"/>
          </p:cNvSpPr>
          <p:nvPr/>
        </p:nvSpPr>
        <p:spPr bwMode="auto">
          <a:xfrm>
            <a:off x="2286000" y="2209800"/>
            <a:ext cx="16764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achieve </a:t>
            </a:r>
          </a:p>
          <a:p>
            <a:pPr algn="ctr" eaLnBrk="1" hangingPunct="1"/>
            <a:r>
              <a:rPr lang="en-US" sz="1400" b="1">
                <a:latin typeface="Times New Roman" panose="02020603050405020304" pitchFamily="18" charset="0"/>
              </a:rPr>
              <a:t>passing grades.</a:t>
            </a:r>
          </a:p>
        </p:txBody>
      </p:sp>
      <p:sp>
        <p:nvSpPr>
          <p:cNvPr id="21512" name="Rectangle 8"/>
          <p:cNvSpPr>
            <a:spLocks noChangeArrowheads="1"/>
          </p:cNvSpPr>
          <p:nvPr/>
        </p:nvSpPr>
        <p:spPr bwMode="auto">
          <a:xfrm>
            <a:off x="5029200" y="3962400"/>
            <a:ext cx="1600200" cy="762000"/>
          </a:xfrm>
          <a:prstGeom prst="rect">
            <a:avLst/>
          </a:prstGeom>
          <a:solidFill>
            <a:schemeClr val="accent1">
              <a:lumMod val="75000"/>
            </a:schemeClr>
          </a:solidFill>
          <a:ln w="9525">
            <a:solidFill>
              <a:schemeClr val="tx1"/>
            </a:solidFill>
            <a:miter lim="800000"/>
            <a:headEnd/>
            <a:tailEnd/>
          </a:ln>
        </p:spPr>
        <p:txBody>
          <a:bodyPr wrap="none" anchor="ctr"/>
          <a:lstStyle/>
          <a:p>
            <a:pPr algn="ctr">
              <a:defRPr/>
            </a:pPr>
            <a:r>
              <a:rPr lang="en-US" sz="1400" b="1">
                <a:latin typeface="Times New Roman" pitchFamily="18" charset="0"/>
              </a:rPr>
              <a:t>At-risk teens attend</a:t>
            </a:r>
          </a:p>
          <a:p>
            <a:pPr algn="ctr">
              <a:defRPr/>
            </a:pPr>
            <a:r>
              <a:rPr lang="en-US" sz="1400" b="1">
                <a:latin typeface="Times New Roman" pitchFamily="18" charset="0"/>
              </a:rPr>
              <a:t>school regularly.</a:t>
            </a:r>
          </a:p>
        </p:txBody>
      </p:sp>
      <p:sp>
        <p:nvSpPr>
          <p:cNvPr id="15369" name="Rectangle 9"/>
          <p:cNvSpPr>
            <a:spLocks noChangeArrowheads="1"/>
          </p:cNvSpPr>
          <p:nvPr/>
        </p:nvSpPr>
        <p:spPr bwMode="auto">
          <a:xfrm>
            <a:off x="5029200" y="2514600"/>
            <a:ext cx="15240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meet </a:t>
            </a:r>
          </a:p>
          <a:p>
            <a:pPr algn="ctr" eaLnBrk="1" hangingPunct="1"/>
            <a:r>
              <a:rPr lang="en-US" sz="1400" b="1">
                <a:latin typeface="Times New Roman" panose="02020603050405020304" pitchFamily="18" charset="0"/>
              </a:rPr>
              <a:t>district attendance </a:t>
            </a:r>
          </a:p>
          <a:p>
            <a:pPr algn="ctr" eaLnBrk="1" hangingPunct="1"/>
            <a:r>
              <a:rPr lang="en-US" sz="1400" b="1">
                <a:latin typeface="Times New Roman" panose="02020603050405020304" pitchFamily="18" charset="0"/>
              </a:rPr>
              <a:t>requirements.</a:t>
            </a:r>
          </a:p>
        </p:txBody>
      </p:sp>
      <p:sp>
        <p:nvSpPr>
          <p:cNvPr id="15370" name="Rectangle 10"/>
          <p:cNvSpPr>
            <a:spLocks noChangeArrowheads="1"/>
          </p:cNvSpPr>
          <p:nvPr/>
        </p:nvSpPr>
        <p:spPr bwMode="auto">
          <a:xfrm>
            <a:off x="2743200" y="1295400"/>
            <a:ext cx="33528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graduate from high school.</a:t>
            </a:r>
          </a:p>
        </p:txBody>
      </p:sp>
      <p:sp>
        <p:nvSpPr>
          <p:cNvPr id="15371" name="Line 11"/>
          <p:cNvSpPr>
            <a:spLocks noChangeShapeType="1"/>
          </p:cNvSpPr>
          <p:nvPr/>
        </p:nvSpPr>
        <p:spPr bwMode="auto">
          <a:xfrm flipV="1">
            <a:off x="3048000" y="51054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72" name="Line 12"/>
          <p:cNvSpPr>
            <a:spLocks noChangeShapeType="1"/>
          </p:cNvSpPr>
          <p:nvPr/>
        </p:nvSpPr>
        <p:spPr bwMode="auto">
          <a:xfrm flipV="1">
            <a:off x="3048000" y="4038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73" name="Line 13"/>
          <p:cNvSpPr>
            <a:spLocks noChangeShapeType="1"/>
          </p:cNvSpPr>
          <p:nvPr/>
        </p:nvSpPr>
        <p:spPr bwMode="auto">
          <a:xfrm flipV="1">
            <a:off x="3048000" y="2895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74" name="Line 14"/>
          <p:cNvSpPr>
            <a:spLocks noChangeShapeType="1"/>
          </p:cNvSpPr>
          <p:nvPr/>
        </p:nvSpPr>
        <p:spPr bwMode="auto">
          <a:xfrm flipV="1">
            <a:off x="5791200" y="48006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75" name="Line 15"/>
          <p:cNvSpPr>
            <a:spLocks noChangeShapeType="1"/>
          </p:cNvSpPr>
          <p:nvPr/>
        </p:nvSpPr>
        <p:spPr bwMode="auto">
          <a:xfrm flipV="1">
            <a:off x="5791200" y="3505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76" name="Line 16"/>
          <p:cNvSpPr>
            <a:spLocks noChangeShapeType="1"/>
          </p:cNvSpPr>
          <p:nvPr/>
        </p:nvSpPr>
        <p:spPr bwMode="auto">
          <a:xfrm flipV="1">
            <a:off x="5791200" y="20574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77" name="Line 17"/>
          <p:cNvSpPr>
            <a:spLocks noChangeShapeType="1"/>
          </p:cNvSpPr>
          <p:nvPr/>
        </p:nvSpPr>
        <p:spPr bwMode="auto">
          <a:xfrm flipV="1">
            <a:off x="3048000" y="1981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1522" name="Oval 18"/>
          <p:cNvSpPr>
            <a:spLocks noChangeArrowheads="1"/>
          </p:cNvSpPr>
          <p:nvPr/>
        </p:nvSpPr>
        <p:spPr bwMode="auto">
          <a:xfrm>
            <a:off x="1143000" y="4572000"/>
            <a:ext cx="914400" cy="914400"/>
          </a:xfrm>
          <a:prstGeom prst="ellipse">
            <a:avLst/>
          </a:prstGeom>
          <a:solidFill>
            <a:schemeClr val="accent5">
              <a:lumMod val="50000"/>
            </a:schemeClr>
          </a:solidFill>
          <a:ln w="9525">
            <a:solidFill>
              <a:schemeClr val="tx1"/>
            </a:solidFill>
            <a:round/>
            <a:headEnd/>
            <a:tailEnd/>
          </a:ln>
        </p:spPr>
        <p:txBody>
          <a:bodyPr wrap="none" anchor="ctr"/>
          <a:lstStyle/>
          <a:p>
            <a:pPr algn="ctr">
              <a:defRPr/>
            </a:pPr>
            <a:r>
              <a:rPr lang="en-US" sz="2000" b="1">
                <a:solidFill>
                  <a:schemeClr val="bg1"/>
                </a:solidFill>
                <a:latin typeface="Times New Roman" pitchFamily="18" charset="0"/>
              </a:rPr>
              <a:t>JJS:</a:t>
            </a:r>
          </a:p>
          <a:p>
            <a:pPr algn="ctr">
              <a:defRPr/>
            </a:pPr>
            <a:r>
              <a:rPr lang="en-US" sz="2000" b="1">
                <a:solidFill>
                  <a:schemeClr val="bg1"/>
                </a:solidFill>
                <a:latin typeface="Times New Roman" pitchFamily="18" charset="0"/>
              </a:rPr>
              <a:t>35%</a:t>
            </a:r>
          </a:p>
        </p:txBody>
      </p:sp>
      <p:sp>
        <p:nvSpPr>
          <p:cNvPr id="15379" name="Oval 19"/>
          <p:cNvSpPr>
            <a:spLocks noChangeArrowheads="1"/>
          </p:cNvSpPr>
          <p:nvPr/>
        </p:nvSpPr>
        <p:spPr bwMode="auto">
          <a:xfrm>
            <a:off x="1143000" y="3581400"/>
            <a:ext cx="914400" cy="9144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a:solidFill>
                  <a:schemeClr val="bg1"/>
                </a:solidFill>
                <a:latin typeface="Times New Roman" panose="02020603050405020304" pitchFamily="18" charset="0"/>
              </a:rPr>
              <a:t>Other:</a:t>
            </a:r>
          </a:p>
          <a:p>
            <a:pPr algn="ctr" eaLnBrk="1" hangingPunct="1"/>
            <a:r>
              <a:rPr lang="en-US" sz="2000" b="1">
                <a:solidFill>
                  <a:schemeClr val="bg1"/>
                </a:solidFill>
                <a:latin typeface="Times New Roman" panose="02020603050405020304" pitchFamily="18" charset="0"/>
              </a:rPr>
              <a:t>95%</a:t>
            </a:r>
          </a:p>
        </p:txBody>
      </p:sp>
      <p:sp>
        <p:nvSpPr>
          <p:cNvPr id="15380" name="Oval 20"/>
          <p:cNvSpPr>
            <a:spLocks noChangeArrowheads="1"/>
          </p:cNvSpPr>
          <p:nvPr/>
        </p:nvSpPr>
        <p:spPr bwMode="auto">
          <a:xfrm>
            <a:off x="6858000" y="3352800"/>
            <a:ext cx="914400" cy="9144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a:solidFill>
                  <a:schemeClr val="bg1"/>
                </a:solidFill>
                <a:latin typeface="Times New Roman" panose="02020603050405020304" pitchFamily="18" charset="0"/>
              </a:rPr>
              <a:t>Other:</a:t>
            </a:r>
          </a:p>
          <a:p>
            <a:pPr algn="ctr" eaLnBrk="1" hangingPunct="1"/>
            <a:r>
              <a:rPr lang="en-US" sz="2000" b="1">
                <a:solidFill>
                  <a:schemeClr val="bg1"/>
                </a:solidFill>
                <a:latin typeface="Times New Roman" panose="02020603050405020304" pitchFamily="18" charset="0"/>
              </a:rPr>
              <a:t>75%</a:t>
            </a:r>
          </a:p>
        </p:txBody>
      </p:sp>
      <p:sp>
        <p:nvSpPr>
          <p:cNvPr id="15381" name="Oval 21"/>
          <p:cNvSpPr>
            <a:spLocks noChangeArrowheads="1"/>
          </p:cNvSpPr>
          <p:nvPr/>
        </p:nvSpPr>
        <p:spPr bwMode="auto">
          <a:xfrm>
            <a:off x="6858000" y="4343400"/>
            <a:ext cx="914400" cy="914400"/>
          </a:xfrm>
          <a:prstGeom prst="ellipse">
            <a:avLst/>
          </a:prstGeom>
          <a:solidFill>
            <a:schemeClr va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a:solidFill>
                  <a:schemeClr val="bg1"/>
                </a:solidFill>
                <a:latin typeface="Times New Roman" panose="02020603050405020304" pitchFamily="18" charset="0"/>
              </a:rPr>
              <a:t>JJS:</a:t>
            </a:r>
          </a:p>
          <a:p>
            <a:pPr algn="ctr" eaLnBrk="1" hangingPunct="1"/>
            <a:r>
              <a:rPr lang="en-US" sz="2000" b="1">
                <a:solidFill>
                  <a:schemeClr val="bg1"/>
                </a:solidFill>
                <a:latin typeface="Times New Roman" panose="02020603050405020304" pitchFamily="18" charset="0"/>
              </a:rPr>
              <a:t>30%</a:t>
            </a:r>
          </a:p>
        </p:txBody>
      </p:sp>
      <p:sp>
        <p:nvSpPr>
          <p:cNvPr id="15382" name="Line 22"/>
          <p:cNvSpPr>
            <a:spLocks noChangeShapeType="1"/>
          </p:cNvSpPr>
          <p:nvPr/>
        </p:nvSpPr>
        <p:spPr bwMode="auto">
          <a:xfrm flipH="1">
            <a:off x="1981200" y="4572000"/>
            <a:ext cx="228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5383" name="Line 23"/>
          <p:cNvSpPr>
            <a:spLocks noChangeShapeType="1"/>
          </p:cNvSpPr>
          <p:nvPr/>
        </p:nvSpPr>
        <p:spPr bwMode="auto">
          <a:xfrm>
            <a:off x="6629400" y="4343400"/>
            <a:ext cx="228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66700" y="228600"/>
            <a:ext cx="7696200" cy="792163"/>
          </a:xfrm>
        </p:spPr>
        <p:txBody>
          <a:bodyPr/>
          <a:lstStyle/>
          <a:p>
            <a:pPr eaLnBrk="1" hangingPunct="1">
              <a:defRPr/>
            </a:pPr>
            <a:r>
              <a:rPr lang="en-US" dirty="0" smtClean="0"/>
              <a:t>Outcomes for </a:t>
            </a:r>
            <a:r>
              <a:rPr lang="en-US" u="sng" dirty="0" smtClean="0"/>
              <a:t>women</a:t>
            </a:r>
            <a:r>
              <a:rPr lang="en-US" dirty="0" smtClean="0"/>
              <a:t> vs. </a:t>
            </a:r>
            <a:r>
              <a:rPr lang="en-US" u="sng" dirty="0" smtClean="0"/>
              <a:t>men</a:t>
            </a:r>
            <a:r>
              <a:rPr lang="en-US" dirty="0" smtClean="0"/>
              <a:t> mentors</a:t>
            </a:r>
          </a:p>
        </p:txBody>
      </p:sp>
      <p:sp>
        <p:nvSpPr>
          <p:cNvPr id="16387" name="Rectangle 3"/>
          <p:cNvSpPr>
            <a:spLocks noChangeArrowheads="1"/>
          </p:cNvSpPr>
          <p:nvPr/>
        </p:nvSpPr>
        <p:spPr bwMode="auto">
          <a:xfrm>
            <a:off x="1905000" y="5257800"/>
            <a:ext cx="52578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1400">
              <a:latin typeface="Times New Roman" panose="02020603050405020304" pitchFamily="18" charset="0"/>
            </a:endParaRPr>
          </a:p>
        </p:txBody>
      </p:sp>
      <p:sp>
        <p:nvSpPr>
          <p:cNvPr id="16388" name="Text Box 4"/>
          <p:cNvSpPr txBox="1">
            <a:spLocks noChangeArrowheads="1"/>
          </p:cNvSpPr>
          <p:nvPr/>
        </p:nvSpPr>
        <p:spPr bwMode="auto">
          <a:xfrm>
            <a:off x="1905000" y="5257800"/>
            <a:ext cx="53340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Mentors meet with at-risk teens for an hour each week. Mentors stress the importance of education, encourage school attendance, </a:t>
            </a:r>
          </a:p>
          <a:p>
            <a:pPr algn="ctr" eaLnBrk="1" hangingPunct="1"/>
            <a:r>
              <a:rPr lang="en-US" sz="1400" b="1">
                <a:latin typeface="Times New Roman" panose="02020603050405020304" pitchFamily="18" charset="0"/>
              </a:rPr>
              <a:t>occasionally help with homework.</a:t>
            </a:r>
          </a:p>
        </p:txBody>
      </p:sp>
      <p:sp>
        <p:nvSpPr>
          <p:cNvPr id="16389" name="Rectangle 5"/>
          <p:cNvSpPr>
            <a:spLocks noChangeArrowheads="1"/>
          </p:cNvSpPr>
          <p:nvPr/>
        </p:nvSpPr>
        <p:spPr bwMode="auto">
          <a:xfrm>
            <a:off x="2209800" y="4114800"/>
            <a:ext cx="17526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complete </a:t>
            </a:r>
          </a:p>
          <a:p>
            <a:pPr algn="ctr" eaLnBrk="1" hangingPunct="1"/>
            <a:r>
              <a:rPr lang="en-US" sz="1400" b="1">
                <a:latin typeface="Times New Roman" panose="02020603050405020304" pitchFamily="18" charset="0"/>
              </a:rPr>
              <a:t>homework regularly.</a:t>
            </a:r>
          </a:p>
        </p:txBody>
      </p:sp>
      <p:sp>
        <p:nvSpPr>
          <p:cNvPr id="16390" name="Rectangle 6"/>
          <p:cNvSpPr>
            <a:spLocks noChangeArrowheads="1"/>
          </p:cNvSpPr>
          <p:nvPr/>
        </p:nvSpPr>
        <p:spPr bwMode="auto">
          <a:xfrm>
            <a:off x="2362200" y="2971800"/>
            <a:ext cx="14478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earn</a:t>
            </a:r>
          </a:p>
          <a:p>
            <a:pPr algn="ctr" eaLnBrk="1" hangingPunct="1"/>
            <a:r>
              <a:rPr lang="en-US" sz="1400" b="1">
                <a:latin typeface="Times New Roman" panose="02020603050405020304" pitchFamily="18" charset="0"/>
              </a:rPr>
              <a:t>better grades.</a:t>
            </a:r>
          </a:p>
        </p:txBody>
      </p:sp>
      <p:sp>
        <p:nvSpPr>
          <p:cNvPr id="16391" name="Rectangle 7"/>
          <p:cNvSpPr>
            <a:spLocks noChangeArrowheads="1"/>
          </p:cNvSpPr>
          <p:nvPr/>
        </p:nvSpPr>
        <p:spPr bwMode="auto">
          <a:xfrm>
            <a:off x="2286000" y="1981200"/>
            <a:ext cx="16764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achieve </a:t>
            </a:r>
          </a:p>
          <a:p>
            <a:pPr algn="ctr" eaLnBrk="1" hangingPunct="1"/>
            <a:r>
              <a:rPr lang="en-US" sz="1400" b="1">
                <a:latin typeface="Times New Roman" panose="02020603050405020304" pitchFamily="18" charset="0"/>
              </a:rPr>
              <a:t>passing grades.</a:t>
            </a:r>
          </a:p>
        </p:txBody>
      </p:sp>
      <p:sp>
        <p:nvSpPr>
          <p:cNvPr id="16392" name="Rectangle 8"/>
          <p:cNvSpPr>
            <a:spLocks noChangeArrowheads="1"/>
          </p:cNvSpPr>
          <p:nvPr/>
        </p:nvSpPr>
        <p:spPr bwMode="auto">
          <a:xfrm>
            <a:off x="5029200" y="3733800"/>
            <a:ext cx="16002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attend</a:t>
            </a:r>
          </a:p>
          <a:p>
            <a:pPr algn="ctr" eaLnBrk="1" hangingPunct="1"/>
            <a:r>
              <a:rPr lang="en-US" sz="1400" b="1">
                <a:latin typeface="Times New Roman" panose="02020603050405020304" pitchFamily="18" charset="0"/>
              </a:rPr>
              <a:t>school regularly.</a:t>
            </a:r>
          </a:p>
        </p:txBody>
      </p:sp>
      <p:sp>
        <p:nvSpPr>
          <p:cNvPr id="16393" name="Rectangle 9"/>
          <p:cNvSpPr>
            <a:spLocks noChangeArrowheads="1"/>
          </p:cNvSpPr>
          <p:nvPr/>
        </p:nvSpPr>
        <p:spPr bwMode="auto">
          <a:xfrm>
            <a:off x="5029200" y="2286000"/>
            <a:ext cx="15240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meet </a:t>
            </a:r>
          </a:p>
          <a:p>
            <a:pPr algn="ctr" eaLnBrk="1" hangingPunct="1"/>
            <a:r>
              <a:rPr lang="en-US" sz="1400" b="1">
                <a:latin typeface="Times New Roman" panose="02020603050405020304" pitchFamily="18" charset="0"/>
              </a:rPr>
              <a:t>district attendance </a:t>
            </a:r>
          </a:p>
          <a:p>
            <a:pPr algn="ctr" eaLnBrk="1" hangingPunct="1"/>
            <a:r>
              <a:rPr lang="en-US" sz="1400" b="1">
                <a:latin typeface="Times New Roman" panose="02020603050405020304" pitchFamily="18" charset="0"/>
              </a:rPr>
              <a:t>requirements.</a:t>
            </a:r>
          </a:p>
        </p:txBody>
      </p:sp>
      <p:sp>
        <p:nvSpPr>
          <p:cNvPr id="16394" name="Rectangle 10"/>
          <p:cNvSpPr>
            <a:spLocks noChangeArrowheads="1"/>
          </p:cNvSpPr>
          <p:nvPr/>
        </p:nvSpPr>
        <p:spPr bwMode="auto">
          <a:xfrm>
            <a:off x="2743200" y="1066800"/>
            <a:ext cx="33528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graduate from high school.</a:t>
            </a:r>
          </a:p>
        </p:txBody>
      </p:sp>
      <p:sp>
        <p:nvSpPr>
          <p:cNvPr id="16395" name="Line 11"/>
          <p:cNvSpPr>
            <a:spLocks noChangeShapeType="1"/>
          </p:cNvSpPr>
          <p:nvPr/>
        </p:nvSpPr>
        <p:spPr bwMode="auto">
          <a:xfrm flipV="1">
            <a:off x="3048000" y="4876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396" name="Line 12"/>
          <p:cNvSpPr>
            <a:spLocks noChangeShapeType="1"/>
          </p:cNvSpPr>
          <p:nvPr/>
        </p:nvSpPr>
        <p:spPr bwMode="auto">
          <a:xfrm flipV="1">
            <a:off x="3048000" y="38100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397" name="Line 13"/>
          <p:cNvSpPr>
            <a:spLocks noChangeShapeType="1"/>
          </p:cNvSpPr>
          <p:nvPr/>
        </p:nvSpPr>
        <p:spPr bwMode="auto">
          <a:xfrm flipV="1">
            <a:off x="3048000" y="26670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398" name="Line 14"/>
          <p:cNvSpPr>
            <a:spLocks noChangeShapeType="1"/>
          </p:cNvSpPr>
          <p:nvPr/>
        </p:nvSpPr>
        <p:spPr bwMode="auto">
          <a:xfrm flipV="1">
            <a:off x="5791200" y="45720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399" name="Line 15"/>
          <p:cNvSpPr>
            <a:spLocks noChangeShapeType="1"/>
          </p:cNvSpPr>
          <p:nvPr/>
        </p:nvSpPr>
        <p:spPr bwMode="auto">
          <a:xfrm flipV="1">
            <a:off x="5791200" y="32766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400" name="Line 16"/>
          <p:cNvSpPr>
            <a:spLocks noChangeShapeType="1"/>
          </p:cNvSpPr>
          <p:nvPr/>
        </p:nvSpPr>
        <p:spPr bwMode="auto">
          <a:xfrm flipV="1">
            <a:off x="5791200" y="18288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401" name="Line 17"/>
          <p:cNvSpPr>
            <a:spLocks noChangeShapeType="1"/>
          </p:cNvSpPr>
          <p:nvPr/>
        </p:nvSpPr>
        <p:spPr bwMode="auto">
          <a:xfrm flipV="1">
            <a:off x="3048000" y="17526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6402" name="Oval 18"/>
          <p:cNvSpPr>
            <a:spLocks noChangeArrowheads="1"/>
          </p:cNvSpPr>
          <p:nvPr/>
        </p:nvSpPr>
        <p:spPr bwMode="auto">
          <a:xfrm>
            <a:off x="1295400" y="4038600"/>
            <a:ext cx="914400" cy="9144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a:solidFill>
                  <a:schemeClr val="bg1"/>
                </a:solidFill>
                <a:latin typeface="Times New Roman" panose="02020603050405020304" pitchFamily="18" charset="0"/>
              </a:rPr>
              <a:t>W: 90%</a:t>
            </a:r>
          </a:p>
        </p:txBody>
      </p:sp>
      <p:sp>
        <p:nvSpPr>
          <p:cNvPr id="16403" name="Oval 19"/>
          <p:cNvSpPr>
            <a:spLocks noChangeArrowheads="1"/>
          </p:cNvSpPr>
          <p:nvPr/>
        </p:nvSpPr>
        <p:spPr bwMode="auto">
          <a:xfrm>
            <a:off x="3962400" y="3962400"/>
            <a:ext cx="914400" cy="9144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a:solidFill>
                  <a:schemeClr val="bg1"/>
                </a:solidFill>
                <a:latin typeface="Times New Roman" panose="02020603050405020304" pitchFamily="18" charset="0"/>
              </a:rPr>
              <a:t>M: 70%</a:t>
            </a:r>
          </a:p>
        </p:txBody>
      </p:sp>
      <p:sp>
        <p:nvSpPr>
          <p:cNvPr id="16404" name="Oval 20"/>
          <p:cNvSpPr>
            <a:spLocks noChangeArrowheads="1"/>
          </p:cNvSpPr>
          <p:nvPr/>
        </p:nvSpPr>
        <p:spPr bwMode="auto">
          <a:xfrm>
            <a:off x="4114800" y="2362200"/>
            <a:ext cx="914400" cy="9144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a:solidFill>
                  <a:schemeClr val="bg1"/>
                </a:solidFill>
                <a:latin typeface="Times New Roman" panose="02020603050405020304" pitchFamily="18" charset="0"/>
              </a:rPr>
              <a:t>W: 35%</a:t>
            </a:r>
          </a:p>
        </p:txBody>
      </p:sp>
      <p:sp>
        <p:nvSpPr>
          <p:cNvPr id="16405" name="Oval 21"/>
          <p:cNvSpPr>
            <a:spLocks noChangeArrowheads="1"/>
          </p:cNvSpPr>
          <p:nvPr/>
        </p:nvSpPr>
        <p:spPr bwMode="auto">
          <a:xfrm>
            <a:off x="6553200" y="2362200"/>
            <a:ext cx="914400" cy="9144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a:solidFill>
                  <a:schemeClr val="bg1"/>
                </a:solidFill>
                <a:latin typeface="Times New Roman" panose="02020603050405020304" pitchFamily="18" charset="0"/>
              </a:rPr>
              <a:t>M: 80%</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sz="3000" dirty="0" smtClean="0"/>
              <a:t>Outcomes if parents </a:t>
            </a:r>
            <a:r>
              <a:rPr lang="en-US" sz="3000" u="sng" dirty="0" smtClean="0"/>
              <a:t>attend</a:t>
            </a:r>
            <a:r>
              <a:rPr lang="en-US" sz="3000" dirty="0" smtClean="0"/>
              <a:t> teacher conferences vs. </a:t>
            </a:r>
            <a:r>
              <a:rPr lang="en-US" sz="3000" u="sng" dirty="0" smtClean="0"/>
              <a:t>not</a:t>
            </a:r>
          </a:p>
        </p:txBody>
      </p:sp>
      <p:sp>
        <p:nvSpPr>
          <p:cNvPr id="17411" name="Rectangle 3"/>
          <p:cNvSpPr>
            <a:spLocks noChangeArrowheads="1"/>
          </p:cNvSpPr>
          <p:nvPr/>
        </p:nvSpPr>
        <p:spPr bwMode="auto">
          <a:xfrm>
            <a:off x="2057400" y="5486400"/>
            <a:ext cx="52578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1400">
              <a:latin typeface="Times New Roman" panose="02020603050405020304" pitchFamily="18" charset="0"/>
            </a:endParaRPr>
          </a:p>
        </p:txBody>
      </p:sp>
      <p:sp>
        <p:nvSpPr>
          <p:cNvPr id="17412" name="Text Box 4"/>
          <p:cNvSpPr txBox="1">
            <a:spLocks noChangeArrowheads="1"/>
          </p:cNvSpPr>
          <p:nvPr/>
        </p:nvSpPr>
        <p:spPr bwMode="auto">
          <a:xfrm>
            <a:off x="2057400" y="5486400"/>
            <a:ext cx="53340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Mentors meet with at-risk teens for one hour each week. Mentors stress the importance of education, encourage school attendance,</a:t>
            </a:r>
          </a:p>
          <a:p>
            <a:pPr algn="ctr" eaLnBrk="1" hangingPunct="1"/>
            <a:r>
              <a:rPr lang="en-US" sz="1400" b="1">
                <a:latin typeface="Times New Roman" panose="02020603050405020304" pitchFamily="18" charset="0"/>
              </a:rPr>
              <a:t>occasionally help with homework.</a:t>
            </a:r>
          </a:p>
        </p:txBody>
      </p:sp>
      <p:sp>
        <p:nvSpPr>
          <p:cNvPr id="17413" name="Rectangle 5"/>
          <p:cNvSpPr>
            <a:spLocks noChangeArrowheads="1"/>
          </p:cNvSpPr>
          <p:nvPr/>
        </p:nvSpPr>
        <p:spPr bwMode="auto">
          <a:xfrm>
            <a:off x="2362200" y="4343400"/>
            <a:ext cx="17526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complete </a:t>
            </a:r>
          </a:p>
          <a:p>
            <a:pPr algn="ctr" eaLnBrk="1" hangingPunct="1"/>
            <a:r>
              <a:rPr lang="en-US" sz="1400" b="1">
                <a:latin typeface="Times New Roman" panose="02020603050405020304" pitchFamily="18" charset="0"/>
              </a:rPr>
              <a:t>homework regularly.</a:t>
            </a:r>
          </a:p>
        </p:txBody>
      </p:sp>
      <p:sp>
        <p:nvSpPr>
          <p:cNvPr id="17414" name="Rectangle 6"/>
          <p:cNvSpPr>
            <a:spLocks noChangeArrowheads="1"/>
          </p:cNvSpPr>
          <p:nvPr/>
        </p:nvSpPr>
        <p:spPr bwMode="auto">
          <a:xfrm>
            <a:off x="2514600" y="3200400"/>
            <a:ext cx="14478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earn</a:t>
            </a:r>
          </a:p>
          <a:p>
            <a:pPr algn="ctr" eaLnBrk="1" hangingPunct="1"/>
            <a:r>
              <a:rPr lang="en-US" sz="1400" b="1">
                <a:latin typeface="Times New Roman" panose="02020603050405020304" pitchFamily="18" charset="0"/>
              </a:rPr>
              <a:t>better grades.</a:t>
            </a:r>
          </a:p>
        </p:txBody>
      </p:sp>
      <p:sp>
        <p:nvSpPr>
          <p:cNvPr id="17415" name="Rectangle 7"/>
          <p:cNvSpPr>
            <a:spLocks noChangeArrowheads="1"/>
          </p:cNvSpPr>
          <p:nvPr/>
        </p:nvSpPr>
        <p:spPr bwMode="auto">
          <a:xfrm>
            <a:off x="2438400" y="2209800"/>
            <a:ext cx="16764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achieve </a:t>
            </a:r>
          </a:p>
          <a:p>
            <a:pPr algn="ctr" eaLnBrk="1" hangingPunct="1"/>
            <a:r>
              <a:rPr lang="en-US" sz="1400" b="1">
                <a:latin typeface="Times New Roman" panose="02020603050405020304" pitchFamily="18" charset="0"/>
              </a:rPr>
              <a:t>passing grades.</a:t>
            </a:r>
          </a:p>
        </p:txBody>
      </p:sp>
      <p:sp>
        <p:nvSpPr>
          <p:cNvPr id="17416" name="Rectangle 8"/>
          <p:cNvSpPr>
            <a:spLocks noChangeArrowheads="1"/>
          </p:cNvSpPr>
          <p:nvPr/>
        </p:nvSpPr>
        <p:spPr bwMode="auto">
          <a:xfrm>
            <a:off x="5181600" y="3962400"/>
            <a:ext cx="16002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attend</a:t>
            </a:r>
          </a:p>
          <a:p>
            <a:pPr algn="ctr" eaLnBrk="1" hangingPunct="1"/>
            <a:r>
              <a:rPr lang="en-US" sz="1400" b="1">
                <a:latin typeface="Times New Roman" panose="02020603050405020304" pitchFamily="18" charset="0"/>
              </a:rPr>
              <a:t>school regularly.</a:t>
            </a:r>
          </a:p>
        </p:txBody>
      </p:sp>
      <p:sp>
        <p:nvSpPr>
          <p:cNvPr id="17417" name="Rectangle 9"/>
          <p:cNvSpPr>
            <a:spLocks noChangeArrowheads="1"/>
          </p:cNvSpPr>
          <p:nvPr/>
        </p:nvSpPr>
        <p:spPr bwMode="auto">
          <a:xfrm>
            <a:off x="5181600" y="2514600"/>
            <a:ext cx="15240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meet </a:t>
            </a:r>
          </a:p>
          <a:p>
            <a:pPr algn="ctr" eaLnBrk="1" hangingPunct="1"/>
            <a:r>
              <a:rPr lang="en-US" sz="1400" b="1">
                <a:latin typeface="Times New Roman" panose="02020603050405020304" pitchFamily="18" charset="0"/>
              </a:rPr>
              <a:t>district attendance </a:t>
            </a:r>
          </a:p>
          <a:p>
            <a:pPr algn="ctr" eaLnBrk="1" hangingPunct="1"/>
            <a:r>
              <a:rPr lang="en-US" sz="1400" b="1">
                <a:latin typeface="Times New Roman" panose="02020603050405020304" pitchFamily="18" charset="0"/>
              </a:rPr>
              <a:t>requirements.</a:t>
            </a:r>
          </a:p>
        </p:txBody>
      </p:sp>
      <p:sp>
        <p:nvSpPr>
          <p:cNvPr id="17418" name="Rectangle 10"/>
          <p:cNvSpPr>
            <a:spLocks noChangeArrowheads="1"/>
          </p:cNvSpPr>
          <p:nvPr/>
        </p:nvSpPr>
        <p:spPr bwMode="auto">
          <a:xfrm>
            <a:off x="2895600" y="1295400"/>
            <a:ext cx="33528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graduate from high school.</a:t>
            </a:r>
          </a:p>
        </p:txBody>
      </p:sp>
      <p:sp>
        <p:nvSpPr>
          <p:cNvPr id="17419" name="Line 11"/>
          <p:cNvSpPr>
            <a:spLocks noChangeShapeType="1"/>
          </p:cNvSpPr>
          <p:nvPr/>
        </p:nvSpPr>
        <p:spPr bwMode="auto">
          <a:xfrm flipV="1">
            <a:off x="3200400" y="51054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0" name="Line 12"/>
          <p:cNvSpPr>
            <a:spLocks noChangeShapeType="1"/>
          </p:cNvSpPr>
          <p:nvPr/>
        </p:nvSpPr>
        <p:spPr bwMode="auto">
          <a:xfrm flipV="1">
            <a:off x="3200400" y="4038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1" name="Line 13"/>
          <p:cNvSpPr>
            <a:spLocks noChangeShapeType="1"/>
          </p:cNvSpPr>
          <p:nvPr/>
        </p:nvSpPr>
        <p:spPr bwMode="auto">
          <a:xfrm flipV="1">
            <a:off x="3200400" y="2895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2" name="Line 14"/>
          <p:cNvSpPr>
            <a:spLocks noChangeShapeType="1"/>
          </p:cNvSpPr>
          <p:nvPr/>
        </p:nvSpPr>
        <p:spPr bwMode="auto">
          <a:xfrm flipV="1">
            <a:off x="5943600" y="48006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3" name="Line 15"/>
          <p:cNvSpPr>
            <a:spLocks noChangeShapeType="1"/>
          </p:cNvSpPr>
          <p:nvPr/>
        </p:nvSpPr>
        <p:spPr bwMode="auto">
          <a:xfrm flipV="1">
            <a:off x="5943600" y="3505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4" name="Line 16"/>
          <p:cNvSpPr>
            <a:spLocks noChangeShapeType="1"/>
          </p:cNvSpPr>
          <p:nvPr/>
        </p:nvSpPr>
        <p:spPr bwMode="auto">
          <a:xfrm flipV="1">
            <a:off x="5943600" y="20574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5" name="Line 17"/>
          <p:cNvSpPr>
            <a:spLocks noChangeShapeType="1"/>
          </p:cNvSpPr>
          <p:nvPr/>
        </p:nvSpPr>
        <p:spPr bwMode="auto">
          <a:xfrm flipV="1">
            <a:off x="3200400" y="1981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426" name="Oval 18"/>
          <p:cNvSpPr>
            <a:spLocks noChangeArrowheads="1"/>
          </p:cNvSpPr>
          <p:nvPr/>
        </p:nvSpPr>
        <p:spPr bwMode="auto">
          <a:xfrm>
            <a:off x="1524000" y="2057400"/>
            <a:ext cx="914400" cy="9144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a:solidFill>
                  <a:schemeClr val="bg1"/>
                </a:solidFill>
                <a:latin typeface="Times New Roman" panose="02020603050405020304" pitchFamily="18" charset="0"/>
              </a:rPr>
              <a:t>Yes</a:t>
            </a:r>
          </a:p>
          <a:p>
            <a:pPr algn="ctr" eaLnBrk="1" hangingPunct="1"/>
            <a:r>
              <a:rPr lang="en-US" sz="2000" b="1">
                <a:solidFill>
                  <a:schemeClr val="bg1"/>
                </a:solidFill>
                <a:latin typeface="Times New Roman" panose="02020603050405020304" pitchFamily="18" charset="0"/>
              </a:rPr>
              <a:t>75%</a:t>
            </a:r>
          </a:p>
        </p:txBody>
      </p:sp>
      <p:sp>
        <p:nvSpPr>
          <p:cNvPr id="23571" name="Oval 19"/>
          <p:cNvSpPr>
            <a:spLocks noChangeArrowheads="1"/>
          </p:cNvSpPr>
          <p:nvPr/>
        </p:nvSpPr>
        <p:spPr bwMode="auto">
          <a:xfrm>
            <a:off x="4114800" y="2057400"/>
            <a:ext cx="914400" cy="914400"/>
          </a:xfrm>
          <a:prstGeom prst="ellipse">
            <a:avLst/>
          </a:prstGeom>
          <a:solidFill>
            <a:schemeClr val="accent5">
              <a:lumMod val="50000"/>
            </a:schemeClr>
          </a:solidFill>
          <a:ln w="9525">
            <a:solidFill>
              <a:schemeClr val="tx1"/>
            </a:solidFill>
            <a:round/>
            <a:headEnd/>
            <a:tailEnd/>
          </a:ln>
        </p:spPr>
        <p:txBody>
          <a:bodyPr wrap="none" anchor="ctr"/>
          <a:lstStyle/>
          <a:p>
            <a:pPr algn="ctr">
              <a:defRPr/>
            </a:pPr>
            <a:r>
              <a:rPr lang="en-US" sz="2000" b="1" dirty="0">
                <a:solidFill>
                  <a:schemeClr val="bg1"/>
                </a:solidFill>
                <a:latin typeface="Times New Roman" pitchFamily="18" charset="0"/>
              </a:rPr>
              <a:t>No</a:t>
            </a:r>
          </a:p>
          <a:p>
            <a:pPr algn="ctr">
              <a:defRPr/>
            </a:pPr>
            <a:r>
              <a:rPr lang="en-US" sz="2000" b="1" dirty="0">
                <a:solidFill>
                  <a:schemeClr val="bg1"/>
                </a:solidFill>
                <a:latin typeface="Times New Roman" pitchFamily="18" charset="0"/>
              </a:rPr>
              <a:t>45%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defRPr/>
            </a:pPr>
            <a:r>
              <a:rPr lang="en-US" smtClean="0"/>
              <a:t>Step 3:</a:t>
            </a:r>
            <a:br>
              <a:rPr lang="en-US" smtClean="0"/>
            </a:br>
            <a:r>
              <a:rPr lang="en-US" smtClean="0"/>
              <a:t>Analyze open-ended questions</a:t>
            </a:r>
          </a:p>
        </p:txBody>
      </p:sp>
      <p:sp>
        <p:nvSpPr>
          <p:cNvPr id="3" name="Subtitle 2"/>
          <p:cNvSpPr>
            <a:spLocks noGrp="1"/>
          </p:cNvSpPr>
          <p:nvPr>
            <p:ph idx="1"/>
          </p:nvPr>
        </p:nvSpPr>
        <p:spPr>
          <a:xfrm>
            <a:off x="457200" y="1371600"/>
            <a:ext cx="8382000" cy="4648200"/>
          </a:xfrm>
        </p:spPr>
        <p:txBody>
          <a:bodyPr/>
          <a:lstStyle/>
          <a:p>
            <a:pPr eaLnBrk="1" hangingPunct="1">
              <a:buFont typeface="Arial" pitchFamily="34" charset="0"/>
              <a:buChar char="•"/>
              <a:defRPr/>
            </a:pPr>
            <a:r>
              <a:rPr lang="en-US" dirty="0" smtClean="0"/>
              <a:t>  A way to summarize words (not numbers)</a:t>
            </a:r>
          </a:p>
          <a:p>
            <a:pPr eaLnBrk="1" hangingPunct="1">
              <a:buFont typeface="Arial" pitchFamily="34" charset="0"/>
              <a:buChar char="•"/>
              <a:defRPr/>
            </a:pPr>
            <a:r>
              <a:rPr lang="en-US" dirty="0" smtClean="0"/>
              <a:t>  Often called “content analysis”</a:t>
            </a:r>
          </a:p>
          <a:p>
            <a:pPr eaLnBrk="1" hangingPunct="1">
              <a:buFont typeface="Arial" pitchFamily="34" charset="0"/>
              <a:buChar char="•"/>
              <a:defRPr/>
            </a:pPr>
            <a:r>
              <a:rPr lang="en-US" dirty="0" smtClean="0"/>
              <a:t>  Can be done manually or by computer</a:t>
            </a:r>
          </a:p>
          <a:p>
            <a:pPr eaLnBrk="1" hangingPunct="1">
              <a:buFont typeface="Arial" pitchFamily="34" charset="0"/>
              <a:buChar char="•"/>
              <a:defRPr/>
            </a:pPr>
            <a:r>
              <a:rPr lang="en-US" dirty="0" smtClean="0"/>
              <a:t>  Adds a deeper understanding to the numbers</a:t>
            </a:r>
          </a:p>
          <a:p>
            <a:pPr marL="0" indent="0" eaLnBrk="1" hangingPunct="1">
              <a:buFont typeface="Tahoma" panose="020B0604030504040204" pitchFamily="34" charset="0"/>
              <a:buNone/>
              <a:defRPr/>
            </a:pPr>
            <a:r>
              <a:rPr lang="en-US" dirty="0"/>
              <a:t> </a:t>
            </a:r>
            <a:r>
              <a:rPr lang="en-US" dirty="0" smtClean="0"/>
              <a:t>    you’ve already analyzed</a:t>
            </a:r>
          </a:p>
          <a:p>
            <a:pPr eaLnBrk="1" hangingPunct="1">
              <a:buFont typeface="Arial" pitchFamily="34" charset="0"/>
              <a:buNone/>
              <a:defRPr/>
            </a:pPr>
            <a:endParaRPr lang="en-US" dirty="0" smtClean="0"/>
          </a:p>
          <a:p>
            <a:pPr eaLnBrk="1" hangingPunct="1">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7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1000" y="152400"/>
            <a:ext cx="8229600" cy="792163"/>
          </a:xfrm>
        </p:spPr>
        <p:txBody>
          <a:bodyPr>
            <a:normAutofit/>
          </a:bodyPr>
          <a:lstStyle/>
          <a:p>
            <a:pPr algn="ctr" eaLnBrk="1" hangingPunct="1">
              <a:defRPr/>
            </a:pPr>
            <a:r>
              <a:rPr lang="en-US" sz="3600" dirty="0" smtClean="0"/>
              <a:t>NCIL Outcome Measures Project</a:t>
            </a:r>
            <a:endParaRPr lang="en-US" sz="3600" dirty="0"/>
          </a:p>
        </p:txBody>
      </p:sp>
      <p:sp>
        <p:nvSpPr>
          <p:cNvPr id="3" name="Content Placeholder 2"/>
          <p:cNvSpPr>
            <a:spLocks noGrp="1"/>
          </p:cNvSpPr>
          <p:nvPr>
            <p:ph idx="1"/>
          </p:nvPr>
        </p:nvSpPr>
        <p:spPr>
          <a:xfrm>
            <a:off x="914400" y="990600"/>
            <a:ext cx="7162800" cy="685800"/>
          </a:xfrm>
          <a:effectLst>
            <a:glow rad="101600">
              <a:schemeClr val="bg2">
                <a:lumMod val="90000"/>
                <a:alpha val="60000"/>
              </a:schemeClr>
            </a:glow>
            <a:outerShdw blurRad="50800" dist="38100" dir="16200000" rotWithShape="0">
              <a:prstClr val="black">
                <a:alpha val="40000"/>
              </a:prstClr>
            </a:outerShdw>
            <a:softEdge rad="31750"/>
          </a:effectLst>
          <a:extLst/>
        </p:spPr>
        <p:style>
          <a:lnRef idx="1">
            <a:schemeClr val="dk1"/>
          </a:lnRef>
          <a:fillRef idx="2">
            <a:schemeClr val="dk1"/>
          </a:fillRef>
          <a:effectRef idx="1">
            <a:schemeClr val="dk1"/>
          </a:effectRef>
          <a:fontRef idx="minor">
            <a:schemeClr val="dk1"/>
          </a:fontRef>
        </p:style>
        <p:txBody>
          <a:bodyPr>
            <a:normAutofit/>
          </a:bodyPr>
          <a:lstStyle/>
          <a:p>
            <a:pPr algn="ctr" eaLnBrk="1" hangingPunct="1">
              <a:buFont typeface="Tahoma" panose="020B0604030504040204" pitchFamily="34" charset="0"/>
              <a:buNone/>
              <a:defRPr/>
            </a:pPr>
            <a:r>
              <a:rPr lang="en-US" sz="3200" b="1" dirty="0" smtClean="0">
                <a:solidFill>
                  <a:srgbClr val="C00000"/>
                </a:solidFill>
                <a:effectLst>
                  <a:outerShdw blurRad="38100" dist="38100" dir="2700000" algn="tl">
                    <a:srgbClr val="000000">
                      <a:alpha val="43137"/>
                    </a:srgbClr>
                  </a:outerShdw>
                </a:effectLst>
              </a:rPr>
              <a:t>Analyzing Outcome Information</a:t>
            </a:r>
            <a:endParaRPr lang="en-US" sz="2400" dirty="0" smtClean="0">
              <a:solidFill>
                <a:srgbClr val="C00000"/>
              </a:solidFill>
            </a:endParaRPr>
          </a:p>
        </p:txBody>
      </p:sp>
      <p:sp>
        <p:nvSpPr>
          <p:cNvPr id="19463"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F6DF19-39B9-4ADC-842B-B570832F85BD}" type="slidenum">
              <a:rPr lang="en-US">
                <a:solidFill>
                  <a:schemeClr val="bg1"/>
                </a:solidFill>
              </a:rPr>
              <a:pPr eaLnBrk="1" hangingPunct="1"/>
              <a:t>14</a:t>
            </a:fld>
            <a:endParaRPr lang="en-US">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066800" y="1219200"/>
          <a:ext cx="6941820" cy="5120640"/>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3"/>
          <p:cNvSpPr>
            <a:spLocks noGrp="1"/>
          </p:cNvSpPr>
          <p:nvPr>
            <p:ph type="title"/>
          </p:nvPr>
        </p:nvSpPr>
        <p:spPr>
          <a:xfrm>
            <a:off x="457200" y="274638"/>
            <a:ext cx="8229600" cy="944562"/>
          </a:xfrm>
        </p:spPr>
        <p:txBody>
          <a:bodyPr>
            <a:normAutofit/>
          </a:bodyPr>
          <a:lstStyle/>
          <a:p>
            <a:pPr eaLnBrk="1" hangingPunct="1">
              <a:defRPr/>
            </a:pPr>
            <a:r>
              <a:rPr lang="en-US" dirty="0" smtClean="0"/>
              <a:t>Consumers Averaged 46-50 Years Old</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371600" y="1371600"/>
          <a:ext cx="6941820" cy="519684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p:txBody>
          <a:bodyPr/>
          <a:lstStyle/>
          <a:p>
            <a:pPr eaLnBrk="1" hangingPunct="1">
              <a:defRPr/>
            </a:pPr>
            <a:r>
              <a:rPr lang="en-US" dirty="0" smtClean="0"/>
              <a:t>Most Consumers Were White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066800" y="914400"/>
          <a:ext cx="7547946" cy="541020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a:xfrm>
            <a:off x="228600" y="152400"/>
            <a:ext cx="7696200" cy="792163"/>
          </a:xfrm>
        </p:spPr>
        <p:txBody>
          <a:bodyPr>
            <a:normAutofit/>
          </a:bodyPr>
          <a:lstStyle/>
          <a:p>
            <a:pPr eaLnBrk="1" hangingPunct="1">
              <a:defRPr/>
            </a:pPr>
            <a:r>
              <a:rPr lang="en-US" dirty="0" smtClean="0"/>
              <a:t>Consumers Had Various Disabilities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8600" y="152400"/>
            <a:ext cx="7696200" cy="792163"/>
          </a:xfrm>
        </p:spPr>
        <p:txBody>
          <a:bodyPr/>
          <a:lstStyle/>
          <a:p>
            <a:pPr eaLnBrk="1" hangingPunct="1">
              <a:defRPr/>
            </a:pPr>
            <a:r>
              <a:rPr lang="en-US" dirty="0" smtClean="0"/>
              <a:t>Outcome Findings for Indicator #1</a:t>
            </a:r>
          </a:p>
        </p:txBody>
      </p:sp>
      <p:sp>
        <p:nvSpPr>
          <p:cNvPr id="21507" name="Content Placeholder 2"/>
          <p:cNvSpPr>
            <a:spLocks noGrp="1"/>
          </p:cNvSpPr>
          <p:nvPr>
            <p:ph idx="1"/>
          </p:nvPr>
        </p:nvSpPr>
        <p:spPr>
          <a:xfrm>
            <a:off x="-76200" y="914400"/>
            <a:ext cx="8763000" cy="1981200"/>
          </a:xfrm>
        </p:spPr>
        <p:txBody>
          <a:bodyPr/>
          <a:lstStyle/>
          <a:p>
            <a:pPr marL="609600" indent="-609600" eaLnBrk="1" hangingPunct="1">
              <a:buFont typeface="Tahoma" panose="020B0604030504040204" pitchFamily="34" charset="0"/>
              <a:buNone/>
              <a:defRPr/>
            </a:pPr>
            <a:r>
              <a:rPr lang="en-US" sz="2400" dirty="0" smtClean="0"/>
              <a:t>	# and % of consumers served by the CIL within the last nine (9) months of the past federal fiscal year who can list at least one (1) specific skill, type of knowledge, or resource they have now that they didn’t have before approaching the CIL</a:t>
            </a:r>
          </a:p>
          <a:p>
            <a:pPr marL="0" indent="0" eaLnBrk="1" hangingPunct="1">
              <a:buFont typeface="Tahoma" panose="020B0604030504040204" pitchFamily="34" charset="0"/>
              <a:buNone/>
              <a:defRPr/>
            </a:pPr>
            <a:r>
              <a:rPr lang="en-US" dirty="0" smtClean="0"/>
              <a:t/>
            </a:r>
            <a:br>
              <a:rPr lang="en-US" dirty="0" smtClean="0"/>
            </a:br>
            <a:endParaRPr lang="en-US" dirty="0" smtClean="0"/>
          </a:p>
        </p:txBody>
      </p:sp>
      <p:sp>
        <p:nvSpPr>
          <p:cNvPr id="23556"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2355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2" name="Object 3"/>
          <p:cNvGraphicFramePr>
            <a:graphicFrameLocks noChangeAspect="1"/>
          </p:cNvGraphicFramePr>
          <p:nvPr/>
        </p:nvGraphicFramePr>
        <p:xfrm>
          <a:off x="2336800" y="2946400"/>
          <a:ext cx="6153150" cy="32432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8600" y="152400"/>
            <a:ext cx="7696200" cy="792163"/>
          </a:xfrm>
        </p:spPr>
        <p:txBody>
          <a:bodyPr/>
          <a:lstStyle/>
          <a:p>
            <a:pPr eaLnBrk="1" hangingPunct="1">
              <a:defRPr/>
            </a:pPr>
            <a:r>
              <a:rPr lang="en-US" dirty="0" smtClean="0"/>
              <a:t>Outcome Findings for Indicator #2</a:t>
            </a:r>
          </a:p>
        </p:txBody>
      </p:sp>
      <p:sp>
        <p:nvSpPr>
          <p:cNvPr id="21507" name="Content Placeholder 2"/>
          <p:cNvSpPr>
            <a:spLocks noGrp="1"/>
          </p:cNvSpPr>
          <p:nvPr>
            <p:ph idx="1"/>
          </p:nvPr>
        </p:nvSpPr>
        <p:spPr>
          <a:xfrm>
            <a:off x="-228600" y="1066800"/>
            <a:ext cx="8991600" cy="1752600"/>
          </a:xfrm>
        </p:spPr>
        <p:txBody>
          <a:bodyPr/>
          <a:lstStyle/>
          <a:p>
            <a:pPr marL="609600" indent="-609600" eaLnBrk="1" hangingPunct="1">
              <a:buFont typeface="Tahoma" panose="020B0604030504040204" pitchFamily="34" charset="0"/>
              <a:buNone/>
              <a:defRPr/>
            </a:pPr>
            <a:r>
              <a:rPr lang="en-US" sz="2400" dirty="0" smtClean="0"/>
              <a:t>	# and % of consumers served by the CIL within the last nine (9) months of the past federal fiscal year who can list at least one (1) specific way in which they are more independent than when they approached the CIL</a:t>
            </a:r>
          </a:p>
          <a:p>
            <a:pPr marL="609600" indent="-609600" eaLnBrk="1" hangingPunct="1">
              <a:buFont typeface="Tahoma" panose="020B0604030504040204" pitchFamily="34" charset="0"/>
              <a:buNone/>
              <a:defRPr/>
            </a:pPr>
            <a:endParaRPr lang="en-US" dirty="0" smtClean="0"/>
          </a:p>
          <a:p>
            <a:pPr marL="0" indent="0" eaLnBrk="1" hangingPunct="1">
              <a:buFont typeface="Tahoma" panose="020B0604030504040204" pitchFamily="34" charset="0"/>
              <a:buNone/>
              <a:defRPr/>
            </a:pPr>
            <a:r>
              <a:rPr lang="en-US" dirty="0" smtClean="0"/>
              <a:t/>
            </a:r>
            <a:br>
              <a:rPr lang="en-US" dirty="0" smtClean="0"/>
            </a:br>
            <a:endParaRPr lang="en-US" dirty="0" smtClean="0"/>
          </a:p>
        </p:txBody>
      </p:sp>
      <p:sp>
        <p:nvSpPr>
          <p:cNvPr id="24580" name="Rectangle 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2" name="Object 1"/>
          <p:cNvGraphicFramePr>
            <a:graphicFrameLocks noChangeAspect="1"/>
          </p:cNvGraphicFramePr>
          <p:nvPr/>
        </p:nvGraphicFramePr>
        <p:xfrm>
          <a:off x="2717800" y="2870200"/>
          <a:ext cx="5803900" cy="3355975"/>
        </p:xfrm>
        <a:graphic>
          <a:graphicData uri="http://schemas.openxmlformats.org/drawingml/2006/chart">
            <c:chart xmlns:c="http://schemas.openxmlformats.org/drawingml/2006/chart" xmlns:r="http://schemas.openxmlformats.org/officeDocument/2006/relationships" r:id="rId2"/>
          </a:graphicData>
        </a:graphic>
      </p:graphicFrame>
      <p:sp>
        <p:nvSpPr>
          <p:cNvPr id="24582" name="Rectangle 3"/>
          <p:cNvSpPr>
            <a:spLocks noChangeArrowheads="1"/>
          </p:cNvSpPr>
          <p:nvPr/>
        </p:nvSpPr>
        <p:spPr bwMode="auto">
          <a:xfrm>
            <a:off x="0" y="27717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7" name="Hexagon 36"/>
          <p:cNvSpPr/>
          <p:nvPr/>
        </p:nvSpPr>
        <p:spPr>
          <a:xfrm>
            <a:off x="4996117" y="1703317"/>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Hexagon 34"/>
          <p:cNvSpPr/>
          <p:nvPr/>
        </p:nvSpPr>
        <p:spPr>
          <a:xfrm>
            <a:off x="2572763" y="1684267"/>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Hexagon 30"/>
          <p:cNvSpPr/>
          <p:nvPr/>
        </p:nvSpPr>
        <p:spPr>
          <a:xfrm rot="10800000">
            <a:off x="1359039" y="2446681"/>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Hexagon 2"/>
          <p:cNvSpPr/>
          <p:nvPr/>
        </p:nvSpPr>
        <p:spPr>
          <a:xfrm>
            <a:off x="1339989" y="3971924"/>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182" name="Picture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30388" y="43338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Hexagon 37"/>
          <p:cNvSpPr/>
          <p:nvPr/>
        </p:nvSpPr>
        <p:spPr>
          <a:xfrm>
            <a:off x="152400" y="4715062"/>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186" name="Picture 2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275" y="5138738"/>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7"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373438" y="5054600"/>
            <a:ext cx="1474787" cy="15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8" name="Picture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10388" y="152400"/>
            <a:ext cx="200501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itle 28"/>
          <p:cNvSpPr>
            <a:spLocks noGrp="1"/>
          </p:cNvSpPr>
          <p:nvPr>
            <p:ph type="title"/>
          </p:nvPr>
        </p:nvSpPr>
        <p:spPr>
          <a:xfrm>
            <a:off x="121409" y="228600"/>
            <a:ext cx="6355323" cy="679691"/>
          </a:xfrm>
        </p:spPr>
        <p:txBody>
          <a:bodyPr/>
          <a:lstStyle/>
          <a:p>
            <a:pPr marL="0" indent="0" algn="l" fontAlgn="auto">
              <a:spcAft>
                <a:spcPts val="0"/>
              </a:spcAft>
              <a:buClr>
                <a:schemeClr val="accent6">
                  <a:lumMod val="75000"/>
                </a:schemeClr>
              </a:buClr>
              <a:buFont typeface="Georgia" panose="02040502050405020303" pitchFamily="18" charset="0"/>
              <a:buNone/>
              <a:defRPr/>
            </a:pPr>
            <a:r>
              <a:rPr lang="en-US" sz="3200" dirty="0" smtClean="0">
                <a:solidFill>
                  <a:schemeClr val="tx2"/>
                </a:solidFill>
                <a:latin typeface="Arial Rounded MT Bold" pitchFamily="34" charset="0"/>
              </a:rPr>
              <a:t>The Yellow Brick Road – Step 8 </a:t>
            </a:r>
            <a:endParaRPr lang="en-US" sz="3200" dirty="0">
              <a:solidFill>
                <a:schemeClr val="tx2"/>
              </a:solidFill>
              <a:latin typeface="Arial Rounded MT Bold" pitchFamily="34" charset="0"/>
            </a:endParaRPr>
          </a:p>
        </p:txBody>
      </p:sp>
      <p:sp>
        <p:nvSpPr>
          <p:cNvPr id="36" name="Hexagon 35"/>
          <p:cNvSpPr/>
          <p:nvPr/>
        </p:nvSpPr>
        <p:spPr>
          <a:xfrm>
            <a:off x="3781425" y="930963"/>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Hexagon 38"/>
          <p:cNvSpPr/>
          <p:nvPr/>
        </p:nvSpPr>
        <p:spPr>
          <a:xfrm>
            <a:off x="4996117" y="3219035"/>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Hexagon 39"/>
          <p:cNvSpPr/>
          <p:nvPr/>
        </p:nvSpPr>
        <p:spPr>
          <a:xfrm>
            <a:off x="6230973" y="3962400"/>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Hexagon 40"/>
          <p:cNvSpPr/>
          <p:nvPr/>
        </p:nvSpPr>
        <p:spPr>
          <a:xfrm>
            <a:off x="7448550" y="3198813"/>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TextBox 41"/>
          <p:cNvSpPr txBox="1"/>
          <p:nvPr/>
        </p:nvSpPr>
        <p:spPr>
          <a:xfrm>
            <a:off x="177800" y="4800600"/>
            <a:ext cx="1498600" cy="1323975"/>
          </a:xfrm>
          <a:prstGeom prst="rect">
            <a:avLst/>
          </a:prstGeom>
          <a:noFill/>
          <a:effectLst/>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Outcomes </a:t>
            </a:r>
          </a:p>
          <a:p>
            <a:pPr algn="ctr">
              <a:defRPr/>
            </a:pPr>
            <a:r>
              <a:rPr lang="en-US" sz="2000" b="1" dirty="0">
                <a:effectLst>
                  <a:outerShdw blurRad="38100" dist="38100" dir="2700000" algn="tl">
                    <a:srgbClr val="000000">
                      <a:alpha val="43137"/>
                    </a:srgbClr>
                  </a:outerShdw>
                </a:effectLst>
                <a:latin typeface="Arial Narrow" pitchFamily="34" charset="0"/>
              </a:rPr>
              <a:t>&amp;  </a:t>
            </a:r>
          </a:p>
          <a:p>
            <a:pPr algn="ctr">
              <a:defRPr/>
            </a:pPr>
            <a:r>
              <a:rPr lang="en-US" sz="2000" b="1" dirty="0">
                <a:effectLst>
                  <a:outerShdw blurRad="38100" dist="38100" dir="2700000" algn="tl">
                    <a:srgbClr val="000000">
                      <a:alpha val="43137"/>
                    </a:srgbClr>
                  </a:outerShdw>
                </a:effectLst>
                <a:latin typeface="Arial Narrow" pitchFamily="34" charset="0"/>
              </a:rPr>
              <a:t>Outcomes Mgmt.</a:t>
            </a:r>
            <a:endParaRPr lang="en-US" sz="2000" b="1" dirty="0">
              <a:effectLst>
                <a:outerShdw blurRad="38100" dist="38100" dir="2700000" algn="tl">
                  <a:srgbClr val="000000">
                    <a:alpha val="43137"/>
                  </a:srgbClr>
                </a:outerShdw>
              </a:effectLst>
              <a:latin typeface="Arial Narrow" pitchFamily="34" charset="0"/>
            </a:endParaRPr>
          </a:p>
        </p:txBody>
      </p:sp>
      <p:sp>
        <p:nvSpPr>
          <p:cNvPr id="43" name="TextBox 42"/>
          <p:cNvSpPr txBox="1"/>
          <p:nvPr/>
        </p:nvSpPr>
        <p:spPr>
          <a:xfrm>
            <a:off x="1600200" y="4292600"/>
            <a:ext cx="11430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Logic </a:t>
            </a:r>
          </a:p>
          <a:p>
            <a:pPr algn="ctr">
              <a:defRPr/>
            </a:pPr>
            <a:r>
              <a:rPr lang="en-US" sz="2000" b="1" dirty="0">
                <a:effectLst>
                  <a:outerShdw blurRad="38100" dist="38100" dir="2700000" algn="tl">
                    <a:srgbClr val="000000">
                      <a:alpha val="43137"/>
                    </a:srgbClr>
                  </a:outerShdw>
                </a:effectLst>
                <a:latin typeface="Arial Narrow" pitchFamily="34" charset="0"/>
              </a:rPr>
              <a:t>Models</a:t>
            </a:r>
            <a:endParaRPr lang="en-US" sz="2000" b="1" dirty="0">
              <a:effectLst>
                <a:outerShdw blurRad="38100" dist="38100" dir="2700000" algn="tl">
                  <a:srgbClr val="000000">
                    <a:alpha val="43137"/>
                  </a:srgbClr>
                </a:outerShdw>
              </a:effectLst>
              <a:latin typeface="Arial Narrow" pitchFamily="34" charset="0"/>
            </a:endParaRPr>
          </a:p>
        </p:txBody>
      </p:sp>
      <p:sp>
        <p:nvSpPr>
          <p:cNvPr id="49" name="TextBox 48"/>
          <p:cNvSpPr txBox="1"/>
          <p:nvPr/>
        </p:nvSpPr>
        <p:spPr>
          <a:xfrm>
            <a:off x="6307138" y="4165600"/>
            <a:ext cx="14652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Analyzing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50" name="TextBox 49"/>
          <p:cNvSpPr txBox="1"/>
          <p:nvPr/>
        </p:nvSpPr>
        <p:spPr>
          <a:xfrm>
            <a:off x="7448550" y="3403600"/>
            <a:ext cx="16002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Using Outcome Information</a:t>
            </a:r>
            <a:endParaRPr lang="en-US" sz="2000" b="1" dirty="0">
              <a:effectLst>
                <a:outerShdw blurRad="38100" dist="38100" dir="2700000" algn="tl">
                  <a:srgbClr val="000000">
                    <a:alpha val="43137"/>
                  </a:srgbClr>
                </a:outerShdw>
              </a:effectLst>
              <a:latin typeface="Arial Narrow" pitchFamily="34" charset="0"/>
            </a:endParaRPr>
          </a:p>
        </p:txBody>
      </p:sp>
      <p:pic>
        <p:nvPicPr>
          <p:cNvPr id="7204"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47850" y="2819400"/>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TextBox 43"/>
          <p:cNvSpPr txBox="1"/>
          <p:nvPr/>
        </p:nvSpPr>
        <p:spPr>
          <a:xfrm>
            <a:off x="1492250" y="2514600"/>
            <a:ext cx="1327150" cy="132397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Choosing Outcomes</a:t>
            </a:r>
          </a:p>
          <a:p>
            <a:pPr algn="ctr">
              <a:defRPr/>
            </a:pPr>
            <a:r>
              <a:rPr lang="en-US" sz="2000" b="1" dirty="0">
                <a:effectLst>
                  <a:outerShdw blurRad="38100" dist="38100" dir="2700000" algn="tl">
                    <a:srgbClr val="000000">
                      <a:alpha val="43137"/>
                    </a:srgbClr>
                  </a:outerShdw>
                </a:effectLst>
                <a:latin typeface="Arial Narrow" pitchFamily="34" charset="0"/>
              </a:rPr>
              <a:t> to Measure</a:t>
            </a:r>
            <a:endParaRPr lang="en-US" sz="2000" b="1" dirty="0">
              <a:effectLst>
                <a:outerShdw blurRad="38100" dist="38100" dir="2700000" algn="tl">
                  <a:srgbClr val="000000">
                    <a:alpha val="43137"/>
                  </a:srgbClr>
                </a:outerShdw>
              </a:effectLst>
              <a:latin typeface="Arial Narrow" pitchFamily="34" charset="0"/>
            </a:endParaRPr>
          </a:p>
        </p:txBody>
      </p:sp>
      <p:pic>
        <p:nvPicPr>
          <p:cNvPr id="7206" name="Picture 2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06725" y="2035175"/>
            <a:ext cx="682625"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TextBox 44"/>
          <p:cNvSpPr txBox="1"/>
          <p:nvPr/>
        </p:nvSpPr>
        <p:spPr>
          <a:xfrm>
            <a:off x="2573338" y="2035175"/>
            <a:ext cx="16002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Measurable Indicators</a:t>
            </a:r>
            <a:endParaRPr lang="en-US" sz="2000" b="1" dirty="0">
              <a:effectLst>
                <a:outerShdw blurRad="38100" dist="38100" dir="2700000" algn="tl">
                  <a:srgbClr val="000000">
                    <a:alpha val="43137"/>
                  </a:srgbClr>
                </a:outerShdw>
              </a:effectLst>
              <a:latin typeface="Arial Narrow" pitchFamily="34" charset="0"/>
            </a:endParaRPr>
          </a:p>
        </p:txBody>
      </p:sp>
      <p:pic>
        <p:nvPicPr>
          <p:cNvPr id="7208" name="Picture 2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03713" y="1244600"/>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TextBox 45"/>
          <p:cNvSpPr txBox="1"/>
          <p:nvPr/>
        </p:nvSpPr>
        <p:spPr>
          <a:xfrm>
            <a:off x="4038600" y="1117600"/>
            <a:ext cx="1082675"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Sources and Methods</a:t>
            </a:r>
          </a:p>
        </p:txBody>
      </p:sp>
      <p:pic>
        <p:nvPicPr>
          <p:cNvPr id="7210" name="Picture 2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14975" y="20732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TextBox 46"/>
          <p:cNvSpPr txBox="1"/>
          <p:nvPr/>
        </p:nvSpPr>
        <p:spPr>
          <a:xfrm>
            <a:off x="4986338" y="1905000"/>
            <a:ext cx="16430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Gathering Outcome Information</a:t>
            </a:r>
            <a:endParaRPr lang="en-US" sz="2000" b="1" dirty="0">
              <a:effectLst>
                <a:outerShdw blurRad="38100" dist="38100" dir="2700000" algn="tl">
                  <a:srgbClr val="000000">
                    <a:alpha val="43137"/>
                  </a:srgbClr>
                </a:outerShdw>
              </a:effectLst>
              <a:latin typeface="Arial Narrow" pitchFamily="34" charset="0"/>
            </a:endParaRPr>
          </a:p>
        </p:txBody>
      </p:sp>
      <p:pic>
        <p:nvPicPr>
          <p:cNvPr id="7212" name="Picture 3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14975" y="35972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TextBox 47"/>
          <p:cNvSpPr txBox="1"/>
          <p:nvPr/>
        </p:nvSpPr>
        <p:spPr>
          <a:xfrm>
            <a:off x="5121275" y="3429000"/>
            <a:ext cx="13716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Storing Outcome Information</a:t>
            </a:r>
            <a:endParaRPr lang="en-US" sz="2000" b="1" dirty="0">
              <a:effectLst>
                <a:outerShdw blurRad="38100" dist="38100" dir="2700000" algn="tl">
                  <a:srgbClr val="000000">
                    <a:alpha val="43137"/>
                  </a:srgbClr>
                </a:outerShdw>
              </a:effectLst>
              <a:latin typeface="Arial Narrow"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152400" y="1066800"/>
            <a:ext cx="8458200" cy="1600200"/>
          </a:xfrm>
        </p:spPr>
        <p:txBody>
          <a:bodyPr/>
          <a:lstStyle/>
          <a:p>
            <a:pPr marL="609600" indent="-609600" eaLnBrk="1" hangingPunct="1">
              <a:buFont typeface="Tahoma" panose="020B0604030504040204" pitchFamily="34" charset="0"/>
              <a:buNone/>
            </a:pPr>
            <a:r>
              <a:rPr lang="en-US" sz="2400" smtClean="0"/>
              <a:t>	# and % of PWD contacting the CIL during the last nine (9) months of the past federal fiscal year who report they have the information they requested from the CIL</a:t>
            </a:r>
          </a:p>
        </p:txBody>
      </p:sp>
      <p:sp>
        <p:nvSpPr>
          <p:cNvPr id="4" name="Title 1"/>
          <p:cNvSpPr>
            <a:spLocks noGrp="1"/>
          </p:cNvSpPr>
          <p:nvPr>
            <p:ph type="title"/>
          </p:nvPr>
        </p:nvSpPr>
        <p:spPr>
          <a:xfrm>
            <a:off x="228600" y="152400"/>
            <a:ext cx="7696200" cy="792163"/>
          </a:xfrm>
        </p:spPr>
        <p:txBody>
          <a:bodyPr/>
          <a:lstStyle/>
          <a:p>
            <a:pPr eaLnBrk="1" hangingPunct="1">
              <a:defRPr/>
            </a:pPr>
            <a:r>
              <a:rPr lang="en-US" dirty="0" smtClean="0"/>
              <a:t>Outcome Findings for Indicator #3</a:t>
            </a:r>
          </a:p>
        </p:txBody>
      </p:sp>
      <p:sp>
        <p:nvSpPr>
          <p:cNvPr id="25604"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2" name="Chart 5"/>
          <p:cNvGraphicFramePr>
            <a:graphicFrameLocks noChangeAspect="1"/>
          </p:cNvGraphicFramePr>
          <p:nvPr/>
        </p:nvGraphicFramePr>
        <p:xfrm>
          <a:off x="2643188" y="2565400"/>
          <a:ext cx="5776912" cy="3251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228600" y="1066800"/>
            <a:ext cx="8610600" cy="1600200"/>
          </a:xfrm>
        </p:spPr>
        <p:txBody>
          <a:bodyPr/>
          <a:lstStyle/>
          <a:p>
            <a:pPr marL="609600" indent="-609600" eaLnBrk="1" hangingPunct="1">
              <a:buFont typeface="Tahoma" panose="020B0604030504040204" pitchFamily="34" charset="0"/>
              <a:buNone/>
            </a:pPr>
            <a:r>
              <a:rPr lang="en-US" sz="2400" smtClean="0"/>
              <a:t>	# and % of PWD contacting the CIL during the last nine (9) months of the past federal fiscal year who report they used a new resource they learned about from the CIL’s I&amp;R efforts</a:t>
            </a:r>
          </a:p>
        </p:txBody>
      </p:sp>
      <p:sp>
        <p:nvSpPr>
          <p:cNvPr id="4" name="Title 1"/>
          <p:cNvSpPr>
            <a:spLocks noGrp="1"/>
          </p:cNvSpPr>
          <p:nvPr>
            <p:ph type="title"/>
          </p:nvPr>
        </p:nvSpPr>
        <p:spPr>
          <a:xfrm>
            <a:off x="228600" y="152400"/>
            <a:ext cx="7696200" cy="792163"/>
          </a:xfrm>
        </p:spPr>
        <p:txBody>
          <a:bodyPr/>
          <a:lstStyle/>
          <a:p>
            <a:pPr eaLnBrk="1" hangingPunct="1">
              <a:defRPr/>
            </a:pPr>
            <a:r>
              <a:rPr lang="en-US" dirty="0" smtClean="0"/>
              <a:t>Outcome Findings for Indicator #4</a:t>
            </a:r>
          </a:p>
        </p:txBody>
      </p:sp>
      <p:sp>
        <p:nvSpPr>
          <p:cNvPr id="2662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26629"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2" name="Chart 6"/>
          <p:cNvGraphicFramePr>
            <a:graphicFrameLocks noChangeAspect="1"/>
          </p:cNvGraphicFramePr>
          <p:nvPr/>
        </p:nvGraphicFramePr>
        <p:xfrm>
          <a:off x="2946400" y="2870200"/>
          <a:ext cx="5497513" cy="30924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152400" y="1066800"/>
            <a:ext cx="8534400" cy="1676400"/>
          </a:xfrm>
        </p:spPr>
        <p:txBody>
          <a:bodyPr/>
          <a:lstStyle/>
          <a:p>
            <a:pPr marL="609600" indent="-609600" eaLnBrk="1" hangingPunct="1">
              <a:buFont typeface="Tahoma" panose="020B0604030504040204" pitchFamily="34" charset="0"/>
              <a:buNone/>
            </a:pPr>
            <a:r>
              <a:rPr lang="en-US" sz="2400" smtClean="0"/>
              <a:t>	# and % of consumers served by the CIL within the last nine (9) months of the past federal fiscal year who can list at least one (1) specific </a:t>
            </a:r>
            <a:r>
              <a:rPr lang="en-US" sz="2400" u="sng" smtClean="0"/>
              <a:t>personal</a:t>
            </a:r>
            <a:r>
              <a:rPr lang="en-US" sz="2400" smtClean="0"/>
              <a:t> advocacy activity they engaged in</a:t>
            </a:r>
          </a:p>
          <a:p>
            <a:pPr marL="609600" indent="-609600" eaLnBrk="1" hangingPunct="1">
              <a:buFont typeface="Tahoma" panose="020B0604030504040204" pitchFamily="34" charset="0"/>
              <a:buNone/>
            </a:pPr>
            <a:endParaRPr lang="en-US" sz="2400" smtClean="0"/>
          </a:p>
          <a:p>
            <a:pPr marL="609600" indent="-609600" eaLnBrk="1" hangingPunct="1">
              <a:buFont typeface="Tahoma" panose="020B0604030504040204" pitchFamily="34" charset="0"/>
              <a:buNone/>
            </a:pPr>
            <a:endParaRPr lang="en-US" sz="2400" smtClean="0"/>
          </a:p>
        </p:txBody>
      </p:sp>
      <p:sp>
        <p:nvSpPr>
          <p:cNvPr id="4" name="Title 1"/>
          <p:cNvSpPr>
            <a:spLocks noGrp="1"/>
          </p:cNvSpPr>
          <p:nvPr>
            <p:ph type="title"/>
          </p:nvPr>
        </p:nvSpPr>
        <p:spPr>
          <a:xfrm>
            <a:off x="228600" y="152400"/>
            <a:ext cx="7696200" cy="792163"/>
          </a:xfrm>
        </p:spPr>
        <p:txBody>
          <a:bodyPr/>
          <a:lstStyle/>
          <a:p>
            <a:pPr eaLnBrk="1" hangingPunct="1">
              <a:defRPr/>
            </a:pPr>
            <a:r>
              <a:rPr lang="en-US" dirty="0" smtClean="0"/>
              <a:t>Outcome Findings for Indicator #5</a:t>
            </a:r>
          </a:p>
        </p:txBody>
      </p:sp>
      <p:sp>
        <p:nvSpPr>
          <p:cNvPr id="2765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27653"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27654"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2" name="Object 3"/>
          <p:cNvGraphicFramePr>
            <a:graphicFrameLocks noChangeAspect="1"/>
          </p:cNvGraphicFramePr>
          <p:nvPr/>
        </p:nvGraphicFramePr>
        <p:xfrm>
          <a:off x="3175000" y="2870200"/>
          <a:ext cx="5373688" cy="32861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152400" y="1066800"/>
            <a:ext cx="8534400" cy="1600200"/>
          </a:xfrm>
        </p:spPr>
        <p:txBody>
          <a:bodyPr/>
          <a:lstStyle/>
          <a:p>
            <a:pPr marL="609600" indent="-609600" eaLnBrk="1" hangingPunct="1">
              <a:buFont typeface="Tahoma" panose="020B0604030504040204" pitchFamily="34" charset="0"/>
              <a:buNone/>
            </a:pPr>
            <a:r>
              <a:rPr lang="en-US" sz="2400" smtClean="0"/>
              <a:t>	# and % of consumers served by the CIL within the last nine (9) months of the past federal fiscal year who can list at least one (1) specific </a:t>
            </a:r>
            <a:r>
              <a:rPr lang="en-US" sz="2400" u="sng" smtClean="0"/>
              <a:t>systems</a:t>
            </a:r>
            <a:r>
              <a:rPr lang="en-US" sz="2400" smtClean="0"/>
              <a:t> advocacy activity they engaged in</a:t>
            </a:r>
          </a:p>
          <a:p>
            <a:pPr marL="609600" indent="-609600" eaLnBrk="1" hangingPunct="1">
              <a:buFont typeface="Tahoma" panose="020B0604030504040204" pitchFamily="34" charset="0"/>
              <a:buNone/>
            </a:pPr>
            <a:endParaRPr lang="en-US" sz="2400" smtClean="0"/>
          </a:p>
          <a:p>
            <a:pPr marL="609600" indent="-609600" eaLnBrk="1" hangingPunct="1">
              <a:buFont typeface="Tahoma" panose="020B0604030504040204" pitchFamily="34" charset="0"/>
              <a:buNone/>
            </a:pPr>
            <a:endParaRPr lang="en-US" sz="2400" smtClean="0"/>
          </a:p>
        </p:txBody>
      </p:sp>
      <p:sp>
        <p:nvSpPr>
          <p:cNvPr id="4" name="Title 1"/>
          <p:cNvSpPr>
            <a:spLocks noGrp="1"/>
          </p:cNvSpPr>
          <p:nvPr>
            <p:ph type="title"/>
          </p:nvPr>
        </p:nvSpPr>
        <p:spPr>
          <a:xfrm>
            <a:off x="228600" y="152400"/>
            <a:ext cx="7696200" cy="792163"/>
          </a:xfrm>
        </p:spPr>
        <p:txBody>
          <a:bodyPr/>
          <a:lstStyle/>
          <a:p>
            <a:pPr eaLnBrk="1" hangingPunct="1">
              <a:defRPr/>
            </a:pPr>
            <a:r>
              <a:rPr lang="en-US" dirty="0" smtClean="0"/>
              <a:t>Outcome Findings for Indicator #6</a:t>
            </a:r>
          </a:p>
        </p:txBody>
      </p:sp>
      <p:sp>
        <p:nvSpPr>
          <p:cNvPr id="28676"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2867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28678"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2" name="Chart 8"/>
          <p:cNvGraphicFramePr>
            <a:graphicFrameLocks/>
          </p:cNvGraphicFramePr>
          <p:nvPr/>
        </p:nvGraphicFramePr>
        <p:xfrm>
          <a:off x="3098800" y="2794000"/>
          <a:ext cx="5384800" cy="3175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304800" y="1066800"/>
            <a:ext cx="9067800" cy="1981200"/>
          </a:xfrm>
        </p:spPr>
        <p:txBody>
          <a:bodyPr/>
          <a:lstStyle/>
          <a:p>
            <a:pPr marL="609600" indent="-609600" eaLnBrk="1" hangingPunct="1">
              <a:buFont typeface="Tahoma" panose="020B0604030504040204" pitchFamily="34" charset="0"/>
              <a:buNone/>
            </a:pPr>
            <a:r>
              <a:rPr lang="en-US" sz="2400" smtClean="0"/>
              <a:t>	# of activities conducted (such as surveys, public  meetings, focus groups, polls) during the past calendar year to identify or confirm the primary barriers/problems in the community that prevent PWD from leading more independent lives</a:t>
            </a:r>
          </a:p>
          <a:p>
            <a:pPr marL="609600" indent="-609600" eaLnBrk="1" hangingPunct="1">
              <a:buFont typeface="Tahoma" panose="020B0604030504040204" pitchFamily="34" charset="0"/>
              <a:buNone/>
            </a:pPr>
            <a:endParaRPr lang="en-US" sz="2400" smtClean="0"/>
          </a:p>
        </p:txBody>
      </p:sp>
      <p:sp>
        <p:nvSpPr>
          <p:cNvPr id="4" name="Title 1"/>
          <p:cNvSpPr>
            <a:spLocks noGrp="1"/>
          </p:cNvSpPr>
          <p:nvPr>
            <p:ph type="title"/>
          </p:nvPr>
        </p:nvSpPr>
        <p:spPr>
          <a:xfrm>
            <a:off x="228600" y="152400"/>
            <a:ext cx="7696200" cy="792163"/>
          </a:xfrm>
        </p:spPr>
        <p:txBody>
          <a:bodyPr/>
          <a:lstStyle/>
          <a:p>
            <a:pPr eaLnBrk="1" hangingPunct="1">
              <a:defRPr/>
            </a:pPr>
            <a:r>
              <a:rPr lang="en-US" dirty="0" smtClean="0"/>
              <a:t>Outcome Findings for Indicator #7</a:t>
            </a:r>
          </a:p>
        </p:txBody>
      </p:sp>
      <p:sp>
        <p:nvSpPr>
          <p:cNvPr id="2970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29701"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pic>
        <p:nvPicPr>
          <p:cNvPr id="29702" name="Chart 18"/>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3048000"/>
            <a:ext cx="4800600" cy="338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76200" y="1066800"/>
            <a:ext cx="8610600" cy="990600"/>
          </a:xfrm>
        </p:spPr>
        <p:txBody>
          <a:bodyPr/>
          <a:lstStyle/>
          <a:p>
            <a:pPr marL="609600" indent="-609600" eaLnBrk="1" hangingPunct="1">
              <a:buFont typeface="Tahoma" panose="020B0604030504040204" pitchFamily="34" charset="0"/>
              <a:buNone/>
            </a:pPr>
            <a:r>
              <a:rPr lang="en-US" sz="2400" smtClean="0"/>
              <a:t>	Presence within the CIL’s annual plan of a separate section containing an explicit systems advocacy workplan</a:t>
            </a:r>
          </a:p>
          <a:p>
            <a:pPr marL="609600" indent="-609600" eaLnBrk="1" hangingPunct="1">
              <a:buFont typeface="Tahoma" panose="020B0604030504040204" pitchFamily="34" charset="0"/>
              <a:buNone/>
            </a:pPr>
            <a:endParaRPr lang="en-US" sz="2400" smtClean="0"/>
          </a:p>
          <a:p>
            <a:pPr marL="609600" indent="-609600" eaLnBrk="1" hangingPunct="1">
              <a:buFont typeface="Tahoma" panose="020B0604030504040204" pitchFamily="34" charset="0"/>
              <a:buNone/>
            </a:pPr>
            <a:endParaRPr lang="en-US" sz="2400" smtClean="0"/>
          </a:p>
          <a:p>
            <a:pPr marL="609600" indent="-609600" eaLnBrk="1" hangingPunct="1">
              <a:buFont typeface="Tahoma" panose="020B0604030504040204" pitchFamily="34" charset="0"/>
              <a:buNone/>
            </a:pPr>
            <a:endParaRPr lang="en-US" sz="2400" smtClean="0"/>
          </a:p>
        </p:txBody>
      </p:sp>
      <p:sp>
        <p:nvSpPr>
          <p:cNvPr id="4" name="Title 1"/>
          <p:cNvSpPr>
            <a:spLocks noGrp="1"/>
          </p:cNvSpPr>
          <p:nvPr>
            <p:ph type="title"/>
          </p:nvPr>
        </p:nvSpPr>
        <p:spPr>
          <a:xfrm>
            <a:off x="228600" y="152400"/>
            <a:ext cx="7696200" cy="792163"/>
          </a:xfrm>
        </p:spPr>
        <p:txBody>
          <a:bodyPr/>
          <a:lstStyle/>
          <a:p>
            <a:pPr eaLnBrk="1" hangingPunct="1">
              <a:defRPr/>
            </a:pPr>
            <a:r>
              <a:rPr lang="en-US" dirty="0" smtClean="0"/>
              <a:t>Outcome Findings for Indicator #8</a:t>
            </a:r>
          </a:p>
        </p:txBody>
      </p:sp>
      <p:sp>
        <p:nvSpPr>
          <p:cNvPr id="30724"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30725"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30726"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3072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2" name="Object 3"/>
          <p:cNvGraphicFramePr>
            <a:graphicFrameLocks/>
          </p:cNvGraphicFramePr>
          <p:nvPr/>
        </p:nvGraphicFramePr>
        <p:xfrm>
          <a:off x="3860800" y="2489200"/>
          <a:ext cx="4527550" cy="3175000"/>
        </p:xfrm>
        <a:graphic>
          <a:graphicData uri="http://schemas.openxmlformats.org/drawingml/2006/chart">
            <c:chart xmlns:c="http://schemas.openxmlformats.org/drawingml/2006/chart" xmlns:r="http://schemas.openxmlformats.org/officeDocument/2006/relationships" r:id="rId2"/>
          </a:graphicData>
        </a:graphic>
      </p:graphicFrame>
      <p:sp>
        <p:nvSpPr>
          <p:cNvPr id="30729" name="Rectangle 5"/>
          <p:cNvSpPr>
            <a:spLocks noChangeArrowheads="1"/>
          </p:cNvSpPr>
          <p:nvPr/>
        </p:nvSpPr>
        <p:spPr bwMode="auto">
          <a:xfrm>
            <a:off x="0" y="3228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228600" y="1066800"/>
            <a:ext cx="9067800" cy="2057400"/>
          </a:xfrm>
        </p:spPr>
        <p:txBody>
          <a:bodyPr/>
          <a:lstStyle/>
          <a:p>
            <a:pPr marL="609600" indent="-609600" eaLnBrk="1" hangingPunct="1">
              <a:buFont typeface="Tahoma" panose="020B0604030504040204" pitchFamily="34" charset="0"/>
              <a:buNone/>
            </a:pPr>
            <a:r>
              <a:rPr lang="en-US" sz="2400" smtClean="0"/>
              <a:t>	# positive changes achieved or negative changes prevented during the past calendar year in legislation, policies, practices, or services at the local, state, or federal level that address the barriers/problems identified by the Center’s consumers</a:t>
            </a:r>
          </a:p>
          <a:p>
            <a:pPr marL="609600" indent="-609600" eaLnBrk="1" hangingPunct="1">
              <a:buFont typeface="Tahoma" panose="020B0604030504040204" pitchFamily="34" charset="0"/>
              <a:buNone/>
            </a:pPr>
            <a:endParaRPr lang="en-US" sz="2400" smtClean="0"/>
          </a:p>
          <a:p>
            <a:pPr marL="609600" indent="-609600" eaLnBrk="1" hangingPunct="1">
              <a:buFont typeface="Tahoma" panose="020B0604030504040204" pitchFamily="34" charset="0"/>
              <a:buNone/>
            </a:pPr>
            <a:endParaRPr lang="en-US" sz="2400" smtClean="0"/>
          </a:p>
          <a:p>
            <a:pPr marL="609600" indent="-609600" eaLnBrk="1" hangingPunct="1">
              <a:buFont typeface="Tahoma" panose="020B0604030504040204" pitchFamily="34" charset="0"/>
              <a:buNone/>
            </a:pPr>
            <a:endParaRPr lang="en-US" sz="2400" smtClean="0"/>
          </a:p>
        </p:txBody>
      </p:sp>
      <p:sp>
        <p:nvSpPr>
          <p:cNvPr id="4" name="Title 1"/>
          <p:cNvSpPr>
            <a:spLocks noGrp="1"/>
          </p:cNvSpPr>
          <p:nvPr>
            <p:ph type="title"/>
          </p:nvPr>
        </p:nvSpPr>
        <p:spPr>
          <a:xfrm>
            <a:off x="228600" y="152400"/>
            <a:ext cx="7696200" cy="792163"/>
          </a:xfrm>
        </p:spPr>
        <p:txBody>
          <a:bodyPr/>
          <a:lstStyle/>
          <a:p>
            <a:pPr eaLnBrk="1" hangingPunct="1">
              <a:defRPr/>
            </a:pPr>
            <a:r>
              <a:rPr lang="en-US" dirty="0" smtClean="0"/>
              <a:t>Outcome Findings for Indicator #9</a:t>
            </a:r>
          </a:p>
        </p:txBody>
      </p:sp>
      <p:sp>
        <p:nvSpPr>
          <p:cNvPr id="3174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31749"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31750"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31751"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2" name="Chart 17"/>
          <p:cNvGraphicFramePr>
            <a:graphicFrameLocks/>
          </p:cNvGraphicFramePr>
          <p:nvPr/>
        </p:nvGraphicFramePr>
        <p:xfrm>
          <a:off x="3632200" y="3175000"/>
          <a:ext cx="4841875" cy="3098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152400" y="1066800"/>
            <a:ext cx="8686800" cy="1295400"/>
          </a:xfrm>
        </p:spPr>
        <p:txBody>
          <a:bodyPr/>
          <a:lstStyle/>
          <a:p>
            <a:pPr marL="609600" indent="-609600" eaLnBrk="1" hangingPunct="1">
              <a:buFont typeface="Tahoma" panose="020B0604030504040204" pitchFamily="34" charset="0"/>
              <a:buNone/>
            </a:pPr>
            <a:r>
              <a:rPr lang="en-US" sz="2400" smtClean="0"/>
              <a:t>	# and % of consumers served by the CIL within the past calendar year who moved out of an institution and into a self-directed, community-based setting</a:t>
            </a:r>
          </a:p>
          <a:p>
            <a:pPr marL="609600" indent="-609600" eaLnBrk="1" hangingPunct="1">
              <a:buFont typeface="Tahoma" panose="020B0604030504040204" pitchFamily="34" charset="0"/>
              <a:buNone/>
            </a:pPr>
            <a:endParaRPr lang="en-US" sz="2400" smtClean="0"/>
          </a:p>
          <a:p>
            <a:pPr marL="609600" indent="-609600" eaLnBrk="1" hangingPunct="1">
              <a:buFont typeface="Tahoma" panose="020B0604030504040204" pitchFamily="34" charset="0"/>
              <a:buNone/>
            </a:pPr>
            <a:endParaRPr lang="en-US" sz="2400" smtClean="0"/>
          </a:p>
          <a:p>
            <a:pPr marL="609600" indent="-609600" eaLnBrk="1" hangingPunct="1">
              <a:buFont typeface="Tahoma" panose="020B0604030504040204" pitchFamily="34" charset="0"/>
              <a:buNone/>
            </a:pPr>
            <a:endParaRPr lang="en-US" sz="2400" smtClean="0"/>
          </a:p>
        </p:txBody>
      </p:sp>
      <p:sp>
        <p:nvSpPr>
          <p:cNvPr id="4" name="Title 1"/>
          <p:cNvSpPr>
            <a:spLocks noGrp="1"/>
          </p:cNvSpPr>
          <p:nvPr>
            <p:ph type="title"/>
          </p:nvPr>
        </p:nvSpPr>
        <p:spPr>
          <a:xfrm>
            <a:off x="228600" y="152400"/>
            <a:ext cx="7696200" cy="792163"/>
          </a:xfrm>
        </p:spPr>
        <p:txBody>
          <a:bodyPr/>
          <a:lstStyle/>
          <a:p>
            <a:pPr eaLnBrk="1" hangingPunct="1">
              <a:defRPr/>
            </a:pPr>
            <a:r>
              <a:rPr lang="en-US" dirty="0" smtClean="0"/>
              <a:t>Outcome Findings for Indicator #10</a:t>
            </a:r>
          </a:p>
        </p:txBody>
      </p:sp>
      <p:sp>
        <p:nvSpPr>
          <p:cNvPr id="3277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32773"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32774"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2" name="Chart 17"/>
          <p:cNvGraphicFramePr>
            <a:graphicFrameLocks noChangeAspect="1"/>
          </p:cNvGraphicFramePr>
          <p:nvPr/>
        </p:nvGraphicFramePr>
        <p:xfrm>
          <a:off x="2641600" y="2641600"/>
          <a:ext cx="5773738" cy="35226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Table 8"/>
          <p:cNvGraphicFramePr>
            <a:graphicFrameLocks noGrp="1"/>
          </p:cNvGraphicFramePr>
          <p:nvPr/>
        </p:nvGraphicFramePr>
        <p:xfrm>
          <a:off x="304800" y="3200400"/>
          <a:ext cx="2068513" cy="1046163"/>
        </p:xfrm>
        <a:graphic>
          <a:graphicData uri="http://schemas.openxmlformats.org/drawingml/2006/table">
            <a:tbl>
              <a:tblPr/>
              <a:tblGrid>
                <a:gridCol w="1611383"/>
                <a:gridCol w="457130"/>
              </a:tblGrid>
              <a:tr h="274503">
                <a:tc gridSpan="2">
                  <a:txBody>
                    <a:bodyPr/>
                    <a:lstStyle/>
                    <a:p>
                      <a:pPr marL="0" marR="0" algn="ctr">
                        <a:lnSpc>
                          <a:spcPct val="115000"/>
                        </a:lnSpc>
                        <a:spcBef>
                          <a:spcPts val="0"/>
                        </a:spcBef>
                        <a:spcAft>
                          <a:spcPts val="0"/>
                        </a:spcAft>
                      </a:pPr>
                      <a:r>
                        <a:rPr lang="en-US" sz="1100" b="1">
                          <a:latin typeface="Calibri"/>
                          <a:ea typeface="Times New Roman"/>
                          <a:cs typeface="Times New Roman"/>
                        </a:rPr>
                        <a:t>Responses from 27 CILs</a:t>
                      </a:r>
                      <a:endParaRPr lang="en-US" sz="1100">
                        <a:latin typeface="Calibri"/>
                        <a:ea typeface="Times New Roman"/>
                        <a:cs typeface="Times New Roman"/>
                      </a:endParaRPr>
                    </a:p>
                  </a:txBody>
                  <a:tcPr marL="68569" marR="68569"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endParaRPr lang="en-US"/>
                    </a:p>
                  </a:txBody>
                  <a:tcPr/>
                </a:tc>
              </a:tr>
              <a:tr h="192915">
                <a:tc>
                  <a:txBody>
                    <a:bodyPr/>
                    <a:lstStyle/>
                    <a:p>
                      <a:pPr marL="0" marR="0" algn="l">
                        <a:lnSpc>
                          <a:spcPct val="115000"/>
                        </a:lnSpc>
                        <a:spcBef>
                          <a:spcPts val="0"/>
                        </a:spcBef>
                        <a:spcAft>
                          <a:spcPts val="0"/>
                        </a:spcAft>
                      </a:pPr>
                      <a:r>
                        <a:rPr lang="en-US" sz="1100">
                          <a:latin typeface="Calibri"/>
                          <a:ea typeface="Times New Roman"/>
                          <a:cs typeface="Times New Roman"/>
                        </a:rPr>
                        <a:t># in Institution</a:t>
                      </a:r>
                    </a:p>
                  </a:txBody>
                  <a:tcPr marL="68569" marR="68569"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marR="0" algn="r">
                        <a:lnSpc>
                          <a:spcPct val="115000"/>
                        </a:lnSpc>
                        <a:spcBef>
                          <a:spcPts val="0"/>
                        </a:spcBef>
                        <a:spcAft>
                          <a:spcPts val="0"/>
                        </a:spcAft>
                      </a:pPr>
                      <a:r>
                        <a:rPr lang="en-US" sz="1100" b="1">
                          <a:latin typeface="Calibri"/>
                          <a:ea typeface="Times New Roman"/>
                          <a:cs typeface="Times New Roman"/>
                        </a:rPr>
                        <a:t>1527</a:t>
                      </a:r>
                      <a:endParaRPr lang="en-US" sz="1100">
                        <a:latin typeface="Calibri"/>
                        <a:ea typeface="Times New Roman"/>
                        <a:cs typeface="Times New Roman"/>
                      </a:endParaRPr>
                    </a:p>
                  </a:txBody>
                  <a:tcPr marL="68569" marR="68569"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r>
              <a:tr h="192915">
                <a:tc>
                  <a:txBody>
                    <a:bodyPr/>
                    <a:lstStyle/>
                    <a:p>
                      <a:pPr marL="0" marR="0" algn="l">
                        <a:lnSpc>
                          <a:spcPct val="115000"/>
                        </a:lnSpc>
                        <a:spcBef>
                          <a:spcPts val="0"/>
                        </a:spcBef>
                        <a:spcAft>
                          <a:spcPts val="0"/>
                        </a:spcAft>
                      </a:pPr>
                      <a:r>
                        <a:rPr lang="en-US" sz="1100">
                          <a:latin typeface="Calibri"/>
                          <a:ea typeface="Times New Roman"/>
                          <a:cs typeface="Times New Roman"/>
                        </a:rPr>
                        <a:t># who moved</a:t>
                      </a:r>
                    </a:p>
                  </a:txBody>
                  <a:tcPr marL="68569" marR="68569" marT="0" marB="0">
                    <a:lnL>
                      <a:noFill/>
                    </a:lnL>
                    <a:lnR>
                      <a:noFill/>
                    </a:lnR>
                    <a:lnT>
                      <a:noFill/>
                    </a:lnT>
                    <a:lnB>
                      <a:noFill/>
                    </a:lnB>
                  </a:tcPr>
                </a:tc>
                <a:tc>
                  <a:txBody>
                    <a:bodyPr/>
                    <a:lstStyle/>
                    <a:p>
                      <a:pPr marL="0" marR="0" algn="r">
                        <a:lnSpc>
                          <a:spcPct val="115000"/>
                        </a:lnSpc>
                        <a:spcBef>
                          <a:spcPts val="0"/>
                        </a:spcBef>
                        <a:spcAft>
                          <a:spcPts val="0"/>
                        </a:spcAft>
                      </a:pPr>
                      <a:r>
                        <a:rPr lang="en-US" sz="1100" b="1">
                          <a:latin typeface="Calibri"/>
                          <a:ea typeface="Times New Roman"/>
                          <a:cs typeface="Times New Roman"/>
                        </a:rPr>
                        <a:t>460</a:t>
                      </a:r>
                      <a:endParaRPr lang="en-US" sz="1100">
                        <a:latin typeface="Calibri"/>
                        <a:ea typeface="Times New Roman"/>
                        <a:cs typeface="Times New Roman"/>
                      </a:endParaRPr>
                    </a:p>
                  </a:txBody>
                  <a:tcPr marL="68569" marR="68569" marT="0" marB="0">
                    <a:lnL>
                      <a:noFill/>
                    </a:lnL>
                    <a:lnR>
                      <a:noFill/>
                    </a:lnR>
                    <a:lnT>
                      <a:noFill/>
                    </a:lnT>
                    <a:lnB>
                      <a:noFill/>
                    </a:lnB>
                  </a:tcPr>
                </a:tc>
              </a:tr>
              <a:tr h="192915">
                <a:tc>
                  <a:txBody>
                    <a:bodyPr/>
                    <a:lstStyle/>
                    <a:p>
                      <a:pPr marL="0" marR="0" algn="l">
                        <a:lnSpc>
                          <a:spcPct val="115000"/>
                        </a:lnSpc>
                        <a:spcBef>
                          <a:spcPts val="0"/>
                        </a:spcBef>
                        <a:spcAft>
                          <a:spcPts val="0"/>
                        </a:spcAft>
                      </a:pPr>
                      <a:r>
                        <a:rPr lang="en-US" sz="1100">
                          <a:latin typeface="Calibri"/>
                          <a:ea typeface="Times New Roman"/>
                          <a:cs typeface="Times New Roman"/>
                        </a:rPr>
                        <a:t>% who moved</a:t>
                      </a:r>
                    </a:p>
                  </a:txBody>
                  <a:tcPr marL="68569" marR="68569" marT="0" marB="0">
                    <a:lnL>
                      <a:noFill/>
                    </a:lnL>
                    <a:lnR>
                      <a:noFill/>
                    </a:lnR>
                    <a:lnT>
                      <a:noFill/>
                    </a:lnT>
                    <a:lnB>
                      <a:noFill/>
                    </a:lnB>
                    <a:solidFill>
                      <a:srgbClr val="D3DFEE"/>
                    </a:solidFill>
                  </a:tcPr>
                </a:tc>
                <a:tc>
                  <a:txBody>
                    <a:bodyPr/>
                    <a:lstStyle/>
                    <a:p>
                      <a:pPr marL="0" marR="0" algn="r">
                        <a:lnSpc>
                          <a:spcPct val="115000"/>
                        </a:lnSpc>
                        <a:spcBef>
                          <a:spcPts val="0"/>
                        </a:spcBef>
                        <a:spcAft>
                          <a:spcPts val="0"/>
                        </a:spcAft>
                      </a:pPr>
                      <a:r>
                        <a:rPr lang="en-US" sz="1100" b="1">
                          <a:latin typeface="Calibri"/>
                          <a:ea typeface="Times New Roman"/>
                          <a:cs typeface="Times New Roman"/>
                        </a:rPr>
                        <a:t>30%</a:t>
                      </a:r>
                      <a:endParaRPr lang="en-US" sz="1100">
                        <a:latin typeface="Calibri"/>
                        <a:ea typeface="Times New Roman"/>
                        <a:cs typeface="Times New Roman"/>
                      </a:endParaRPr>
                    </a:p>
                  </a:txBody>
                  <a:tcPr marL="68569" marR="68569" marT="0" marB="0">
                    <a:lnL>
                      <a:noFill/>
                    </a:lnL>
                    <a:lnR>
                      <a:noFill/>
                    </a:lnR>
                    <a:lnT>
                      <a:noFill/>
                    </a:lnT>
                    <a:lnB>
                      <a:noFill/>
                    </a:lnB>
                    <a:solidFill>
                      <a:srgbClr val="D3DFEE"/>
                    </a:solidFill>
                  </a:tcPr>
                </a:tc>
              </a:tr>
              <a:tr h="192915">
                <a:tc>
                  <a:txBody>
                    <a:bodyPr/>
                    <a:lstStyle/>
                    <a:p>
                      <a:pPr marL="0" marR="0" algn="l">
                        <a:lnSpc>
                          <a:spcPct val="115000"/>
                        </a:lnSpc>
                        <a:spcBef>
                          <a:spcPts val="0"/>
                        </a:spcBef>
                        <a:spcAft>
                          <a:spcPts val="0"/>
                        </a:spcAft>
                      </a:pPr>
                      <a:r>
                        <a:rPr lang="en-US" sz="1100">
                          <a:latin typeface="Calibri"/>
                          <a:ea typeface="Times New Roman"/>
                          <a:cs typeface="Times New Roman"/>
                        </a:rPr>
                        <a:t>% who did not move out</a:t>
                      </a:r>
                    </a:p>
                  </a:txBody>
                  <a:tcPr marL="68569" marR="68569"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b="1" dirty="0">
                          <a:latin typeface="Calibri"/>
                          <a:ea typeface="Times New Roman"/>
                          <a:cs typeface="Times New Roman"/>
                        </a:rPr>
                        <a:t>70%</a:t>
                      </a:r>
                      <a:endParaRPr lang="en-US" sz="1100" dirty="0">
                        <a:latin typeface="Calibri"/>
                        <a:ea typeface="Times New Roman"/>
                        <a:cs typeface="Times New Roman"/>
                      </a:endParaRPr>
                    </a:p>
                  </a:txBody>
                  <a:tcPr marL="68569" marR="68569" marT="0" marB="0">
                    <a:lnL>
                      <a:noFill/>
                    </a:lnL>
                    <a:lnR>
                      <a:noFill/>
                    </a:lnR>
                    <a:lnT>
                      <a:noFill/>
                    </a:lnT>
                    <a:lnB w="12700" cap="flat" cmpd="sng" algn="ctr">
                      <a:solidFill>
                        <a:srgbClr val="4F81BD"/>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228600" y="1066800"/>
            <a:ext cx="9067800" cy="1676400"/>
          </a:xfrm>
        </p:spPr>
        <p:txBody>
          <a:bodyPr/>
          <a:lstStyle/>
          <a:p>
            <a:pPr marL="609600" indent="-609600" eaLnBrk="1" hangingPunct="1">
              <a:buFont typeface="Tahoma" panose="020B0604030504040204" pitchFamily="34" charset="0"/>
              <a:buNone/>
            </a:pPr>
            <a:r>
              <a:rPr lang="en-US" sz="2400" smtClean="0"/>
              <a:t>	# and % of consumers served by the CIL within the past calendar year who remained in a self-directed, community-based setting on December 31 despite having been at risk of moving into an institution</a:t>
            </a:r>
          </a:p>
          <a:p>
            <a:pPr marL="609600" indent="-609600" eaLnBrk="1" hangingPunct="1">
              <a:buFont typeface="Tahoma" panose="020B0604030504040204" pitchFamily="34" charset="0"/>
              <a:buNone/>
            </a:pPr>
            <a:endParaRPr lang="en-US" sz="2400" smtClean="0"/>
          </a:p>
          <a:p>
            <a:pPr marL="609600" indent="-609600" eaLnBrk="1" hangingPunct="1">
              <a:buFont typeface="Tahoma" panose="020B0604030504040204" pitchFamily="34" charset="0"/>
              <a:buNone/>
            </a:pPr>
            <a:endParaRPr lang="en-US" sz="2400" smtClean="0"/>
          </a:p>
          <a:p>
            <a:pPr marL="609600" indent="-609600" eaLnBrk="1" hangingPunct="1">
              <a:buFont typeface="Tahoma" panose="020B0604030504040204" pitchFamily="34" charset="0"/>
              <a:buNone/>
            </a:pPr>
            <a:endParaRPr lang="en-US" sz="2400" smtClean="0"/>
          </a:p>
          <a:p>
            <a:pPr marL="609600" indent="-609600" eaLnBrk="1" hangingPunct="1">
              <a:buFont typeface="Tahoma" panose="020B0604030504040204" pitchFamily="34" charset="0"/>
              <a:buNone/>
            </a:pPr>
            <a:endParaRPr lang="en-US" sz="2400" smtClean="0"/>
          </a:p>
          <a:p>
            <a:pPr marL="609600" indent="-609600" eaLnBrk="1" hangingPunct="1">
              <a:buFont typeface="Tahoma" panose="020B0604030504040204" pitchFamily="34" charset="0"/>
              <a:buNone/>
            </a:pPr>
            <a:endParaRPr lang="en-US" sz="2400" smtClean="0"/>
          </a:p>
        </p:txBody>
      </p:sp>
      <p:sp>
        <p:nvSpPr>
          <p:cNvPr id="4" name="Title 1"/>
          <p:cNvSpPr>
            <a:spLocks noGrp="1"/>
          </p:cNvSpPr>
          <p:nvPr>
            <p:ph type="title"/>
          </p:nvPr>
        </p:nvSpPr>
        <p:spPr>
          <a:xfrm>
            <a:off x="228600" y="152400"/>
            <a:ext cx="7696200" cy="792163"/>
          </a:xfrm>
        </p:spPr>
        <p:txBody>
          <a:bodyPr/>
          <a:lstStyle/>
          <a:p>
            <a:pPr eaLnBrk="1" hangingPunct="1">
              <a:defRPr/>
            </a:pPr>
            <a:r>
              <a:rPr lang="en-US" dirty="0" smtClean="0"/>
              <a:t>Outcome Findings for Indicator #11</a:t>
            </a:r>
          </a:p>
        </p:txBody>
      </p:sp>
      <p:sp>
        <p:nvSpPr>
          <p:cNvPr id="33796"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3379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33798"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2" name="Chart 17"/>
          <p:cNvGraphicFramePr>
            <a:graphicFrameLocks noChangeAspect="1"/>
          </p:cNvGraphicFramePr>
          <p:nvPr/>
        </p:nvGraphicFramePr>
        <p:xfrm>
          <a:off x="3175000" y="2794000"/>
          <a:ext cx="5232400" cy="35385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Table 8"/>
          <p:cNvGraphicFramePr>
            <a:graphicFrameLocks noGrp="1"/>
          </p:cNvGraphicFramePr>
          <p:nvPr/>
        </p:nvGraphicFramePr>
        <p:xfrm>
          <a:off x="457200" y="3200400"/>
          <a:ext cx="2286000" cy="1274763"/>
        </p:xfrm>
        <a:graphic>
          <a:graphicData uri="http://schemas.openxmlformats.org/drawingml/2006/table">
            <a:tbl>
              <a:tblPr/>
              <a:tblGrid>
                <a:gridCol w="1663700"/>
                <a:gridCol w="622300"/>
              </a:tblGrid>
              <a:tr h="334487">
                <a:tc gridSpan="2">
                  <a:txBody>
                    <a:bodyPr/>
                    <a:lstStyle/>
                    <a:p>
                      <a:pPr marL="0" marR="0" algn="ctr">
                        <a:lnSpc>
                          <a:spcPct val="115000"/>
                        </a:lnSpc>
                        <a:spcBef>
                          <a:spcPts val="0"/>
                        </a:spcBef>
                        <a:spcAft>
                          <a:spcPts val="0"/>
                        </a:spcAft>
                      </a:pPr>
                      <a:r>
                        <a:rPr lang="en-US" sz="1100" b="1" dirty="0">
                          <a:latin typeface="Calibri"/>
                          <a:ea typeface="Times New Roman"/>
                          <a:cs typeface="Times New Roman"/>
                        </a:rPr>
                        <a:t>Responses from 19 CILs</a:t>
                      </a:r>
                      <a:endParaRPr lang="en-US" sz="1100" dirty="0">
                        <a:latin typeface="Calibri"/>
                        <a:ea typeface="Times New Roman"/>
                        <a:cs typeface="Times New Roman"/>
                      </a:endParaRPr>
                    </a:p>
                  </a:txBody>
                  <a:tcPr marL="68580" marR="68580"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endParaRPr lang="en-US"/>
                    </a:p>
                  </a:txBody>
                  <a:tcPr/>
                </a:tc>
              </a:tr>
              <a:tr h="235069">
                <a:tc>
                  <a:txBody>
                    <a:bodyPr/>
                    <a:lstStyle/>
                    <a:p>
                      <a:pPr marL="0" marR="0" algn="l">
                        <a:lnSpc>
                          <a:spcPct val="115000"/>
                        </a:lnSpc>
                        <a:spcBef>
                          <a:spcPts val="0"/>
                        </a:spcBef>
                        <a:spcAft>
                          <a:spcPts val="0"/>
                        </a:spcAft>
                      </a:pPr>
                      <a:r>
                        <a:rPr lang="en-US" sz="1100" dirty="0">
                          <a:latin typeface="Calibri"/>
                          <a:ea typeface="Times New Roman"/>
                          <a:cs typeface="Times New Roman"/>
                        </a:rPr>
                        <a:t>Total # at risk</a:t>
                      </a:r>
                    </a:p>
                  </a:txBody>
                  <a:tcPr marL="68580" marR="68580" marT="0"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marR="0" algn="r">
                        <a:lnSpc>
                          <a:spcPct val="115000"/>
                        </a:lnSpc>
                        <a:spcBef>
                          <a:spcPts val="0"/>
                        </a:spcBef>
                        <a:spcAft>
                          <a:spcPts val="0"/>
                        </a:spcAft>
                      </a:pPr>
                      <a:r>
                        <a:rPr lang="en-US" sz="1100" b="1">
                          <a:latin typeface="Calibri"/>
                          <a:ea typeface="Times New Roman"/>
                          <a:cs typeface="Times New Roman"/>
                        </a:rPr>
                        <a:t>4409</a:t>
                      </a:r>
                      <a:endParaRPr lang="en-US" sz="1100">
                        <a:latin typeface="Calibri"/>
                        <a:ea typeface="Times New Roman"/>
                        <a:cs typeface="Times New Roman"/>
                      </a:endParaRPr>
                    </a:p>
                  </a:txBody>
                  <a:tcPr marL="68580" marR="68580" marT="0"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r>
              <a:tr h="235069">
                <a:tc>
                  <a:txBody>
                    <a:bodyPr/>
                    <a:lstStyle/>
                    <a:p>
                      <a:pPr marL="0" marR="0" algn="l">
                        <a:lnSpc>
                          <a:spcPct val="115000"/>
                        </a:lnSpc>
                        <a:spcBef>
                          <a:spcPts val="0"/>
                        </a:spcBef>
                        <a:spcAft>
                          <a:spcPts val="0"/>
                        </a:spcAft>
                      </a:pPr>
                      <a:r>
                        <a:rPr lang="en-US" sz="1100">
                          <a:latin typeface="Calibri"/>
                          <a:ea typeface="Times New Roman"/>
                          <a:cs typeface="Times New Roman"/>
                        </a:rPr>
                        <a:t>Total # in Self-Directed</a:t>
                      </a:r>
                    </a:p>
                  </a:txBody>
                  <a:tcPr marL="68580" marR="68580" marT="0" marB="0" anchor="ctr">
                    <a:lnL>
                      <a:noFill/>
                    </a:lnL>
                    <a:lnR>
                      <a:noFill/>
                    </a:lnR>
                    <a:lnT>
                      <a:noFill/>
                    </a:lnT>
                    <a:lnB>
                      <a:noFill/>
                    </a:lnB>
                  </a:tcPr>
                </a:tc>
                <a:tc>
                  <a:txBody>
                    <a:bodyPr/>
                    <a:lstStyle/>
                    <a:p>
                      <a:pPr marL="0" marR="0" algn="r">
                        <a:lnSpc>
                          <a:spcPct val="115000"/>
                        </a:lnSpc>
                        <a:spcBef>
                          <a:spcPts val="0"/>
                        </a:spcBef>
                        <a:spcAft>
                          <a:spcPts val="0"/>
                        </a:spcAft>
                      </a:pPr>
                      <a:r>
                        <a:rPr lang="en-US" sz="1100" b="1">
                          <a:latin typeface="Calibri"/>
                          <a:ea typeface="Times New Roman"/>
                          <a:cs typeface="Times New Roman"/>
                        </a:rPr>
                        <a:t>3743</a:t>
                      </a:r>
                      <a:endParaRPr lang="en-US" sz="1100">
                        <a:latin typeface="Calibri"/>
                        <a:ea typeface="Times New Roman"/>
                        <a:cs typeface="Times New Roman"/>
                      </a:endParaRPr>
                    </a:p>
                  </a:txBody>
                  <a:tcPr marL="68580" marR="68580" marT="0" marB="0" anchor="ctr">
                    <a:lnL>
                      <a:noFill/>
                    </a:lnL>
                    <a:lnR>
                      <a:noFill/>
                    </a:lnR>
                    <a:lnT>
                      <a:noFill/>
                    </a:lnT>
                    <a:lnB>
                      <a:noFill/>
                    </a:lnB>
                  </a:tcPr>
                </a:tc>
              </a:tr>
              <a:tr h="235069">
                <a:tc>
                  <a:txBody>
                    <a:bodyPr/>
                    <a:lstStyle/>
                    <a:p>
                      <a:pPr marL="0" marR="0" algn="l">
                        <a:lnSpc>
                          <a:spcPct val="115000"/>
                        </a:lnSpc>
                        <a:spcBef>
                          <a:spcPts val="0"/>
                        </a:spcBef>
                        <a:spcAft>
                          <a:spcPts val="0"/>
                        </a:spcAft>
                      </a:pPr>
                      <a:r>
                        <a:rPr lang="en-US" sz="1100">
                          <a:latin typeface="Calibri"/>
                          <a:ea typeface="Times New Roman"/>
                          <a:cs typeface="Times New Roman"/>
                        </a:rPr>
                        <a:t>% in Self-Directed</a:t>
                      </a:r>
                    </a:p>
                  </a:txBody>
                  <a:tcPr marL="68580" marR="68580" marT="0" marB="0" anchor="ctr">
                    <a:lnL>
                      <a:noFill/>
                    </a:lnL>
                    <a:lnR>
                      <a:noFill/>
                    </a:lnR>
                    <a:lnT>
                      <a:noFill/>
                    </a:lnT>
                    <a:lnB>
                      <a:noFill/>
                    </a:lnB>
                    <a:solidFill>
                      <a:srgbClr val="D3DFEE"/>
                    </a:solidFill>
                  </a:tcPr>
                </a:tc>
                <a:tc>
                  <a:txBody>
                    <a:bodyPr/>
                    <a:lstStyle/>
                    <a:p>
                      <a:pPr marL="0" marR="0" algn="r">
                        <a:lnSpc>
                          <a:spcPct val="115000"/>
                        </a:lnSpc>
                        <a:spcBef>
                          <a:spcPts val="0"/>
                        </a:spcBef>
                        <a:spcAft>
                          <a:spcPts val="0"/>
                        </a:spcAft>
                      </a:pPr>
                      <a:r>
                        <a:rPr lang="en-US" sz="1100" b="1">
                          <a:latin typeface="Calibri"/>
                          <a:ea typeface="Times New Roman"/>
                          <a:cs typeface="Times New Roman"/>
                        </a:rPr>
                        <a:t>85%</a:t>
                      </a:r>
                      <a:endParaRPr lang="en-US" sz="1100">
                        <a:latin typeface="Calibri"/>
                        <a:ea typeface="Times New Roman"/>
                        <a:cs typeface="Times New Roman"/>
                      </a:endParaRPr>
                    </a:p>
                  </a:txBody>
                  <a:tcPr marL="68580" marR="68580" marT="0" marB="0" anchor="ctr">
                    <a:lnL>
                      <a:noFill/>
                    </a:lnL>
                    <a:lnR>
                      <a:noFill/>
                    </a:lnR>
                    <a:lnT>
                      <a:noFill/>
                    </a:lnT>
                    <a:lnB>
                      <a:noFill/>
                    </a:lnB>
                    <a:solidFill>
                      <a:srgbClr val="D3DFEE"/>
                    </a:solidFill>
                  </a:tcPr>
                </a:tc>
              </a:tr>
              <a:tr h="235069">
                <a:tc>
                  <a:txBody>
                    <a:bodyPr/>
                    <a:lstStyle/>
                    <a:p>
                      <a:pPr marL="0" marR="0" algn="l">
                        <a:lnSpc>
                          <a:spcPct val="115000"/>
                        </a:lnSpc>
                        <a:spcBef>
                          <a:spcPts val="0"/>
                        </a:spcBef>
                        <a:spcAft>
                          <a:spcPts val="0"/>
                        </a:spcAft>
                      </a:pPr>
                      <a:r>
                        <a:rPr lang="en-US" sz="1100" dirty="0">
                          <a:latin typeface="Calibri"/>
                          <a:ea typeface="Times New Roman"/>
                          <a:cs typeface="Times New Roman"/>
                        </a:rPr>
                        <a:t>% in Institution</a:t>
                      </a:r>
                    </a:p>
                  </a:txBody>
                  <a:tcPr marL="68580" marR="68580" marT="0"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b="1" dirty="0">
                          <a:latin typeface="Calibri"/>
                          <a:ea typeface="Times New Roman"/>
                          <a:cs typeface="Times New Roman"/>
                        </a:rPr>
                        <a:t>15%</a:t>
                      </a:r>
                      <a:endParaRPr lang="en-US" sz="1100" dirty="0">
                        <a:latin typeface="Calibri"/>
                        <a:ea typeface="Times New Roman"/>
                        <a:cs typeface="Times New Roman"/>
                      </a:endParaRPr>
                    </a:p>
                  </a:txBody>
                  <a:tcPr marL="68580" marR="68580" marT="0" marB="0" anchor="ctr">
                    <a:lnL>
                      <a:noFill/>
                    </a:lnL>
                    <a:lnR>
                      <a:noFill/>
                    </a:lnR>
                    <a:lnT>
                      <a:noFill/>
                    </a:lnT>
                    <a:lnB w="12700" cap="flat" cmpd="sng" algn="ctr">
                      <a:solidFill>
                        <a:srgbClr val="4F81BD"/>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04800" y="914400"/>
            <a:ext cx="8305800" cy="4038600"/>
          </a:xfrm>
        </p:spPr>
        <p:txBody>
          <a:bodyPr/>
          <a:lstStyle/>
          <a:p>
            <a:pPr eaLnBrk="1" hangingPunct="1">
              <a:defRPr/>
            </a:pPr>
            <a:r>
              <a:rPr lang="en-US" sz="3600" dirty="0" smtClean="0"/>
              <a:t>We also gave each CIL its own, confidential report showing how that CIL’s outcomes compared to the outcomes of all the CILs combined.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defRPr/>
            </a:pPr>
            <a:r>
              <a:rPr lang="en-US" smtClean="0"/>
              <a:t>Three Simple Steps</a:t>
            </a:r>
          </a:p>
        </p:txBody>
      </p:sp>
      <p:sp>
        <p:nvSpPr>
          <p:cNvPr id="8195" name="Content Placeholder 2"/>
          <p:cNvSpPr>
            <a:spLocks noGrp="1"/>
          </p:cNvSpPr>
          <p:nvPr>
            <p:ph idx="1"/>
          </p:nvPr>
        </p:nvSpPr>
        <p:spPr/>
        <p:txBody>
          <a:bodyPr/>
          <a:lstStyle/>
          <a:p>
            <a:pPr marL="514350" indent="-514350" eaLnBrk="1" hangingPunct="1">
              <a:buFont typeface="Arial" panose="020B0604020202020204" pitchFamily="34" charset="0"/>
              <a:buAutoNum type="arabicPeriod"/>
            </a:pPr>
            <a:r>
              <a:rPr lang="en-US" smtClean="0"/>
              <a:t>“Clean” the raw information</a:t>
            </a:r>
          </a:p>
          <a:p>
            <a:pPr marL="514350" indent="-514350" eaLnBrk="1" hangingPunct="1">
              <a:buFont typeface="Arial" panose="020B0604020202020204" pitchFamily="34" charset="0"/>
              <a:buAutoNum type="arabicPeriod"/>
            </a:pPr>
            <a:endParaRPr lang="en-US" sz="1600" smtClean="0"/>
          </a:p>
          <a:p>
            <a:pPr marL="514350" indent="-514350" eaLnBrk="1" hangingPunct="1">
              <a:buFont typeface="Arial" panose="020B0604020202020204" pitchFamily="34" charset="0"/>
              <a:buAutoNum type="arabicPeriod"/>
            </a:pPr>
            <a:r>
              <a:rPr lang="en-US" smtClean="0"/>
              <a:t>“Run the numbers”</a:t>
            </a:r>
          </a:p>
          <a:p>
            <a:pPr marL="514350" indent="-514350" eaLnBrk="1" hangingPunct="1">
              <a:buFont typeface="Arial" panose="020B0604020202020204" pitchFamily="34" charset="0"/>
              <a:buAutoNum type="arabicPeriod"/>
            </a:pPr>
            <a:endParaRPr lang="en-US" sz="1600" smtClean="0"/>
          </a:p>
          <a:p>
            <a:pPr marL="514350" indent="-514350" eaLnBrk="1" hangingPunct="1">
              <a:buFont typeface="Arial" panose="020B0604020202020204" pitchFamily="34" charset="0"/>
              <a:buAutoNum type="arabicPeriod"/>
            </a:pPr>
            <a:r>
              <a:rPr lang="en-US" smtClean="0"/>
              <a:t>Analyze open-ended questions</a:t>
            </a:r>
          </a:p>
          <a:p>
            <a:pPr marL="514350" indent="-514350" eaLnBrk="1" hangingPunct="1">
              <a:buFont typeface="Arial" panose="020B0604020202020204" pitchFamily="34" charset="0"/>
              <a:buAutoNum type="arabicPeriod"/>
            </a:pPr>
            <a:endParaRPr lang="en-US" smtClean="0"/>
          </a:p>
          <a:p>
            <a:pPr marL="514350" indent="-514350" eaLnBrk="1" hangingPunct="1">
              <a:buFont typeface="Tahoma" panose="020B0604030504040204" pitchFamily="34" charset="0"/>
              <a:buNone/>
            </a:pPr>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447800" y="152400"/>
          <a:ext cx="6553200" cy="6172200"/>
        </p:xfrm>
        <a:graphic>
          <a:graphicData uri="http://schemas.openxmlformats.org/drawingml/2006/table">
            <a:tbl>
              <a:tblPr/>
              <a:tblGrid>
                <a:gridCol w="4325442"/>
                <a:gridCol w="1113879"/>
                <a:gridCol w="1113879"/>
              </a:tblGrid>
              <a:tr h="500447">
                <a:tc>
                  <a:txBody>
                    <a:bodyPr/>
                    <a:lstStyle/>
                    <a:p>
                      <a:pPr marL="0" marR="0" algn="ctr">
                        <a:lnSpc>
                          <a:spcPct val="115000"/>
                        </a:lnSpc>
                        <a:spcBef>
                          <a:spcPts val="0"/>
                        </a:spcBef>
                        <a:spcAft>
                          <a:spcPts val="0"/>
                        </a:spcAft>
                      </a:pPr>
                      <a:endParaRPr lang="en-US" sz="700" dirty="0">
                        <a:latin typeface="Calibri"/>
                        <a:ea typeface="Calibri"/>
                        <a:cs typeface="Times New Roman"/>
                      </a:endParaRPr>
                    </a:p>
                    <a:p>
                      <a:pPr marL="0" marR="0" algn="ctr">
                        <a:lnSpc>
                          <a:spcPct val="115000"/>
                        </a:lnSpc>
                        <a:spcBef>
                          <a:spcPts val="0"/>
                        </a:spcBef>
                        <a:spcAft>
                          <a:spcPts val="0"/>
                        </a:spcAft>
                      </a:pPr>
                      <a:r>
                        <a:rPr lang="en-US" sz="1000" b="1" dirty="0">
                          <a:solidFill>
                            <a:srgbClr val="000000"/>
                          </a:solidFill>
                          <a:latin typeface="Calibri"/>
                          <a:ea typeface="Calibri"/>
                          <a:cs typeface="Times New Roman"/>
                        </a:rPr>
                        <a:t>Outcome Indicator # and Brief Definition</a:t>
                      </a:r>
                      <a:endParaRPr lang="en-US" sz="1000" dirty="0">
                        <a:latin typeface="Calibri"/>
                        <a:ea typeface="Calibri"/>
                        <a:cs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5B3D7"/>
                    </a:solidFill>
                  </a:tcPr>
                </a:tc>
                <a:tc>
                  <a:txBody>
                    <a:bodyPr/>
                    <a:lstStyle/>
                    <a:p>
                      <a:pPr marL="0" marR="0" algn="ctr">
                        <a:lnSpc>
                          <a:spcPct val="115000"/>
                        </a:lnSpc>
                        <a:spcBef>
                          <a:spcPts val="0"/>
                        </a:spcBef>
                        <a:spcAft>
                          <a:spcPts val="0"/>
                        </a:spcAft>
                      </a:pPr>
                      <a:endParaRPr lang="en-US" sz="1000" dirty="0">
                        <a:latin typeface="Calibri"/>
                        <a:ea typeface="Calibri"/>
                        <a:cs typeface="Times New Roman"/>
                      </a:endParaRPr>
                    </a:p>
                    <a:p>
                      <a:pPr marL="0" marR="0" algn="ctr">
                        <a:lnSpc>
                          <a:spcPct val="115000"/>
                        </a:lnSpc>
                        <a:spcBef>
                          <a:spcPts val="0"/>
                        </a:spcBef>
                        <a:spcAft>
                          <a:spcPts val="0"/>
                        </a:spcAft>
                      </a:pPr>
                      <a:r>
                        <a:rPr lang="en-US" sz="1000" b="1" dirty="0">
                          <a:solidFill>
                            <a:srgbClr val="000000"/>
                          </a:solidFill>
                          <a:latin typeface="Calibri"/>
                          <a:ea typeface="Calibri"/>
                          <a:cs typeface="Times New Roman"/>
                        </a:rPr>
                        <a:t>All 28 CILs</a:t>
                      </a:r>
                      <a:endParaRPr lang="en-US" sz="1000" dirty="0">
                        <a:latin typeface="Calibri"/>
                        <a:ea typeface="Calibri"/>
                        <a:cs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5B3D7"/>
                    </a:solidFill>
                  </a:tcPr>
                </a:tc>
                <a:tc>
                  <a:txBody>
                    <a:bodyPr/>
                    <a:lstStyle/>
                    <a:p>
                      <a:pPr marL="0" marR="0" algn="ctr">
                        <a:lnSpc>
                          <a:spcPct val="115000"/>
                        </a:lnSpc>
                        <a:spcBef>
                          <a:spcPts val="0"/>
                        </a:spcBef>
                        <a:spcAft>
                          <a:spcPts val="0"/>
                        </a:spcAft>
                      </a:pPr>
                      <a:endParaRPr lang="en-US" sz="1000" dirty="0">
                        <a:latin typeface="Calibri"/>
                        <a:ea typeface="Calibri"/>
                        <a:cs typeface="Times New Roman"/>
                      </a:endParaRPr>
                    </a:p>
                    <a:p>
                      <a:pPr marL="0" marR="0" algn="ctr">
                        <a:lnSpc>
                          <a:spcPct val="115000"/>
                        </a:lnSpc>
                        <a:spcBef>
                          <a:spcPts val="0"/>
                        </a:spcBef>
                        <a:spcAft>
                          <a:spcPts val="0"/>
                        </a:spcAft>
                      </a:pPr>
                      <a:r>
                        <a:rPr lang="en-US" sz="1000" b="1" dirty="0">
                          <a:solidFill>
                            <a:srgbClr val="000000"/>
                          </a:solidFill>
                          <a:latin typeface="Calibri"/>
                          <a:ea typeface="Calibri"/>
                          <a:cs typeface="Times New Roman"/>
                        </a:rPr>
                        <a:t> CIL #XXX</a:t>
                      </a:r>
                      <a:endParaRPr lang="en-US" sz="1000" dirty="0">
                        <a:latin typeface="Calibri"/>
                        <a:ea typeface="Calibri"/>
                        <a:cs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5B3D7"/>
                    </a:solidFill>
                  </a:tcPr>
                </a:tc>
              </a:tr>
              <a:tr h="417041">
                <a:tc>
                  <a:txBody>
                    <a:bodyPr/>
                    <a:lstStyle/>
                    <a:p>
                      <a:pPr marL="0" marR="0" algn="l">
                        <a:lnSpc>
                          <a:spcPct val="115000"/>
                        </a:lnSpc>
                        <a:spcBef>
                          <a:spcPts val="0"/>
                        </a:spcBef>
                        <a:spcAft>
                          <a:spcPts val="0"/>
                        </a:spcAft>
                      </a:pPr>
                      <a:r>
                        <a:rPr lang="en-US" sz="1000">
                          <a:solidFill>
                            <a:srgbClr val="000000"/>
                          </a:solidFill>
                          <a:latin typeface="Calibri"/>
                          <a:ea typeface="Calibri"/>
                          <a:cs typeface="Times New Roman"/>
                        </a:rPr>
                        <a:t>1.   % consumers who have gained new skills, knowledge, or resources</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marL="0" marR="0" algn="ctr">
                        <a:lnSpc>
                          <a:spcPct val="115000"/>
                        </a:lnSpc>
                        <a:spcBef>
                          <a:spcPts val="600"/>
                        </a:spcBef>
                        <a:spcAft>
                          <a:spcPts val="0"/>
                        </a:spcAft>
                      </a:pPr>
                      <a:r>
                        <a:rPr lang="en-US" sz="1000" b="1">
                          <a:latin typeface="Calibri"/>
                          <a:ea typeface="Calibri"/>
                          <a:cs typeface="Times New Roman"/>
                        </a:rPr>
                        <a:t>70% Yes</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600"/>
                        </a:spcBef>
                        <a:spcAft>
                          <a:spcPts val="0"/>
                        </a:spcAft>
                      </a:pPr>
                      <a:r>
                        <a:rPr lang="en-US" sz="1000" b="1" dirty="0">
                          <a:solidFill>
                            <a:srgbClr val="000000"/>
                          </a:solidFill>
                          <a:latin typeface="Calibri"/>
                          <a:ea typeface="Calibri"/>
                          <a:cs typeface="Times New Roman"/>
                        </a:rPr>
                        <a:t>54% Yes</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6664"/>
                    </a:solidFill>
                  </a:tcPr>
                </a:tc>
              </a:tr>
              <a:tr h="417041">
                <a:tc>
                  <a:txBody>
                    <a:bodyPr/>
                    <a:lstStyle/>
                    <a:p>
                      <a:pPr marL="0" marR="0" algn="l">
                        <a:lnSpc>
                          <a:spcPct val="115000"/>
                        </a:lnSpc>
                        <a:spcBef>
                          <a:spcPts val="0"/>
                        </a:spcBef>
                        <a:spcAft>
                          <a:spcPts val="0"/>
                        </a:spcAft>
                      </a:pPr>
                      <a:r>
                        <a:rPr lang="en-US" sz="1000">
                          <a:solidFill>
                            <a:srgbClr val="000000"/>
                          </a:solidFill>
                          <a:latin typeface="Calibri"/>
                          <a:ea typeface="Calibri"/>
                          <a:cs typeface="Times New Roman"/>
                        </a:rPr>
                        <a:t>2.   % consumers who have become more independent</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9D9D9"/>
                    </a:solidFill>
                  </a:tcPr>
                </a:tc>
                <a:tc>
                  <a:txBody>
                    <a:bodyPr/>
                    <a:lstStyle/>
                    <a:p>
                      <a:pPr marL="0" marR="0" algn="ctr">
                        <a:lnSpc>
                          <a:spcPct val="115000"/>
                        </a:lnSpc>
                        <a:spcBef>
                          <a:spcPts val="600"/>
                        </a:spcBef>
                        <a:spcAft>
                          <a:spcPts val="0"/>
                        </a:spcAft>
                      </a:pPr>
                      <a:r>
                        <a:rPr lang="en-US" sz="1000" b="1">
                          <a:latin typeface="Calibri"/>
                          <a:ea typeface="Calibri"/>
                          <a:cs typeface="Times New Roman"/>
                        </a:rPr>
                        <a:t>51% Yes</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600"/>
                        </a:spcBef>
                        <a:spcAft>
                          <a:spcPts val="0"/>
                        </a:spcAft>
                      </a:pPr>
                      <a:r>
                        <a:rPr lang="en-US" sz="1000" b="1" dirty="0">
                          <a:solidFill>
                            <a:srgbClr val="000000"/>
                          </a:solidFill>
                          <a:latin typeface="Calibri"/>
                          <a:ea typeface="Calibri"/>
                          <a:cs typeface="Times New Roman"/>
                        </a:rPr>
                        <a:t>54% Yes</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D05E"/>
                    </a:solidFill>
                  </a:tcPr>
                </a:tc>
              </a:tr>
              <a:tr h="417041">
                <a:tc>
                  <a:txBody>
                    <a:bodyPr/>
                    <a:lstStyle/>
                    <a:p>
                      <a:pPr marL="0" marR="0" algn="l">
                        <a:lnSpc>
                          <a:spcPct val="115000"/>
                        </a:lnSpc>
                        <a:spcBef>
                          <a:spcPts val="0"/>
                        </a:spcBef>
                        <a:spcAft>
                          <a:spcPts val="0"/>
                        </a:spcAft>
                      </a:pPr>
                      <a:r>
                        <a:rPr lang="en-US" sz="1000" dirty="0">
                          <a:solidFill>
                            <a:srgbClr val="000000"/>
                          </a:solidFill>
                          <a:latin typeface="Calibri"/>
                          <a:ea typeface="Calibri"/>
                          <a:cs typeface="Times New Roman"/>
                        </a:rPr>
                        <a:t>3.   # goals achieved by consumers</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gridSpan="2">
                  <a:txBody>
                    <a:bodyPr/>
                    <a:lstStyle/>
                    <a:p>
                      <a:pPr marL="0" marR="0" algn="ctr">
                        <a:lnSpc>
                          <a:spcPct val="115000"/>
                        </a:lnSpc>
                        <a:spcBef>
                          <a:spcPts val="600"/>
                        </a:spcBef>
                        <a:spcAft>
                          <a:spcPts val="0"/>
                        </a:spcAft>
                      </a:pPr>
                      <a:r>
                        <a:rPr lang="en-US" sz="1000" b="1" dirty="0">
                          <a:solidFill>
                            <a:srgbClr val="000000"/>
                          </a:solidFill>
                          <a:latin typeface="Calibri"/>
                          <a:ea typeface="Calibri"/>
                          <a:cs typeface="Times New Roman"/>
                        </a:rPr>
                        <a:t>Not Measured This Year</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417041">
                <a:tc>
                  <a:txBody>
                    <a:bodyPr/>
                    <a:lstStyle/>
                    <a:p>
                      <a:pPr marL="0" marR="0" algn="l">
                        <a:lnSpc>
                          <a:spcPct val="115000"/>
                        </a:lnSpc>
                        <a:spcBef>
                          <a:spcPts val="0"/>
                        </a:spcBef>
                        <a:spcAft>
                          <a:spcPts val="0"/>
                        </a:spcAft>
                      </a:pPr>
                      <a:r>
                        <a:rPr lang="en-US" sz="1000">
                          <a:solidFill>
                            <a:srgbClr val="000000"/>
                          </a:solidFill>
                          <a:latin typeface="Calibri"/>
                          <a:ea typeface="Calibri"/>
                          <a:cs typeface="Times New Roman"/>
                        </a:rPr>
                        <a:t>4.    % I&amp;R callers who got the information they wanted</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9D9D9"/>
                    </a:solidFill>
                  </a:tcPr>
                </a:tc>
                <a:tc>
                  <a:txBody>
                    <a:bodyPr/>
                    <a:lstStyle/>
                    <a:p>
                      <a:pPr marL="0" marR="0" algn="ctr">
                        <a:lnSpc>
                          <a:spcPct val="115000"/>
                        </a:lnSpc>
                        <a:spcBef>
                          <a:spcPts val="600"/>
                        </a:spcBef>
                        <a:spcAft>
                          <a:spcPts val="0"/>
                        </a:spcAft>
                      </a:pPr>
                      <a:r>
                        <a:rPr lang="en-US" sz="1000" b="1">
                          <a:latin typeface="Calibri"/>
                          <a:ea typeface="Calibri"/>
                          <a:cs typeface="Times New Roman"/>
                        </a:rPr>
                        <a:t>72% Yes</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600"/>
                        </a:spcBef>
                        <a:spcAft>
                          <a:spcPts val="0"/>
                        </a:spcAft>
                      </a:pPr>
                      <a:r>
                        <a:rPr lang="en-US" sz="1000" b="1" dirty="0">
                          <a:solidFill>
                            <a:srgbClr val="000000"/>
                          </a:solidFill>
                          <a:latin typeface="Calibri"/>
                          <a:ea typeface="Calibri"/>
                          <a:cs typeface="Times New Roman"/>
                        </a:rPr>
                        <a:t>96% Yes</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D05E"/>
                    </a:solidFill>
                  </a:tcPr>
                </a:tc>
              </a:tr>
              <a:tr h="417041">
                <a:tc>
                  <a:txBody>
                    <a:bodyPr/>
                    <a:lstStyle/>
                    <a:p>
                      <a:pPr marL="0" marR="0" algn="l">
                        <a:lnSpc>
                          <a:spcPct val="115000"/>
                        </a:lnSpc>
                        <a:spcBef>
                          <a:spcPts val="0"/>
                        </a:spcBef>
                        <a:spcAft>
                          <a:spcPts val="0"/>
                        </a:spcAft>
                      </a:pPr>
                      <a:r>
                        <a:rPr lang="en-US" sz="1000">
                          <a:solidFill>
                            <a:srgbClr val="000000"/>
                          </a:solidFill>
                          <a:latin typeface="Calibri"/>
                          <a:ea typeface="Calibri"/>
                          <a:cs typeface="Times New Roman"/>
                        </a:rPr>
                        <a:t>5.   % I&amp;R callers who used a new resource they learned from us</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marL="0" marR="0" algn="ctr">
                        <a:lnSpc>
                          <a:spcPct val="115000"/>
                        </a:lnSpc>
                        <a:spcBef>
                          <a:spcPts val="600"/>
                        </a:spcBef>
                        <a:spcAft>
                          <a:spcPts val="0"/>
                        </a:spcAft>
                      </a:pPr>
                      <a:r>
                        <a:rPr lang="en-US" sz="1000" b="1">
                          <a:latin typeface="Calibri"/>
                          <a:ea typeface="Calibri"/>
                          <a:cs typeface="Times New Roman"/>
                        </a:rPr>
                        <a:t>52%  Yes</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600"/>
                        </a:spcBef>
                        <a:spcAft>
                          <a:spcPts val="0"/>
                        </a:spcAft>
                      </a:pPr>
                      <a:r>
                        <a:rPr lang="en-US" sz="1000" b="1" dirty="0">
                          <a:solidFill>
                            <a:srgbClr val="000000"/>
                          </a:solidFill>
                          <a:latin typeface="Calibri"/>
                          <a:ea typeface="Calibri"/>
                          <a:cs typeface="Times New Roman"/>
                        </a:rPr>
                        <a:t>88% Yes</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D05E"/>
                    </a:solidFill>
                  </a:tcPr>
                </a:tc>
              </a:tr>
              <a:tr h="417041">
                <a:tc>
                  <a:txBody>
                    <a:bodyPr/>
                    <a:lstStyle/>
                    <a:p>
                      <a:pPr marL="0" marR="0" algn="l">
                        <a:lnSpc>
                          <a:spcPct val="115000"/>
                        </a:lnSpc>
                        <a:spcBef>
                          <a:spcPts val="0"/>
                        </a:spcBef>
                        <a:spcAft>
                          <a:spcPts val="0"/>
                        </a:spcAft>
                      </a:pPr>
                      <a:r>
                        <a:rPr lang="en-US" sz="1000">
                          <a:solidFill>
                            <a:srgbClr val="000000"/>
                          </a:solidFill>
                          <a:latin typeface="Calibri"/>
                          <a:ea typeface="Calibri"/>
                          <a:cs typeface="Times New Roman"/>
                        </a:rPr>
                        <a:t>6.   % consumers who advocated on their own behalf</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9D9D9"/>
                    </a:solidFill>
                  </a:tcPr>
                </a:tc>
                <a:tc>
                  <a:txBody>
                    <a:bodyPr/>
                    <a:lstStyle/>
                    <a:p>
                      <a:pPr marL="0" marR="0" algn="ctr">
                        <a:lnSpc>
                          <a:spcPct val="115000"/>
                        </a:lnSpc>
                        <a:spcBef>
                          <a:spcPts val="600"/>
                        </a:spcBef>
                        <a:spcAft>
                          <a:spcPts val="0"/>
                        </a:spcAft>
                      </a:pPr>
                      <a:r>
                        <a:rPr lang="en-US" sz="1000" b="1">
                          <a:latin typeface="Calibri"/>
                          <a:ea typeface="Calibri"/>
                          <a:cs typeface="Times New Roman"/>
                        </a:rPr>
                        <a:t>58% Yes</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600"/>
                        </a:spcBef>
                        <a:spcAft>
                          <a:spcPts val="0"/>
                        </a:spcAft>
                      </a:pPr>
                      <a:r>
                        <a:rPr lang="en-US" sz="1000" b="1" dirty="0">
                          <a:solidFill>
                            <a:srgbClr val="000000"/>
                          </a:solidFill>
                          <a:latin typeface="Calibri"/>
                          <a:ea typeface="Calibri"/>
                          <a:cs typeface="Times New Roman"/>
                        </a:rPr>
                        <a:t>63% Yes</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D05E"/>
                    </a:solidFill>
                  </a:tcPr>
                </a:tc>
              </a:tr>
              <a:tr h="417041">
                <a:tc>
                  <a:txBody>
                    <a:bodyPr/>
                    <a:lstStyle/>
                    <a:p>
                      <a:pPr marL="0" marR="0" algn="l">
                        <a:lnSpc>
                          <a:spcPct val="115000"/>
                        </a:lnSpc>
                        <a:spcBef>
                          <a:spcPts val="0"/>
                        </a:spcBef>
                        <a:spcAft>
                          <a:spcPts val="0"/>
                        </a:spcAft>
                      </a:pPr>
                      <a:r>
                        <a:rPr lang="en-US" sz="1000">
                          <a:solidFill>
                            <a:srgbClr val="000000"/>
                          </a:solidFill>
                          <a:latin typeface="Calibri"/>
                          <a:ea typeface="Calibri"/>
                          <a:cs typeface="Times New Roman"/>
                        </a:rPr>
                        <a:t>7.   % consumers who  advocated for changes in the community</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marL="0" marR="0" algn="ctr">
                        <a:lnSpc>
                          <a:spcPct val="115000"/>
                        </a:lnSpc>
                        <a:spcBef>
                          <a:spcPts val="600"/>
                        </a:spcBef>
                        <a:spcAft>
                          <a:spcPts val="0"/>
                        </a:spcAft>
                      </a:pPr>
                      <a:r>
                        <a:rPr lang="en-US" sz="1000" b="1">
                          <a:latin typeface="Calibri"/>
                          <a:ea typeface="Calibri"/>
                          <a:cs typeface="Times New Roman"/>
                        </a:rPr>
                        <a:t>28% Yes</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600"/>
                        </a:spcBef>
                        <a:spcAft>
                          <a:spcPts val="0"/>
                        </a:spcAft>
                      </a:pPr>
                      <a:r>
                        <a:rPr lang="en-US" sz="1000" b="1" dirty="0">
                          <a:solidFill>
                            <a:srgbClr val="000000"/>
                          </a:solidFill>
                          <a:latin typeface="Calibri"/>
                          <a:ea typeface="Calibri"/>
                          <a:cs typeface="Times New Roman"/>
                        </a:rPr>
                        <a:t>33% Yes</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D05E"/>
                    </a:solidFill>
                  </a:tcPr>
                </a:tc>
              </a:tr>
              <a:tr h="500447">
                <a:tc>
                  <a:txBody>
                    <a:bodyPr/>
                    <a:lstStyle/>
                    <a:p>
                      <a:pPr marL="0" marR="0" algn="l">
                        <a:lnSpc>
                          <a:spcPct val="115000"/>
                        </a:lnSpc>
                        <a:spcBef>
                          <a:spcPts val="0"/>
                        </a:spcBef>
                        <a:spcAft>
                          <a:spcPts val="0"/>
                        </a:spcAft>
                      </a:pPr>
                      <a:r>
                        <a:rPr lang="en-US" sz="1000">
                          <a:solidFill>
                            <a:srgbClr val="000000"/>
                          </a:solidFill>
                          <a:latin typeface="Calibri"/>
                          <a:ea typeface="Calibri"/>
                          <a:cs typeface="Times New Roman"/>
                        </a:rPr>
                        <a:t>8.   # activities the CIL conducted to confirm or identify the primary barriers in the community</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9D9D9"/>
                    </a:solidFill>
                  </a:tcPr>
                </a:tc>
                <a:tc>
                  <a:txBody>
                    <a:bodyPr/>
                    <a:lstStyle/>
                    <a:p>
                      <a:pPr marL="0" marR="0" algn="ctr">
                        <a:lnSpc>
                          <a:spcPct val="115000"/>
                        </a:lnSpc>
                        <a:spcBef>
                          <a:spcPts val="1200"/>
                        </a:spcBef>
                        <a:spcAft>
                          <a:spcPts val="1000"/>
                        </a:spcAft>
                      </a:pPr>
                      <a:r>
                        <a:rPr lang="en-US" sz="1000" b="1">
                          <a:solidFill>
                            <a:srgbClr val="000000"/>
                          </a:solidFill>
                          <a:latin typeface="Calibri"/>
                          <a:ea typeface="Calibri"/>
                          <a:cs typeface="Times New Roman"/>
                        </a:rPr>
                        <a:t>See page 8 of full report</a:t>
                      </a:r>
                      <a:endParaRPr lang="en-US" sz="1000">
                        <a:latin typeface="Calibri"/>
                        <a:ea typeface="Calibri"/>
                        <a:cs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600"/>
                        </a:spcBef>
                        <a:spcAft>
                          <a:spcPts val="0"/>
                        </a:spcAft>
                      </a:pPr>
                      <a:r>
                        <a:rPr lang="en-US" sz="1000" b="1" dirty="0">
                          <a:solidFill>
                            <a:srgbClr val="000000"/>
                          </a:solidFill>
                          <a:latin typeface="Calibri"/>
                          <a:ea typeface="Calibri"/>
                          <a:cs typeface="Times New Roman"/>
                        </a:rPr>
                        <a:t>25</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7041">
                <a:tc>
                  <a:txBody>
                    <a:bodyPr/>
                    <a:lstStyle/>
                    <a:p>
                      <a:pPr marL="0" marR="0" algn="l">
                        <a:lnSpc>
                          <a:spcPct val="115000"/>
                        </a:lnSpc>
                        <a:spcBef>
                          <a:spcPts val="0"/>
                        </a:spcBef>
                        <a:spcAft>
                          <a:spcPts val="0"/>
                        </a:spcAft>
                      </a:pPr>
                      <a:r>
                        <a:rPr lang="en-US" sz="1000">
                          <a:solidFill>
                            <a:srgbClr val="000000"/>
                          </a:solidFill>
                          <a:latin typeface="Calibri"/>
                          <a:ea typeface="Calibri"/>
                          <a:cs typeface="Times New Roman"/>
                        </a:rPr>
                        <a:t>9.   CIL has an explicit systems advocacy workplan</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marL="0" marR="0" algn="ctr">
                        <a:lnSpc>
                          <a:spcPct val="115000"/>
                        </a:lnSpc>
                        <a:spcBef>
                          <a:spcPts val="600"/>
                        </a:spcBef>
                        <a:spcAft>
                          <a:spcPts val="0"/>
                        </a:spcAft>
                      </a:pPr>
                      <a:r>
                        <a:rPr lang="en-US" sz="1000" b="1">
                          <a:latin typeface="Calibri"/>
                          <a:ea typeface="Calibri"/>
                          <a:cs typeface="Times New Roman"/>
                        </a:rPr>
                        <a:t>43% Yes</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600"/>
                        </a:spcBef>
                        <a:spcAft>
                          <a:spcPts val="0"/>
                        </a:spcAft>
                      </a:pPr>
                      <a:r>
                        <a:rPr lang="en-US" sz="1000" b="1" dirty="0">
                          <a:latin typeface="Calibri"/>
                          <a:ea typeface="Calibri"/>
                          <a:cs typeface="Times New Roman"/>
                        </a:rPr>
                        <a:t>No</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6664"/>
                    </a:solidFill>
                  </a:tcPr>
                </a:tc>
              </a:tr>
              <a:tr h="417041">
                <a:tc>
                  <a:txBody>
                    <a:bodyPr/>
                    <a:lstStyle/>
                    <a:p>
                      <a:pPr marL="0" marR="0" algn="l">
                        <a:lnSpc>
                          <a:spcPct val="115000"/>
                        </a:lnSpc>
                        <a:spcBef>
                          <a:spcPts val="0"/>
                        </a:spcBef>
                        <a:spcAft>
                          <a:spcPts val="0"/>
                        </a:spcAft>
                      </a:pPr>
                      <a:r>
                        <a:rPr lang="en-US" sz="1000">
                          <a:solidFill>
                            <a:srgbClr val="000000"/>
                          </a:solidFill>
                          <a:latin typeface="Calibri"/>
                          <a:ea typeface="Calibri"/>
                          <a:cs typeface="Times New Roman"/>
                        </a:rPr>
                        <a:t>10.  # positive changes achieved or negative changes prevented by systems advocacy</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D9D9D9"/>
                    </a:solidFill>
                  </a:tcPr>
                </a:tc>
                <a:tc>
                  <a:txBody>
                    <a:bodyPr/>
                    <a:lstStyle/>
                    <a:p>
                      <a:pPr marL="0" marR="0" algn="ctr">
                        <a:lnSpc>
                          <a:spcPct val="115000"/>
                        </a:lnSpc>
                        <a:spcBef>
                          <a:spcPts val="600"/>
                        </a:spcBef>
                        <a:spcAft>
                          <a:spcPts val="0"/>
                        </a:spcAft>
                      </a:pPr>
                      <a:r>
                        <a:rPr lang="en-US" sz="1000" b="1">
                          <a:solidFill>
                            <a:srgbClr val="000000"/>
                          </a:solidFill>
                          <a:latin typeface="Calibri"/>
                          <a:ea typeface="Calibri"/>
                          <a:cs typeface="Times New Roman"/>
                        </a:rPr>
                        <a:t>See page 10 of full report</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600"/>
                        </a:spcBef>
                        <a:spcAft>
                          <a:spcPts val="0"/>
                        </a:spcAft>
                      </a:pPr>
                      <a:r>
                        <a:rPr lang="en-US" sz="1000" b="1" dirty="0">
                          <a:latin typeface="Calibri"/>
                          <a:ea typeface="Calibri"/>
                          <a:cs typeface="Times New Roman"/>
                        </a:rPr>
                        <a:t>14</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7041">
                <a:tc>
                  <a:txBody>
                    <a:bodyPr/>
                    <a:lstStyle/>
                    <a:p>
                      <a:pPr marL="0" marR="0" algn="l">
                        <a:lnSpc>
                          <a:spcPct val="115000"/>
                        </a:lnSpc>
                        <a:spcBef>
                          <a:spcPts val="0"/>
                        </a:spcBef>
                        <a:spcAft>
                          <a:spcPts val="0"/>
                        </a:spcAft>
                      </a:pPr>
                      <a:r>
                        <a:rPr lang="en-US" sz="1000">
                          <a:solidFill>
                            <a:srgbClr val="000000"/>
                          </a:solidFill>
                          <a:latin typeface="Calibri"/>
                          <a:ea typeface="Calibri"/>
                          <a:cs typeface="Times New Roman"/>
                        </a:rPr>
                        <a:t>11.  % institutionalized consumers who moved out of their institution and into the community</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a:txBody>
                    <a:bodyPr/>
                    <a:lstStyle/>
                    <a:p>
                      <a:pPr marL="0" marR="0" algn="ctr">
                        <a:lnSpc>
                          <a:spcPct val="115000"/>
                        </a:lnSpc>
                        <a:spcBef>
                          <a:spcPts val="600"/>
                        </a:spcBef>
                        <a:spcAft>
                          <a:spcPts val="0"/>
                        </a:spcAft>
                      </a:pPr>
                      <a:r>
                        <a:rPr lang="en-US" sz="1000" b="1">
                          <a:solidFill>
                            <a:srgbClr val="000000"/>
                          </a:solidFill>
                          <a:latin typeface="Calibri"/>
                          <a:ea typeface="Calibri"/>
                          <a:cs typeface="Times New Roman"/>
                        </a:rPr>
                        <a:t>See page 11 of full report</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600"/>
                        </a:spcBef>
                        <a:spcAft>
                          <a:spcPts val="0"/>
                        </a:spcAft>
                      </a:pPr>
                      <a:r>
                        <a:rPr lang="en-US" sz="1000" b="1" dirty="0">
                          <a:latin typeface="Calibri"/>
                          <a:ea typeface="Calibri"/>
                          <a:cs typeface="Times New Roman"/>
                        </a:rPr>
                        <a:t>43%</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7041">
                <a:tc>
                  <a:txBody>
                    <a:bodyPr/>
                    <a:lstStyle/>
                    <a:p>
                      <a:pPr marL="0" marR="0" algn="l">
                        <a:lnSpc>
                          <a:spcPct val="115000"/>
                        </a:lnSpc>
                        <a:spcBef>
                          <a:spcPts val="0"/>
                        </a:spcBef>
                        <a:spcAft>
                          <a:spcPts val="0"/>
                        </a:spcAft>
                      </a:pPr>
                      <a:r>
                        <a:rPr lang="en-US" sz="1000" dirty="0">
                          <a:solidFill>
                            <a:srgbClr val="000000"/>
                          </a:solidFill>
                          <a:latin typeface="Calibri"/>
                          <a:ea typeface="Calibri"/>
                          <a:cs typeface="Times New Roman"/>
                        </a:rPr>
                        <a:t>12.   % at-risk consumers who remained in a community-based setting</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600"/>
                        </a:spcBef>
                        <a:spcAft>
                          <a:spcPts val="0"/>
                        </a:spcAft>
                      </a:pPr>
                      <a:r>
                        <a:rPr lang="en-US" sz="1000" b="1">
                          <a:solidFill>
                            <a:srgbClr val="000000"/>
                          </a:solidFill>
                          <a:latin typeface="Calibri"/>
                          <a:ea typeface="Calibri"/>
                          <a:cs typeface="Times New Roman"/>
                        </a:rPr>
                        <a:t>See page 12 of full report</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600"/>
                        </a:spcBef>
                        <a:spcAft>
                          <a:spcPts val="0"/>
                        </a:spcAft>
                      </a:pPr>
                      <a:r>
                        <a:rPr lang="en-US" sz="1000" b="1" dirty="0">
                          <a:latin typeface="Calibri"/>
                          <a:ea typeface="Calibri"/>
                          <a:cs typeface="Times New Roman"/>
                        </a:rPr>
                        <a:t>86%</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r>
              <a:tr h="291928">
                <a:tc gridSpan="2">
                  <a:txBody>
                    <a:bodyPr/>
                    <a:lstStyle/>
                    <a:p>
                      <a:pPr marL="0" marR="0" algn="r">
                        <a:lnSpc>
                          <a:spcPct val="115000"/>
                        </a:lnSpc>
                        <a:spcBef>
                          <a:spcPts val="0"/>
                        </a:spcBef>
                        <a:spcAft>
                          <a:spcPts val="0"/>
                        </a:spcAft>
                      </a:pPr>
                      <a:r>
                        <a:rPr lang="en-US" sz="1000" b="1" i="1">
                          <a:solidFill>
                            <a:srgbClr val="000000"/>
                          </a:solidFill>
                          <a:latin typeface="Calibri"/>
                          <a:ea typeface="Calibri"/>
                          <a:cs typeface="Times New Roman"/>
                        </a:rPr>
                        <a:t>Number of CIL Consumers used to calculate these statistics                      </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0" marR="0" algn="ctr">
                        <a:lnSpc>
                          <a:spcPct val="115000"/>
                        </a:lnSpc>
                        <a:spcBef>
                          <a:spcPts val="0"/>
                        </a:spcBef>
                        <a:spcAft>
                          <a:spcPts val="0"/>
                        </a:spcAft>
                        <a:tabLst>
                          <a:tab pos="446405" algn="ctr"/>
                          <a:tab pos="831215" algn="l"/>
                        </a:tabLst>
                      </a:pPr>
                      <a:r>
                        <a:rPr lang="en-US" sz="1000" b="1" dirty="0">
                          <a:latin typeface="Calibri"/>
                          <a:ea typeface="Calibri"/>
                          <a:cs typeface="Times New Roman"/>
                        </a:rPr>
                        <a:t>24</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928">
                <a:tc gridSpan="2">
                  <a:txBody>
                    <a:bodyPr/>
                    <a:lstStyle/>
                    <a:p>
                      <a:pPr marL="0" marR="0" algn="r">
                        <a:lnSpc>
                          <a:spcPct val="115000"/>
                        </a:lnSpc>
                        <a:spcBef>
                          <a:spcPts val="0"/>
                        </a:spcBef>
                        <a:spcAft>
                          <a:spcPts val="0"/>
                        </a:spcAft>
                      </a:pPr>
                      <a:r>
                        <a:rPr lang="en-US" sz="1000" b="1" i="1">
                          <a:solidFill>
                            <a:srgbClr val="000000"/>
                          </a:solidFill>
                          <a:latin typeface="Calibri"/>
                          <a:ea typeface="Calibri"/>
                          <a:cs typeface="Times New Roman"/>
                        </a:rPr>
                        <a:t>Number of CIL I&amp;R Callers used to calculate these statistics</a:t>
                      </a:r>
                      <a:endParaRPr lang="en-US" sz="100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0" marR="0" algn="ctr">
                        <a:lnSpc>
                          <a:spcPct val="115000"/>
                        </a:lnSpc>
                        <a:spcBef>
                          <a:spcPts val="0"/>
                        </a:spcBef>
                        <a:spcAft>
                          <a:spcPts val="0"/>
                        </a:spcAft>
                      </a:pPr>
                      <a:r>
                        <a:rPr lang="en-US" sz="1000" b="1" dirty="0">
                          <a:latin typeface="Calibri"/>
                          <a:ea typeface="Calibri"/>
                          <a:cs typeface="Times New Roman"/>
                        </a:rPr>
                        <a:t>26</a:t>
                      </a:r>
                      <a:endParaRPr lang="en-US" sz="1000" dirty="0">
                        <a:latin typeface="Calibri"/>
                        <a:ea typeface="Calibri"/>
                        <a:cs typeface="Times New Roman"/>
                      </a:endParaRPr>
                    </a:p>
                  </a:txBody>
                  <a:tcPr marL="41189" marR="4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FFFFFF"/>
                    </a:solidFill>
                  </a:tcPr>
                </a:tc>
              </a:tr>
            </a:tbl>
          </a:graphicData>
        </a:graphic>
      </p:graphicFrame>
      <p:sp>
        <p:nvSpPr>
          <p:cNvPr id="3" name="Title 2"/>
          <p:cNvSpPr>
            <a:spLocks noGrp="1"/>
          </p:cNvSpPr>
          <p:nvPr>
            <p:ph type="title"/>
          </p:nvPr>
        </p:nvSpPr>
        <p:spPr>
          <a:xfrm>
            <a:off x="0" y="503238"/>
            <a:ext cx="1447800" cy="792162"/>
          </a:xfrm>
        </p:spPr>
        <p:txBody>
          <a:bodyPr/>
          <a:lstStyle/>
          <a:p>
            <a:pPr eaLnBrk="1" hangingPunct="1">
              <a:defRPr/>
            </a:pPr>
            <a:r>
              <a:rPr lang="en-US" sz="1600" dirty="0" smtClean="0"/>
              <a:t>Sample Confidential Outcomes Report to a CIL</a:t>
            </a:r>
            <a:endParaRPr lang="en-US" sz="1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eaLnBrk="1" hangingPunct="1">
              <a:defRPr/>
            </a:pPr>
            <a:r>
              <a:rPr lang="en-US" dirty="0" smtClean="0"/>
              <a:t>A Good Reference</a:t>
            </a:r>
            <a:endParaRPr lang="en-US" dirty="0"/>
          </a:p>
        </p:txBody>
      </p:sp>
      <p:sp>
        <p:nvSpPr>
          <p:cNvPr id="6" name="Content Placeholder 5"/>
          <p:cNvSpPr>
            <a:spLocks noGrp="1"/>
          </p:cNvSpPr>
          <p:nvPr>
            <p:ph idx="1"/>
          </p:nvPr>
        </p:nvSpPr>
        <p:spPr>
          <a:xfrm>
            <a:off x="457200" y="1219200"/>
            <a:ext cx="7848600" cy="4648200"/>
          </a:xfrm>
        </p:spPr>
        <p:txBody>
          <a:bodyPr/>
          <a:lstStyle/>
          <a:p>
            <a:pPr eaLnBrk="1" hangingPunct="1">
              <a:defRPr/>
            </a:pPr>
            <a:r>
              <a:rPr lang="en-US" u="sng" dirty="0"/>
              <a:t>Analyzing Outcome Information</a:t>
            </a:r>
            <a:r>
              <a:rPr lang="en-US" dirty="0"/>
              <a:t>, by H.P. </a:t>
            </a:r>
            <a:r>
              <a:rPr lang="en-US" dirty="0" err="1"/>
              <a:t>Hatry</a:t>
            </a:r>
            <a:r>
              <a:rPr lang="en-US" dirty="0"/>
              <a:t>, J. Cowan &amp; M. Hendricks, the Urban Institute, 2004.</a:t>
            </a:r>
          </a:p>
          <a:p>
            <a:pPr marL="0" indent="0" eaLnBrk="1" hangingPunct="1">
              <a:buFont typeface="Tahoma" panose="020B0604030504040204" pitchFamily="34" charset="0"/>
              <a:buNone/>
              <a:defRPr/>
            </a:pPr>
            <a:r>
              <a:rPr lang="en-US" dirty="0">
                <a:hlinkClick r:id="rId2"/>
              </a:rPr>
              <a:t>http://</a:t>
            </a:r>
            <a:r>
              <a:rPr lang="en-US" dirty="0" smtClean="0">
                <a:hlinkClick r:id="rId2"/>
              </a:rPr>
              <a:t>www.urban.org/UploadedPDF/310973_OutcomeInformation.pdf</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a:t>For more information</a:t>
            </a:r>
          </a:p>
        </p:txBody>
      </p:sp>
      <p:sp>
        <p:nvSpPr>
          <p:cNvPr id="37891" name="Rectangle 3"/>
          <p:cNvSpPr>
            <a:spLocks noGrp="1" noChangeArrowheads="1"/>
          </p:cNvSpPr>
          <p:nvPr>
            <p:ph type="body" idx="1"/>
          </p:nvPr>
        </p:nvSpPr>
        <p:spPr>
          <a:xfrm>
            <a:off x="457200" y="1219200"/>
            <a:ext cx="8458200" cy="4648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solidFill>
                  <a:schemeClr val="tx1"/>
                </a:solidFill>
              </a:rPr>
              <a:t>Mike Hendricks – </a:t>
            </a:r>
            <a:r>
              <a:rPr lang="en-US" sz="2800" smtClean="0">
                <a:solidFill>
                  <a:schemeClr val="tx1"/>
                </a:solidFill>
                <a:hlinkClick r:id="rId2"/>
              </a:rPr>
              <a:t>MikeHendri@aol.com</a:t>
            </a:r>
            <a:endParaRPr lang="en-US" sz="2800" smtClean="0">
              <a:solidFill>
                <a:schemeClr val="tx1"/>
              </a:solidFill>
            </a:endParaRPr>
          </a:p>
          <a:p>
            <a:pPr lvl="1" eaLnBrk="1" hangingPunct="1">
              <a:buFont typeface="Tahoma" panose="020B0604030504040204" pitchFamily="34" charset="0"/>
              <a:buNone/>
            </a:pPr>
            <a:endParaRPr lang="en-US" sz="2800" smtClean="0">
              <a:solidFill>
                <a:schemeClr val="tx1"/>
              </a:solidFill>
            </a:endParaRPr>
          </a:p>
          <a:p>
            <a:pPr lvl="1" eaLnBrk="1" hangingPunct="1">
              <a:buFont typeface="Tahoma" panose="020B0604030504040204" pitchFamily="34" charset="0"/>
              <a:buNone/>
            </a:pPr>
            <a:r>
              <a:rPr lang="en-US" sz="2800" smtClean="0">
                <a:solidFill>
                  <a:schemeClr val="tx1"/>
                </a:solidFill>
              </a:rPr>
              <a:t>Bob Michaels – </a:t>
            </a:r>
            <a:r>
              <a:rPr lang="en-US" sz="2800" smtClean="0">
                <a:solidFill>
                  <a:schemeClr val="tx1"/>
                </a:solidFill>
                <a:hlinkClick r:id="rId3"/>
              </a:rPr>
              <a:t>bobmichaels@cox.net</a:t>
            </a:r>
            <a:endParaRPr lang="en-US" sz="2800" smtClean="0">
              <a:solidFill>
                <a:schemeClr val="tx1"/>
              </a:solidFill>
            </a:endParaRPr>
          </a:p>
          <a:p>
            <a:pPr lvl="1" eaLnBrk="1" hangingPunct="1">
              <a:buFont typeface="Tahoma" panose="020B0604030504040204" pitchFamily="34" charset="0"/>
              <a:buNone/>
            </a:pPr>
            <a:endParaRPr lang="en-US" sz="2800" smtClean="0"/>
          </a:p>
          <a:p>
            <a:pPr lvl="1" eaLnBrk="1" hangingPunct="1">
              <a:buFont typeface="Tahoma" panose="020B0604030504040204" pitchFamily="34" charset="0"/>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r>
              <a:rPr lang="en-US"/>
              <a:t>CIL-NET Attribution</a:t>
            </a:r>
          </a:p>
        </p:txBody>
      </p:sp>
      <p:sp>
        <p:nvSpPr>
          <p:cNvPr id="38915" name="Rectangle 3"/>
          <p:cNvSpPr>
            <a:spLocks noGrp="1" noChangeArrowheads="1"/>
          </p:cNvSpPr>
          <p:nvPr>
            <p:ph type="body" idx="1"/>
          </p:nvPr>
        </p:nvSpPr>
        <p:spPr>
          <a:xfrm>
            <a:off x="0" y="1143000"/>
            <a:ext cx="8610600" cy="5029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defRPr/>
            </a:pPr>
            <a:r>
              <a:rPr lang="en-US" smtClean="0"/>
              <a:t>Step 1:</a:t>
            </a:r>
            <a:br>
              <a:rPr lang="en-US" smtClean="0"/>
            </a:br>
            <a:r>
              <a:rPr lang="en-US" smtClean="0"/>
              <a:t>“Clean” the Raw Information</a:t>
            </a:r>
          </a:p>
        </p:txBody>
      </p:sp>
      <p:sp>
        <p:nvSpPr>
          <p:cNvPr id="9219" name="Content Placeholder 2"/>
          <p:cNvSpPr>
            <a:spLocks noGrp="1"/>
          </p:cNvSpPr>
          <p:nvPr>
            <p:ph idx="1"/>
          </p:nvPr>
        </p:nvSpPr>
        <p:spPr>
          <a:xfrm>
            <a:off x="457200" y="1371600"/>
            <a:ext cx="8153400" cy="4648200"/>
          </a:xfrm>
        </p:spPr>
        <p:txBody>
          <a:bodyPr/>
          <a:lstStyle/>
          <a:p>
            <a:pPr eaLnBrk="1" hangingPunct="1"/>
            <a:r>
              <a:rPr lang="en-US" smtClean="0"/>
              <a:t>Look at the answers </a:t>
            </a:r>
            <a:r>
              <a:rPr lang="en-US" i="1" smtClean="0"/>
              <a:t>question-by-question</a:t>
            </a:r>
          </a:p>
          <a:p>
            <a:pPr eaLnBrk="1" hangingPunct="1">
              <a:buFont typeface="Arial" panose="020B0604020202020204" pitchFamily="34" charset="0"/>
              <a:buNone/>
            </a:pPr>
            <a:r>
              <a:rPr lang="en-US" smtClean="0"/>
              <a:t>	  --  Were answers to any questions “wacky”?</a:t>
            </a:r>
          </a:p>
          <a:p>
            <a:pPr eaLnBrk="1" hangingPunct="1">
              <a:buFont typeface="Arial" panose="020B0604020202020204" pitchFamily="34" charset="0"/>
              <a:buNone/>
            </a:pPr>
            <a:r>
              <a:rPr lang="en-US" smtClean="0"/>
              <a:t>      --  Do any questions need to be thrown out?</a:t>
            </a:r>
          </a:p>
          <a:p>
            <a:pPr eaLnBrk="1" hangingPunct="1">
              <a:buFont typeface="Arial" panose="020B0604020202020204" pitchFamily="34" charset="0"/>
              <a:buNone/>
            </a:pPr>
            <a:endParaRPr lang="en-US" sz="1600" smtClean="0"/>
          </a:p>
          <a:p>
            <a:pPr eaLnBrk="1" hangingPunct="1"/>
            <a:r>
              <a:rPr lang="en-US" smtClean="0"/>
              <a:t>Look at the answers </a:t>
            </a:r>
            <a:r>
              <a:rPr lang="en-US" i="1" smtClean="0"/>
              <a:t>client-by-client</a:t>
            </a:r>
          </a:p>
          <a:p>
            <a:pPr eaLnBrk="1" hangingPunct="1">
              <a:buFont typeface="Arial" panose="020B0604020202020204" pitchFamily="34" charset="0"/>
              <a:buNone/>
            </a:pPr>
            <a:r>
              <a:rPr lang="en-US" i="1" smtClean="0"/>
              <a:t>	  --  </a:t>
            </a:r>
            <a:r>
              <a:rPr lang="en-US" smtClean="0"/>
              <a:t>How many gave inconsistent answers?</a:t>
            </a:r>
          </a:p>
          <a:p>
            <a:pPr eaLnBrk="1" hangingPunct="1">
              <a:buFont typeface="Arial" panose="020B0604020202020204" pitchFamily="34" charset="0"/>
              <a:buNone/>
            </a:pPr>
            <a:r>
              <a:rPr lang="en-US" smtClean="0"/>
              <a:t>      --  Do any clients need to be thrown out?</a:t>
            </a:r>
          </a:p>
          <a:p>
            <a:pPr eaLnBrk="1" hangingPunct="1">
              <a:buFont typeface="Arial" panose="020B0604020202020204" pitchFamily="34" charset="0"/>
              <a:buNone/>
            </a:pPr>
            <a:r>
              <a:rPr lang="en-US" smtClean="0"/>
              <a:t>      --  Or a specific question for a specific client?</a:t>
            </a:r>
          </a:p>
          <a:p>
            <a:pPr eaLnBrk="1" hangingPunct="1">
              <a:buFont typeface="Arial" panose="020B0604020202020204" pitchFamily="34" charset="0"/>
              <a:buNone/>
            </a:pPr>
            <a:endParaRPr lang="en-US"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defRPr/>
            </a:pPr>
            <a:r>
              <a:rPr lang="en-US" smtClean="0"/>
              <a:t>Step 2:</a:t>
            </a:r>
            <a:br>
              <a:rPr lang="en-US" smtClean="0"/>
            </a:br>
            <a:r>
              <a:rPr lang="en-US" smtClean="0"/>
              <a:t>“Run the Numbers”</a:t>
            </a:r>
          </a:p>
        </p:txBody>
      </p:sp>
      <p:sp>
        <p:nvSpPr>
          <p:cNvPr id="10243" name="Content Placeholder 2"/>
          <p:cNvSpPr>
            <a:spLocks noGrp="1"/>
          </p:cNvSpPr>
          <p:nvPr>
            <p:ph idx="1"/>
          </p:nvPr>
        </p:nvSpPr>
        <p:spPr>
          <a:xfrm>
            <a:off x="457200" y="1371600"/>
            <a:ext cx="8153400" cy="4648200"/>
          </a:xfrm>
        </p:spPr>
        <p:txBody>
          <a:bodyPr/>
          <a:lstStyle/>
          <a:p>
            <a:pPr eaLnBrk="1" hangingPunct="1"/>
            <a:r>
              <a:rPr lang="en-US" smtClean="0"/>
              <a:t>A lot easier than you probably think</a:t>
            </a:r>
          </a:p>
          <a:p>
            <a:pPr eaLnBrk="1" hangingPunct="1"/>
            <a:r>
              <a:rPr lang="en-US" smtClean="0"/>
              <a:t>For each indicator:</a:t>
            </a:r>
          </a:p>
          <a:p>
            <a:pPr eaLnBrk="1" hangingPunct="1">
              <a:buFont typeface="Arial" panose="020B0604020202020204" pitchFamily="34" charset="0"/>
              <a:buNone/>
            </a:pPr>
            <a:r>
              <a:rPr lang="en-US" smtClean="0"/>
              <a:t>      --  First, describe your overall performance on</a:t>
            </a:r>
          </a:p>
          <a:p>
            <a:pPr eaLnBrk="1" hangingPunct="1">
              <a:buFont typeface="Arial" panose="020B0604020202020204" pitchFamily="34" charset="0"/>
              <a:buNone/>
            </a:pPr>
            <a:r>
              <a:rPr lang="en-US" smtClean="0"/>
              <a:t>          each outcome</a:t>
            </a:r>
          </a:p>
          <a:p>
            <a:pPr eaLnBrk="1" hangingPunct="1">
              <a:buFont typeface="Arial" panose="020B0604020202020204" pitchFamily="34" charset="0"/>
              <a:buNone/>
            </a:pPr>
            <a:r>
              <a:rPr lang="en-US" smtClean="0"/>
              <a:t>      --  Then, see what affects the outcomes (gender, ethnicity, disability, CIL size, etc.)</a:t>
            </a:r>
          </a:p>
          <a:p>
            <a:pPr eaLnBrk="1" hangingPunct="1"/>
            <a:r>
              <a:rPr lang="en-US" smtClean="0"/>
              <a:t>Graphics are especially useful</a:t>
            </a:r>
          </a:p>
          <a:p>
            <a:pPr eaLnBrk="1" hangingPunct="1"/>
            <a:r>
              <a:rPr lang="en-US" smtClean="0"/>
              <a:t>Let’s walk through an example….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39" name="Rectangle 3"/>
          <p:cNvSpPr>
            <a:spLocks noChangeArrowheads="1"/>
          </p:cNvSpPr>
          <p:nvPr/>
        </p:nvSpPr>
        <p:spPr bwMode="auto">
          <a:xfrm>
            <a:off x="1695450" y="4735513"/>
            <a:ext cx="6096000" cy="144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spAutoFit/>
          </a:bodyPr>
          <a:lstStyle/>
          <a:p>
            <a:pPr marL="114300" indent="-114300" algn="ctr" eaLnBrk="0" hangingPunct="0">
              <a:defRPr/>
            </a:pPr>
            <a:r>
              <a:rPr lang="en-US" sz="2200">
                <a:solidFill>
                  <a:schemeClr val="tx2"/>
                </a:solidFill>
                <a:latin typeface="+mn-lt"/>
              </a:rPr>
              <a:t>Mentors meet with at-risk teens for an hour each week.  Mentors stress the importance of education, encourage school attendance, occasionally help with homework.</a:t>
            </a:r>
          </a:p>
        </p:txBody>
      </p:sp>
      <p:sp>
        <p:nvSpPr>
          <p:cNvPr id="17440" name="AutoShape 4"/>
          <p:cNvSpPr>
            <a:spLocks noChangeArrowheads="1"/>
          </p:cNvSpPr>
          <p:nvPr/>
        </p:nvSpPr>
        <p:spPr bwMode="auto">
          <a:xfrm>
            <a:off x="1543050" y="4667250"/>
            <a:ext cx="6324600" cy="15240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a:solidFill>
                <a:schemeClr val="tx2"/>
              </a:solidFill>
              <a:latin typeface="+mn-lt"/>
            </a:endParaRPr>
          </a:p>
        </p:txBody>
      </p:sp>
      <p:sp>
        <p:nvSpPr>
          <p:cNvPr id="17436" name="Rectangle 6"/>
          <p:cNvSpPr>
            <a:spLocks noChangeArrowheads="1"/>
          </p:cNvSpPr>
          <p:nvPr/>
        </p:nvSpPr>
        <p:spPr bwMode="auto">
          <a:xfrm>
            <a:off x="1390650" y="1443038"/>
            <a:ext cx="28194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46038" tIns="46038" rIns="46038" bIns="46038" anchor="ctr">
            <a:spAutoFit/>
          </a:bodyPr>
          <a:lstStyle/>
          <a:p>
            <a:pPr algn="ctr" eaLnBrk="0" hangingPunct="0">
              <a:defRPr/>
            </a:pPr>
            <a:r>
              <a:rPr lang="en-US" sz="2200">
                <a:solidFill>
                  <a:schemeClr val="tx2"/>
                </a:solidFill>
                <a:latin typeface="+mn-lt"/>
              </a:rPr>
              <a:t>At-risk teens achieve</a:t>
            </a:r>
          </a:p>
          <a:p>
            <a:pPr algn="ctr" eaLnBrk="0" hangingPunct="0">
              <a:defRPr/>
            </a:pPr>
            <a:r>
              <a:rPr lang="en-US" sz="2200">
                <a:solidFill>
                  <a:schemeClr val="tx2"/>
                </a:solidFill>
                <a:latin typeface="+mn-lt"/>
              </a:rPr>
              <a:t>passing grades.</a:t>
            </a:r>
          </a:p>
        </p:txBody>
      </p:sp>
      <p:sp>
        <p:nvSpPr>
          <p:cNvPr id="17437" name="AutoShape 7"/>
          <p:cNvSpPr>
            <a:spLocks noChangeArrowheads="1"/>
          </p:cNvSpPr>
          <p:nvPr/>
        </p:nvSpPr>
        <p:spPr bwMode="blackWhite">
          <a:xfrm>
            <a:off x="2762250" y="23241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a:solidFill>
                <a:schemeClr val="tx2"/>
              </a:solidFill>
              <a:latin typeface="+mn-lt"/>
            </a:endParaRPr>
          </a:p>
        </p:txBody>
      </p:sp>
      <p:sp>
        <p:nvSpPr>
          <p:cNvPr id="17438" name="AutoShape 8"/>
          <p:cNvSpPr>
            <a:spLocks noChangeArrowheads="1"/>
          </p:cNvSpPr>
          <p:nvPr/>
        </p:nvSpPr>
        <p:spPr bwMode="auto">
          <a:xfrm>
            <a:off x="1238250" y="1447800"/>
            <a:ext cx="3125788"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a:solidFill>
                <a:schemeClr val="tx2"/>
              </a:solidFill>
              <a:latin typeface="+mn-lt"/>
            </a:endParaRPr>
          </a:p>
        </p:txBody>
      </p:sp>
      <p:sp>
        <p:nvSpPr>
          <p:cNvPr id="17433" name="Rectangle 10"/>
          <p:cNvSpPr>
            <a:spLocks noChangeArrowheads="1"/>
          </p:cNvSpPr>
          <p:nvPr/>
        </p:nvSpPr>
        <p:spPr bwMode="auto">
          <a:xfrm>
            <a:off x="1238250" y="2509838"/>
            <a:ext cx="31242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46038" tIns="46038" rIns="46038" bIns="46038" anchor="ctr">
            <a:spAutoFit/>
          </a:bodyPr>
          <a:lstStyle/>
          <a:p>
            <a:pPr algn="ctr" eaLnBrk="0" hangingPunct="0">
              <a:defRPr/>
            </a:pPr>
            <a:r>
              <a:rPr lang="en-US" sz="2200">
                <a:solidFill>
                  <a:schemeClr val="tx2"/>
                </a:solidFill>
                <a:latin typeface="+mn-lt"/>
              </a:rPr>
              <a:t>At-risk teens  </a:t>
            </a:r>
          </a:p>
          <a:p>
            <a:pPr algn="ctr" eaLnBrk="0" hangingPunct="0">
              <a:defRPr/>
            </a:pPr>
            <a:r>
              <a:rPr lang="en-US" sz="2200">
                <a:solidFill>
                  <a:schemeClr val="tx2"/>
                </a:solidFill>
                <a:latin typeface="+mn-lt"/>
              </a:rPr>
              <a:t>earn better grades.</a:t>
            </a:r>
          </a:p>
        </p:txBody>
      </p:sp>
      <p:sp>
        <p:nvSpPr>
          <p:cNvPr id="17434" name="AutoShape 11"/>
          <p:cNvSpPr>
            <a:spLocks noChangeArrowheads="1"/>
          </p:cNvSpPr>
          <p:nvPr/>
        </p:nvSpPr>
        <p:spPr bwMode="auto">
          <a:xfrm>
            <a:off x="1238250" y="2514600"/>
            <a:ext cx="3125788"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a:solidFill>
                <a:schemeClr val="tx2"/>
              </a:solidFill>
              <a:latin typeface="+mn-lt"/>
            </a:endParaRPr>
          </a:p>
        </p:txBody>
      </p:sp>
      <p:sp>
        <p:nvSpPr>
          <p:cNvPr id="17435" name="AutoShape 12"/>
          <p:cNvSpPr>
            <a:spLocks noChangeArrowheads="1"/>
          </p:cNvSpPr>
          <p:nvPr/>
        </p:nvSpPr>
        <p:spPr bwMode="blackWhite">
          <a:xfrm>
            <a:off x="2762250" y="33909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a:solidFill>
                <a:schemeClr val="tx2"/>
              </a:solidFill>
              <a:latin typeface="+mn-lt"/>
            </a:endParaRPr>
          </a:p>
        </p:txBody>
      </p:sp>
      <p:sp>
        <p:nvSpPr>
          <p:cNvPr id="17431" name="Rectangle 15"/>
          <p:cNvSpPr>
            <a:spLocks noChangeArrowheads="1"/>
          </p:cNvSpPr>
          <p:nvPr/>
        </p:nvSpPr>
        <p:spPr bwMode="auto">
          <a:xfrm>
            <a:off x="2000250" y="760413"/>
            <a:ext cx="53340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46038" tIns="46038" rIns="46038" bIns="46038" anchor="ctr">
            <a:spAutoFit/>
          </a:bodyPr>
          <a:lstStyle/>
          <a:p>
            <a:pPr algn="ctr" eaLnBrk="0" hangingPunct="0">
              <a:defRPr/>
            </a:pPr>
            <a:r>
              <a:rPr lang="en-US" sz="2200">
                <a:solidFill>
                  <a:schemeClr val="tx2"/>
                </a:solidFill>
                <a:latin typeface="+mn-lt"/>
              </a:rPr>
              <a:t>At-risk teens graduate from high school.</a:t>
            </a:r>
          </a:p>
        </p:txBody>
      </p:sp>
      <p:sp>
        <p:nvSpPr>
          <p:cNvPr id="17432" name="AutoShape 16"/>
          <p:cNvSpPr>
            <a:spLocks noChangeArrowheads="1"/>
          </p:cNvSpPr>
          <p:nvPr/>
        </p:nvSpPr>
        <p:spPr bwMode="auto">
          <a:xfrm>
            <a:off x="2076450" y="762000"/>
            <a:ext cx="5181600" cy="457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a:solidFill>
                <a:schemeClr val="tx2"/>
              </a:solidFill>
              <a:latin typeface="+mn-lt"/>
            </a:endParaRPr>
          </a:p>
        </p:txBody>
      </p:sp>
      <p:sp>
        <p:nvSpPr>
          <p:cNvPr id="17429" name="AutoShape 17"/>
          <p:cNvSpPr>
            <a:spLocks noChangeArrowheads="1"/>
          </p:cNvSpPr>
          <p:nvPr/>
        </p:nvSpPr>
        <p:spPr bwMode="blackWhite">
          <a:xfrm>
            <a:off x="2762250" y="12573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a:solidFill>
                <a:schemeClr val="tx2"/>
              </a:solidFill>
              <a:latin typeface="+mn-lt"/>
            </a:endParaRPr>
          </a:p>
        </p:txBody>
      </p:sp>
      <p:sp>
        <p:nvSpPr>
          <p:cNvPr id="17430" name="AutoShape 18"/>
          <p:cNvSpPr>
            <a:spLocks noChangeArrowheads="1"/>
          </p:cNvSpPr>
          <p:nvPr/>
        </p:nvSpPr>
        <p:spPr bwMode="blackWhite">
          <a:xfrm>
            <a:off x="6229350" y="12573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a:solidFill>
                <a:schemeClr val="tx2"/>
              </a:solidFill>
              <a:latin typeface="+mn-lt"/>
            </a:endParaRPr>
          </a:p>
        </p:txBody>
      </p:sp>
      <p:sp>
        <p:nvSpPr>
          <p:cNvPr id="17424" name="Rectangle 20"/>
          <p:cNvSpPr>
            <a:spLocks noChangeArrowheads="1"/>
          </p:cNvSpPr>
          <p:nvPr/>
        </p:nvSpPr>
        <p:spPr bwMode="auto">
          <a:xfrm>
            <a:off x="4667250" y="1481138"/>
            <a:ext cx="356235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46038" tIns="46038" rIns="46038" bIns="46038" anchor="ctr">
            <a:spAutoFit/>
          </a:bodyPr>
          <a:lstStyle/>
          <a:p>
            <a:pPr algn="ctr" eaLnBrk="0" hangingPunct="0">
              <a:defRPr/>
            </a:pPr>
            <a:r>
              <a:rPr lang="en-US" sz="2200">
                <a:solidFill>
                  <a:schemeClr val="tx2"/>
                </a:solidFill>
                <a:latin typeface="+mn-lt"/>
              </a:rPr>
              <a:t>At-risk teens meet district attendance requirements.</a:t>
            </a:r>
          </a:p>
        </p:txBody>
      </p:sp>
      <p:grpSp>
        <p:nvGrpSpPr>
          <p:cNvPr id="11279" name="Group 21"/>
          <p:cNvGrpSpPr>
            <a:grpSpLocks/>
          </p:cNvGrpSpPr>
          <p:nvPr/>
        </p:nvGrpSpPr>
        <p:grpSpPr bwMode="auto">
          <a:xfrm>
            <a:off x="4749800" y="1466850"/>
            <a:ext cx="3397250" cy="1276350"/>
            <a:chOff x="2976" y="924"/>
            <a:chExt cx="1968" cy="804"/>
          </a:xfrm>
        </p:grpSpPr>
        <p:sp>
          <p:nvSpPr>
            <p:cNvPr id="17426" name="AutoShape 22"/>
            <p:cNvSpPr>
              <a:spLocks noChangeArrowheads="1"/>
            </p:cNvSpPr>
            <p:nvPr/>
          </p:nvSpPr>
          <p:spPr bwMode="auto">
            <a:xfrm>
              <a:off x="2976" y="924"/>
              <a:ext cx="1968" cy="528"/>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a:solidFill>
                  <a:schemeClr val="tx2"/>
                </a:solidFill>
                <a:latin typeface="+mn-lt"/>
              </a:endParaRPr>
            </a:p>
          </p:txBody>
        </p:sp>
        <p:sp>
          <p:nvSpPr>
            <p:cNvPr id="17427" name="AutoShape 23"/>
            <p:cNvSpPr>
              <a:spLocks noChangeArrowheads="1"/>
            </p:cNvSpPr>
            <p:nvPr/>
          </p:nvSpPr>
          <p:spPr bwMode="blackWhite">
            <a:xfrm>
              <a:off x="3924" y="1632"/>
              <a:ext cx="96" cy="96"/>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a:solidFill>
                  <a:schemeClr val="tx2"/>
                </a:solidFill>
                <a:latin typeface="+mn-lt"/>
              </a:endParaRPr>
            </a:p>
          </p:txBody>
        </p:sp>
      </p:grpSp>
      <p:sp>
        <p:nvSpPr>
          <p:cNvPr id="17421" name="Rectangle 25"/>
          <p:cNvSpPr>
            <a:spLocks noChangeArrowheads="1"/>
          </p:cNvSpPr>
          <p:nvPr/>
        </p:nvSpPr>
        <p:spPr bwMode="auto">
          <a:xfrm>
            <a:off x="1238250" y="3595688"/>
            <a:ext cx="31242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46038" tIns="46038" rIns="46038" bIns="46038" anchor="ctr">
            <a:spAutoFit/>
          </a:bodyPr>
          <a:lstStyle/>
          <a:p>
            <a:pPr algn="ctr" eaLnBrk="0" hangingPunct="0">
              <a:defRPr/>
            </a:pPr>
            <a:r>
              <a:rPr lang="en-US" sz="2200">
                <a:solidFill>
                  <a:schemeClr val="tx2"/>
                </a:solidFill>
                <a:latin typeface="+mn-lt"/>
              </a:rPr>
              <a:t>At-risk teens complete homework regularly.</a:t>
            </a:r>
          </a:p>
        </p:txBody>
      </p:sp>
      <p:sp>
        <p:nvSpPr>
          <p:cNvPr id="17422" name="AutoShape 26"/>
          <p:cNvSpPr>
            <a:spLocks noChangeArrowheads="1"/>
          </p:cNvSpPr>
          <p:nvPr/>
        </p:nvSpPr>
        <p:spPr bwMode="auto">
          <a:xfrm>
            <a:off x="1238250" y="3600450"/>
            <a:ext cx="3125788"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a:solidFill>
                <a:schemeClr val="tx2"/>
              </a:solidFill>
              <a:latin typeface="+mn-lt"/>
            </a:endParaRPr>
          </a:p>
        </p:txBody>
      </p:sp>
      <p:sp>
        <p:nvSpPr>
          <p:cNvPr id="17423" name="AutoShape 27"/>
          <p:cNvSpPr>
            <a:spLocks noChangeArrowheads="1"/>
          </p:cNvSpPr>
          <p:nvPr/>
        </p:nvSpPr>
        <p:spPr bwMode="blackWhite">
          <a:xfrm>
            <a:off x="2762250" y="447675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a:solidFill>
                <a:schemeClr val="tx2"/>
              </a:solidFill>
              <a:latin typeface="+mn-lt"/>
            </a:endParaRPr>
          </a:p>
        </p:txBody>
      </p:sp>
      <p:sp>
        <p:nvSpPr>
          <p:cNvPr id="17418" name="Rectangle 29"/>
          <p:cNvSpPr>
            <a:spLocks noChangeArrowheads="1"/>
          </p:cNvSpPr>
          <p:nvPr/>
        </p:nvSpPr>
        <p:spPr bwMode="auto">
          <a:xfrm>
            <a:off x="4743450" y="3195638"/>
            <a:ext cx="2971800" cy="769937"/>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200" dirty="0">
                <a:solidFill>
                  <a:schemeClr val="tx2"/>
                </a:solidFill>
                <a:latin typeface="+mn-lt"/>
              </a:rPr>
              <a:t> At-risk </a:t>
            </a:r>
            <a:r>
              <a:rPr lang="en-US" sz="2200" dirty="0">
                <a:solidFill>
                  <a:schemeClr val="tx2"/>
                </a:solidFill>
                <a:latin typeface="+mn-lt"/>
              </a:rPr>
              <a:t>teens attend school regularly.</a:t>
            </a:r>
          </a:p>
        </p:txBody>
      </p:sp>
      <p:sp>
        <p:nvSpPr>
          <p:cNvPr id="17419" name="AutoShape 30"/>
          <p:cNvSpPr>
            <a:spLocks noChangeArrowheads="1"/>
          </p:cNvSpPr>
          <p:nvPr/>
        </p:nvSpPr>
        <p:spPr bwMode="auto">
          <a:xfrm>
            <a:off x="4743450" y="3200400"/>
            <a:ext cx="3124200"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a:solidFill>
                <a:schemeClr val="tx2"/>
              </a:solidFill>
              <a:latin typeface="+mn-lt"/>
            </a:endParaRPr>
          </a:p>
        </p:txBody>
      </p:sp>
      <p:sp>
        <p:nvSpPr>
          <p:cNvPr id="17420" name="AutoShape 31"/>
          <p:cNvSpPr>
            <a:spLocks noChangeArrowheads="1"/>
          </p:cNvSpPr>
          <p:nvPr/>
        </p:nvSpPr>
        <p:spPr bwMode="blackWhite">
          <a:xfrm>
            <a:off x="6229350" y="42672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a:solidFill>
                <a:schemeClr val="tx2"/>
              </a:solidFill>
              <a:latin typeface="+mn-lt"/>
            </a:endParaRPr>
          </a:p>
        </p:txBody>
      </p:sp>
      <p:sp>
        <p:nvSpPr>
          <p:cNvPr id="17417" name="Text Box 32"/>
          <p:cNvSpPr txBox="1">
            <a:spLocks noChangeArrowheads="1"/>
          </p:cNvSpPr>
          <p:nvPr/>
        </p:nvSpPr>
        <p:spPr bwMode="auto">
          <a:xfrm>
            <a:off x="292100" y="209550"/>
            <a:ext cx="5791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b="1" dirty="0">
                <a:solidFill>
                  <a:schemeClr val="accent2"/>
                </a:solidFill>
                <a:effectLst>
                  <a:outerShdw blurRad="38100" dist="38100" dir="2700000" algn="tl">
                    <a:srgbClr val="000000">
                      <a:alpha val="43137"/>
                    </a:srgbClr>
                  </a:outerShdw>
                </a:effectLst>
                <a:latin typeface="+mj-lt"/>
              </a:rPr>
              <a:t>At-Risk Teen Mentoring Program</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304800"/>
            <a:ext cx="5638800" cy="609600"/>
          </a:xfrm>
        </p:spPr>
        <p:txBody>
          <a:bodyPr/>
          <a:lstStyle/>
          <a:p>
            <a:pPr eaLnBrk="1" hangingPunct="1">
              <a:defRPr/>
            </a:pPr>
            <a:r>
              <a:rPr lang="en-US" dirty="0" smtClean="0"/>
              <a:t>At-Risk Teen Mentoring Program, </a:t>
            </a:r>
            <a:r>
              <a:rPr lang="en-US" sz="2800" dirty="0" smtClean="0"/>
              <a:t>cont’d.</a:t>
            </a:r>
            <a:r>
              <a:rPr lang="en-US" sz="1200" dirty="0" smtClean="0"/>
              <a:t> </a:t>
            </a:r>
          </a:p>
        </p:txBody>
      </p:sp>
      <p:sp>
        <p:nvSpPr>
          <p:cNvPr id="12291" name="Rectangle 3"/>
          <p:cNvSpPr>
            <a:spLocks noChangeArrowheads="1"/>
          </p:cNvSpPr>
          <p:nvPr/>
        </p:nvSpPr>
        <p:spPr bwMode="auto">
          <a:xfrm>
            <a:off x="1905000" y="5105400"/>
            <a:ext cx="52578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1400" b="1">
              <a:latin typeface="Times New Roman" panose="02020603050405020304" pitchFamily="18" charset="0"/>
            </a:endParaRPr>
          </a:p>
        </p:txBody>
      </p:sp>
      <p:sp>
        <p:nvSpPr>
          <p:cNvPr id="12292" name="Text Box 4"/>
          <p:cNvSpPr txBox="1">
            <a:spLocks noChangeArrowheads="1"/>
          </p:cNvSpPr>
          <p:nvPr/>
        </p:nvSpPr>
        <p:spPr bwMode="auto">
          <a:xfrm>
            <a:off x="1905000" y="5105400"/>
            <a:ext cx="53340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Mentors meet with at-risk teens for an hour each week. Mentors stress the importance of education, encourage school attendance, </a:t>
            </a:r>
          </a:p>
          <a:p>
            <a:pPr algn="ctr" eaLnBrk="1" hangingPunct="1"/>
            <a:r>
              <a:rPr lang="en-US" sz="1400" b="1">
                <a:latin typeface="Times New Roman" panose="02020603050405020304" pitchFamily="18" charset="0"/>
              </a:rPr>
              <a:t>occasionally help with homework.</a:t>
            </a:r>
          </a:p>
        </p:txBody>
      </p:sp>
      <p:sp>
        <p:nvSpPr>
          <p:cNvPr id="12293" name="Text Box 5"/>
          <p:cNvSpPr txBox="1">
            <a:spLocks noChangeArrowheads="1"/>
          </p:cNvSpPr>
          <p:nvPr/>
        </p:nvSpPr>
        <p:spPr bwMode="auto">
          <a:xfrm>
            <a:off x="1600200" y="3505200"/>
            <a:ext cx="1447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4000" b="1">
              <a:latin typeface="Times New Roman" panose="02020603050405020304" pitchFamily="18" charset="0"/>
            </a:endParaRPr>
          </a:p>
        </p:txBody>
      </p:sp>
      <p:sp>
        <p:nvSpPr>
          <p:cNvPr id="12294" name="Rectangle 6"/>
          <p:cNvSpPr>
            <a:spLocks noChangeArrowheads="1"/>
          </p:cNvSpPr>
          <p:nvPr/>
        </p:nvSpPr>
        <p:spPr bwMode="auto">
          <a:xfrm>
            <a:off x="685800" y="3962400"/>
            <a:ext cx="17526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complete </a:t>
            </a:r>
          </a:p>
          <a:p>
            <a:pPr algn="ctr" eaLnBrk="1" hangingPunct="1"/>
            <a:r>
              <a:rPr lang="en-US" sz="1400" b="1">
                <a:latin typeface="Times New Roman" panose="02020603050405020304" pitchFamily="18" charset="0"/>
              </a:rPr>
              <a:t>homework regularly.</a:t>
            </a:r>
          </a:p>
        </p:txBody>
      </p:sp>
      <p:sp>
        <p:nvSpPr>
          <p:cNvPr id="12295" name="Rectangle 7"/>
          <p:cNvSpPr>
            <a:spLocks noChangeArrowheads="1"/>
          </p:cNvSpPr>
          <p:nvPr/>
        </p:nvSpPr>
        <p:spPr bwMode="auto">
          <a:xfrm>
            <a:off x="685800" y="2895600"/>
            <a:ext cx="17526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earn</a:t>
            </a:r>
          </a:p>
          <a:p>
            <a:pPr algn="ctr" eaLnBrk="1" hangingPunct="1"/>
            <a:r>
              <a:rPr lang="en-US" sz="1400" b="1">
                <a:latin typeface="Times New Roman" panose="02020603050405020304" pitchFamily="18" charset="0"/>
              </a:rPr>
              <a:t>better grades. </a:t>
            </a:r>
          </a:p>
        </p:txBody>
      </p:sp>
      <p:sp>
        <p:nvSpPr>
          <p:cNvPr id="12296" name="Rectangle 8"/>
          <p:cNvSpPr>
            <a:spLocks noChangeArrowheads="1"/>
          </p:cNvSpPr>
          <p:nvPr/>
        </p:nvSpPr>
        <p:spPr bwMode="auto">
          <a:xfrm>
            <a:off x="762000" y="1981200"/>
            <a:ext cx="16764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achieve </a:t>
            </a:r>
          </a:p>
          <a:p>
            <a:pPr algn="ctr" eaLnBrk="1" hangingPunct="1"/>
            <a:r>
              <a:rPr lang="en-US" sz="1400" b="1">
                <a:latin typeface="Times New Roman" panose="02020603050405020304" pitchFamily="18" charset="0"/>
              </a:rPr>
              <a:t>passing grades.</a:t>
            </a:r>
          </a:p>
        </p:txBody>
      </p:sp>
      <p:sp>
        <p:nvSpPr>
          <p:cNvPr id="12297" name="Rectangle 9"/>
          <p:cNvSpPr>
            <a:spLocks noChangeArrowheads="1"/>
          </p:cNvSpPr>
          <p:nvPr/>
        </p:nvSpPr>
        <p:spPr bwMode="auto">
          <a:xfrm>
            <a:off x="5181600" y="3657600"/>
            <a:ext cx="16002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sz="1400" b="1"/>
          </a:p>
          <a:p>
            <a:pPr algn="ctr" eaLnBrk="1" hangingPunct="1"/>
            <a:r>
              <a:rPr lang="en-US" sz="1400" b="1">
                <a:latin typeface="Times New Roman" panose="02020603050405020304" pitchFamily="18" charset="0"/>
                <a:cs typeface="Times New Roman" panose="02020603050405020304" pitchFamily="18" charset="0"/>
              </a:rPr>
              <a:t>At-risk teens attend</a:t>
            </a:r>
          </a:p>
          <a:p>
            <a:pPr algn="ctr" eaLnBrk="1" hangingPunct="1"/>
            <a:r>
              <a:rPr lang="en-US" sz="1400" b="1">
                <a:latin typeface="Times New Roman" panose="02020603050405020304" pitchFamily="18" charset="0"/>
                <a:cs typeface="Times New Roman" panose="02020603050405020304" pitchFamily="18" charset="0"/>
              </a:rPr>
              <a:t>school regularly.</a:t>
            </a:r>
          </a:p>
          <a:p>
            <a:pPr algn="ctr" eaLnBrk="1" hangingPunct="1"/>
            <a:endParaRPr lang="en-US" sz="1400" b="1">
              <a:latin typeface="Times New Roman" panose="02020603050405020304" pitchFamily="18" charset="0"/>
            </a:endParaRPr>
          </a:p>
        </p:txBody>
      </p:sp>
      <p:sp>
        <p:nvSpPr>
          <p:cNvPr id="12298" name="Rectangle 10"/>
          <p:cNvSpPr>
            <a:spLocks noChangeArrowheads="1"/>
          </p:cNvSpPr>
          <p:nvPr/>
        </p:nvSpPr>
        <p:spPr bwMode="auto">
          <a:xfrm>
            <a:off x="5105400" y="2286000"/>
            <a:ext cx="16764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meet</a:t>
            </a:r>
          </a:p>
          <a:p>
            <a:pPr algn="ctr" eaLnBrk="1" hangingPunct="1"/>
            <a:r>
              <a:rPr lang="en-US" sz="1400" b="1">
                <a:latin typeface="Times New Roman" panose="02020603050405020304" pitchFamily="18" charset="0"/>
              </a:rPr>
              <a:t>district attendance </a:t>
            </a:r>
          </a:p>
          <a:p>
            <a:pPr algn="ctr" eaLnBrk="1" hangingPunct="1"/>
            <a:r>
              <a:rPr lang="en-US" sz="1400" b="1">
                <a:latin typeface="Times New Roman" panose="02020603050405020304" pitchFamily="18" charset="0"/>
              </a:rPr>
              <a:t>requirements</a:t>
            </a:r>
          </a:p>
        </p:txBody>
      </p:sp>
      <p:sp>
        <p:nvSpPr>
          <p:cNvPr id="12299" name="Rectangle 11"/>
          <p:cNvSpPr>
            <a:spLocks noChangeArrowheads="1"/>
          </p:cNvSpPr>
          <p:nvPr/>
        </p:nvSpPr>
        <p:spPr bwMode="auto">
          <a:xfrm>
            <a:off x="3048000" y="1143000"/>
            <a:ext cx="33528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graduate from high school.</a:t>
            </a:r>
          </a:p>
        </p:txBody>
      </p:sp>
      <p:sp>
        <p:nvSpPr>
          <p:cNvPr id="12300" name="Line 12"/>
          <p:cNvSpPr>
            <a:spLocks noChangeShapeType="1"/>
          </p:cNvSpPr>
          <p:nvPr/>
        </p:nvSpPr>
        <p:spPr bwMode="auto">
          <a:xfrm flipV="1">
            <a:off x="2438400" y="46482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301" name="Line 13"/>
          <p:cNvSpPr>
            <a:spLocks noChangeShapeType="1"/>
          </p:cNvSpPr>
          <p:nvPr/>
        </p:nvSpPr>
        <p:spPr bwMode="auto">
          <a:xfrm flipV="1">
            <a:off x="2438400" y="3657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302" name="Line 14"/>
          <p:cNvSpPr>
            <a:spLocks noChangeShapeType="1"/>
          </p:cNvSpPr>
          <p:nvPr/>
        </p:nvSpPr>
        <p:spPr bwMode="auto">
          <a:xfrm flipV="1">
            <a:off x="2438400" y="25908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303" name="Line 15"/>
          <p:cNvSpPr>
            <a:spLocks noChangeShapeType="1"/>
          </p:cNvSpPr>
          <p:nvPr/>
        </p:nvSpPr>
        <p:spPr bwMode="auto">
          <a:xfrm flipV="1">
            <a:off x="6019800" y="44196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304" name="Line 16"/>
          <p:cNvSpPr>
            <a:spLocks noChangeShapeType="1"/>
          </p:cNvSpPr>
          <p:nvPr/>
        </p:nvSpPr>
        <p:spPr bwMode="auto">
          <a:xfrm flipV="1">
            <a:off x="6019800" y="32004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305" name="Line 17"/>
          <p:cNvSpPr>
            <a:spLocks noChangeShapeType="1"/>
          </p:cNvSpPr>
          <p:nvPr/>
        </p:nvSpPr>
        <p:spPr bwMode="auto">
          <a:xfrm flipV="1">
            <a:off x="6019800" y="18288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306" name="Line 18"/>
          <p:cNvSpPr>
            <a:spLocks noChangeShapeType="1"/>
          </p:cNvSpPr>
          <p:nvPr/>
        </p:nvSpPr>
        <p:spPr bwMode="auto">
          <a:xfrm flipV="1">
            <a:off x="2438400" y="1752600"/>
            <a:ext cx="5334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307" name="Text Box 20"/>
          <p:cNvSpPr txBox="1">
            <a:spLocks noChangeArrowheads="1"/>
          </p:cNvSpPr>
          <p:nvPr/>
        </p:nvSpPr>
        <p:spPr bwMode="auto">
          <a:xfrm>
            <a:off x="2438400" y="3962400"/>
            <a:ext cx="2362200" cy="649288"/>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finish their homework at least three days out of the week</a:t>
            </a:r>
          </a:p>
        </p:txBody>
      </p:sp>
      <p:sp>
        <p:nvSpPr>
          <p:cNvPr id="12308" name="Text Box 21"/>
          <p:cNvSpPr txBox="1">
            <a:spLocks noChangeArrowheads="1"/>
          </p:cNvSpPr>
          <p:nvPr/>
        </p:nvSpPr>
        <p:spPr bwMode="auto">
          <a:xfrm>
            <a:off x="3276600" y="2895600"/>
            <a:ext cx="1371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1200" b="1"/>
          </a:p>
        </p:txBody>
      </p:sp>
      <p:sp>
        <p:nvSpPr>
          <p:cNvPr id="12309" name="Text Box 22"/>
          <p:cNvSpPr txBox="1">
            <a:spLocks noChangeArrowheads="1"/>
          </p:cNvSpPr>
          <p:nvPr/>
        </p:nvSpPr>
        <p:spPr bwMode="auto">
          <a:xfrm>
            <a:off x="2438400" y="2971800"/>
            <a:ext cx="2209800" cy="830263"/>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earn better grades in the semester after the intervention than before</a:t>
            </a:r>
          </a:p>
        </p:txBody>
      </p:sp>
      <p:sp>
        <p:nvSpPr>
          <p:cNvPr id="12310" name="Text Box 23"/>
          <p:cNvSpPr txBox="1">
            <a:spLocks noChangeArrowheads="1"/>
          </p:cNvSpPr>
          <p:nvPr/>
        </p:nvSpPr>
        <p:spPr bwMode="auto">
          <a:xfrm>
            <a:off x="2438400" y="2057400"/>
            <a:ext cx="1752600" cy="646113"/>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earn a C or better overall</a:t>
            </a:r>
          </a:p>
        </p:txBody>
      </p:sp>
      <p:sp>
        <p:nvSpPr>
          <p:cNvPr id="12311" name="Text Box 24"/>
          <p:cNvSpPr txBox="1">
            <a:spLocks noChangeArrowheads="1"/>
          </p:cNvSpPr>
          <p:nvPr/>
        </p:nvSpPr>
        <p:spPr bwMode="auto">
          <a:xfrm>
            <a:off x="6781800" y="3733800"/>
            <a:ext cx="1981200" cy="649288"/>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attend school at least 80% of the time</a:t>
            </a:r>
          </a:p>
        </p:txBody>
      </p:sp>
      <p:sp>
        <p:nvSpPr>
          <p:cNvPr id="12312" name="Text Box 26"/>
          <p:cNvSpPr txBox="1">
            <a:spLocks noChangeArrowheads="1"/>
          </p:cNvSpPr>
          <p:nvPr/>
        </p:nvSpPr>
        <p:spPr bwMode="auto">
          <a:xfrm>
            <a:off x="6781800" y="2438400"/>
            <a:ext cx="1905000" cy="646113"/>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avoid attendance problems with the district</a:t>
            </a:r>
          </a:p>
        </p:txBody>
      </p:sp>
      <p:sp>
        <p:nvSpPr>
          <p:cNvPr id="12313" name="Text Box 26"/>
          <p:cNvSpPr txBox="1">
            <a:spLocks noChangeArrowheads="1"/>
          </p:cNvSpPr>
          <p:nvPr/>
        </p:nvSpPr>
        <p:spPr bwMode="auto">
          <a:xfrm>
            <a:off x="6400800" y="1219200"/>
            <a:ext cx="1905000" cy="461963"/>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receive a diploma on time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US" dirty="0" smtClean="0"/>
              <a:t>Outcomes for </a:t>
            </a:r>
            <a:r>
              <a:rPr lang="en-US" u="sng" dirty="0" smtClean="0"/>
              <a:t>all</a:t>
            </a:r>
            <a:r>
              <a:rPr lang="en-US" dirty="0" smtClean="0"/>
              <a:t> teens</a:t>
            </a:r>
          </a:p>
        </p:txBody>
      </p:sp>
      <p:sp>
        <p:nvSpPr>
          <p:cNvPr id="13315" name="Rectangle 3"/>
          <p:cNvSpPr>
            <a:spLocks noChangeArrowheads="1"/>
          </p:cNvSpPr>
          <p:nvPr/>
        </p:nvSpPr>
        <p:spPr bwMode="auto">
          <a:xfrm>
            <a:off x="1905000" y="5334000"/>
            <a:ext cx="52578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1400">
              <a:latin typeface="Times New Roman" panose="02020603050405020304" pitchFamily="18" charset="0"/>
            </a:endParaRPr>
          </a:p>
        </p:txBody>
      </p:sp>
      <p:sp>
        <p:nvSpPr>
          <p:cNvPr id="13316" name="Text Box 4"/>
          <p:cNvSpPr txBox="1">
            <a:spLocks noChangeArrowheads="1"/>
          </p:cNvSpPr>
          <p:nvPr/>
        </p:nvSpPr>
        <p:spPr bwMode="auto">
          <a:xfrm>
            <a:off x="1905000" y="5334000"/>
            <a:ext cx="53340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Mentors meet with at-risk teens for an hour each week. Mentors stress the importance of education, encourage school attendance, </a:t>
            </a:r>
          </a:p>
          <a:p>
            <a:pPr algn="ctr" eaLnBrk="1" hangingPunct="1"/>
            <a:r>
              <a:rPr lang="en-US" sz="1400" b="1">
                <a:latin typeface="Times New Roman" panose="02020603050405020304" pitchFamily="18" charset="0"/>
              </a:rPr>
              <a:t>occasionally help with homework.</a:t>
            </a:r>
          </a:p>
        </p:txBody>
      </p:sp>
      <p:sp>
        <p:nvSpPr>
          <p:cNvPr id="13317" name="Rectangle 5"/>
          <p:cNvSpPr>
            <a:spLocks noChangeArrowheads="1"/>
          </p:cNvSpPr>
          <p:nvPr/>
        </p:nvSpPr>
        <p:spPr bwMode="auto">
          <a:xfrm>
            <a:off x="2209800" y="4191000"/>
            <a:ext cx="17526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complete </a:t>
            </a:r>
          </a:p>
          <a:p>
            <a:pPr algn="ctr" eaLnBrk="1" hangingPunct="1"/>
            <a:r>
              <a:rPr lang="en-US" sz="1400" b="1">
                <a:latin typeface="Times New Roman" panose="02020603050405020304" pitchFamily="18" charset="0"/>
              </a:rPr>
              <a:t>homework regularly.</a:t>
            </a:r>
          </a:p>
        </p:txBody>
      </p:sp>
      <p:sp>
        <p:nvSpPr>
          <p:cNvPr id="13318" name="Rectangle 6"/>
          <p:cNvSpPr>
            <a:spLocks noChangeArrowheads="1"/>
          </p:cNvSpPr>
          <p:nvPr/>
        </p:nvSpPr>
        <p:spPr bwMode="auto">
          <a:xfrm>
            <a:off x="2362200" y="3048000"/>
            <a:ext cx="14478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earn</a:t>
            </a:r>
          </a:p>
          <a:p>
            <a:pPr algn="ctr" eaLnBrk="1" hangingPunct="1"/>
            <a:r>
              <a:rPr lang="en-US" sz="1400" b="1">
                <a:latin typeface="Times New Roman" panose="02020603050405020304" pitchFamily="18" charset="0"/>
              </a:rPr>
              <a:t>better grades.</a:t>
            </a:r>
          </a:p>
        </p:txBody>
      </p:sp>
      <p:sp>
        <p:nvSpPr>
          <p:cNvPr id="13319" name="Rectangle 7"/>
          <p:cNvSpPr>
            <a:spLocks noChangeArrowheads="1"/>
          </p:cNvSpPr>
          <p:nvPr/>
        </p:nvSpPr>
        <p:spPr bwMode="auto">
          <a:xfrm>
            <a:off x="2286000" y="2057400"/>
            <a:ext cx="16764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achieve </a:t>
            </a:r>
          </a:p>
          <a:p>
            <a:pPr algn="ctr" eaLnBrk="1" hangingPunct="1"/>
            <a:r>
              <a:rPr lang="en-US" sz="1400" b="1">
                <a:latin typeface="Times New Roman" panose="02020603050405020304" pitchFamily="18" charset="0"/>
              </a:rPr>
              <a:t>passing grades.</a:t>
            </a:r>
          </a:p>
        </p:txBody>
      </p:sp>
      <p:sp>
        <p:nvSpPr>
          <p:cNvPr id="13320" name="Rectangle 8"/>
          <p:cNvSpPr>
            <a:spLocks noChangeArrowheads="1"/>
          </p:cNvSpPr>
          <p:nvPr/>
        </p:nvSpPr>
        <p:spPr bwMode="auto">
          <a:xfrm>
            <a:off x="5029200" y="3810000"/>
            <a:ext cx="16002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attend</a:t>
            </a:r>
          </a:p>
          <a:p>
            <a:pPr algn="ctr" eaLnBrk="1" hangingPunct="1"/>
            <a:r>
              <a:rPr lang="en-US" sz="1400" b="1">
                <a:latin typeface="Times New Roman" panose="02020603050405020304" pitchFamily="18" charset="0"/>
              </a:rPr>
              <a:t>school regularly.</a:t>
            </a:r>
          </a:p>
        </p:txBody>
      </p:sp>
      <p:sp>
        <p:nvSpPr>
          <p:cNvPr id="13321" name="Rectangle 9"/>
          <p:cNvSpPr>
            <a:spLocks noChangeArrowheads="1"/>
          </p:cNvSpPr>
          <p:nvPr/>
        </p:nvSpPr>
        <p:spPr bwMode="auto">
          <a:xfrm>
            <a:off x="5029200" y="2362200"/>
            <a:ext cx="15240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meet </a:t>
            </a:r>
          </a:p>
          <a:p>
            <a:pPr algn="ctr" eaLnBrk="1" hangingPunct="1"/>
            <a:r>
              <a:rPr lang="en-US" sz="1400" b="1">
                <a:latin typeface="Times New Roman" panose="02020603050405020304" pitchFamily="18" charset="0"/>
              </a:rPr>
              <a:t>district attendance </a:t>
            </a:r>
          </a:p>
          <a:p>
            <a:pPr algn="ctr" eaLnBrk="1" hangingPunct="1"/>
            <a:r>
              <a:rPr lang="en-US" sz="1400" b="1">
                <a:latin typeface="Times New Roman" panose="02020603050405020304" pitchFamily="18" charset="0"/>
              </a:rPr>
              <a:t>requirements.</a:t>
            </a:r>
          </a:p>
        </p:txBody>
      </p:sp>
      <p:sp>
        <p:nvSpPr>
          <p:cNvPr id="13322" name="Rectangle 10"/>
          <p:cNvSpPr>
            <a:spLocks noChangeArrowheads="1"/>
          </p:cNvSpPr>
          <p:nvPr/>
        </p:nvSpPr>
        <p:spPr bwMode="auto">
          <a:xfrm>
            <a:off x="2743200" y="1143000"/>
            <a:ext cx="33528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graduate from high school.</a:t>
            </a:r>
          </a:p>
        </p:txBody>
      </p:sp>
      <p:sp>
        <p:nvSpPr>
          <p:cNvPr id="13323" name="Line 11"/>
          <p:cNvSpPr>
            <a:spLocks noChangeShapeType="1"/>
          </p:cNvSpPr>
          <p:nvPr/>
        </p:nvSpPr>
        <p:spPr bwMode="auto">
          <a:xfrm flipV="1">
            <a:off x="3048000" y="49530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3324" name="Line 12"/>
          <p:cNvSpPr>
            <a:spLocks noChangeShapeType="1"/>
          </p:cNvSpPr>
          <p:nvPr/>
        </p:nvSpPr>
        <p:spPr bwMode="auto">
          <a:xfrm flipV="1">
            <a:off x="3048000" y="38862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3325" name="Line 13"/>
          <p:cNvSpPr>
            <a:spLocks noChangeShapeType="1"/>
          </p:cNvSpPr>
          <p:nvPr/>
        </p:nvSpPr>
        <p:spPr bwMode="auto">
          <a:xfrm flipV="1">
            <a:off x="3048000" y="27432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3326" name="Line 14"/>
          <p:cNvSpPr>
            <a:spLocks noChangeShapeType="1"/>
          </p:cNvSpPr>
          <p:nvPr/>
        </p:nvSpPr>
        <p:spPr bwMode="auto">
          <a:xfrm flipV="1">
            <a:off x="5791200" y="46482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3327" name="Line 15"/>
          <p:cNvSpPr>
            <a:spLocks noChangeShapeType="1"/>
          </p:cNvSpPr>
          <p:nvPr/>
        </p:nvSpPr>
        <p:spPr bwMode="auto">
          <a:xfrm flipV="1">
            <a:off x="5791200" y="33528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3328" name="Line 16"/>
          <p:cNvSpPr>
            <a:spLocks noChangeShapeType="1"/>
          </p:cNvSpPr>
          <p:nvPr/>
        </p:nvSpPr>
        <p:spPr bwMode="auto">
          <a:xfrm flipV="1">
            <a:off x="5791200" y="19050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3329" name="Line 17"/>
          <p:cNvSpPr>
            <a:spLocks noChangeShapeType="1"/>
          </p:cNvSpPr>
          <p:nvPr/>
        </p:nvSpPr>
        <p:spPr bwMode="auto">
          <a:xfrm flipV="1">
            <a:off x="3048000" y="1828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3330" name="Oval 19"/>
          <p:cNvSpPr>
            <a:spLocks noChangeArrowheads="1"/>
          </p:cNvSpPr>
          <p:nvPr/>
        </p:nvSpPr>
        <p:spPr bwMode="auto">
          <a:xfrm>
            <a:off x="1219200" y="4038600"/>
            <a:ext cx="914400" cy="9144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a:solidFill>
                  <a:schemeClr val="bg1"/>
                </a:solidFill>
                <a:latin typeface="Times New Roman" panose="02020603050405020304" pitchFamily="18" charset="0"/>
              </a:rPr>
              <a:t>80%</a:t>
            </a:r>
          </a:p>
        </p:txBody>
      </p:sp>
      <p:sp>
        <p:nvSpPr>
          <p:cNvPr id="13331" name="Oval 21"/>
          <p:cNvSpPr>
            <a:spLocks noChangeArrowheads="1"/>
          </p:cNvSpPr>
          <p:nvPr/>
        </p:nvSpPr>
        <p:spPr bwMode="auto">
          <a:xfrm>
            <a:off x="6705600" y="3733800"/>
            <a:ext cx="914400" cy="9144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a:solidFill>
                  <a:schemeClr val="bg1"/>
                </a:solidFill>
                <a:latin typeface="Times New Roman" panose="02020603050405020304" pitchFamily="18" charset="0"/>
              </a:rPr>
              <a:t>60%</a:t>
            </a:r>
          </a:p>
        </p:txBody>
      </p:sp>
      <p:sp>
        <p:nvSpPr>
          <p:cNvPr id="13332" name="Oval 21"/>
          <p:cNvSpPr>
            <a:spLocks noChangeArrowheads="1"/>
          </p:cNvSpPr>
          <p:nvPr/>
        </p:nvSpPr>
        <p:spPr bwMode="auto">
          <a:xfrm>
            <a:off x="6172200" y="990600"/>
            <a:ext cx="914400" cy="9144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600" b="1">
                <a:solidFill>
                  <a:schemeClr val="bg1"/>
                </a:solidFill>
                <a:latin typeface="Times New Roman" panose="02020603050405020304" pitchFamily="18" charset="0"/>
              </a:rPr>
              <a:t>Too </a:t>
            </a:r>
          </a:p>
          <a:p>
            <a:pPr algn="ctr" eaLnBrk="1" hangingPunct="1"/>
            <a:r>
              <a:rPr lang="en-US" sz="1600" b="1">
                <a:solidFill>
                  <a:schemeClr val="bg1"/>
                </a:solidFill>
                <a:latin typeface="Times New Roman" panose="02020603050405020304" pitchFamily="18" charset="0"/>
              </a:rPr>
              <a:t>early</a:t>
            </a:r>
          </a:p>
        </p:txBody>
      </p:sp>
      <p:sp>
        <p:nvSpPr>
          <p:cNvPr id="13333" name="Oval 21"/>
          <p:cNvSpPr>
            <a:spLocks noChangeArrowheads="1"/>
          </p:cNvSpPr>
          <p:nvPr/>
        </p:nvSpPr>
        <p:spPr bwMode="auto">
          <a:xfrm>
            <a:off x="6629400" y="2362200"/>
            <a:ext cx="914400" cy="9144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a:solidFill>
                  <a:schemeClr val="bg1"/>
                </a:solidFill>
                <a:latin typeface="Times New Roman" panose="02020603050405020304" pitchFamily="18" charset="0"/>
              </a:rPr>
              <a:t>55%</a:t>
            </a:r>
          </a:p>
        </p:txBody>
      </p:sp>
      <p:sp>
        <p:nvSpPr>
          <p:cNvPr id="13334" name="Oval 25"/>
          <p:cNvSpPr>
            <a:spLocks noChangeArrowheads="1"/>
          </p:cNvSpPr>
          <p:nvPr/>
        </p:nvSpPr>
        <p:spPr bwMode="auto">
          <a:xfrm>
            <a:off x="1371600" y="2895600"/>
            <a:ext cx="914400" cy="9144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600" b="1">
                <a:solidFill>
                  <a:schemeClr val="bg1"/>
                </a:solidFill>
                <a:latin typeface="Times New Roman" panose="02020603050405020304" pitchFamily="18" charset="0"/>
              </a:rPr>
              <a:t>Too </a:t>
            </a:r>
          </a:p>
          <a:p>
            <a:pPr algn="ctr" eaLnBrk="1" hangingPunct="1"/>
            <a:r>
              <a:rPr lang="en-US" sz="1600" b="1">
                <a:solidFill>
                  <a:schemeClr val="bg1"/>
                </a:solidFill>
                <a:latin typeface="Times New Roman" panose="02020603050405020304" pitchFamily="18" charset="0"/>
              </a:rPr>
              <a:t>early</a:t>
            </a:r>
          </a:p>
        </p:txBody>
      </p:sp>
      <p:sp>
        <p:nvSpPr>
          <p:cNvPr id="13335" name="Oval 26"/>
          <p:cNvSpPr>
            <a:spLocks noChangeArrowheads="1"/>
          </p:cNvSpPr>
          <p:nvPr/>
        </p:nvSpPr>
        <p:spPr bwMode="auto">
          <a:xfrm>
            <a:off x="1295400" y="1828800"/>
            <a:ext cx="914400" cy="9144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600" b="1">
                <a:solidFill>
                  <a:schemeClr val="bg1"/>
                </a:solidFill>
                <a:latin typeface="Times New Roman" panose="02020603050405020304" pitchFamily="18" charset="0"/>
              </a:rPr>
              <a:t>Too </a:t>
            </a:r>
          </a:p>
          <a:p>
            <a:pPr algn="ctr" eaLnBrk="1" hangingPunct="1"/>
            <a:r>
              <a:rPr lang="en-US" sz="1600" b="1">
                <a:solidFill>
                  <a:schemeClr val="bg1"/>
                </a:solidFill>
                <a:latin typeface="Times New Roman" panose="02020603050405020304" pitchFamily="18" charset="0"/>
              </a:rPr>
              <a:t>early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152400"/>
            <a:ext cx="7696200" cy="792163"/>
          </a:xfrm>
        </p:spPr>
        <p:txBody>
          <a:bodyPr/>
          <a:lstStyle/>
          <a:p>
            <a:pPr eaLnBrk="1" hangingPunct="1">
              <a:defRPr/>
            </a:pPr>
            <a:r>
              <a:rPr lang="en-US" dirty="0" smtClean="0"/>
              <a:t>Outcomes for </a:t>
            </a:r>
            <a:r>
              <a:rPr lang="en-US" u="sng" dirty="0" smtClean="0"/>
              <a:t>girls</a:t>
            </a:r>
            <a:r>
              <a:rPr lang="en-US" dirty="0" smtClean="0"/>
              <a:t> vs. </a:t>
            </a:r>
            <a:r>
              <a:rPr lang="en-US" u="sng" dirty="0" smtClean="0"/>
              <a:t>boys</a:t>
            </a:r>
          </a:p>
        </p:txBody>
      </p:sp>
      <p:sp>
        <p:nvSpPr>
          <p:cNvPr id="14339" name="Rectangle 3"/>
          <p:cNvSpPr>
            <a:spLocks noChangeArrowheads="1"/>
          </p:cNvSpPr>
          <p:nvPr/>
        </p:nvSpPr>
        <p:spPr bwMode="auto">
          <a:xfrm>
            <a:off x="1905000" y="5334000"/>
            <a:ext cx="52578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1400">
              <a:latin typeface="Times New Roman" panose="02020603050405020304" pitchFamily="18" charset="0"/>
            </a:endParaRPr>
          </a:p>
        </p:txBody>
      </p:sp>
      <p:sp>
        <p:nvSpPr>
          <p:cNvPr id="14340" name="Text Box 4"/>
          <p:cNvSpPr txBox="1">
            <a:spLocks noChangeArrowheads="1"/>
          </p:cNvSpPr>
          <p:nvPr/>
        </p:nvSpPr>
        <p:spPr bwMode="auto">
          <a:xfrm>
            <a:off x="1905000" y="5334000"/>
            <a:ext cx="53340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Mentors meet with at-risk teens for an hour each week. Mentors stress the importance of education, encourage school attendance, </a:t>
            </a:r>
          </a:p>
          <a:p>
            <a:pPr algn="ctr" eaLnBrk="1" hangingPunct="1"/>
            <a:r>
              <a:rPr lang="en-US" sz="1400" b="1">
                <a:latin typeface="Times New Roman" panose="02020603050405020304" pitchFamily="18" charset="0"/>
              </a:rPr>
              <a:t>occasionally help with homework.</a:t>
            </a:r>
          </a:p>
        </p:txBody>
      </p:sp>
      <p:sp>
        <p:nvSpPr>
          <p:cNvPr id="14341" name="Rectangle 5"/>
          <p:cNvSpPr>
            <a:spLocks noChangeArrowheads="1"/>
          </p:cNvSpPr>
          <p:nvPr/>
        </p:nvSpPr>
        <p:spPr bwMode="auto">
          <a:xfrm>
            <a:off x="2209800" y="4191000"/>
            <a:ext cx="17526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complete </a:t>
            </a:r>
          </a:p>
          <a:p>
            <a:pPr algn="ctr" eaLnBrk="1" hangingPunct="1"/>
            <a:r>
              <a:rPr lang="en-US" sz="1400" b="1">
                <a:latin typeface="Times New Roman" panose="02020603050405020304" pitchFamily="18" charset="0"/>
              </a:rPr>
              <a:t>homework regularly.</a:t>
            </a:r>
          </a:p>
        </p:txBody>
      </p:sp>
      <p:sp>
        <p:nvSpPr>
          <p:cNvPr id="14342" name="Rectangle 6"/>
          <p:cNvSpPr>
            <a:spLocks noChangeArrowheads="1"/>
          </p:cNvSpPr>
          <p:nvPr/>
        </p:nvSpPr>
        <p:spPr bwMode="auto">
          <a:xfrm>
            <a:off x="2362200" y="3048000"/>
            <a:ext cx="14478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earn</a:t>
            </a:r>
          </a:p>
          <a:p>
            <a:pPr algn="ctr" eaLnBrk="1" hangingPunct="1"/>
            <a:r>
              <a:rPr lang="en-US" sz="1400" b="1">
                <a:latin typeface="Times New Roman" panose="02020603050405020304" pitchFamily="18" charset="0"/>
              </a:rPr>
              <a:t>better grades.</a:t>
            </a:r>
          </a:p>
        </p:txBody>
      </p:sp>
      <p:sp>
        <p:nvSpPr>
          <p:cNvPr id="14343" name="Rectangle 7"/>
          <p:cNvSpPr>
            <a:spLocks noChangeArrowheads="1"/>
          </p:cNvSpPr>
          <p:nvPr/>
        </p:nvSpPr>
        <p:spPr bwMode="auto">
          <a:xfrm>
            <a:off x="2286000" y="2057400"/>
            <a:ext cx="16764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achieve </a:t>
            </a:r>
          </a:p>
          <a:p>
            <a:pPr algn="ctr" eaLnBrk="1" hangingPunct="1"/>
            <a:r>
              <a:rPr lang="en-US" sz="1400" b="1">
                <a:latin typeface="Times New Roman" panose="02020603050405020304" pitchFamily="18" charset="0"/>
              </a:rPr>
              <a:t>passing grades.</a:t>
            </a:r>
          </a:p>
        </p:txBody>
      </p:sp>
      <p:sp>
        <p:nvSpPr>
          <p:cNvPr id="14344" name="Rectangle 8"/>
          <p:cNvSpPr>
            <a:spLocks noChangeArrowheads="1"/>
          </p:cNvSpPr>
          <p:nvPr/>
        </p:nvSpPr>
        <p:spPr bwMode="auto">
          <a:xfrm>
            <a:off x="5029200" y="3810000"/>
            <a:ext cx="16002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attend</a:t>
            </a:r>
          </a:p>
          <a:p>
            <a:pPr algn="ctr" eaLnBrk="1" hangingPunct="1"/>
            <a:r>
              <a:rPr lang="en-US" sz="1400" b="1">
                <a:latin typeface="Times New Roman" panose="02020603050405020304" pitchFamily="18" charset="0"/>
              </a:rPr>
              <a:t>school regularly.</a:t>
            </a:r>
          </a:p>
        </p:txBody>
      </p:sp>
      <p:sp>
        <p:nvSpPr>
          <p:cNvPr id="14345" name="Rectangle 9"/>
          <p:cNvSpPr>
            <a:spLocks noChangeArrowheads="1"/>
          </p:cNvSpPr>
          <p:nvPr/>
        </p:nvSpPr>
        <p:spPr bwMode="auto">
          <a:xfrm>
            <a:off x="5029200" y="2362200"/>
            <a:ext cx="15240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meet </a:t>
            </a:r>
          </a:p>
          <a:p>
            <a:pPr algn="ctr" eaLnBrk="1" hangingPunct="1"/>
            <a:r>
              <a:rPr lang="en-US" sz="1400" b="1">
                <a:latin typeface="Times New Roman" panose="02020603050405020304" pitchFamily="18" charset="0"/>
              </a:rPr>
              <a:t>district attendance </a:t>
            </a:r>
          </a:p>
          <a:p>
            <a:pPr algn="ctr" eaLnBrk="1" hangingPunct="1"/>
            <a:r>
              <a:rPr lang="en-US" sz="1400" b="1">
                <a:latin typeface="Times New Roman" panose="02020603050405020304" pitchFamily="18" charset="0"/>
              </a:rPr>
              <a:t>requirements.</a:t>
            </a:r>
          </a:p>
        </p:txBody>
      </p:sp>
      <p:sp>
        <p:nvSpPr>
          <p:cNvPr id="14346" name="Rectangle 10"/>
          <p:cNvSpPr>
            <a:spLocks noChangeArrowheads="1"/>
          </p:cNvSpPr>
          <p:nvPr/>
        </p:nvSpPr>
        <p:spPr bwMode="auto">
          <a:xfrm>
            <a:off x="2743200" y="1143000"/>
            <a:ext cx="33528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graduate from high school.</a:t>
            </a:r>
          </a:p>
        </p:txBody>
      </p:sp>
      <p:sp>
        <p:nvSpPr>
          <p:cNvPr id="14347" name="Line 11"/>
          <p:cNvSpPr>
            <a:spLocks noChangeShapeType="1"/>
          </p:cNvSpPr>
          <p:nvPr/>
        </p:nvSpPr>
        <p:spPr bwMode="auto">
          <a:xfrm flipV="1">
            <a:off x="3048000" y="49530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48" name="Line 12"/>
          <p:cNvSpPr>
            <a:spLocks noChangeShapeType="1"/>
          </p:cNvSpPr>
          <p:nvPr/>
        </p:nvSpPr>
        <p:spPr bwMode="auto">
          <a:xfrm flipV="1">
            <a:off x="3048000" y="38862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49" name="Line 13"/>
          <p:cNvSpPr>
            <a:spLocks noChangeShapeType="1"/>
          </p:cNvSpPr>
          <p:nvPr/>
        </p:nvSpPr>
        <p:spPr bwMode="auto">
          <a:xfrm flipV="1">
            <a:off x="3048000" y="27432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50" name="Line 14"/>
          <p:cNvSpPr>
            <a:spLocks noChangeShapeType="1"/>
          </p:cNvSpPr>
          <p:nvPr/>
        </p:nvSpPr>
        <p:spPr bwMode="auto">
          <a:xfrm flipV="1">
            <a:off x="5791200" y="46482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51" name="Line 15"/>
          <p:cNvSpPr>
            <a:spLocks noChangeShapeType="1"/>
          </p:cNvSpPr>
          <p:nvPr/>
        </p:nvSpPr>
        <p:spPr bwMode="auto">
          <a:xfrm flipV="1">
            <a:off x="5791200" y="33528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52" name="Line 16"/>
          <p:cNvSpPr>
            <a:spLocks noChangeShapeType="1"/>
          </p:cNvSpPr>
          <p:nvPr/>
        </p:nvSpPr>
        <p:spPr bwMode="auto">
          <a:xfrm flipV="1">
            <a:off x="5791200" y="19050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53" name="Line 17"/>
          <p:cNvSpPr>
            <a:spLocks noChangeShapeType="1"/>
          </p:cNvSpPr>
          <p:nvPr/>
        </p:nvSpPr>
        <p:spPr bwMode="auto">
          <a:xfrm flipV="1">
            <a:off x="3048000" y="1828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354" name="Oval 18"/>
          <p:cNvSpPr>
            <a:spLocks noChangeArrowheads="1"/>
          </p:cNvSpPr>
          <p:nvPr/>
        </p:nvSpPr>
        <p:spPr bwMode="auto">
          <a:xfrm>
            <a:off x="1295400" y="4114800"/>
            <a:ext cx="914400" cy="9144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a:solidFill>
                  <a:schemeClr val="bg1"/>
                </a:solidFill>
                <a:latin typeface="Times New Roman" panose="02020603050405020304" pitchFamily="18" charset="0"/>
              </a:rPr>
              <a:t>G: 80%</a:t>
            </a:r>
          </a:p>
        </p:txBody>
      </p:sp>
      <p:sp>
        <p:nvSpPr>
          <p:cNvPr id="14355" name="Oval 19"/>
          <p:cNvSpPr>
            <a:spLocks noChangeArrowheads="1"/>
          </p:cNvSpPr>
          <p:nvPr/>
        </p:nvSpPr>
        <p:spPr bwMode="auto">
          <a:xfrm>
            <a:off x="3962400" y="4038600"/>
            <a:ext cx="914400" cy="9144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a:solidFill>
                  <a:schemeClr val="bg1"/>
                </a:solidFill>
                <a:latin typeface="Times New Roman" panose="02020603050405020304" pitchFamily="18" charset="0"/>
              </a:rPr>
              <a:t>B: 80%</a:t>
            </a:r>
          </a:p>
        </p:txBody>
      </p:sp>
      <p:sp>
        <p:nvSpPr>
          <p:cNvPr id="14356" name="Oval 20"/>
          <p:cNvSpPr>
            <a:spLocks noChangeArrowheads="1"/>
          </p:cNvSpPr>
          <p:nvPr/>
        </p:nvSpPr>
        <p:spPr bwMode="auto">
          <a:xfrm>
            <a:off x="4114800" y="2438400"/>
            <a:ext cx="914400" cy="914400"/>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a:solidFill>
                  <a:schemeClr val="bg1"/>
                </a:solidFill>
                <a:latin typeface="Times New Roman" panose="02020603050405020304" pitchFamily="18" charset="0"/>
              </a:rPr>
              <a:t>G: 45%</a:t>
            </a:r>
          </a:p>
        </p:txBody>
      </p:sp>
      <p:sp>
        <p:nvSpPr>
          <p:cNvPr id="14357" name="Oval 21"/>
          <p:cNvSpPr>
            <a:spLocks noChangeArrowheads="1"/>
          </p:cNvSpPr>
          <p:nvPr/>
        </p:nvSpPr>
        <p:spPr bwMode="auto">
          <a:xfrm>
            <a:off x="6553200" y="2438400"/>
            <a:ext cx="914400" cy="9144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a:solidFill>
                  <a:schemeClr val="bg1"/>
                </a:solidFill>
                <a:latin typeface="Times New Roman" panose="02020603050405020304" pitchFamily="18" charset="0"/>
              </a:rPr>
              <a:t>B: 70%</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ppt/theme/themeOverride2.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1236</TotalTime>
  <Words>1356</Words>
  <Application>Microsoft Office PowerPoint</Application>
  <PresentationFormat>On-screen Show (4:3)</PresentationFormat>
  <Paragraphs>319</Paragraphs>
  <Slides>33</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33</vt:i4>
      </vt:variant>
    </vt:vector>
  </HeadingPairs>
  <TitlesOfParts>
    <vt:vector size="43" baseType="lpstr">
      <vt:lpstr>Arial</vt:lpstr>
      <vt:lpstr>Arial Rounded MT Bold</vt:lpstr>
      <vt:lpstr>Tahoma</vt:lpstr>
      <vt:lpstr>Trebuchet MS</vt:lpstr>
      <vt:lpstr>Georgia</vt:lpstr>
      <vt:lpstr>Arial Narrow</vt:lpstr>
      <vt:lpstr>Times New Roman</vt:lpstr>
      <vt:lpstr>Calibri</vt:lpstr>
      <vt:lpstr>Default Design</vt:lpstr>
      <vt:lpstr>Slipstream</vt:lpstr>
      <vt:lpstr>PowerPoint Presentation</vt:lpstr>
      <vt:lpstr>The Yellow Brick Road – Step 8 </vt:lpstr>
      <vt:lpstr>Three Simple Steps</vt:lpstr>
      <vt:lpstr>Step 1: “Clean” the Raw Information</vt:lpstr>
      <vt:lpstr>Step 2: “Run the Numbers”</vt:lpstr>
      <vt:lpstr>PowerPoint Presentation</vt:lpstr>
      <vt:lpstr>At-Risk Teen Mentoring Program, cont’d. </vt:lpstr>
      <vt:lpstr>Outcomes for all teens</vt:lpstr>
      <vt:lpstr>Outcomes for girls vs. boys</vt:lpstr>
      <vt:lpstr>Outcomes for juvenile justice system teens vs. other teens</vt:lpstr>
      <vt:lpstr>Outcomes for women vs. men mentors</vt:lpstr>
      <vt:lpstr>Outcomes if parents attend teacher conferences vs. not</vt:lpstr>
      <vt:lpstr>Step 3: Analyze open-ended questions</vt:lpstr>
      <vt:lpstr>NCIL Outcome Measures Project</vt:lpstr>
      <vt:lpstr>Consumers Averaged 46-50 Years Old</vt:lpstr>
      <vt:lpstr>Most Consumers Were White</vt:lpstr>
      <vt:lpstr>Consumers Had Various Disabilities</vt:lpstr>
      <vt:lpstr>Outcome Findings for Indicator #1</vt:lpstr>
      <vt:lpstr>Outcome Findings for Indicator #2</vt:lpstr>
      <vt:lpstr>Outcome Findings for Indicator #3</vt:lpstr>
      <vt:lpstr>Outcome Findings for Indicator #4</vt:lpstr>
      <vt:lpstr>Outcome Findings for Indicator #5</vt:lpstr>
      <vt:lpstr>Outcome Findings for Indicator #6</vt:lpstr>
      <vt:lpstr>Outcome Findings for Indicator #7</vt:lpstr>
      <vt:lpstr>Outcome Findings for Indicator #8</vt:lpstr>
      <vt:lpstr>Outcome Findings for Indicator #9</vt:lpstr>
      <vt:lpstr>Outcome Findings for Indicator #10</vt:lpstr>
      <vt:lpstr>Outcome Findings for Indicator #11</vt:lpstr>
      <vt:lpstr>We also gave each CIL its own, confidential report showing how that CIL’s outcomes compared to the outcomes of all the CILs combined.</vt:lpstr>
      <vt:lpstr>Sample Confidential Outcomes Report to a CIL</vt:lpstr>
      <vt:lpstr>A Good Reference</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Elhardt, Marjorie</cp:lastModifiedBy>
  <cp:revision>101</cp:revision>
  <cp:lastPrinted>2011-08-17T12:39:46Z</cp:lastPrinted>
  <dcterms:created xsi:type="dcterms:W3CDTF">2011-01-05T14:17:40Z</dcterms:created>
  <dcterms:modified xsi:type="dcterms:W3CDTF">2014-02-07T19:04:09Z</dcterms:modified>
</cp:coreProperties>
</file>