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80" r:id="rId2"/>
    <p:sldId id="406" r:id="rId3"/>
    <p:sldId id="399" r:id="rId4"/>
    <p:sldId id="400" r:id="rId5"/>
    <p:sldId id="404" r:id="rId6"/>
    <p:sldId id="401" r:id="rId7"/>
    <p:sldId id="402" r:id="rId8"/>
    <p:sldId id="407" r:id="rId9"/>
    <p:sldId id="392" r:id="rId10"/>
    <p:sldId id="393" r:id="rId11"/>
    <p:sldId id="394" r:id="rId12"/>
    <p:sldId id="395" r:id="rId13"/>
    <p:sldId id="396" r:id="rId14"/>
    <p:sldId id="397" r:id="rId15"/>
    <p:sldId id="408" r:id="rId16"/>
    <p:sldId id="405" r:id="rId17"/>
    <p:sldId id="318"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256" autoAdjust="0"/>
    <p:restoredTop sz="94652" autoAdjust="0"/>
  </p:normalViewPr>
  <p:slideViewPr>
    <p:cSldViewPr>
      <p:cViewPr varScale="1">
        <p:scale>
          <a:sx n="112" d="100"/>
          <a:sy n="112" d="100"/>
        </p:scale>
        <p:origin x="1578"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angreen\Documents\Project\Demographics\NCIL-2009-10SurveyDemographic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6"/>
    </mc:Choice>
    <mc:Fallback>
      <c:style val="36"/>
    </mc:Fallback>
  </mc:AlternateContent>
  <c:clrMapOvr bg1="lt1" tx1="dk1" bg2="lt2" tx2="dk2" accent1="accent1" accent2="accent2" accent3="accent3" accent4="accent4" accent5="accent5" accent6="accent6" hlink="hlink" folHlink="folHlink"/>
  <c:chart>
    <c:title>
      <c:tx>
        <c:rich>
          <a:bodyPr/>
          <a:lstStyle/>
          <a:p>
            <a:pPr>
              <a:defRPr>
                <a:solidFill>
                  <a:srgbClr val="FF0000"/>
                </a:solidFill>
              </a:defRPr>
            </a:pPr>
            <a:r>
              <a:rPr lang="en-US" dirty="0" smtClean="0">
                <a:solidFill>
                  <a:sysClr val="windowText" lastClr="000000"/>
                </a:solidFill>
              </a:rPr>
              <a:t>Time</a:t>
            </a:r>
            <a:r>
              <a:rPr lang="en-US" baseline="0" dirty="0" smtClean="0">
                <a:solidFill>
                  <a:sysClr val="windowText" lastClr="000000"/>
                </a:solidFill>
              </a:rPr>
              <a:t> </a:t>
            </a:r>
            <a:r>
              <a:rPr lang="en-US" baseline="0" dirty="0">
                <a:solidFill>
                  <a:sysClr val="windowText" lastClr="000000"/>
                </a:solidFill>
              </a:rPr>
              <a:t>Between I&amp;R Callers' Most Recent Contact and Survey Date</a:t>
            </a:r>
          </a:p>
          <a:p>
            <a:pPr>
              <a:defRPr>
                <a:solidFill>
                  <a:srgbClr val="FF0000"/>
                </a:solidFill>
              </a:defRPr>
            </a:pPr>
            <a:r>
              <a:rPr lang="en-US" sz="1200" baseline="0" dirty="0">
                <a:solidFill>
                  <a:sysClr val="windowText" lastClr="000000"/>
                </a:solidFill>
              </a:rPr>
              <a:t>Sample Size = 657</a:t>
            </a:r>
            <a:endParaRPr lang="en-US" sz="1200" dirty="0">
              <a:solidFill>
                <a:sysClr val="windowText" lastClr="000000"/>
              </a:solidFill>
            </a:endParaRPr>
          </a:p>
        </c:rich>
      </c:tx>
      <c:overlay val="0"/>
    </c:title>
    <c:autoTitleDeleted val="0"/>
    <c:plotArea>
      <c:layout/>
      <c:barChart>
        <c:barDir val="col"/>
        <c:grouping val="clustered"/>
        <c:varyColors val="0"/>
        <c:ser>
          <c:idx val="0"/>
          <c:order val="0"/>
          <c:invertIfNegative val="0"/>
          <c:dLbls>
            <c:numFmt formatCode="0%" sourceLinked="0"/>
            <c:spPr>
              <a:noFill/>
              <a:ln>
                <a:noFill/>
              </a:ln>
              <a:effectLst/>
            </c:spPr>
            <c:txPr>
              <a:bodyPr/>
              <a:lstStyle/>
              <a:p>
                <a:pPr>
                  <a:defRPr sz="105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'\Users\iangreen\Documents\Project Year 2\Originals\[IR-Cleaned-Deleted.xlsx]Sheet6'!$A$2:$A$17</c:f>
              <c:numCache>
                <c:formatCode>General</c:formatCode>
                <c:ptCount val="16"/>
                <c:pt idx="0">
                  <c:v>0</c:v>
                </c:pt>
                <c:pt idx="1">
                  <c:v>30</c:v>
                </c:pt>
                <c:pt idx="2">
                  <c:v>60</c:v>
                </c:pt>
                <c:pt idx="3">
                  <c:v>90</c:v>
                </c:pt>
                <c:pt idx="4">
                  <c:v>120</c:v>
                </c:pt>
                <c:pt idx="5">
                  <c:v>150</c:v>
                </c:pt>
                <c:pt idx="6">
                  <c:v>180</c:v>
                </c:pt>
                <c:pt idx="7">
                  <c:v>210</c:v>
                </c:pt>
                <c:pt idx="8">
                  <c:v>240</c:v>
                </c:pt>
                <c:pt idx="9">
                  <c:v>270</c:v>
                </c:pt>
                <c:pt idx="10">
                  <c:v>300</c:v>
                </c:pt>
                <c:pt idx="11">
                  <c:v>330</c:v>
                </c:pt>
                <c:pt idx="12">
                  <c:v>360</c:v>
                </c:pt>
                <c:pt idx="13">
                  <c:v>390</c:v>
                </c:pt>
                <c:pt idx="14">
                  <c:v>420</c:v>
                </c:pt>
                <c:pt idx="15">
                  <c:v>450</c:v>
                </c:pt>
              </c:numCache>
            </c:numRef>
          </c:cat>
          <c:val>
            <c:numRef>
              <c:f>'\Users\iangreen\Documents\Project Year 2\Originals\[IR-Cleaned-Deleted-wofortmeyrs.xlsx]Cleaned Data'!$S$692:$S$708</c:f>
              <c:numCache>
                <c:formatCode>0%</c:formatCode>
                <c:ptCount val="17"/>
                <c:pt idx="0">
                  <c:v>1.5220700152207044E-3</c:v>
                </c:pt>
                <c:pt idx="1">
                  <c:v>2.7397260273972612E-2</c:v>
                </c:pt>
                <c:pt idx="2">
                  <c:v>4.1095890410958895E-2</c:v>
                </c:pt>
                <c:pt idx="3">
                  <c:v>1.6742770167427784E-2</c:v>
                </c:pt>
                <c:pt idx="4">
                  <c:v>4.7184170471841702E-2</c:v>
                </c:pt>
                <c:pt idx="5">
                  <c:v>9.2846270928462704E-2</c:v>
                </c:pt>
                <c:pt idx="6">
                  <c:v>0.11263318112633204</c:v>
                </c:pt>
                <c:pt idx="7">
                  <c:v>0.12176560121765649</c:v>
                </c:pt>
                <c:pt idx="8">
                  <c:v>0.13394216133942238</c:v>
                </c:pt>
                <c:pt idx="9">
                  <c:v>0.1095890410958904</c:v>
                </c:pt>
                <c:pt idx="10">
                  <c:v>8.8280060882800701E-2</c:v>
                </c:pt>
                <c:pt idx="11">
                  <c:v>6.3926940639269403E-2</c:v>
                </c:pt>
                <c:pt idx="12">
                  <c:v>7.4581430745814414E-2</c:v>
                </c:pt>
                <c:pt idx="13">
                  <c:v>5.3272450532724495E-2</c:v>
                </c:pt>
                <c:pt idx="14">
                  <c:v>1.2176560121765599E-2</c:v>
                </c:pt>
                <c:pt idx="15">
                  <c:v>3.0441400304414079E-3</c:v>
                </c:pt>
                <c:pt idx="16">
                  <c:v>0</c:v>
                </c:pt>
              </c:numCache>
            </c:numRef>
          </c:val>
        </c:ser>
        <c:dLbls>
          <c:showLegendKey val="0"/>
          <c:showVal val="0"/>
          <c:showCatName val="0"/>
          <c:showSerName val="0"/>
          <c:showPercent val="0"/>
          <c:showBubbleSize val="0"/>
        </c:dLbls>
        <c:gapWidth val="150"/>
        <c:axId val="294259456"/>
        <c:axId val="294259848"/>
      </c:barChart>
      <c:catAx>
        <c:axId val="294259456"/>
        <c:scaling>
          <c:orientation val="minMax"/>
        </c:scaling>
        <c:delete val="0"/>
        <c:axPos val="b"/>
        <c:title>
          <c:tx>
            <c:rich>
              <a:bodyPr/>
              <a:lstStyle/>
              <a:p>
                <a:pPr>
                  <a:defRPr/>
                </a:pPr>
                <a:r>
                  <a:rPr lang="en-US"/>
                  <a:t>Days</a:t>
                </a:r>
                <a:r>
                  <a:rPr lang="en-US" baseline="0"/>
                  <a:t> Between Calls (Each Bar is aprox. 1 month)</a:t>
                </a:r>
                <a:endParaRPr lang="en-US"/>
              </a:p>
            </c:rich>
          </c:tx>
          <c:overlay val="0"/>
        </c:title>
        <c:numFmt formatCode="General" sourceLinked="1"/>
        <c:majorTickMark val="out"/>
        <c:minorTickMark val="none"/>
        <c:tickLblPos val="nextTo"/>
        <c:crossAx val="294259848"/>
        <c:crosses val="autoZero"/>
        <c:auto val="1"/>
        <c:lblAlgn val="ctr"/>
        <c:lblOffset val="100"/>
        <c:noMultiLvlLbl val="0"/>
      </c:catAx>
      <c:valAx>
        <c:axId val="294259848"/>
        <c:scaling>
          <c:orientation val="minMax"/>
          <c:max val="0.15000000000000024"/>
          <c:min val="0"/>
        </c:scaling>
        <c:delete val="0"/>
        <c:axPos val="l"/>
        <c:majorGridlines>
          <c:spPr>
            <a:ln>
              <a:solidFill>
                <a:schemeClr val="tx1">
                  <a:alpha val="20000"/>
                </a:schemeClr>
              </a:solidFill>
            </a:ln>
          </c:spPr>
        </c:majorGridlines>
        <c:numFmt formatCode="0%" sourceLinked="0"/>
        <c:majorTickMark val="out"/>
        <c:minorTickMark val="none"/>
        <c:tickLblPos val="nextTo"/>
        <c:spPr>
          <a:ln>
            <a:solidFill>
              <a:schemeClr val="tx1">
                <a:alpha val="20000"/>
              </a:schemeClr>
            </a:solidFill>
          </a:ln>
        </c:spPr>
        <c:crossAx val="294259456"/>
        <c:crosses val="autoZero"/>
        <c:crossBetween val="between"/>
        <c:majorUnit val="5.0000000000000024E-2"/>
      </c:valAx>
    </c:plotArea>
    <c:plotVisOnly val="1"/>
    <c:dispBlanksAs val="gap"/>
    <c:showDLblsOverMax val="0"/>
  </c:chart>
  <c:spPr>
    <a:effectLst>
      <a:outerShdw blurRad="50800" dist="38100" dir="2700000" algn="tl" rotWithShape="0">
        <a:prstClr val="black">
          <a:alpha val="40000"/>
        </a:prstClr>
      </a:outerShdw>
    </a:effectLst>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E1BFF0B0-8DA7-4FA7-B992-4774AF0AFB5E}"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B74C6E2D-DDA4-46F0-AE77-BC8BD3D668CD}" type="slidenum">
              <a:rPr lang="en-US"/>
              <a:pPr/>
              <a:t>‹#›</a:t>
            </a:fld>
            <a:endParaRPr lang="en-US"/>
          </a:p>
        </p:txBody>
      </p:sp>
    </p:spTree>
    <p:extLst>
      <p:ext uri="{BB962C8B-B14F-4D97-AF65-F5344CB8AC3E}">
        <p14:creationId xmlns:p14="http://schemas.microsoft.com/office/powerpoint/2010/main" val="95196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EDD84BF8-0EEE-41D1-866C-A66019194EBC}" type="slidenum">
              <a:rPr lang="en-US"/>
              <a:pPr/>
              <a:t>‹#›</a:t>
            </a:fld>
            <a:endParaRPr lang="en-US"/>
          </a:p>
        </p:txBody>
      </p:sp>
    </p:spTree>
    <p:extLst>
      <p:ext uri="{BB962C8B-B14F-4D97-AF65-F5344CB8AC3E}">
        <p14:creationId xmlns:p14="http://schemas.microsoft.com/office/powerpoint/2010/main" val="2326368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F83AE94A-C8A2-4F3E-8B49-8A4760AFBF08}" type="slidenum">
              <a:rPr lang="en-US"/>
              <a:pPr/>
              <a:t>‹#›</a:t>
            </a:fld>
            <a:endParaRPr lang="en-US"/>
          </a:p>
        </p:txBody>
      </p:sp>
    </p:spTree>
    <p:extLst>
      <p:ext uri="{BB962C8B-B14F-4D97-AF65-F5344CB8AC3E}">
        <p14:creationId xmlns:p14="http://schemas.microsoft.com/office/powerpoint/2010/main" val="3363379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980C6ABA-2909-41F5-8CFF-5E1A019BBC58}" type="slidenum">
              <a:rPr lang="en-US"/>
              <a:pPr/>
              <a:t>‹#›</a:t>
            </a:fld>
            <a:endParaRPr lang="en-US"/>
          </a:p>
        </p:txBody>
      </p:sp>
    </p:spTree>
    <p:extLst>
      <p:ext uri="{BB962C8B-B14F-4D97-AF65-F5344CB8AC3E}">
        <p14:creationId xmlns:p14="http://schemas.microsoft.com/office/powerpoint/2010/main" val="3299010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CBC9A01-6249-428E-917E-8AC8C64EE349}" type="slidenum">
              <a:rPr lang="en-US"/>
              <a:pPr/>
              <a:t>‹#›</a:t>
            </a:fld>
            <a:endParaRPr lang="en-US"/>
          </a:p>
        </p:txBody>
      </p:sp>
    </p:spTree>
    <p:extLst>
      <p:ext uri="{BB962C8B-B14F-4D97-AF65-F5344CB8AC3E}">
        <p14:creationId xmlns:p14="http://schemas.microsoft.com/office/powerpoint/2010/main" val="37560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FF56AA8-CD79-4B9B-AE8C-24E804281D67}" type="slidenum">
              <a:rPr lang="en-US"/>
              <a:pPr/>
              <a:t>‹#›</a:t>
            </a:fld>
            <a:endParaRPr lang="en-US"/>
          </a:p>
        </p:txBody>
      </p:sp>
    </p:spTree>
    <p:extLst>
      <p:ext uri="{BB962C8B-B14F-4D97-AF65-F5344CB8AC3E}">
        <p14:creationId xmlns:p14="http://schemas.microsoft.com/office/powerpoint/2010/main" val="38630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EE077591-AAA4-4312-AB3D-22DCB004A038}" type="slidenum">
              <a:rPr lang="en-US"/>
              <a:pPr/>
              <a:t>‹#›</a:t>
            </a:fld>
            <a:endParaRPr lang="en-US"/>
          </a:p>
        </p:txBody>
      </p:sp>
    </p:spTree>
    <p:extLst>
      <p:ext uri="{BB962C8B-B14F-4D97-AF65-F5344CB8AC3E}">
        <p14:creationId xmlns:p14="http://schemas.microsoft.com/office/powerpoint/2010/main" val="4264928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16308505-9D60-4A9D-8D6A-D56CC655FD8B}" type="slidenum">
              <a:rPr lang="en-US"/>
              <a:pPr/>
              <a:t>‹#›</a:t>
            </a:fld>
            <a:endParaRPr lang="en-US"/>
          </a:p>
        </p:txBody>
      </p:sp>
    </p:spTree>
    <p:extLst>
      <p:ext uri="{BB962C8B-B14F-4D97-AF65-F5344CB8AC3E}">
        <p14:creationId xmlns:p14="http://schemas.microsoft.com/office/powerpoint/2010/main" val="24269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64A58664-1DDC-4AB8-805F-F6A008E4D9F7}" type="slidenum">
              <a:rPr lang="en-US"/>
              <a:pPr/>
              <a:t>‹#›</a:t>
            </a:fld>
            <a:endParaRPr lang="en-US"/>
          </a:p>
        </p:txBody>
      </p:sp>
    </p:spTree>
    <p:extLst>
      <p:ext uri="{BB962C8B-B14F-4D97-AF65-F5344CB8AC3E}">
        <p14:creationId xmlns:p14="http://schemas.microsoft.com/office/powerpoint/2010/main" val="1403170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B65A8E05-2657-459A-9A86-2914CD2C2A6D}" type="slidenum">
              <a:rPr lang="en-US"/>
              <a:pPr/>
              <a:t>‹#›</a:t>
            </a:fld>
            <a:endParaRPr lang="en-US"/>
          </a:p>
        </p:txBody>
      </p:sp>
    </p:spTree>
    <p:extLst>
      <p:ext uri="{BB962C8B-B14F-4D97-AF65-F5344CB8AC3E}">
        <p14:creationId xmlns:p14="http://schemas.microsoft.com/office/powerpoint/2010/main" val="789892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35A9B645-B72F-4119-BE7E-EA17AF878E2A}" type="slidenum">
              <a:rPr lang="en-US"/>
              <a:pPr/>
              <a:t>‹#›</a:t>
            </a:fld>
            <a:endParaRPr lang="en-US"/>
          </a:p>
        </p:txBody>
      </p:sp>
    </p:spTree>
    <p:extLst>
      <p:ext uri="{BB962C8B-B14F-4D97-AF65-F5344CB8AC3E}">
        <p14:creationId xmlns:p14="http://schemas.microsoft.com/office/powerpoint/2010/main" val="242617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F074FAAE-4C29-4CED-B747-C59C3E08C139}" type="slidenum">
              <a:rPr lang="en-US"/>
              <a:pPr/>
              <a:t>‹#›</a:t>
            </a:fld>
            <a:endParaRPr lang="en-US"/>
          </a:p>
        </p:txBody>
      </p:sp>
    </p:spTree>
    <p:extLst>
      <p:ext uri="{BB962C8B-B14F-4D97-AF65-F5344CB8AC3E}">
        <p14:creationId xmlns:p14="http://schemas.microsoft.com/office/powerpoint/2010/main" val="614390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F6D7FD7B-CDB7-46B7-8274-2F00E15B0EA5}" type="slidenum">
              <a:rPr lang="en-US"/>
              <a:pPr/>
              <a:t>‹#›</a:t>
            </a:fld>
            <a:endParaRPr lang="en-US"/>
          </a:p>
        </p:txBody>
      </p:sp>
    </p:spTree>
    <p:extLst>
      <p:ext uri="{BB962C8B-B14F-4D97-AF65-F5344CB8AC3E}">
        <p14:creationId xmlns:p14="http://schemas.microsoft.com/office/powerpoint/2010/main" val="3605956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68959EE4-DC0F-4AEC-AC97-FFBE5D73CF70}"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0A8D36F-0480-4B6F-9A07-871B95515763}"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2051"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DC9A20A-502F-43E3-A524-E86C44A3F347}" type="slidenum">
              <a:rPr lang="en-US" sz="800" b="1"/>
              <a:pPr algn="r" eaLnBrk="1" hangingPunct="1"/>
              <a:t>1</a:t>
            </a:fld>
            <a:endParaRPr lang="en-US" sz="800" b="1"/>
          </a:p>
        </p:txBody>
      </p:sp>
      <p:sp>
        <p:nvSpPr>
          <p:cNvPr id="2052"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Challenges, Opportunities and First Steps</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defRPr/>
            </a:pPr>
            <a:r>
              <a:rPr lang="en-US" sz="3600" smtClean="0"/>
              <a:t>Step 1:</a:t>
            </a:r>
            <a:br>
              <a:rPr lang="en-US" sz="3600" smtClean="0"/>
            </a:br>
            <a:r>
              <a:rPr lang="en-US" sz="3600" smtClean="0"/>
              <a:t>Create a “vision”</a:t>
            </a:r>
          </a:p>
        </p:txBody>
      </p:sp>
      <p:sp>
        <p:nvSpPr>
          <p:cNvPr id="11267" name="Content Placeholder 2"/>
          <p:cNvSpPr>
            <a:spLocks noGrp="1"/>
          </p:cNvSpPr>
          <p:nvPr>
            <p:ph idx="1"/>
          </p:nvPr>
        </p:nvSpPr>
        <p:spPr>
          <a:xfrm>
            <a:off x="457200" y="1524000"/>
            <a:ext cx="6172200" cy="4648200"/>
          </a:xfrm>
        </p:spPr>
        <p:txBody>
          <a:bodyPr/>
          <a:lstStyle/>
          <a:p>
            <a:pPr eaLnBrk="1" hangingPunct="1"/>
            <a:r>
              <a:rPr lang="en-US" smtClean="0"/>
              <a:t>Create a “product” to “sell” inside and outside</a:t>
            </a:r>
          </a:p>
          <a:p>
            <a:pPr eaLnBrk="1" hangingPunct="1"/>
            <a:r>
              <a:rPr lang="en-US" smtClean="0"/>
              <a:t>Focus on the </a:t>
            </a:r>
            <a:r>
              <a:rPr lang="en-US" i="1" smtClean="0"/>
              <a:t>tangible benefits </a:t>
            </a:r>
            <a:r>
              <a:rPr lang="en-US" smtClean="0"/>
              <a:t>of doing OM</a:t>
            </a:r>
          </a:p>
          <a:p>
            <a:pPr eaLnBrk="1" hangingPunct="1"/>
            <a:r>
              <a:rPr lang="en-US" smtClean="0"/>
              <a:t>Describe the </a:t>
            </a:r>
            <a:r>
              <a:rPr lang="en-US" i="1" smtClean="0"/>
              <a:t>operations</a:t>
            </a:r>
            <a:r>
              <a:rPr lang="en-US" smtClean="0"/>
              <a:t> of OM</a:t>
            </a:r>
          </a:p>
          <a:p>
            <a:pPr eaLnBrk="1" hangingPunct="1"/>
            <a:r>
              <a:rPr lang="en-US" smtClean="0"/>
              <a:t>Also be honest about the </a:t>
            </a:r>
            <a:r>
              <a:rPr lang="en-US" i="1" smtClean="0"/>
              <a:t>challenges</a:t>
            </a:r>
            <a:endParaRPr lang="en-US" smtClean="0"/>
          </a:p>
        </p:txBody>
      </p:sp>
      <p:pic>
        <p:nvPicPr>
          <p:cNvPr id="11268" name="Picture 1" descr="Road sign that reads Visio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676400"/>
            <a:ext cx="2362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Hand holding a key."/>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219200"/>
            <a:ext cx="1941513" cy="293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Title 1"/>
          <p:cNvSpPr>
            <a:spLocks noGrp="1"/>
          </p:cNvSpPr>
          <p:nvPr>
            <p:ph type="title"/>
          </p:nvPr>
        </p:nvSpPr>
        <p:spPr/>
        <p:txBody>
          <a:bodyPr/>
          <a:lstStyle/>
          <a:p>
            <a:pPr eaLnBrk="1" hangingPunct="1">
              <a:defRPr/>
            </a:pPr>
            <a:r>
              <a:rPr lang="en-US" sz="3600" smtClean="0"/>
              <a:t>Step 2:</a:t>
            </a:r>
            <a:br>
              <a:rPr lang="en-US" sz="3600" smtClean="0"/>
            </a:br>
            <a:r>
              <a:rPr lang="en-US" sz="3600" smtClean="0"/>
              <a:t>Get key commitments</a:t>
            </a:r>
          </a:p>
        </p:txBody>
      </p:sp>
      <p:sp>
        <p:nvSpPr>
          <p:cNvPr id="12292" name="Content Placeholder 2"/>
          <p:cNvSpPr>
            <a:spLocks noGrp="1"/>
          </p:cNvSpPr>
          <p:nvPr>
            <p:ph idx="1"/>
          </p:nvPr>
        </p:nvSpPr>
        <p:spPr>
          <a:xfrm>
            <a:off x="381000" y="1447800"/>
            <a:ext cx="6705600" cy="4648200"/>
          </a:xfrm>
        </p:spPr>
        <p:txBody>
          <a:bodyPr/>
          <a:lstStyle/>
          <a:p>
            <a:pPr eaLnBrk="1" hangingPunct="1"/>
            <a:r>
              <a:rPr lang="en-US" smtClean="0"/>
              <a:t>Support from top official(s) must be strong </a:t>
            </a:r>
            <a:r>
              <a:rPr lang="en-US" i="1" smtClean="0"/>
              <a:t>–#1 essential ingredient for long-term success!</a:t>
            </a:r>
          </a:p>
          <a:p>
            <a:pPr eaLnBrk="1" hangingPunct="1"/>
            <a:r>
              <a:rPr lang="en-US" smtClean="0"/>
              <a:t>Board must support OM in principle</a:t>
            </a:r>
          </a:p>
          <a:p>
            <a:pPr eaLnBrk="1" hangingPunct="1"/>
            <a:r>
              <a:rPr lang="en-US" smtClean="0"/>
              <a:t>One respected person as OM Coordinator – with time and resources to do the job</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descr="Group of business people looking at camera."/>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838200"/>
            <a:ext cx="3009900" cy="450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Title 1"/>
          <p:cNvSpPr>
            <a:spLocks noGrp="1"/>
          </p:cNvSpPr>
          <p:nvPr>
            <p:ph type="title"/>
          </p:nvPr>
        </p:nvSpPr>
        <p:spPr/>
        <p:txBody>
          <a:bodyPr/>
          <a:lstStyle/>
          <a:p>
            <a:pPr eaLnBrk="1" hangingPunct="1">
              <a:defRPr/>
            </a:pPr>
            <a:r>
              <a:rPr lang="en-US" sz="3600" smtClean="0"/>
              <a:t>Step 3:</a:t>
            </a:r>
            <a:br>
              <a:rPr lang="en-US" sz="3600" smtClean="0"/>
            </a:br>
            <a:r>
              <a:rPr lang="en-US" sz="3600" smtClean="0"/>
              <a:t>Inventory human resources</a:t>
            </a:r>
          </a:p>
        </p:txBody>
      </p:sp>
      <p:sp>
        <p:nvSpPr>
          <p:cNvPr id="13316" name="Content Placeholder 2"/>
          <p:cNvSpPr>
            <a:spLocks noGrp="1"/>
          </p:cNvSpPr>
          <p:nvPr>
            <p:ph idx="1"/>
          </p:nvPr>
        </p:nvSpPr>
        <p:spPr>
          <a:xfrm>
            <a:off x="457200" y="1371600"/>
            <a:ext cx="5715000" cy="4648200"/>
          </a:xfrm>
        </p:spPr>
        <p:txBody>
          <a:bodyPr/>
          <a:lstStyle/>
          <a:p>
            <a:pPr eaLnBrk="1" hangingPunct="1"/>
            <a:r>
              <a:rPr lang="en-US" smtClean="0"/>
              <a:t>Identify expertise </a:t>
            </a:r>
            <a:r>
              <a:rPr lang="en-US" i="1" smtClean="0"/>
              <a:t>inside</a:t>
            </a:r>
            <a:r>
              <a:rPr lang="en-US" smtClean="0"/>
              <a:t> your agency – might surprise you</a:t>
            </a:r>
          </a:p>
          <a:p>
            <a:pPr eaLnBrk="1" hangingPunct="1"/>
            <a:r>
              <a:rPr lang="en-US" smtClean="0"/>
              <a:t>Identify expertise </a:t>
            </a:r>
            <a:r>
              <a:rPr lang="en-US" i="1" smtClean="0"/>
              <a:t>outside</a:t>
            </a:r>
            <a:r>
              <a:rPr lang="en-US" smtClean="0"/>
              <a:t> your agency – volunteers, local experts</a:t>
            </a:r>
          </a:p>
          <a:p>
            <a:pPr eaLnBrk="1" hangingPunct="1"/>
            <a:r>
              <a:rPr lang="en-US" smtClean="0"/>
              <a:t>Create a directory of resource persons – who could do what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descr="Road sign that says Beginning Just Ahead."/>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61063" y="1524000"/>
            <a:ext cx="3048000"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6" name="Title 1"/>
          <p:cNvSpPr>
            <a:spLocks noGrp="1"/>
          </p:cNvSpPr>
          <p:nvPr>
            <p:ph type="title"/>
          </p:nvPr>
        </p:nvSpPr>
        <p:spPr/>
        <p:txBody>
          <a:bodyPr/>
          <a:lstStyle/>
          <a:p>
            <a:pPr eaLnBrk="1" hangingPunct="1">
              <a:defRPr/>
            </a:pPr>
            <a:r>
              <a:rPr lang="en-US" sz="3600" smtClean="0"/>
              <a:t>Step 4:</a:t>
            </a:r>
            <a:br>
              <a:rPr lang="en-US" sz="3600" smtClean="0"/>
            </a:br>
            <a:r>
              <a:rPr lang="en-US" sz="3600" smtClean="0"/>
              <a:t>Start small, go slow</a:t>
            </a:r>
          </a:p>
        </p:txBody>
      </p:sp>
      <p:sp>
        <p:nvSpPr>
          <p:cNvPr id="14340" name="Content Placeholder 2"/>
          <p:cNvSpPr>
            <a:spLocks noGrp="1"/>
          </p:cNvSpPr>
          <p:nvPr>
            <p:ph idx="1"/>
          </p:nvPr>
        </p:nvSpPr>
        <p:spPr>
          <a:xfrm>
            <a:off x="457200" y="1371600"/>
            <a:ext cx="5562600" cy="4648200"/>
          </a:xfrm>
        </p:spPr>
        <p:txBody>
          <a:bodyPr/>
          <a:lstStyle/>
          <a:p>
            <a:pPr eaLnBrk="1" hangingPunct="1"/>
            <a:r>
              <a:rPr lang="en-US" smtClean="0"/>
              <a:t>Many OM efforts collapse under their own weight</a:t>
            </a:r>
          </a:p>
          <a:p>
            <a:pPr eaLnBrk="1" hangingPunct="1"/>
            <a:r>
              <a:rPr lang="en-US" smtClean="0"/>
              <a:t>Take a 2-3 year perspective</a:t>
            </a:r>
          </a:p>
          <a:p>
            <a:pPr eaLnBrk="1" hangingPunct="1"/>
            <a:r>
              <a:rPr lang="en-US" smtClean="0"/>
              <a:t>Involve everybody in the initial planning</a:t>
            </a:r>
          </a:p>
          <a:p>
            <a:pPr eaLnBrk="1" hangingPunct="1"/>
            <a:r>
              <a:rPr lang="en-US" smtClean="0"/>
              <a:t>Start with just a few indicators – you can always add more</a:t>
            </a:r>
          </a:p>
          <a:p>
            <a:pPr eaLnBrk="1" hangingPunct="1"/>
            <a:r>
              <a:rPr lang="en-US" smtClean="0"/>
              <a:t>Always be ready to learn, improve</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Four office workers smiling and giving thumbs 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2938" y="4556125"/>
            <a:ext cx="2887662"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Title 1"/>
          <p:cNvSpPr>
            <a:spLocks noGrp="1"/>
          </p:cNvSpPr>
          <p:nvPr>
            <p:ph type="title"/>
          </p:nvPr>
        </p:nvSpPr>
        <p:spPr/>
        <p:txBody>
          <a:bodyPr/>
          <a:lstStyle/>
          <a:p>
            <a:pPr eaLnBrk="1" hangingPunct="1">
              <a:defRPr/>
            </a:pPr>
            <a:r>
              <a:rPr lang="en-US" sz="3600" dirty="0" smtClean="0"/>
              <a:t/>
            </a:r>
            <a:br>
              <a:rPr lang="en-US" sz="3600" dirty="0" smtClean="0"/>
            </a:br>
            <a:r>
              <a:rPr lang="en-US" sz="3600" dirty="0" smtClean="0"/>
              <a:t>Step 5: Embed outcomes into your CIL’s operations</a:t>
            </a:r>
          </a:p>
        </p:txBody>
      </p:sp>
      <p:sp>
        <p:nvSpPr>
          <p:cNvPr id="15364" name="Content Placeholder 2"/>
          <p:cNvSpPr>
            <a:spLocks noGrp="1"/>
          </p:cNvSpPr>
          <p:nvPr>
            <p:ph idx="1"/>
          </p:nvPr>
        </p:nvSpPr>
        <p:spPr>
          <a:xfrm>
            <a:off x="381000" y="1600200"/>
            <a:ext cx="7315200" cy="4648200"/>
          </a:xfrm>
        </p:spPr>
        <p:txBody>
          <a:bodyPr/>
          <a:lstStyle/>
          <a:p>
            <a:pPr eaLnBrk="1" hangingPunct="1"/>
            <a:r>
              <a:rPr lang="en-US" smtClean="0"/>
              <a:t>Use every option possible:</a:t>
            </a:r>
          </a:p>
          <a:p>
            <a:pPr lvl="1" eaLnBrk="1" hangingPunct="1"/>
            <a:r>
              <a:rPr lang="en-US" smtClean="0"/>
              <a:t> </a:t>
            </a:r>
            <a:r>
              <a:rPr lang="en-US" smtClean="0">
                <a:solidFill>
                  <a:schemeClr val="tx1"/>
                </a:solidFill>
              </a:rPr>
              <a:t>Outcomes language in key documents</a:t>
            </a:r>
          </a:p>
          <a:p>
            <a:pPr lvl="1" eaLnBrk="1" hangingPunct="1"/>
            <a:r>
              <a:rPr lang="en-US" smtClean="0">
                <a:solidFill>
                  <a:schemeClr val="tx1"/>
                </a:solidFill>
              </a:rPr>
              <a:t> Orient/train/TA for all staff</a:t>
            </a:r>
          </a:p>
          <a:p>
            <a:pPr lvl="1" eaLnBrk="1" hangingPunct="1"/>
            <a:r>
              <a:rPr lang="en-US" smtClean="0">
                <a:solidFill>
                  <a:schemeClr val="tx1"/>
                </a:solidFill>
              </a:rPr>
              <a:t> Reward staff for focusing on outcomes</a:t>
            </a:r>
          </a:p>
          <a:p>
            <a:pPr lvl="1" eaLnBrk="1" hangingPunct="1"/>
            <a:r>
              <a:rPr lang="en-US" smtClean="0">
                <a:solidFill>
                  <a:schemeClr val="tx1"/>
                </a:solidFill>
              </a:rPr>
              <a:t> Regular “how are we doing” meetings</a:t>
            </a:r>
          </a:p>
          <a:p>
            <a:pPr lvl="1" eaLnBrk="1" hangingPunct="1"/>
            <a:r>
              <a:rPr lang="en-US" smtClean="0">
                <a:solidFill>
                  <a:schemeClr val="tx1"/>
                </a:solidFill>
              </a:rPr>
              <a:t> Display outcomes around the office</a:t>
            </a:r>
          </a:p>
          <a:p>
            <a:pPr lvl="1" eaLnBrk="1" hangingPunct="1"/>
            <a:r>
              <a:rPr lang="en-US" smtClean="0">
                <a:solidFill>
                  <a:schemeClr val="tx1"/>
                </a:solidFill>
              </a:rPr>
              <a:t> Outcomes section in your annual report</a:t>
            </a:r>
          </a:p>
          <a:p>
            <a:pPr lvl="1" eaLnBrk="1" hangingPunct="1"/>
            <a:r>
              <a:rPr lang="en-US" smtClean="0">
                <a:solidFill>
                  <a:schemeClr val="tx1"/>
                </a:solidFill>
              </a:rPr>
              <a:t> Other ideas?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676400"/>
            <a:ext cx="7696200" cy="792163"/>
          </a:xfrm>
        </p:spPr>
        <p:txBody>
          <a:bodyPr/>
          <a:lstStyle/>
          <a:p>
            <a:pPr algn="ctr" eaLnBrk="1" hangingPunct="1">
              <a:defRPr/>
            </a:pPr>
            <a:r>
              <a:rPr lang="en-US" dirty="0" smtClean="0"/>
              <a:t>Your Turn</a:t>
            </a:r>
          </a:p>
        </p:txBody>
      </p:sp>
      <p:sp>
        <p:nvSpPr>
          <p:cNvPr id="16387" name="Content Placeholder 2"/>
          <p:cNvSpPr>
            <a:spLocks noGrp="1"/>
          </p:cNvSpPr>
          <p:nvPr>
            <p:ph idx="1"/>
          </p:nvPr>
        </p:nvSpPr>
        <p:spPr>
          <a:xfrm>
            <a:off x="1066800" y="2590800"/>
            <a:ext cx="6858000" cy="2133600"/>
          </a:xfrm>
        </p:spPr>
        <p:txBody>
          <a:bodyPr/>
          <a:lstStyle/>
          <a:p>
            <a:pPr algn="ctr" eaLnBrk="1" hangingPunct="1">
              <a:buFont typeface="Arial" panose="020B0604020202020204" pitchFamily="34" charset="0"/>
              <a:buNone/>
            </a:pPr>
            <a:r>
              <a:rPr lang="en-US" smtClean="0"/>
              <a:t>What are the first 2 concrete, specific things you can do back at your CIL to begin focusing more on outcomes?</a:t>
            </a:r>
          </a:p>
          <a:p>
            <a:pPr algn="ctr" eaLnBrk="1" hangingPunct="1">
              <a:buFont typeface="Arial" panose="020B0604020202020204" pitchFamily="34" charset="0"/>
              <a:buNone/>
            </a:pPr>
            <a:r>
              <a:rPr lang="en-US" smtClean="0"/>
              <a:t>Talk about this at your table.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17411"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18435"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229600" cy="792163"/>
          </a:xfrm>
        </p:spPr>
        <p:txBody>
          <a:bodyPr>
            <a:normAutofit/>
          </a:bodyPr>
          <a:lstStyle/>
          <a:p>
            <a:pPr algn="ctr" eaLnBrk="1" hangingPunct="1">
              <a:defRPr/>
            </a:pPr>
            <a:r>
              <a:rPr lang="en-US" sz="3600" dirty="0" smtClean="0"/>
              <a:t>NCIL Outcome Measures Project</a:t>
            </a:r>
            <a:endParaRPr lang="en-US" sz="3600" dirty="0"/>
          </a:p>
        </p:txBody>
      </p:sp>
      <p:sp>
        <p:nvSpPr>
          <p:cNvPr id="3" name="Content Placeholder 2"/>
          <p:cNvSpPr>
            <a:spLocks noGrp="1"/>
          </p:cNvSpPr>
          <p:nvPr>
            <p:ph idx="1"/>
          </p:nvPr>
        </p:nvSpPr>
        <p:spPr>
          <a:xfrm>
            <a:off x="1219200" y="990600"/>
            <a:ext cx="6629400" cy="685800"/>
          </a:xfrm>
          <a:effectLst>
            <a:glow rad="101600">
              <a:schemeClr val="bg2">
                <a:lumMod val="90000"/>
                <a:alpha val="60000"/>
              </a:schemeClr>
            </a:glow>
            <a:outerShdw blurRad="50800" dist="38100" dir="16200000" rotWithShape="0">
              <a:prstClr val="black">
                <a:alpha val="40000"/>
              </a:prstClr>
            </a:outerShdw>
            <a:softEdge rad="31750"/>
          </a:effectLst>
          <a:extLst/>
        </p:spPr>
        <p:style>
          <a:lnRef idx="1">
            <a:schemeClr val="dk1"/>
          </a:lnRef>
          <a:fillRef idx="2">
            <a:schemeClr val="dk1"/>
          </a:fillRef>
          <a:effectRef idx="1">
            <a:schemeClr val="dk1"/>
          </a:effectRef>
          <a:fontRef idx="minor">
            <a:schemeClr val="dk1"/>
          </a:fontRef>
        </p:style>
        <p:txBody>
          <a:bodyPr>
            <a:normAutofit fontScale="92500"/>
          </a:bodyPr>
          <a:lstStyle/>
          <a:p>
            <a:pPr algn="ctr" eaLnBrk="1" hangingPunct="1">
              <a:buFont typeface="Tahoma" panose="020B0604030504040204" pitchFamily="34" charset="0"/>
              <a:buNone/>
              <a:defRPr/>
            </a:pPr>
            <a:r>
              <a:rPr lang="en-US" sz="3200" b="1" dirty="0" smtClean="0">
                <a:solidFill>
                  <a:srgbClr val="C00000"/>
                </a:solidFill>
                <a:effectLst>
                  <a:outerShdw blurRad="38100" dist="38100" dir="2700000" algn="tl">
                    <a:srgbClr val="000000">
                      <a:alpha val="43137"/>
                    </a:srgbClr>
                  </a:outerShdw>
                </a:effectLst>
              </a:rPr>
              <a:t>Debriefing the Participating CILs</a:t>
            </a:r>
            <a:endParaRPr lang="en-US" sz="2400" dirty="0" smtClean="0">
              <a:solidFill>
                <a:srgbClr val="C00000"/>
              </a:solidFill>
            </a:endParaRPr>
          </a:p>
        </p:txBody>
      </p:sp>
      <p:sp>
        <p:nvSpPr>
          <p:cNvPr id="3079"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FEBDB4-8BBE-4335-B21D-ED04D21FBE7F}" type="slidenum">
              <a:rPr lang="en-US">
                <a:solidFill>
                  <a:schemeClr val="bg1"/>
                </a:solidFill>
              </a:rPr>
              <a:pPr eaLnBrk="1" hangingPunct="1"/>
              <a:t>2</a:t>
            </a:fld>
            <a:endParaRPr lang="en-US">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7772400" cy="838200"/>
          </a:xfrm>
        </p:spPr>
        <p:txBody>
          <a:bodyPr/>
          <a:lstStyle/>
          <a:p>
            <a:pPr eaLnBrk="1" hangingPunct="1">
              <a:defRPr/>
            </a:pPr>
            <a:r>
              <a:rPr lang="en-US" dirty="0" smtClean="0"/>
              <a:t>What Did the CILs Think of the Field Test?</a:t>
            </a:r>
          </a:p>
        </p:txBody>
      </p:sp>
      <p:sp>
        <p:nvSpPr>
          <p:cNvPr id="4099" name="Rectangle 3"/>
          <p:cNvSpPr>
            <a:spLocks noGrp="1" noChangeArrowheads="1"/>
          </p:cNvSpPr>
          <p:nvPr>
            <p:ph type="body" idx="1"/>
          </p:nvPr>
        </p:nvSpPr>
        <p:spPr>
          <a:xfrm>
            <a:off x="685800" y="1524000"/>
            <a:ext cx="8153400" cy="3657600"/>
          </a:xfrm>
        </p:spPr>
        <p:txBody>
          <a:bodyPr/>
          <a:lstStyle/>
          <a:p>
            <a:pPr eaLnBrk="1" hangingPunct="1">
              <a:buFont typeface="Tahoma" panose="020B0604030504040204" pitchFamily="34" charset="0"/>
              <a:buNone/>
            </a:pPr>
            <a:r>
              <a:rPr lang="en-US" u="sng" smtClean="0"/>
              <a:t>About interviewing consumers</a:t>
            </a:r>
          </a:p>
          <a:p>
            <a:pPr eaLnBrk="1" hangingPunct="1">
              <a:buFont typeface="Tahoma" panose="020B0604030504040204" pitchFamily="34" charset="0"/>
              <a:buNone/>
            </a:pPr>
            <a:endParaRPr lang="en-US" sz="1200" smtClean="0"/>
          </a:p>
          <a:p>
            <a:pPr eaLnBrk="1" hangingPunct="1"/>
            <a:r>
              <a:rPr lang="en-US" smtClean="0"/>
              <a:t>61% easy or very easy to draw a random sample of consumers</a:t>
            </a:r>
          </a:p>
          <a:p>
            <a:pPr eaLnBrk="1" hangingPunct="1"/>
            <a:r>
              <a:rPr lang="en-US" smtClean="0"/>
              <a:t>67% easy or very easy to ask consumers the questions</a:t>
            </a:r>
          </a:p>
          <a:p>
            <a:pPr eaLnBrk="1" hangingPunct="1"/>
            <a:r>
              <a:rPr lang="en-US" smtClean="0"/>
              <a:t>52% needed to call 50 or more consumers in order to interview 25</a:t>
            </a:r>
          </a:p>
          <a:p>
            <a:pPr eaLnBrk="1" hangingPunct="1"/>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7772400" cy="838200"/>
          </a:xfrm>
        </p:spPr>
        <p:txBody>
          <a:bodyPr/>
          <a:lstStyle/>
          <a:p>
            <a:pPr eaLnBrk="1" hangingPunct="1">
              <a:defRPr/>
            </a:pPr>
            <a:r>
              <a:rPr lang="en-US" dirty="0" smtClean="0"/>
              <a:t>What Did the CILs Think of the Field Test?, </a:t>
            </a:r>
            <a:r>
              <a:rPr lang="en-US" sz="2800" dirty="0" smtClean="0"/>
              <a:t>cont’d.</a:t>
            </a:r>
          </a:p>
        </p:txBody>
      </p:sp>
      <p:sp>
        <p:nvSpPr>
          <p:cNvPr id="5123" name="Rectangle 3"/>
          <p:cNvSpPr>
            <a:spLocks noGrp="1" noChangeArrowheads="1"/>
          </p:cNvSpPr>
          <p:nvPr>
            <p:ph type="body" idx="1"/>
          </p:nvPr>
        </p:nvSpPr>
        <p:spPr>
          <a:xfrm>
            <a:off x="685800" y="1447800"/>
            <a:ext cx="8153400" cy="3657600"/>
          </a:xfrm>
        </p:spPr>
        <p:txBody>
          <a:bodyPr/>
          <a:lstStyle/>
          <a:p>
            <a:pPr eaLnBrk="1" hangingPunct="1">
              <a:buFont typeface="Tahoma" panose="020B0604030504040204" pitchFamily="34" charset="0"/>
              <a:buNone/>
            </a:pPr>
            <a:r>
              <a:rPr lang="en-US" u="sng" smtClean="0"/>
              <a:t>About interviewing I&amp;R callers</a:t>
            </a:r>
          </a:p>
          <a:p>
            <a:pPr eaLnBrk="1" hangingPunct="1">
              <a:buFont typeface="Tahoma" panose="020B0604030504040204" pitchFamily="34" charset="0"/>
              <a:buNone/>
            </a:pPr>
            <a:endParaRPr lang="en-US" sz="1200" smtClean="0"/>
          </a:p>
          <a:p>
            <a:pPr eaLnBrk="1" hangingPunct="1"/>
            <a:r>
              <a:rPr lang="en-US" smtClean="0"/>
              <a:t>63% easy or very easy to draw a random sample of I&amp;R callers</a:t>
            </a:r>
          </a:p>
          <a:p>
            <a:pPr eaLnBrk="1" hangingPunct="1"/>
            <a:r>
              <a:rPr lang="en-US" smtClean="0"/>
              <a:t>70% easy or very easy to ask I&amp;R callers the questions</a:t>
            </a:r>
          </a:p>
          <a:p>
            <a:pPr eaLnBrk="1" hangingPunct="1"/>
            <a:r>
              <a:rPr lang="en-US" smtClean="0"/>
              <a:t>63% needed to call 50 or more I&amp;R callers in order to interview 25</a:t>
            </a:r>
          </a:p>
          <a:p>
            <a:pPr eaLnBrk="1" hangingPunct="1"/>
            <a:endParaRPr lang="en-US"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066800" y="1219200"/>
          <a:ext cx="6865620" cy="5193942"/>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p:cNvSpPr>
            <a:spLocks noGrp="1"/>
          </p:cNvSpPr>
          <p:nvPr>
            <p:ph type="title"/>
          </p:nvPr>
        </p:nvSpPr>
        <p:spPr/>
        <p:txBody>
          <a:bodyPr>
            <a:normAutofit fontScale="90000"/>
          </a:bodyPr>
          <a:lstStyle/>
          <a:p>
            <a:pPr eaLnBrk="1" hangingPunct="1">
              <a:defRPr/>
            </a:pPr>
            <a:r>
              <a:rPr lang="en-US" dirty="0" smtClean="0"/>
              <a:t>On Average, I&amp;R Callers Had Called the CIL Seven Months Ago</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7772400" cy="838200"/>
          </a:xfrm>
        </p:spPr>
        <p:txBody>
          <a:bodyPr/>
          <a:lstStyle/>
          <a:p>
            <a:pPr eaLnBrk="1" hangingPunct="1">
              <a:defRPr/>
            </a:pPr>
            <a:r>
              <a:rPr lang="en-US" dirty="0" smtClean="0"/>
              <a:t>What Did the CILs Think of the Field Test?, </a:t>
            </a:r>
            <a:r>
              <a:rPr lang="en-US" sz="2800" dirty="0" smtClean="0"/>
              <a:t>cont’d. 2</a:t>
            </a:r>
          </a:p>
        </p:txBody>
      </p:sp>
      <p:sp>
        <p:nvSpPr>
          <p:cNvPr id="7171" name="Rectangle 3"/>
          <p:cNvSpPr>
            <a:spLocks noGrp="1" noChangeArrowheads="1"/>
          </p:cNvSpPr>
          <p:nvPr>
            <p:ph type="body" idx="1"/>
          </p:nvPr>
        </p:nvSpPr>
        <p:spPr>
          <a:xfrm>
            <a:off x="685800" y="1447800"/>
            <a:ext cx="8153400" cy="4419600"/>
          </a:xfrm>
        </p:spPr>
        <p:txBody>
          <a:bodyPr/>
          <a:lstStyle/>
          <a:p>
            <a:pPr eaLnBrk="1" hangingPunct="1">
              <a:buFont typeface="Tahoma" panose="020B0604030504040204" pitchFamily="34" charset="0"/>
              <a:buNone/>
            </a:pPr>
            <a:r>
              <a:rPr lang="en-US" u="sng" smtClean="0"/>
              <a:t>About gathering CIL outcome data</a:t>
            </a:r>
          </a:p>
          <a:p>
            <a:pPr eaLnBrk="1" hangingPunct="1">
              <a:buFont typeface="Tahoma" panose="020B0604030504040204" pitchFamily="34" charset="0"/>
              <a:buNone/>
            </a:pPr>
            <a:endParaRPr lang="en-US" sz="1200" smtClean="0"/>
          </a:p>
          <a:p>
            <a:pPr eaLnBrk="1" hangingPunct="1"/>
            <a:r>
              <a:rPr lang="en-US" smtClean="0"/>
              <a:t>96% could report # moved out of an institution</a:t>
            </a:r>
          </a:p>
          <a:p>
            <a:pPr eaLnBrk="1" hangingPunct="1"/>
            <a:r>
              <a:rPr lang="en-US" smtClean="0"/>
              <a:t>93% could report # activities to identify barriers</a:t>
            </a:r>
          </a:p>
          <a:p>
            <a:pPr eaLnBrk="1" hangingPunct="1"/>
            <a:r>
              <a:rPr lang="en-US" smtClean="0"/>
              <a:t>74% could report # at-risk kept in community</a:t>
            </a:r>
          </a:p>
          <a:p>
            <a:pPr eaLnBrk="1" hangingPunct="1"/>
            <a:r>
              <a:rPr lang="en-US" smtClean="0"/>
              <a:t>67% could report # +/- systems changes</a:t>
            </a:r>
          </a:p>
          <a:p>
            <a:pPr eaLnBrk="1" hangingPunct="1"/>
            <a:r>
              <a:rPr lang="en-US" smtClean="0"/>
              <a:t>63% could report about advocacy workplan</a:t>
            </a:r>
          </a:p>
          <a:p>
            <a:pPr eaLnBrk="1" hangingPunct="1"/>
            <a:r>
              <a:rPr lang="en-US" smtClean="0"/>
              <a:t>78% took 10 hours or less to gather the CIL information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7772400" cy="838200"/>
          </a:xfrm>
        </p:spPr>
        <p:txBody>
          <a:bodyPr/>
          <a:lstStyle/>
          <a:p>
            <a:pPr eaLnBrk="1" hangingPunct="1">
              <a:defRPr/>
            </a:pPr>
            <a:r>
              <a:rPr lang="en-US" dirty="0" smtClean="0"/>
              <a:t>What Did the CILs Think of the Field Test?, </a:t>
            </a:r>
            <a:r>
              <a:rPr lang="en-US" sz="2800" dirty="0" smtClean="0"/>
              <a:t>cont’d. 3</a:t>
            </a:r>
          </a:p>
        </p:txBody>
      </p:sp>
      <p:sp>
        <p:nvSpPr>
          <p:cNvPr id="8195" name="Rectangle 3"/>
          <p:cNvSpPr>
            <a:spLocks noGrp="1" noChangeArrowheads="1"/>
          </p:cNvSpPr>
          <p:nvPr>
            <p:ph type="body" idx="1"/>
          </p:nvPr>
        </p:nvSpPr>
        <p:spPr>
          <a:xfrm>
            <a:off x="685800" y="1447800"/>
            <a:ext cx="8153400" cy="4419600"/>
          </a:xfrm>
        </p:spPr>
        <p:txBody>
          <a:bodyPr/>
          <a:lstStyle/>
          <a:p>
            <a:pPr eaLnBrk="1" hangingPunct="1">
              <a:buFont typeface="Tahoma" panose="020B0604030504040204" pitchFamily="34" charset="0"/>
              <a:buNone/>
            </a:pPr>
            <a:r>
              <a:rPr lang="en-US" u="sng" smtClean="0"/>
              <a:t>About other aspects</a:t>
            </a:r>
          </a:p>
          <a:p>
            <a:pPr eaLnBrk="1" hangingPunct="1">
              <a:buFont typeface="Tahoma" panose="020B0604030504040204" pitchFamily="34" charset="0"/>
              <a:buNone/>
            </a:pPr>
            <a:endParaRPr lang="en-US" sz="1200" smtClean="0"/>
          </a:p>
          <a:p>
            <a:pPr eaLnBrk="1" hangingPunct="1"/>
            <a:r>
              <a:rPr lang="en-US" smtClean="0"/>
              <a:t>93% took 10 hours or less to enter all the data, from all sources, into Survey Monkey</a:t>
            </a:r>
          </a:p>
          <a:p>
            <a:pPr eaLnBrk="1" hangingPunct="1"/>
            <a:r>
              <a:rPr lang="en-US" smtClean="0"/>
              <a:t>Training and TA varied in its helpfulness:</a:t>
            </a:r>
          </a:p>
          <a:p>
            <a:pPr eaLnBrk="1" hangingPunct="1">
              <a:buFont typeface="Tahoma" panose="020B0604030504040204" pitchFamily="34" charset="0"/>
              <a:buNone/>
            </a:pPr>
            <a:r>
              <a:rPr lang="en-US" smtClean="0"/>
              <a:t>    -- Training manual 75% helpful or very helpful</a:t>
            </a:r>
          </a:p>
          <a:p>
            <a:pPr eaLnBrk="1" hangingPunct="1">
              <a:buFont typeface="Tahoma" panose="020B0604030504040204" pitchFamily="34" charset="0"/>
              <a:buNone/>
            </a:pPr>
            <a:r>
              <a:rPr lang="en-US" smtClean="0"/>
              <a:t>    -- Training phone calls 68% “     “    “        “</a:t>
            </a:r>
          </a:p>
          <a:p>
            <a:pPr eaLnBrk="1" hangingPunct="1">
              <a:buFont typeface="Tahoma" panose="020B0604030504040204" pitchFamily="34" charset="0"/>
              <a:buNone/>
            </a:pPr>
            <a:r>
              <a:rPr lang="en-US" smtClean="0"/>
              <a:t>    -- Ongoing phone calls 36% “     “    “        “</a:t>
            </a:r>
          </a:p>
          <a:p>
            <a:pPr eaLnBrk="1" hangingPunct="1">
              <a:buFont typeface="Tahoma" panose="020B0604030504040204" pitchFamily="34" charset="0"/>
              <a:buNone/>
            </a:pPr>
            <a:r>
              <a:rPr lang="en-US" smtClean="0"/>
              <a:t>    -- Ongoing listserv 32%       “     “    “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7772400" cy="838200"/>
          </a:xfrm>
        </p:spPr>
        <p:txBody>
          <a:bodyPr/>
          <a:lstStyle/>
          <a:p>
            <a:pPr eaLnBrk="1" hangingPunct="1">
              <a:defRPr/>
            </a:pPr>
            <a:r>
              <a:rPr lang="en-US" dirty="0" smtClean="0"/>
              <a:t>What Did the CILs Think of the Field Test?, </a:t>
            </a:r>
            <a:r>
              <a:rPr lang="en-US" sz="2800" dirty="0" smtClean="0"/>
              <a:t>cont.4</a:t>
            </a:r>
          </a:p>
        </p:txBody>
      </p:sp>
      <p:sp>
        <p:nvSpPr>
          <p:cNvPr id="9219" name="Rectangle 3"/>
          <p:cNvSpPr>
            <a:spLocks noGrp="1" noChangeArrowheads="1"/>
          </p:cNvSpPr>
          <p:nvPr>
            <p:ph type="body" idx="1"/>
          </p:nvPr>
        </p:nvSpPr>
        <p:spPr>
          <a:xfrm>
            <a:off x="685800" y="1371600"/>
            <a:ext cx="8153400" cy="4648200"/>
          </a:xfrm>
        </p:spPr>
        <p:txBody>
          <a:bodyPr/>
          <a:lstStyle/>
          <a:p>
            <a:pPr eaLnBrk="1" hangingPunct="1">
              <a:buFont typeface="Tahoma" panose="020B0604030504040204" pitchFamily="34" charset="0"/>
              <a:buNone/>
            </a:pPr>
            <a:r>
              <a:rPr lang="en-US" u="sng" smtClean="0"/>
              <a:t>About the field test overall</a:t>
            </a:r>
          </a:p>
          <a:p>
            <a:pPr eaLnBrk="1" hangingPunct="1">
              <a:buFont typeface="Tahoma" panose="020B0604030504040204" pitchFamily="34" charset="0"/>
              <a:buNone/>
            </a:pPr>
            <a:endParaRPr lang="en-US" sz="1200" smtClean="0"/>
          </a:p>
          <a:p>
            <a:pPr eaLnBrk="1" hangingPunct="1"/>
            <a:r>
              <a:rPr lang="en-US" smtClean="0"/>
              <a:t>74% valuable or very valuable to their own CIL (direct feedback from consumers, I&amp;R callers)</a:t>
            </a:r>
          </a:p>
          <a:p>
            <a:pPr eaLnBrk="1" hangingPunct="1"/>
            <a:r>
              <a:rPr lang="en-US" smtClean="0"/>
              <a:t>61% confident or very confident of accuracy of data (improve wording of interview forms?)</a:t>
            </a:r>
          </a:p>
          <a:p>
            <a:pPr eaLnBrk="1" hangingPunct="1"/>
            <a:r>
              <a:rPr lang="en-US" smtClean="0"/>
              <a:t>58% easy or very easy to do the required work (can’t think of anything to change)</a:t>
            </a:r>
          </a:p>
          <a:p>
            <a:pPr eaLnBrk="1" hangingPunct="1"/>
            <a:r>
              <a:rPr lang="en-US" smtClean="0"/>
              <a:t>39% too much or far too much time (can’t think of anything to change)</a:t>
            </a:r>
          </a:p>
          <a:p>
            <a:pPr eaLnBrk="1" hangingPunct="1"/>
            <a:endParaRPr lang="en-US"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8600" y="381000"/>
            <a:ext cx="7696200" cy="792163"/>
          </a:xfrm>
        </p:spPr>
        <p:txBody>
          <a:bodyPr/>
          <a:lstStyle/>
          <a:p>
            <a:pPr eaLnBrk="1" hangingPunct="1">
              <a:defRPr/>
            </a:pPr>
            <a:r>
              <a:rPr lang="en-US" dirty="0" smtClean="0"/>
              <a:t>Five Steps to Outcomes Management</a:t>
            </a:r>
            <a:br>
              <a:rPr lang="en-US" dirty="0" smtClean="0"/>
            </a:br>
            <a:r>
              <a:rPr lang="en-US" dirty="0" smtClean="0"/>
              <a:t>in Your CIL</a:t>
            </a:r>
          </a:p>
        </p:txBody>
      </p:sp>
      <p:sp>
        <p:nvSpPr>
          <p:cNvPr id="10243" name="Content Placeholder 2"/>
          <p:cNvSpPr>
            <a:spLocks noGrp="1"/>
          </p:cNvSpPr>
          <p:nvPr>
            <p:ph idx="1"/>
          </p:nvPr>
        </p:nvSpPr>
        <p:spPr>
          <a:xfrm>
            <a:off x="457200" y="1600200"/>
            <a:ext cx="8153400" cy="4648200"/>
          </a:xfrm>
        </p:spPr>
        <p:txBody>
          <a:bodyPr/>
          <a:lstStyle/>
          <a:p>
            <a:pPr marL="514350" indent="-514350" eaLnBrk="1" hangingPunct="1">
              <a:buFont typeface="Arial" panose="020B0604020202020204" pitchFamily="34" charset="0"/>
              <a:buAutoNum type="arabicPeriod"/>
            </a:pPr>
            <a:r>
              <a:rPr lang="en-US" smtClean="0"/>
              <a:t>Create a “vision” of how outcomes management will operate</a:t>
            </a:r>
          </a:p>
          <a:p>
            <a:pPr marL="514350" indent="-514350" eaLnBrk="1" hangingPunct="1">
              <a:buFont typeface="Arial" panose="020B0604020202020204" pitchFamily="34" charset="0"/>
              <a:buAutoNum type="arabicPeriod"/>
            </a:pPr>
            <a:r>
              <a:rPr lang="en-US" smtClean="0"/>
              <a:t>Get key commitments within your CIL</a:t>
            </a:r>
          </a:p>
          <a:p>
            <a:pPr marL="514350" indent="-514350" eaLnBrk="1" hangingPunct="1">
              <a:buFont typeface="Arial" panose="020B0604020202020204" pitchFamily="34" charset="0"/>
              <a:buAutoNum type="arabicPeriod"/>
            </a:pPr>
            <a:r>
              <a:rPr lang="en-US" smtClean="0"/>
              <a:t>Inventory the human resources available</a:t>
            </a:r>
          </a:p>
          <a:p>
            <a:pPr marL="514350" indent="-514350" eaLnBrk="1" hangingPunct="1">
              <a:buFont typeface="Arial" panose="020B0604020202020204" pitchFamily="34" charset="0"/>
              <a:buAutoNum type="arabicPeriod"/>
            </a:pPr>
            <a:r>
              <a:rPr lang="en-US" smtClean="0"/>
              <a:t>Start small, go slow</a:t>
            </a:r>
          </a:p>
          <a:p>
            <a:pPr marL="514350" indent="-514350" eaLnBrk="1" hangingPunct="1">
              <a:buFont typeface="Arial" panose="020B0604020202020204" pitchFamily="34" charset="0"/>
              <a:buAutoNum type="arabicPeriod"/>
            </a:pPr>
            <a:r>
              <a:rPr lang="en-US" smtClean="0"/>
              <a:t>Embed outcomes into your CIL’s operations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1054</TotalTime>
  <Words>719</Words>
  <Application>Microsoft Office PowerPoint</Application>
  <PresentationFormat>On-screen Show (4:3)</PresentationFormat>
  <Paragraphs>103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Arial Rounded MT Bold</vt:lpstr>
      <vt:lpstr>Tahoma</vt:lpstr>
      <vt:lpstr>Default Design</vt:lpstr>
      <vt:lpstr>PowerPoint Presentation</vt:lpstr>
      <vt:lpstr>NCIL Outcome Measures Project</vt:lpstr>
      <vt:lpstr>What Did the CILs Think of the Field Test?</vt:lpstr>
      <vt:lpstr>What Did the CILs Think of the Field Test?, cont’d.</vt:lpstr>
      <vt:lpstr>On Average, I&amp;R Callers Had Called the CIL Seven Months Ago</vt:lpstr>
      <vt:lpstr>What Did the CILs Think of the Field Test?, cont’d. 2</vt:lpstr>
      <vt:lpstr>What Did the CILs Think of the Field Test?, cont’d. 3</vt:lpstr>
      <vt:lpstr>What Did the CILs Think of the Field Test?, cont.4</vt:lpstr>
      <vt:lpstr>Five Steps to Outcomes Management in Your CIL</vt:lpstr>
      <vt:lpstr>Step 1: Create a “vision”</vt:lpstr>
      <vt:lpstr>Step 2: Get key commitments</vt:lpstr>
      <vt:lpstr>Step 3: Inventory human resources</vt:lpstr>
      <vt:lpstr>Step 4: Start small, go slow</vt:lpstr>
      <vt:lpstr> Step 5: Embed outcomes into your CIL’s operations</vt:lpstr>
      <vt:lpstr>Your Turn</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90</cp:revision>
  <cp:lastPrinted>2011-08-17T12:42:02Z</cp:lastPrinted>
  <dcterms:created xsi:type="dcterms:W3CDTF">2011-01-05T14:17:40Z</dcterms:created>
  <dcterms:modified xsi:type="dcterms:W3CDTF">2014-02-07T19:06:42Z</dcterms:modified>
</cp:coreProperties>
</file>