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84" r:id="rId3"/>
  </p:sldMasterIdLst>
  <p:notesMasterIdLst>
    <p:notesMasterId r:id="rId18"/>
  </p:notesMasterIdLst>
  <p:handoutMasterIdLst>
    <p:handoutMasterId r:id="rId19"/>
  </p:handoutMasterIdLst>
  <p:sldIdLst>
    <p:sldId id="280" r:id="rId4"/>
    <p:sldId id="410" r:id="rId5"/>
    <p:sldId id="388" r:id="rId6"/>
    <p:sldId id="389" r:id="rId7"/>
    <p:sldId id="403" r:id="rId8"/>
    <p:sldId id="400" r:id="rId9"/>
    <p:sldId id="406" r:id="rId10"/>
    <p:sldId id="407" r:id="rId11"/>
    <p:sldId id="408" r:id="rId12"/>
    <p:sldId id="409" r:id="rId13"/>
    <p:sldId id="405" r:id="rId14"/>
    <p:sldId id="393" r:id="rId15"/>
    <p:sldId id="401" r:id="rId16"/>
    <p:sldId id="318"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157" autoAdjust="0"/>
    <p:restoredTop sz="94652" autoAdjust="0"/>
  </p:normalViewPr>
  <p:slideViewPr>
    <p:cSldViewPr>
      <p:cViewPr varScale="1">
        <p:scale>
          <a:sx n="112" d="100"/>
          <a:sy n="112" d="100"/>
        </p:scale>
        <p:origin x="1578" y="7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smtClean="0">
                <a:latin typeface="Arial" charset="0"/>
              </a:defRPr>
            </a:lvl1pPr>
          </a:lstStyle>
          <a:p>
            <a:pPr>
              <a:defRPr/>
            </a:pPr>
            <a:fld id="{182AD0FD-A218-4209-A67E-75D4C74000FA}" type="datetimeFigureOut">
              <a:rPr lang="en-US"/>
              <a:pPr>
                <a:defRPr/>
              </a:pPr>
              <a:t>2/7/2014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4263897A-5ABB-4BC5-A2B5-C57363D98DA2}" type="slidenum">
              <a:rPr lang="en-US"/>
              <a:pPr/>
              <a:t>‹#›</a:t>
            </a:fld>
            <a:endParaRPr lang="en-US"/>
          </a:p>
        </p:txBody>
      </p:sp>
    </p:spTree>
    <p:extLst>
      <p:ext uri="{BB962C8B-B14F-4D97-AF65-F5344CB8AC3E}">
        <p14:creationId xmlns:p14="http://schemas.microsoft.com/office/powerpoint/2010/main" val="2956594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F40B67F7-679C-47BE-BD58-B0BAE7BCC56E}" type="slidenum">
              <a:rPr lang="en-US"/>
              <a:pPr/>
              <a:t>‹#›</a:t>
            </a:fld>
            <a:endParaRPr lang="en-US"/>
          </a:p>
        </p:txBody>
      </p:sp>
    </p:spTree>
    <p:extLst>
      <p:ext uri="{BB962C8B-B14F-4D97-AF65-F5344CB8AC3E}">
        <p14:creationId xmlns:p14="http://schemas.microsoft.com/office/powerpoint/2010/main" val="611307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eaLnBrk="1" hangingPunct="1"/>
            <a:endParaRPr lang="en-US" smtClean="0">
              <a:latin typeface="Arial" panose="020B0604020202020204" pitchFamily="34" charset="0"/>
            </a:endParaRPr>
          </a:p>
        </p:txBody>
      </p:sp>
      <p:sp>
        <p:nvSpPr>
          <p:cNvPr id="29700"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5BF576-B8F6-4A4B-8742-389FF6D84B19}" type="slidenum">
              <a:rPr lang="en-US"/>
              <a:pPr eaLnBrk="1" hangingPunct="1"/>
              <a:t>9</a:t>
            </a:fld>
            <a:endParaRPr lang="en-US"/>
          </a:p>
        </p:txBody>
      </p:sp>
    </p:spTree>
    <p:extLst>
      <p:ext uri="{BB962C8B-B14F-4D97-AF65-F5344CB8AC3E}">
        <p14:creationId xmlns:p14="http://schemas.microsoft.com/office/powerpoint/2010/main" val="3655482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06895756-A0CA-468A-801E-80B3ED62B1CE}" type="slidenum">
              <a:rPr lang="en-US"/>
              <a:pPr/>
              <a:t>‹#›</a:t>
            </a:fld>
            <a:endParaRPr lang="en-US"/>
          </a:p>
        </p:txBody>
      </p:sp>
    </p:spTree>
    <p:extLst>
      <p:ext uri="{BB962C8B-B14F-4D97-AF65-F5344CB8AC3E}">
        <p14:creationId xmlns:p14="http://schemas.microsoft.com/office/powerpoint/2010/main" val="351670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D975B362-2532-40C2-B170-BF6DCDB519E3}" type="slidenum">
              <a:rPr lang="en-US"/>
              <a:pPr/>
              <a:t>‹#›</a:t>
            </a:fld>
            <a:endParaRPr lang="en-US"/>
          </a:p>
        </p:txBody>
      </p:sp>
    </p:spTree>
    <p:extLst>
      <p:ext uri="{BB962C8B-B14F-4D97-AF65-F5344CB8AC3E}">
        <p14:creationId xmlns:p14="http://schemas.microsoft.com/office/powerpoint/2010/main" val="176008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EA8458CD-9312-4656-ADE8-EE522FA71F34}" type="slidenum">
              <a:rPr lang="en-US"/>
              <a:pPr/>
              <a:t>‹#›</a:t>
            </a:fld>
            <a:endParaRPr lang="en-US"/>
          </a:p>
        </p:txBody>
      </p:sp>
    </p:spTree>
    <p:extLst>
      <p:ext uri="{BB962C8B-B14F-4D97-AF65-F5344CB8AC3E}">
        <p14:creationId xmlns:p14="http://schemas.microsoft.com/office/powerpoint/2010/main" val="2544151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23277F4-BDAD-4C21-90C9-1EF32CF980DE}" type="slidenum">
              <a:rPr lang="en-US"/>
              <a:pPr/>
              <a:t>‹#›</a:t>
            </a:fld>
            <a:endParaRPr lang="en-US"/>
          </a:p>
        </p:txBody>
      </p:sp>
    </p:spTree>
    <p:extLst>
      <p:ext uri="{BB962C8B-B14F-4D97-AF65-F5344CB8AC3E}">
        <p14:creationId xmlns:p14="http://schemas.microsoft.com/office/powerpoint/2010/main" val="2747426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AC2A79-4CBD-4A47-AB3D-9BF14B154786}" type="slidenum">
              <a:rPr lang="en-US"/>
              <a:pPr/>
              <a:t>‹#›</a:t>
            </a:fld>
            <a:endParaRPr lang="en-US"/>
          </a:p>
        </p:txBody>
      </p:sp>
    </p:spTree>
    <p:extLst>
      <p:ext uri="{BB962C8B-B14F-4D97-AF65-F5344CB8AC3E}">
        <p14:creationId xmlns:p14="http://schemas.microsoft.com/office/powerpoint/2010/main" val="1829250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3C77167-F677-46A6-9DCD-8C760F76B815}" type="slidenum">
              <a:rPr lang="en-US"/>
              <a:pPr/>
              <a:t>‹#›</a:t>
            </a:fld>
            <a:endParaRPr lang="en-US"/>
          </a:p>
        </p:txBody>
      </p:sp>
    </p:spTree>
    <p:extLst>
      <p:ext uri="{BB962C8B-B14F-4D97-AF65-F5344CB8AC3E}">
        <p14:creationId xmlns:p14="http://schemas.microsoft.com/office/powerpoint/2010/main" val="359428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FAF99FA-03B1-41B0-A02D-E5C1584244C9}" type="slidenum">
              <a:rPr lang="en-US"/>
              <a:pPr/>
              <a:t>‹#›</a:t>
            </a:fld>
            <a:endParaRPr lang="en-US"/>
          </a:p>
        </p:txBody>
      </p:sp>
    </p:spTree>
    <p:extLst>
      <p:ext uri="{BB962C8B-B14F-4D97-AF65-F5344CB8AC3E}">
        <p14:creationId xmlns:p14="http://schemas.microsoft.com/office/powerpoint/2010/main" val="409346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9EFD1BF-D0B0-4372-9038-64421E76D139}" type="slidenum">
              <a:rPr lang="en-US"/>
              <a:pPr/>
              <a:t>‹#›</a:t>
            </a:fld>
            <a:endParaRPr lang="en-US"/>
          </a:p>
        </p:txBody>
      </p:sp>
    </p:spTree>
    <p:extLst>
      <p:ext uri="{BB962C8B-B14F-4D97-AF65-F5344CB8AC3E}">
        <p14:creationId xmlns:p14="http://schemas.microsoft.com/office/powerpoint/2010/main" val="923827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6"/>
          <p:cNvSpPr txBox="1">
            <a:spLocks noChangeArrowheads="1"/>
          </p:cNvSpPr>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0692BFC-9A08-4D61-A4A0-5D6930F9AB3A}" type="slidenum">
              <a:rPr lang="en-US" sz="1000" b="1">
                <a:solidFill>
                  <a:schemeClr val="bg1"/>
                </a:solidFill>
                <a:latin typeface="Calibri" panose="020F0502020204030204" pitchFamily="34" charset="0"/>
              </a:rPr>
              <a:pPr algn="r" eaLnBrk="1" hangingPunct="1"/>
              <a:t>‹#›</a:t>
            </a:fld>
            <a:endParaRPr lang="en-US" sz="1000" b="1">
              <a:solidFill>
                <a:schemeClr val="bg1"/>
              </a:solidFill>
              <a:latin typeface="Calibri" panose="020F0502020204030204" pitchFamily="34" charset="0"/>
            </a:endParaRPr>
          </a:p>
        </p:txBody>
      </p:sp>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0"/>
          </p:nvPr>
        </p:nvSpPr>
        <p:spPr>
          <a:xfrm>
            <a:off x="6781800" y="6356350"/>
            <a:ext cx="2133600" cy="365125"/>
          </a:xfrm>
        </p:spPr>
        <p:txBody>
          <a:bodyPr/>
          <a:lstStyle>
            <a:lvl1pPr>
              <a:defRPr sz="900"/>
            </a:lvl1pPr>
          </a:lstStyle>
          <a:p>
            <a:fld id="{4C3E2B74-C35C-49A9-82B8-5C50F0EDDB5A}" type="slidenum">
              <a:rPr lang="en-US"/>
              <a:pPr/>
              <a:t>‹#›</a:t>
            </a:fld>
            <a:endParaRPr lang="en-US"/>
          </a:p>
        </p:txBody>
      </p:sp>
    </p:spTree>
    <p:extLst>
      <p:ext uri="{BB962C8B-B14F-4D97-AF65-F5344CB8AC3E}">
        <p14:creationId xmlns:p14="http://schemas.microsoft.com/office/powerpoint/2010/main" val="2547040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sz="900"/>
            </a:lvl1pPr>
          </a:lstStyle>
          <a:p>
            <a:fld id="{337371D3-BEA3-4363-91CE-2194F5608720}" type="slidenum">
              <a:rPr lang="en-US"/>
              <a:pPr/>
              <a:t>‹#›</a:t>
            </a:fld>
            <a:endParaRPr lang="en-US"/>
          </a:p>
        </p:txBody>
      </p:sp>
    </p:spTree>
    <p:extLst>
      <p:ext uri="{BB962C8B-B14F-4D97-AF65-F5344CB8AC3E}">
        <p14:creationId xmlns:p14="http://schemas.microsoft.com/office/powerpoint/2010/main" val="1574250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7F4D4198-3159-479E-9722-D5057C37F51E}" type="slidenum">
              <a:rPr lang="en-US"/>
              <a:pPr/>
              <a:t>‹#›</a:t>
            </a:fld>
            <a:endParaRPr lang="en-US"/>
          </a:p>
        </p:txBody>
      </p:sp>
    </p:spTree>
    <p:extLst>
      <p:ext uri="{BB962C8B-B14F-4D97-AF65-F5344CB8AC3E}">
        <p14:creationId xmlns:p14="http://schemas.microsoft.com/office/powerpoint/2010/main" val="394168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C2A7A72-936D-44BB-A816-3E12A73C5DE4}" type="slidenum">
              <a:rPr lang="en-US"/>
              <a:pPr/>
              <a:t>‹#›</a:t>
            </a:fld>
            <a:endParaRPr lang="en-US"/>
          </a:p>
        </p:txBody>
      </p:sp>
    </p:spTree>
    <p:extLst>
      <p:ext uri="{BB962C8B-B14F-4D97-AF65-F5344CB8AC3E}">
        <p14:creationId xmlns:p14="http://schemas.microsoft.com/office/powerpoint/2010/main" val="9998710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fld id="{598A553E-6171-46C0-AD4B-A5378A1E22AB}" type="slidenum">
              <a:rPr lang="en-US"/>
              <a:pPr/>
              <a:t>‹#›</a:t>
            </a:fld>
            <a:endParaRPr lang="en-US"/>
          </a:p>
        </p:txBody>
      </p:sp>
    </p:spTree>
    <p:extLst>
      <p:ext uri="{BB962C8B-B14F-4D97-AF65-F5344CB8AC3E}">
        <p14:creationId xmlns:p14="http://schemas.microsoft.com/office/powerpoint/2010/main" val="12860698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EFBE9AA-A095-44E1-8963-315778C2A57F}" type="slidenum">
              <a:rPr lang="en-US"/>
              <a:pPr/>
              <a:t>‹#›</a:t>
            </a:fld>
            <a:endParaRPr lang="en-US"/>
          </a:p>
        </p:txBody>
      </p:sp>
    </p:spTree>
    <p:extLst>
      <p:ext uri="{BB962C8B-B14F-4D97-AF65-F5344CB8AC3E}">
        <p14:creationId xmlns:p14="http://schemas.microsoft.com/office/powerpoint/2010/main" val="1011218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E9127E7-4BBA-4982-B452-3A14D2D1A9D1}" type="slidenum">
              <a:rPr lang="en-US"/>
              <a:pPr/>
              <a:t>‹#›</a:t>
            </a:fld>
            <a:endParaRPr lang="en-US"/>
          </a:p>
        </p:txBody>
      </p:sp>
    </p:spTree>
    <p:extLst>
      <p:ext uri="{BB962C8B-B14F-4D97-AF65-F5344CB8AC3E}">
        <p14:creationId xmlns:p14="http://schemas.microsoft.com/office/powerpoint/2010/main" val="1268241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9766B596-D975-48A5-9E9E-3E3B82B930AE}" type="datetimeFigureOut">
              <a:rPr lang="en-US"/>
              <a:pPr>
                <a:defRPr/>
              </a:pPr>
              <a:t>2/7/2014</a:t>
            </a:fld>
            <a:endParaRPr lang="en-US"/>
          </a:p>
        </p:txBody>
      </p:sp>
      <p:sp>
        <p:nvSpPr>
          <p:cNvPr id="9" name="Footer Placeholder 4"/>
          <p:cNvSpPr>
            <a:spLocks noGrp="1"/>
          </p:cNvSpPr>
          <p:nvPr>
            <p:ph type="ftr" sz="quarter" idx="11"/>
          </p:nvPr>
        </p:nvSpPr>
        <p:spPr>
          <a:xfrm>
            <a:off x="457200" y="6416675"/>
            <a:ext cx="3352800" cy="365125"/>
          </a:xfrm>
        </p:spPr>
        <p:txBody>
          <a:bodyPr/>
          <a:lstStyle>
            <a:lvl1pPr>
              <a:defRPr dirty="0"/>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13A554F4-6AE2-4463-B33C-D1D59860D684}" type="slidenum">
              <a:rPr lang="en-US"/>
              <a:pPr/>
              <a:t>‹#›</a:t>
            </a:fld>
            <a:endParaRPr lang="en-US"/>
          </a:p>
        </p:txBody>
      </p:sp>
    </p:spTree>
    <p:extLst>
      <p:ext uri="{BB962C8B-B14F-4D97-AF65-F5344CB8AC3E}">
        <p14:creationId xmlns:p14="http://schemas.microsoft.com/office/powerpoint/2010/main" val="95513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235864CE-1524-4D38-819A-E2EE9AEB243B}" type="datetimeFigureOut">
              <a:rPr lang="en-US"/>
              <a:pPr>
                <a:defRPr/>
              </a:pPr>
              <a:t>2/7/2014</a:t>
            </a:fld>
            <a:endParaRPr lang="en-US"/>
          </a:p>
        </p:txBody>
      </p:sp>
      <p:sp>
        <p:nvSpPr>
          <p:cNvPr id="5" name="Slide Number Placeholder 5"/>
          <p:cNvSpPr>
            <a:spLocks noGrp="1"/>
          </p:cNvSpPr>
          <p:nvPr>
            <p:ph type="sldNum" sz="quarter" idx="15"/>
          </p:nvPr>
        </p:nvSpPr>
        <p:spPr/>
        <p:txBody>
          <a:bodyPr/>
          <a:lstStyle>
            <a:lvl1pPr>
              <a:defRPr/>
            </a:lvl1pPr>
          </a:lstStyle>
          <a:p>
            <a:fld id="{4B9BDA63-F853-467E-BDD1-251FFC3FE253}" type="slidenum">
              <a:rPr lang="en-US"/>
              <a:pPr/>
              <a:t>‹#›</a:t>
            </a:fld>
            <a:endParaRPr lang="en-US"/>
          </a:p>
        </p:txBody>
      </p:sp>
    </p:spTree>
    <p:extLst>
      <p:ext uri="{BB962C8B-B14F-4D97-AF65-F5344CB8AC3E}">
        <p14:creationId xmlns:p14="http://schemas.microsoft.com/office/powerpoint/2010/main" val="8188118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44196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2B7B167E-640B-40CA-9C4B-EAFA084B2AE1}" type="datetimeFigureOut">
              <a:rPr lang="en-US"/>
              <a:pPr>
                <a:defRPr/>
              </a:pPr>
              <a:t>2/7/2014</a:t>
            </a:fld>
            <a:endParaRPr lang="en-US"/>
          </a:p>
        </p:txBody>
      </p:sp>
      <p:sp>
        <p:nvSpPr>
          <p:cNvPr id="9" name="Slide Number Placeholder 5"/>
          <p:cNvSpPr>
            <a:spLocks noGrp="1"/>
          </p:cNvSpPr>
          <p:nvPr>
            <p:ph type="sldNum" sz="quarter" idx="11"/>
          </p:nvPr>
        </p:nvSpPr>
        <p:spPr/>
        <p:txBody>
          <a:bodyPr/>
          <a:lstStyle>
            <a:lvl1pPr>
              <a:defRPr/>
            </a:lvl1pPr>
          </a:lstStyle>
          <a:p>
            <a:fld id="{112F786C-E9E8-493A-A8AD-AC826EEA3726}" type="slidenum">
              <a:rPr lang="en-US"/>
              <a:pPr/>
              <a:t>‹#›</a:t>
            </a:fld>
            <a:endParaRPr lang="en-US"/>
          </a:p>
        </p:txBody>
      </p:sp>
    </p:spTree>
    <p:extLst>
      <p:ext uri="{BB962C8B-B14F-4D97-AF65-F5344CB8AC3E}">
        <p14:creationId xmlns:p14="http://schemas.microsoft.com/office/powerpoint/2010/main" val="8093641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0149CDF9-4343-41BA-BB0D-FF7872F30C61}" type="datetimeFigureOut">
              <a:rPr lang="en-US"/>
              <a:pPr>
                <a:defRPr/>
              </a:pPr>
              <a:t>2/7/2014</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fld id="{2F728C7E-4752-476E-B2D8-8D54C24C38EA}" type="slidenum">
              <a:rPr lang="en-US"/>
              <a:pPr/>
              <a:t>‹#›</a:t>
            </a:fld>
            <a:endParaRPr lang="en-US"/>
          </a:p>
        </p:txBody>
      </p:sp>
    </p:spTree>
    <p:extLst>
      <p:ext uri="{BB962C8B-B14F-4D97-AF65-F5344CB8AC3E}">
        <p14:creationId xmlns:p14="http://schemas.microsoft.com/office/powerpoint/2010/main" val="2696391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51328E05-8713-460B-9072-421F9F7C5033}" type="datetimeFigureOut">
              <a:rPr lang="en-US"/>
              <a:pPr>
                <a:defRPr/>
              </a:pPr>
              <a:t>2/7/2014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CA4ED33-88BC-4ABC-AEE4-C8E1F7939A4C}" type="slidenum">
              <a:rPr lang="en-US"/>
              <a:pPr/>
              <a:t>‹#›</a:t>
            </a:fld>
            <a:endParaRPr lang="en-US"/>
          </a:p>
        </p:txBody>
      </p:sp>
    </p:spTree>
    <p:extLst>
      <p:ext uri="{BB962C8B-B14F-4D97-AF65-F5344CB8AC3E}">
        <p14:creationId xmlns:p14="http://schemas.microsoft.com/office/powerpoint/2010/main" val="14865666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7498177-09D5-4BAD-80FB-31F0A66A6126}" type="datetimeFigureOut">
              <a:rPr lang="en-US"/>
              <a:pPr>
                <a:defRPr/>
              </a:pPr>
              <a:t>2/7/2014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FB1EE82-665B-4904-A065-CC8E6A793239}" type="slidenum">
              <a:rPr lang="en-US"/>
              <a:pPr/>
              <a:t>‹#›</a:t>
            </a:fld>
            <a:endParaRPr lang="en-US"/>
          </a:p>
        </p:txBody>
      </p:sp>
    </p:spTree>
    <p:extLst>
      <p:ext uri="{BB962C8B-B14F-4D97-AF65-F5344CB8AC3E}">
        <p14:creationId xmlns:p14="http://schemas.microsoft.com/office/powerpoint/2010/main" val="26600730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39DE62D-6F24-463B-A582-503AD7959483}" type="datetimeFigureOut">
              <a:rPr lang="en-US"/>
              <a:pPr>
                <a:defRPr/>
              </a:pPr>
              <a:t>2/7/2014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7690B96-7DE9-42DB-878E-672CEC2BA937}" type="slidenum">
              <a:rPr lang="en-US"/>
              <a:pPr/>
              <a:t>‹#›</a:t>
            </a:fld>
            <a:endParaRPr lang="en-US"/>
          </a:p>
        </p:txBody>
      </p:sp>
    </p:spTree>
    <p:extLst>
      <p:ext uri="{BB962C8B-B14F-4D97-AF65-F5344CB8AC3E}">
        <p14:creationId xmlns:p14="http://schemas.microsoft.com/office/powerpoint/2010/main" val="3749161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D65380E9-B05F-4698-8527-2179BE71D17E}" type="slidenum">
              <a:rPr lang="en-US"/>
              <a:pPr/>
              <a:t>‹#›</a:t>
            </a:fld>
            <a:endParaRPr lang="en-US"/>
          </a:p>
        </p:txBody>
      </p:sp>
    </p:spTree>
    <p:extLst>
      <p:ext uri="{BB962C8B-B14F-4D97-AF65-F5344CB8AC3E}">
        <p14:creationId xmlns:p14="http://schemas.microsoft.com/office/powerpoint/2010/main" val="18387168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AC16B9-5EB1-4610-8C6D-F77638874819}" type="datetimeFigureOut">
              <a:rPr lang="en-US"/>
              <a:pPr>
                <a:defRPr/>
              </a:pPr>
              <a:t>2/7/2014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D6708BC9-7A8E-4E0D-B07A-792155D4815D}" type="slidenum">
              <a:rPr lang="en-US"/>
              <a:pPr/>
              <a:t>‹#›</a:t>
            </a:fld>
            <a:endParaRPr lang="en-US"/>
          </a:p>
        </p:txBody>
      </p:sp>
    </p:spTree>
    <p:extLst>
      <p:ext uri="{BB962C8B-B14F-4D97-AF65-F5344CB8AC3E}">
        <p14:creationId xmlns:p14="http://schemas.microsoft.com/office/powerpoint/2010/main" val="31821372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C3DECC6-5C5F-4FB6-9760-B2A5BFA586D3}" type="datetimeFigureOut">
              <a:rPr lang="en-US"/>
              <a:pPr>
                <a:defRPr/>
              </a:pPr>
              <a:t>2/7/2014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fld id="{668D9891-98BD-43D5-B0F0-BADDA9972C2D}" type="slidenum">
              <a:rPr lang="en-US"/>
              <a:pPr/>
              <a:t>‹#›</a:t>
            </a:fld>
            <a:endParaRPr lang="en-US"/>
          </a:p>
        </p:txBody>
      </p:sp>
    </p:spTree>
    <p:extLst>
      <p:ext uri="{BB962C8B-B14F-4D97-AF65-F5344CB8AC3E}">
        <p14:creationId xmlns:p14="http://schemas.microsoft.com/office/powerpoint/2010/main" val="22846536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393E23-84CB-4607-AC6B-C283C8959B84}"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72F49EC-643C-4894-B3C2-BE0AFC33333D}" type="slidenum">
              <a:rPr lang="en-US"/>
              <a:pPr/>
              <a:t>‹#›</a:t>
            </a:fld>
            <a:endParaRPr lang="en-US"/>
          </a:p>
        </p:txBody>
      </p:sp>
    </p:spTree>
    <p:extLst>
      <p:ext uri="{BB962C8B-B14F-4D97-AF65-F5344CB8AC3E}">
        <p14:creationId xmlns:p14="http://schemas.microsoft.com/office/powerpoint/2010/main" val="10259924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92B96F7-BFAC-4677-9F1A-E1C0593059AD}" type="datetimeFigureOut">
              <a:rPr lang="en-US"/>
              <a:pPr>
                <a:defRPr/>
              </a:pPr>
              <a:t>2/7/2014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D712EBA-FA7B-43AD-B570-8EE39C0A97E9}" type="slidenum">
              <a:rPr lang="en-US"/>
              <a:pPr/>
              <a:t>‹#›</a:t>
            </a:fld>
            <a:endParaRPr lang="en-US"/>
          </a:p>
        </p:txBody>
      </p:sp>
    </p:spTree>
    <p:extLst>
      <p:ext uri="{BB962C8B-B14F-4D97-AF65-F5344CB8AC3E}">
        <p14:creationId xmlns:p14="http://schemas.microsoft.com/office/powerpoint/2010/main" val="1760731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EBA207DC-C435-4F42-9A9D-EAA5661263D7}" type="slidenum">
              <a:rPr lang="en-US"/>
              <a:pPr/>
              <a:t>‹#›</a:t>
            </a:fld>
            <a:endParaRPr lang="en-US"/>
          </a:p>
        </p:txBody>
      </p:sp>
    </p:spTree>
    <p:extLst>
      <p:ext uri="{BB962C8B-B14F-4D97-AF65-F5344CB8AC3E}">
        <p14:creationId xmlns:p14="http://schemas.microsoft.com/office/powerpoint/2010/main" val="273099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CC720AE8-A058-4624-B0E4-6385690CE0EA}" type="slidenum">
              <a:rPr lang="en-US"/>
              <a:pPr/>
              <a:t>‹#›</a:t>
            </a:fld>
            <a:endParaRPr lang="en-US"/>
          </a:p>
        </p:txBody>
      </p:sp>
    </p:spTree>
    <p:extLst>
      <p:ext uri="{BB962C8B-B14F-4D97-AF65-F5344CB8AC3E}">
        <p14:creationId xmlns:p14="http://schemas.microsoft.com/office/powerpoint/2010/main" val="389868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48A6214F-4A4C-49B2-917A-1719A0C8162E}" type="slidenum">
              <a:rPr lang="en-US"/>
              <a:pPr/>
              <a:t>‹#›</a:t>
            </a:fld>
            <a:endParaRPr lang="en-US"/>
          </a:p>
        </p:txBody>
      </p:sp>
    </p:spTree>
    <p:extLst>
      <p:ext uri="{BB962C8B-B14F-4D97-AF65-F5344CB8AC3E}">
        <p14:creationId xmlns:p14="http://schemas.microsoft.com/office/powerpoint/2010/main" val="2606080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387282F4-44FA-4F39-A31B-660C54A56466}" type="slidenum">
              <a:rPr lang="en-US"/>
              <a:pPr/>
              <a:t>‹#›</a:t>
            </a:fld>
            <a:endParaRPr lang="en-US"/>
          </a:p>
        </p:txBody>
      </p:sp>
    </p:spTree>
    <p:extLst>
      <p:ext uri="{BB962C8B-B14F-4D97-AF65-F5344CB8AC3E}">
        <p14:creationId xmlns:p14="http://schemas.microsoft.com/office/powerpoint/2010/main" val="3360313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7DD6F6D8-D8EE-4AAC-B197-F72EE1C5F468}" type="slidenum">
              <a:rPr lang="en-US"/>
              <a:pPr/>
              <a:t>‹#›</a:t>
            </a:fld>
            <a:endParaRPr lang="en-US"/>
          </a:p>
        </p:txBody>
      </p:sp>
    </p:spTree>
    <p:extLst>
      <p:ext uri="{BB962C8B-B14F-4D97-AF65-F5344CB8AC3E}">
        <p14:creationId xmlns:p14="http://schemas.microsoft.com/office/powerpoint/2010/main" val="2942791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2C781420-C79F-49FE-AF3B-AFBDCD9788FE}" type="slidenum">
              <a:rPr lang="en-US"/>
              <a:pPr/>
              <a:t>‹#›</a:t>
            </a:fld>
            <a:endParaRPr lang="en-US"/>
          </a:p>
        </p:txBody>
      </p:sp>
    </p:spTree>
    <p:extLst>
      <p:ext uri="{BB962C8B-B14F-4D97-AF65-F5344CB8AC3E}">
        <p14:creationId xmlns:p14="http://schemas.microsoft.com/office/powerpoint/2010/main" val="3765111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E8D0D21D-072E-4098-B693-8D1778A584E0}" type="slidenum">
              <a:rPr lang="en-US"/>
              <a:pPr/>
              <a:t>‹#›</a:t>
            </a:fld>
            <a:endParaRPr lang="en-US"/>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6081A1D-8CF4-46A1-B0E2-36A99D229ECF}" type="slidenum">
              <a:rPr lang="en-US" sz="800" b="1"/>
              <a:pPr algn="r" eaLnBrk="1" hangingPunct="1"/>
              <a:t>‹#›</a:t>
            </a:fld>
            <a:endParaRPr lang="en-US" sz="800" b="1"/>
          </a:p>
        </p:txBody>
      </p:sp>
      <p:sp>
        <p:nvSpPr>
          <p:cNvPr id="2"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103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lr>
          <a:schemeClr val="accent2"/>
        </a:buClr>
        <a:buFont typeface="Tahoma" panose="020B0604030504040204" pitchFamily="34" charset="0"/>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2pPr>
      <a:lvl3pPr marL="1143000" indent="-228600" algn="l" rtl="0" eaLnBrk="0" fontAlgn="base" hangingPunct="0">
        <a:spcBef>
          <a:spcPct val="20000"/>
        </a:spcBef>
        <a:spcAft>
          <a:spcPct val="0"/>
        </a:spcAft>
        <a:buFont typeface="Tahoma" panose="020B0604030504040204" pitchFamily="34" charset="0"/>
        <a:buChar char="•"/>
        <a:defRPr sz="2400">
          <a:solidFill>
            <a:schemeClr val="accent2"/>
          </a:solidFill>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4pPr>
      <a:lvl5pPr marL="2057400" indent="-228600" algn="l" rtl="0" eaLnBrk="0" fontAlgn="base" hangingPunct="0">
        <a:spcBef>
          <a:spcPct val="20000"/>
        </a:spcBef>
        <a:spcAft>
          <a:spcPct val="0"/>
        </a:spcAft>
        <a:buFont typeface="Tahoma" panose="020B0604030504040204"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dirty="0">
                <a:solidFill>
                  <a:schemeClr val="tx1">
                    <a:tint val="75000"/>
                  </a:schemeClr>
                </a:solidFill>
                <a:latin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3C7E9275-3A4F-475C-A408-CA0237631020}" type="slidenum">
              <a:rPr lang="en-US"/>
              <a:pPr/>
              <a:t>‹#›</a:t>
            </a:fld>
            <a:endParaRPr lang="en-US"/>
          </a:p>
        </p:txBody>
      </p:sp>
      <p:pic>
        <p:nvPicPr>
          <p:cNvPr id="2055" name="Picture 6"/>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848600" y="152400"/>
            <a:ext cx="1066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2057"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9" r:id="rId6"/>
    <p:sldLayoutId id="2147483730" r:id="rId7"/>
    <p:sldLayoutId id="2147483731" r:id="rId8"/>
    <p:sldLayoutId id="2147483732" r:id="rId9"/>
    <p:sldLayoutId id="2147483733" r:id="rId10"/>
    <p:sldLayoutId id="2147483734"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085" name="Text Placeholder 2"/>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smtClean="0">
                <a:solidFill>
                  <a:schemeClr val="tx1">
                    <a:lumMod val="50000"/>
                    <a:lumOff val="50000"/>
                  </a:schemeClr>
                </a:solidFill>
                <a:latin typeface="Arial" charset="0"/>
              </a:defRPr>
            </a:lvl1pPr>
          </a:lstStyle>
          <a:p>
            <a:pPr>
              <a:defRPr/>
            </a:pPr>
            <a:fld id="{BA3E500F-CAB9-4C8D-A4ED-D309A2413263}" type="datetimeFigureOut">
              <a:rPr lang="en-US"/>
              <a:pPr>
                <a:defRPr/>
              </a:pPr>
              <a:t>2/7/2014</a:t>
            </a:fld>
            <a:endParaRPr lang="en-US"/>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7F7F7F"/>
                </a:solidFill>
              </a:defRPr>
            </a:lvl1pPr>
          </a:lstStyle>
          <a:p>
            <a:fld id="{022FD396-B396-45DB-AADE-DFD7AAC22E23}" type="slidenum">
              <a:rPr lang="en-US"/>
              <a:pPr/>
              <a:t>‹#›</a:t>
            </a:fld>
            <a:endParaRPr lang="en-US"/>
          </a:p>
        </p:txBody>
      </p:sp>
      <p:pic>
        <p:nvPicPr>
          <p:cNvPr id="3089" name="Picture 7" descr="ilru_new_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0" name="Rectangle 10"/>
          <p:cNvSpPr>
            <a:spLocks noChangeArrowheads="1"/>
          </p:cNvSpPr>
          <p:nvPr userDrawn="1"/>
        </p:nvSpPr>
        <p:spPr bwMode="auto">
          <a:xfrm>
            <a:off x="228600" y="6373813"/>
            <a:ext cx="457200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800" b="1"/>
              <a:t>CIL-NET, a project of ILRU – Independent Living Research Utilization</a:t>
            </a:r>
          </a:p>
        </p:txBody>
      </p:sp>
      <p:pic>
        <p:nvPicPr>
          <p:cNvPr id="3091" name="Picture 7" descr="ilru_new_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22" r:id="rId4"/>
    <p:sldLayoutId id="2147483723" r:id="rId5"/>
    <p:sldLayoutId id="2147483724" r:id="rId6"/>
    <p:sldLayoutId id="2147483725" r:id="rId7"/>
    <p:sldLayoutId id="2147483726" r:id="rId8"/>
    <p:sldLayoutId id="2147483738" r:id="rId9"/>
    <p:sldLayoutId id="2147483727" r:id="rId10"/>
    <p:sldLayoutId id="2147483728" r:id="rId11"/>
  </p:sldLayoutIdLst>
  <p:timing>
    <p:tnLst>
      <p:par>
        <p:cTn id="1" dur="indefinite" restart="never" nodeType="tmRoot"/>
      </p:par>
    </p:tnLst>
  </p:timing>
  <p:hf hdr="0" ftr="0" dt="0"/>
  <p:txStyles>
    <p:titleStyle>
      <a:lvl1pPr marL="319088" indent="-319088" algn="r" rtl="0" fontAlgn="base">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2pPr>
      <a:lvl3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3pPr>
      <a:lvl4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4pPr>
      <a:lvl5pPr marL="319088" indent="-319088" algn="r" rtl="0" fontAlgn="base">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fontAlgn="base">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fontAlgn="base">
        <a:spcBef>
          <a:spcPct val="20000"/>
        </a:spcBef>
        <a:spcAft>
          <a:spcPts val="300"/>
        </a:spcAft>
        <a:buClr>
          <a:srgbClr val="C3260C"/>
        </a:buClr>
        <a:buSzPct val="130000"/>
        <a:buFont typeface="Georgia" panose="02040502050405020303" pitchFamily="18" charset="0"/>
        <a:buChar char="*"/>
        <a:defRPr kern="1200">
          <a:solidFill>
            <a:srgbClr val="404040"/>
          </a:solidFill>
          <a:latin typeface="+mn-lt"/>
          <a:ea typeface="+mn-ea"/>
          <a:cs typeface="+mn-cs"/>
        </a:defRPr>
      </a:lvl3pPr>
      <a:lvl4pPr marL="1096963" indent="-182563" algn="l" rtl="0" fontAlgn="base">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fontAlgn="base">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hemeOverride" Target="../theme/themeOverr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bobmichaels@cox.net" TargetMode="External"/><Relationship Id="rId2" Type="http://schemas.openxmlformats.org/officeDocument/2006/relationships/hyperlink" Target="mailto:MikeHendri@aol.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4.xml"/><Relationship Id="rId1" Type="http://schemas.openxmlformats.org/officeDocument/2006/relationships/themeOverride" Target="../theme/themeOverride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ChangeArrowheads="1"/>
          </p:cNvSpPr>
          <p:nvPr/>
        </p:nvSpPr>
        <p:spPr bwMode="auto">
          <a:xfrm>
            <a:off x="685800" y="7620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r>
              <a:rPr lang="en-US" sz="3600" b="1">
                <a:solidFill>
                  <a:schemeClr val="accent2"/>
                </a:solidFill>
                <a:effectLst>
                  <a:outerShdw blurRad="38100" dist="38100" dir="2700000" algn="tl">
                    <a:srgbClr val="C0C0C0"/>
                  </a:outerShdw>
                </a:effectLst>
                <a:latin typeface="Arial Rounded MT Bold" pitchFamily="34" charset="0"/>
              </a:rPr>
              <a:t>CIL-NET Presents…</a:t>
            </a:r>
          </a:p>
        </p:txBody>
      </p:sp>
      <p:sp>
        <p:nvSpPr>
          <p:cNvPr id="1433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9BC41AE2-30C8-46FA-B886-6E16C54204E5}" type="slidenum">
              <a:rPr lang="en-US" sz="800" b="1"/>
              <a:pPr algn="r" eaLnBrk="1" hangingPunct="1"/>
              <a:t>1</a:t>
            </a:fld>
            <a:endParaRPr lang="en-US" sz="800" b="1"/>
          </a:p>
        </p:txBody>
      </p:sp>
      <p:sp>
        <p:nvSpPr>
          <p:cNvPr id="14340" name="Rectangle 3"/>
          <p:cNvSpPr>
            <a:spLocks noChangeArrowheads="1"/>
          </p:cNvSpPr>
          <p:nvPr/>
        </p:nvSpPr>
        <p:spPr bwMode="auto">
          <a:xfrm>
            <a:off x="0" y="1219200"/>
            <a:ext cx="9144000"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buClr>
                <a:schemeClr val="accent2"/>
              </a:buClr>
              <a:buFont typeface="Tahoma" panose="020B0604030504040204" pitchFamily="34" charset="0"/>
              <a:buNone/>
            </a:pPr>
            <a:r>
              <a:rPr lang="en-US" sz="3600" b="1">
                <a:solidFill>
                  <a:srgbClr val="333399"/>
                </a:solidFill>
                <a:latin typeface="Arial Rounded MT Bold" panose="020F0704030504030204" pitchFamily="34" charset="0"/>
              </a:rPr>
              <a:t>Outcome Measures for CILs</a:t>
            </a:r>
            <a:endParaRPr lang="en-US" sz="2800" b="1">
              <a:solidFill>
                <a:srgbClr val="333399"/>
              </a:solidFill>
              <a:latin typeface="Arial Rounded MT Bold" panose="020F0704030504030204" pitchFamily="34" charset="0"/>
            </a:endParaRPr>
          </a:p>
          <a:p>
            <a:pPr algn="ctr" eaLnBrk="1" hangingPunct="1">
              <a:spcBef>
                <a:spcPct val="20000"/>
              </a:spcBef>
              <a:buClr>
                <a:schemeClr val="accent2"/>
              </a:buClr>
            </a:pPr>
            <a:r>
              <a:rPr lang="en-US" sz="2400">
                <a:solidFill>
                  <a:srgbClr val="000099"/>
                </a:solidFill>
                <a:latin typeface="Arial Rounded MT Bold" panose="020F0704030504030204" pitchFamily="34" charset="0"/>
              </a:rPr>
              <a:t>A National Onsite Training</a:t>
            </a:r>
          </a:p>
          <a:p>
            <a:pPr algn="ctr" eaLnBrk="1" hangingPunct="1">
              <a:spcBef>
                <a:spcPct val="20000"/>
              </a:spcBef>
              <a:buClr>
                <a:schemeClr val="accent2"/>
              </a:buClr>
              <a:buFont typeface="Tahoma" panose="020B0604030504040204" pitchFamily="34" charset="0"/>
              <a:buNone/>
            </a:pPr>
            <a:endParaRPr lang="en-US" sz="800" b="1">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3200" b="1">
                <a:solidFill>
                  <a:srgbClr val="C00000"/>
                </a:solidFill>
                <a:latin typeface="Arial Rounded MT Bold" panose="020F0704030504030204" pitchFamily="34" charset="0"/>
              </a:rPr>
              <a:t>Choosing Outcomes to Measure</a:t>
            </a:r>
          </a:p>
          <a:p>
            <a:pPr algn="ctr" eaLnBrk="1" hangingPunct="1">
              <a:spcBef>
                <a:spcPct val="20000"/>
              </a:spcBef>
              <a:buClr>
                <a:schemeClr val="accent2"/>
              </a:buClr>
              <a:buFont typeface="Tahoma" panose="020B0604030504040204" pitchFamily="34" charset="0"/>
              <a:buNone/>
            </a:pPr>
            <a:endParaRPr lang="en-US" sz="24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September 13-15, 2011</a:t>
            </a: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Portland, OR</a:t>
            </a:r>
          </a:p>
          <a:p>
            <a:pPr algn="ctr" eaLnBrk="1" hangingPunct="1">
              <a:spcBef>
                <a:spcPct val="20000"/>
              </a:spcBef>
              <a:buClr>
                <a:schemeClr val="accent2"/>
              </a:buClr>
              <a:buFont typeface="Tahoma" panose="020B0604030504040204" pitchFamily="34" charset="0"/>
              <a:buNone/>
            </a:pPr>
            <a:endParaRPr lang="en-US" sz="800">
              <a:solidFill>
                <a:srgbClr val="333399"/>
              </a:solidFill>
              <a:latin typeface="Tahoma" panose="020B0604030504040204" pitchFamily="34" charset="0"/>
            </a:endParaRPr>
          </a:p>
          <a:p>
            <a:pPr algn="ctr" eaLnBrk="1" hangingPunct="1">
              <a:spcBef>
                <a:spcPct val="20000"/>
              </a:spcBef>
              <a:buClr>
                <a:schemeClr val="accent2"/>
              </a:buClr>
              <a:buFont typeface="Tahoma" panose="020B0604030504040204" pitchFamily="34" charset="0"/>
              <a:buNone/>
            </a:pPr>
            <a:endParaRPr lang="en-US" sz="200">
              <a:solidFill>
                <a:srgbClr val="333399"/>
              </a:solidFill>
              <a:latin typeface="Arial Rounded MT Bold" panose="020F0704030504030204" pitchFamily="34" charset="0"/>
            </a:endParaRPr>
          </a:p>
          <a:p>
            <a:pPr algn="ctr" eaLnBrk="1" hangingPunct="1">
              <a:spcBef>
                <a:spcPct val="20000"/>
              </a:spcBef>
              <a:buClr>
                <a:schemeClr val="accent2"/>
              </a:buClr>
              <a:buFont typeface="Tahoma" panose="020B0604030504040204" pitchFamily="34" charset="0"/>
              <a:buNone/>
            </a:pPr>
            <a:r>
              <a:rPr lang="en-US" sz="2400">
                <a:solidFill>
                  <a:srgbClr val="333399"/>
                </a:solidFill>
                <a:latin typeface="Arial Rounded MT Bold" panose="020F0704030504030204" pitchFamily="34" charset="0"/>
              </a:rPr>
              <a:t>Presenters:</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Mike Hendricks, Ph.D.</a:t>
            </a:r>
          </a:p>
          <a:p>
            <a:pPr algn="ctr" eaLnBrk="1" hangingPunct="1">
              <a:spcBef>
                <a:spcPct val="20000"/>
              </a:spcBef>
              <a:buClr>
                <a:schemeClr val="accent2"/>
              </a:buClr>
              <a:buFont typeface="Tahoma" panose="020B0604030504040204" pitchFamily="34" charset="0"/>
              <a:buNone/>
            </a:pPr>
            <a:r>
              <a:rPr lang="en-US" sz="2400">
                <a:solidFill>
                  <a:schemeClr val="accent2"/>
                </a:solidFill>
                <a:latin typeface="Arial Rounded MT Bold" panose="020F0704030504030204" pitchFamily="34" charset="0"/>
              </a:rPr>
              <a:t>Bob Michaels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eaLnBrk="1" hangingPunct="1">
              <a:defRPr/>
            </a:pPr>
            <a:r>
              <a:rPr lang="en-US" dirty="0" smtClean="0"/>
              <a:t>8 Chosen CIL Program Outcomes </a:t>
            </a:r>
            <a:r>
              <a:rPr lang="en-US" sz="2800" dirty="0" smtClean="0"/>
              <a:t>cont’d. 3</a:t>
            </a:r>
            <a:endParaRPr lang="en-US" dirty="0" smtClean="0"/>
          </a:p>
        </p:txBody>
      </p:sp>
      <p:sp>
        <p:nvSpPr>
          <p:cNvPr id="22531" name="Content Placeholder 2"/>
          <p:cNvSpPr>
            <a:spLocks noGrp="1"/>
          </p:cNvSpPr>
          <p:nvPr>
            <p:ph idx="1"/>
          </p:nvPr>
        </p:nvSpPr>
        <p:spPr>
          <a:xfrm>
            <a:off x="381000" y="1295400"/>
            <a:ext cx="8153400" cy="4648200"/>
          </a:xfrm>
        </p:spPr>
        <p:txBody>
          <a:bodyPr/>
          <a:lstStyle/>
          <a:p>
            <a:pPr marL="514350" indent="-514350" eaLnBrk="1" hangingPunct="1">
              <a:buFont typeface="Tahoma" panose="020B0604030504040204" pitchFamily="34" charset="0"/>
              <a:buNone/>
              <a:defRPr/>
            </a:pPr>
            <a:r>
              <a:rPr lang="en-US" u="sng" dirty="0" smtClean="0"/>
              <a:t>All Three Service Streams</a:t>
            </a:r>
          </a:p>
          <a:p>
            <a:pPr marL="514350" indent="-514350" eaLnBrk="1" hangingPunct="1">
              <a:buFont typeface="Tahoma" panose="020B0604030504040204" pitchFamily="34" charset="0"/>
              <a:buNone/>
              <a:defRPr/>
            </a:pPr>
            <a:endParaRPr lang="en-US" sz="1200" u="sng" dirty="0" smtClean="0"/>
          </a:p>
          <a:p>
            <a:pPr marL="514350" indent="-514350" eaLnBrk="1" hangingPunct="1">
              <a:buClrTx/>
              <a:buFont typeface="Tahoma" panose="020B0604030504040204" pitchFamily="34" charset="0"/>
              <a:buAutoNum type="arabicPeriod" startAt="14"/>
              <a:defRPr/>
            </a:pPr>
            <a:r>
              <a:rPr lang="en-US" dirty="0" smtClean="0"/>
              <a:t>  PWD participate in communities to the extent</a:t>
            </a:r>
          </a:p>
          <a:p>
            <a:pPr marL="0" indent="0" eaLnBrk="1" hangingPunct="1">
              <a:buFont typeface="Tahoma" panose="020B0604030504040204" pitchFamily="34" charset="0"/>
              <a:buNone/>
              <a:defRPr/>
            </a:pPr>
            <a:r>
              <a:rPr lang="en-US" dirty="0"/>
              <a:t> </a:t>
            </a:r>
            <a:r>
              <a:rPr lang="en-US" dirty="0" smtClean="0"/>
              <a:t>      they wish</a:t>
            </a:r>
          </a:p>
          <a:p>
            <a:pPr marL="514350" indent="-514350" eaLnBrk="1" hangingPunct="1">
              <a:buClrTx/>
              <a:buFont typeface="+mj-lt"/>
              <a:buAutoNum type="arabicPeriod" startAt="15"/>
              <a:defRPr/>
            </a:pPr>
            <a:r>
              <a:rPr lang="en-US" dirty="0" smtClean="0"/>
              <a:t>  Communities are more accessible</a:t>
            </a:r>
          </a:p>
          <a:p>
            <a:pPr marL="514350" indent="-514350" eaLnBrk="1" hangingPunct="1">
              <a:buClrTx/>
              <a:buFont typeface="Tahoma" panose="020B0604030504040204" pitchFamily="34" charset="0"/>
              <a:buAutoNum type="arabicPeriod" startAt="16"/>
              <a:defRPr/>
            </a:pPr>
            <a:r>
              <a:rPr lang="en-US" dirty="0" smtClean="0"/>
              <a:t>  PWD are integrated into American society</a:t>
            </a:r>
          </a:p>
          <a:p>
            <a:pPr marL="514350" indent="-514350" eaLnBrk="1" hangingPunct="1">
              <a:buFont typeface="Arial Rounded MT Bold" pitchFamily="34" charset="0"/>
              <a:buAutoNum type="arabicPeriod" startAt="15"/>
              <a:defRPr/>
            </a:pPr>
            <a:endParaRPr lang="en-US" dirty="0" smtClean="0"/>
          </a:p>
          <a:p>
            <a:pPr marL="514350" indent="-514350" eaLnBrk="1" hangingPunct="1">
              <a:buFont typeface="Arial Rounded MT Bold" pitchFamily="34" charset="0"/>
              <a:buAutoNum type="arabicPeriod" startAt="15"/>
              <a:defRPr/>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p:nvSpPr>
        <p:spPr>
          <a:xfrm>
            <a:off x="2590800" y="2362200"/>
            <a:ext cx="914400" cy="443300"/>
          </a:xfrm>
          <a:prstGeom prst="rect">
            <a:avLst/>
          </a:prstGeom>
          <a:noFill/>
          <a:ln w="57150"/>
          <a:effectLst>
            <a:glow rad="228600">
              <a:schemeClr val="accent3">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ffectLst>
                <a:outerShdw blurRad="38100" dist="38100" dir="2700000" algn="tl">
                  <a:srgbClr val="000000">
                    <a:alpha val="43137"/>
                  </a:srgbClr>
                </a:outerShdw>
              </a:effectLst>
            </a:endParaRPr>
          </a:p>
        </p:txBody>
      </p:sp>
      <p:sp>
        <p:nvSpPr>
          <p:cNvPr id="4" name="Rectangle 3"/>
          <p:cNvSpPr/>
          <p:nvPr/>
        </p:nvSpPr>
        <p:spPr>
          <a:xfrm>
            <a:off x="5867400" y="1333500"/>
            <a:ext cx="1752600"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5" name="Rectangle 4"/>
          <p:cNvSpPr/>
          <p:nvPr/>
        </p:nvSpPr>
        <p:spPr>
          <a:xfrm>
            <a:off x="4191000" y="381000"/>
            <a:ext cx="1371600" cy="457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1828800" y="1371600"/>
            <a:ext cx="1220788" cy="53181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1295400" y="2362200"/>
            <a:ext cx="914400" cy="4572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Rectangle 7"/>
          <p:cNvSpPr/>
          <p:nvPr/>
        </p:nvSpPr>
        <p:spPr>
          <a:xfrm>
            <a:off x="5867400" y="2362200"/>
            <a:ext cx="1143000" cy="457200"/>
          </a:xfrm>
          <a:prstGeom prst="rect">
            <a:avLst/>
          </a:prstGeom>
          <a:solidFill>
            <a:schemeClr val="accent3">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Rectangle 10"/>
          <p:cNvSpPr/>
          <p:nvPr/>
        </p:nvSpPr>
        <p:spPr>
          <a:xfrm>
            <a:off x="304800" y="1447800"/>
            <a:ext cx="762000" cy="38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2" name="Rectangle 11"/>
          <p:cNvSpPr/>
          <p:nvPr/>
        </p:nvSpPr>
        <p:spPr>
          <a:xfrm>
            <a:off x="1752600" y="3200400"/>
            <a:ext cx="1066800" cy="457200"/>
          </a:xfrm>
          <a:prstGeom prst="rect">
            <a:avLst/>
          </a:prstGeom>
          <a:no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13" name="Rectangle 12"/>
          <p:cNvSpPr/>
          <p:nvPr/>
        </p:nvSpPr>
        <p:spPr>
          <a:xfrm>
            <a:off x="304800" y="3048000"/>
            <a:ext cx="685800" cy="381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Rectangle 14"/>
          <p:cNvSpPr/>
          <p:nvPr/>
        </p:nvSpPr>
        <p:spPr>
          <a:xfrm>
            <a:off x="304800" y="4572000"/>
            <a:ext cx="685800" cy="3810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6" name="Rectangle 15"/>
          <p:cNvSpPr/>
          <p:nvPr/>
        </p:nvSpPr>
        <p:spPr>
          <a:xfrm>
            <a:off x="1447800" y="5791200"/>
            <a:ext cx="1524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 name="Rectangle 16"/>
          <p:cNvSpPr/>
          <p:nvPr/>
        </p:nvSpPr>
        <p:spPr>
          <a:xfrm>
            <a:off x="304800" y="5791200"/>
            <a:ext cx="6858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8" name="Rectangle 17"/>
          <p:cNvSpPr/>
          <p:nvPr/>
        </p:nvSpPr>
        <p:spPr>
          <a:xfrm>
            <a:off x="4343400" y="5791200"/>
            <a:ext cx="1143000" cy="381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v</a:t>
            </a:r>
            <a:endParaRPr lang="en-US" dirty="0"/>
          </a:p>
        </p:txBody>
      </p:sp>
      <p:sp>
        <p:nvSpPr>
          <p:cNvPr id="21" name="Rectangle 20"/>
          <p:cNvSpPr/>
          <p:nvPr/>
        </p:nvSpPr>
        <p:spPr>
          <a:xfrm>
            <a:off x="3055938" y="4191000"/>
            <a:ext cx="982662"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4" name="Rectangle 23"/>
          <p:cNvSpPr/>
          <p:nvPr/>
        </p:nvSpPr>
        <p:spPr>
          <a:xfrm>
            <a:off x="7505700" y="4191000"/>
            <a:ext cx="11049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5" name="Rectangle 24"/>
          <p:cNvSpPr/>
          <p:nvPr/>
        </p:nvSpPr>
        <p:spPr>
          <a:xfrm>
            <a:off x="6858000" y="5791200"/>
            <a:ext cx="1143000" cy="38100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9" name="TextBox 28"/>
          <p:cNvSpPr txBox="1"/>
          <p:nvPr/>
        </p:nvSpPr>
        <p:spPr>
          <a:xfrm>
            <a:off x="2590800" y="2373868"/>
            <a:ext cx="914400" cy="369332"/>
          </a:xfrm>
          <a:prstGeom prst="rect">
            <a:avLst/>
          </a:prstGeom>
          <a:noFill/>
          <a:effectLst/>
          <a:scene3d>
            <a:camera prst="orthographicFront"/>
            <a:lightRig rig="threePt" dir="t"/>
          </a:scene3d>
          <a:sp3d>
            <a:bevelT/>
          </a:sp3d>
        </p:spPr>
        <p:txBody>
          <a:bodyPr>
            <a:spAutoFit/>
          </a:bodyPr>
          <a:lstStyle/>
          <a:p>
            <a:pPr algn="ctr">
              <a:defRPr/>
            </a:pPr>
            <a:r>
              <a:rPr lang="en-US" sz="900" b="1" dirty="0">
                <a:latin typeface="Arial Narrow" pitchFamily="34" charset="0"/>
              </a:rPr>
              <a:t>PWD are more independent</a:t>
            </a:r>
            <a:endParaRPr lang="en-US" sz="900" b="1" dirty="0">
              <a:latin typeface="Arial Narrow" pitchFamily="34" charset="0"/>
            </a:endParaRPr>
          </a:p>
        </p:txBody>
      </p:sp>
      <p:sp>
        <p:nvSpPr>
          <p:cNvPr id="14" name="Rectangle 13"/>
          <p:cNvSpPr/>
          <p:nvPr/>
        </p:nvSpPr>
        <p:spPr>
          <a:xfrm>
            <a:off x="1447800" y="4140369"/>
            <a:ext cx="1295400" cy="507831"/>
          </a:xfrm>
          <a:prstGeom prst="rect">
            <a:avLst/>
          </a:prstGeom>
          <a:noFill/>
          <a:effectLst>
            <a:glow rad="2286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4602" name="TextBox 29"/>
          <p:cNvSpPr txBox="1">
            <a:spLocks noChangeArrowheads="1"/>
          </p:cNvSpPr>
          <p:nvPr/>
        </p:nvSpPr>
        <p:spPr bwMode="auto">
          <a:xfrm>
            <a:off x="1447800" y="4140200"/>
            <a:ext cx="1304925" cy="508000"/>
          </a:xfrm>
          <a:prstGeom prst="rect">
            <a:avLst/>
          </a:prstGeom>
          <a:noFill/>
          <a:ln w="5715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have skills/ knowledge/resources to support their choices</a:t>
            </a:r>
          </a:p>
        </p:txBody>
      </p:sp>
      <p:sp>
        <p:nvSpPr>
          <p:cNvPr id="20" name="Rectangle 19"/>
          <p:cNvSpPr/>
          <p:nvPr/>
        </p:nvSpPr>
        <p:spPr>
          <a:xfrm>
            <a:off x="4267200" y="4191000"/>
            <a:ext cx="1219200" cy="457200"/>
          </a:xfrm>
          <a:prstGeom prst="rect">
            <a:avLst/>
          </a:prstGeom>
          <a:noFill/>
          <a:ln w="57150"/>
          <a:effectLst>
            <a:glow rad="2286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24606" name="TextBox 31"/>
          <p:cNvSpPr txBox="1">
            <a:spLocks noChangeArrowheads="1"/>
          </p:cNvSpPr>
          <p:nvPr/>
        </p:nvSpPr>
        <p:spPr bwMode="auto">
          <a:xfrm>
            <a:off x="4267200" y="4227513"/>
            <a:ext cx="11811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get the information they need</a:t>
            </a:r>
          </a:p>
        </p:txBody>
      </p:sp>
      <p:sp>
        <p:nvSpPr>
          <p:cNvPr id="22" name="Rectangle 21"/>
          <p:cNvSpPr/>
          <p:nvPr/>
        </p:nvSpPr>
        <p:spPr>
          <a:xfrm>
            <a:off x="6019800" y="4191000"/>
            <a:ext cx="1238250" cy="457200"/>
          </a:xfrm>
          <a:prstGeom prst="rect">
            <a:avLst/>
          </a:prstGeom>
          <a:noFill/>
          <a:ln w="57150">
            <a:solidFill>
              <a:schemeClr val="tx2"/>
            </a:solidFill>
          </a:ln>
          <a:effectLst>
            <a:glow rad="2286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3" name="TextBox 32"/>
          <p:cNvSpPr txBox="1"/>
          <p:nvPr/>
        </p:nvSpPr>
        <p:spPr>
          <a:xfrm>
            <a:off x="6019800" y="4202668"/>
            <a:ext cx="1219200" cy="369332"/>
          </a:xfrm>
          <a:prstGeom prst="rect">
            <a:avLst/>
          </a:prstGeom>
          <a:noFill/>
          <a:effectLst>
            <a:glow rad="228600">
              <a:schemeClr val="accent6">
                <a:satMod val="175000"/>
                <a:alpha val="40000"/>
              </a:schemeClr>
            </a:glow>
          </a:effectLst>
        </p:spPr>
        <p:txBody>
          <a:bodyPr>
            <a:spAutoFit/>
          </a:bodyPr>
          <a:lstStyle/>
          <a:p>
            <a:pPr algn="ctr">
              <a:defRPr/>
            </a:pPr>
            <a:r>
              <a:rPr lang="en-US" sz="900" b="1" dirty="0">
                <a:latin typeface="Arial Narrow" pitchFamily="34" charset="0"/>
              </a:rPr>
              <a:t>A consumer agenda for change exists</a:t>
            </a:r>
            <a:endParaRPr lang="en-US" sz="900" b="1" dirty="0">
              <a:latin typeface="Arial Narrow" pitchFamily="34" charset="0"/>
            </a:endParaRPr>
          </a:p>
        </p:txBody>
      </p:sp>
      <p:sp>
        <p:nvSpPr>
          <p:cNvPr id="26" name="Rectangle 25"/>
          <p:cNvSpPr/>
          <p:nvPr/>
        </p:nvSpPr>
        <p:spPr>
          <a:xfrm>
            <a:off x="6905624" y="4953000"/>
            <a:ext cx="1145383" cy="381000"/>
          </a:xfrm>
          <a:prstGeom prst="rect">
            <a:avLst/>
          </a:prstGeom>
          <a:noFill/>
          <a:ln w="57150">
            <a:solidFill>
              <a:schemeClr val="tx2"/>
            </a:solidFill>
          </a:ln>
          <a:effectLst>
            <a:glow rad="228600">
              <a:schemeClr val="accent6">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4" name="TextBox 33"/>
          <p:cNvSpPr txBox="1"/>
          <p:nvPr/>
        </p:nvSpPr>
        <p:spPr>
          <a:xfrm>
            <a:off x="6934199" y="4950049"/>
            <a:ext cx="1066801" cy="369332"/>
          </a:xfrm>
          <a:prstGeom prst="rect">
            <a:avLst/>
          </a:prstGeom>
          <a:noFill/>
          <a:effectLst>
            <a:glow rad="228600">
              <a:schemeClr val="accent6">
                <a:satMod val="175000"/>
                <a:alpha val="40000"/>
              </a:schemeClr>
            </a:glow>
          </a:effectLst>
          <a:scene3d>
            <a:camera prst="orthographicFront"/>
            <a:lightRig rig="threePt" dir="t"/>
          </a:scene3d>
          <a:sp3d>
            <a:bevelT/>
          </a:sp3d>
        </p:spPr>
        <p:txBody>
          <a:bodyPr>
            <a:spAutoFit/>
          </a:bodyPr>
          <a:lstStyle/>
          <a:p>
            <a:pPr algn="ctr">
              <a:defRPr/>
            </a:pPr>
            <a:r>
              <a:rPr lang="en-US" sz="900" b="1" dirty="0">
                <a:latin typeface="Arial Narrow" pitchFamily="34" charset="0"/>
              </a:rPr>
              <a:t>Barriers, problems identified</a:t>
            </a:r>
            <a:endParaRPr lang="en-US" sz="900" b="1" dirty="0">
              <a:latin typeface="Arial Narrow" pitchFamily="34" charset="0"/>
            </a:endParaRPr>
          </a:p>
        </p:txBody>
      </p:sp>
      <p:sp>
        <p:nvSpPr>
          <p:cNvPr id="23" name="Rectangle 22"/>
          <p:cNvSpPr/>
          <p:nvPr/>
        </p:nvSpPr>
        <p:spPr>
          <a:xfrm>
            <a:off x="6800850" y="3251284"/>
            <a:ext cx="970756" cy="406316"/>
          </a:xfrm>
          <a:prstGeom prst="rect">
            <a:avLst/>
          </a:prstGeom>
          <a:noFill/>
          <a:ln w="57150"/>
          <a:effectLst>
            <a:glow rad="228600">
              <a:schemeClr val="accent3">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5" name="TextBox 34"/>
          <p:cNvSpPr txBox="1"/>
          <p:nvPr/>
        </p:nvSpPr>
        <p:spPr>
          <a:xfrm>
            <a:off x="6781799" y="3251284"/>
            <a:ext cx="989807" cy="369332"/>
          </a:xfrm>
          <a:prstGeom prst="rect">
            <a:avLst/>
          </a:prstGeom>
          <a:noFill/>
          <a:effectLst>
            <a:glow rad="228600">
              <a:schemeClr val="accent3">
                <a:satMod val="175000"/>
                <a:alpha val="40000"/>
              </a:schemeClr>
            </a:glow>
          </a:effectLst>
        </p:spPr>
        <p:txBody>
          <a:bodyPr>
            <a:spAutoFit/>
          </a:bodyPr>
          <a:lstStyle/>
          <a:p>
            <a:pPr algn="ctr">
              <a:defRPr/>
            </a:pPr>
            <a:r>
              <a:rPr lang="en-US" sz="900" b="1" dirty="0">
                <a:latin typeface="Arial Narrow" pitchFamily="34" charset="0"/>
              </a:rPr>
              <a:t>Decision- makers act on our agenda</a:t>
            </a:r>
            <a:endParaRPr lang="en-US" sz="900" b="1" dirty="0">
              <a:latin typeface="Arial Narrow" pitchFamily="34" charset="0"/>
            </a:endParaRPr>
          </a:p>
        </p:txBody>
      </p:sp>
      <p:sp>
        <p:nvSpPr>
          <p:cNvPr id="44" name="Title 43"/>
          <p:cNvSpPr>
            <a:spLocks noGrp="1"/>
          </p:cNvSpPr>
          <p:nvPr>
            <p:ph type="title"/>
          </p:nvPr>
        </p:nvSpPr>
        <p:spPr>
          <a:xfrm>
            <a:off x="76200" y="228600"/>
            <a:ext cx="4389438" cy="685800"/>
          </a:xfrm>
        </p:spPr>
        <p:txBody>
          <a:bodyPr rtlCol="0">
            <a:noAutofit/>
          </a:bodyPr>
          <a:lstStyle/>
          <a:p>
            <a:pPr algn="l" fontAlgn="auto">
              <a:spcAft>
                <a:spcPts val="0"/>
              </a:spcAft>
              <a:defRPr/>
            </a:pPr>
            <a:r>
              <a:rPr lang="en-US" sz="2800" b="1" dirty="0" smtClean="0">
                <a:solidFill>
                  <a:srgbClr val="002060"/>
                </a:solidFill>
                <a:effectLst>
                  <a:outerShdw blurRad="38100" dist="38100" dir="2700000" algn="tl">
                    <a:srgbClr val="000000">
                      <a:alpha val="43137"/>
                    </a:srgbClr>
                  </a:outerShdw>
                </a:effectLst>
                <a:latin typeface="Arial Rounded MT Bold" pitchFamily="34" charset="0"/>
              </a:rPr>
              <a:t>8 Chosen CIL Program Outcomes, cont’d. 4</a:t>
            </a:r>
            <a:endParaRPr lang="en-US" sz="2800" b="1" dirty="0">
              <a:solidFill>
                <a:srgbClr val="002060"/>
              </a:solidFill>
              <a:effectLst>
                <a:outerShdw blurRad="38100" dist="38100" dir="2700000" algn="tl">
                  <a:srgbClr val="000000">
                    <a:alpha val="43137"/>
                  </a:srgbClr>
                </a:outerShdw>
              </a:effectLst>
              <a:latin typeface="Arial Rounded MT Bold" pitchFamily="34" charset="0"/>
            </a:endParaRPr>
          </a:p>
        </p:txBody>
      </p:sp>
      <p:cxnSp>
        <p:nvCxnSpPr>
          <p:cNvPr id="46" name="Straight Connector 45"/>
          <p:cNvCxnSpPr/>
          <p:nvPr/>
        </p:nvCxnSpPr>
        <p:spPr>
          <a:xfrm>
            <a:off x="2438400" y="1143000"/>
            <a:ext cx="464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5400000">
            <a:off x="2324100" y="1257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7086600" y="1143000"/>
            <a:ext cx="0" cy="19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5" idx="2"/>
          </p:cNvCxnSpPr>
          <p:nvPr/>
        </p:nvCxnSpPr>
        <p:spPr>
          <a:xfrm flipV="1">
            <a:off x="4875213" y="838200"/>
            <a:ext cx="1587" cy="306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752600" y="21336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endCxn id="7" idx="0"/>
          </p:cNvCxnSpPr>
          <p:nvPr/>
        </p:nvCxnSpPr>
        <p:spPr>
          <a:xfrm rot="5400000">
            <a:off x="16383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2933700" y="22479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752600" y="29718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5400000" flipH="1" flipV="1">
            <a:off x="2971801" y="2895600"/>
            <a:ext cx="152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rot="5400000" flipH="1" flipV="1">
            <a:off x="1677194" y="2894806"/>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 idx="2"/>
          </p:cNvCxnSpPr>
          <p:nvPr/>
        </p:nvCxnSpPr>
        <p:spPr>
          <a:xfrm flipV="1">
            <a:off x="2436813" y="1903413"/>
            <a:ext cx="1587" cy="1555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rot="5400000" flipH="1" flipV="1">
            <a:off x="1980407" y="3886994"/>
            <a:ext cx="4572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6" idx="0"/>
          </p:cNvCxnSpPr>
          <p:nvPr/>
        </p:nvCxnSpPr>
        <p:spPr>
          <a:xfrm flipV="1">
            <a:off x="2209800" y="4622800"/>
            <a:ext cx="0" cy="1168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2438400" y="2057400"/>
            <a:ext cx="464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477000" y="22098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rot="5400000">
            <a:off x="6400800" y="2286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6477000" y="31242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rot="5400000" flipH="1" flipV="1">
            <a:off x="6362701" y="3008312"/>
            <a:ext cx="2286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7467600" y="2362200"/>
            <a:ext cx="1143000" cy="533400"/>
          </a:xfrm>
          <a:prstGeom prst="rect">
            <a:avLst/>
          </a:prstGeom>
          <a:noFill/>
          <a:ln w="57150"/>
          <a:effectLst>
            <a:glow rad="228600">
              <a:schemeClr val="accent3">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endParaRPr>
          </a:p>
        </p:txBody>
      </p:sp>
      <p:sp>
        <p:nvSpPr>
          <p:cNvPr id="36" name="TextBox 35"/>
          <p:cNvSpPr txBox="1"/>
          <p:nvPr/>
        </p:nvSpPr>
        <p:spPr>
          <a:xfrm>
            <a:off x="7467600" y="2362201"/>
            <a:ext cx="1143000" cy="507832"/>
          </a:xfrm>
          <a:prstGeom prst="rect">
            <a:avLst/>
          </a:prstGeom>
          <a:noFill/>
          <a:effectLst>
            <a:glow rad="228600">
              <a:schemeClr val="accent3">
                <a:satMod val="175000"/>
                <a:alpha val="40000"/>
              </a:schemeClr>
            </a:glow>
          </a:effectLst>
          <a:scene3d>
            <a:camera prst="orthographicFront"/>
            <a:lightRig rig="threePt" dir="t"/>
          </a:scene3d>
          <a:sp3d>
            <a:bevelT/>
          </a:sp3d>
        </p:spPr>
        <p:txBody>
          <a:bodyPr>
            <a:spAutoFit/>
          </a:bodyPr>
          <a:lstStyle/>
          <a:p>
            <a:pPr algn="ctr">
              <a:defRPr/>
            </a:pPr>
            <a:r>
              <a:rPr lang="en-US" sz="900" b="1" dirty="0">
                <a:latin typeface="Arial Narrow" pitchFamily="34" charset="0"/>
              </a:rPr>
              <a:t>Methods &amp; practices promote independence</a:t>
            </a:r>
            <a:endParaRPr lang="en-US" sz="900" b="1" dirty="0">
              <a:latin typeface="Arial Narrow" pitchFamily="34" charset="0"/>
            </a:endParaRPr>
          </a:p>
        </p:txBody>
      </p:sp>
      <p:cxnSp>
        <p:nvCxnSpPr>
          <p:cNvPr id="106" name="Straight Connector 105"/>
          <p:cNvCxnSpPr/>
          <p:nvPr/>
        </p:nvCxnSpPr>
        <p:spPr>
          <a:xfrm rot="5400000">
            <a:off x="8001000" y="2286000"/>
            <a:ext cx="152400" cy="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flipH="1" flipV="1">
            <a:off x="7962900" y="3008313"/>
            <a:ext cx="227013" cy="1587"/>
          </a:xfrm>
          <a:prstGeom prst="straightConnector1">
            <a:avLst/>
          </a:prstGeom>
          <a:ln>
            <a:tailEnd type="arrow"/>
          </a:ln>
          <a:effectLst/>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267200" y="3278585"/>
            <a:ext cx="1206910" cy="507831"/>
          </a:xfrm>
          <a:prstGeom prst="rect">
            <a:avLst/>
          </a:prstGeom>
          <a:noFill/>
          <a:ln w="57150">
            <a:solidFill>
              <a:schemeClr val="tx2"/>
            </a:solidFill>
          </a:ln>
          <a:effectLst>
            <a:glow rad="228600">
              <a:schemeClr val="accent3">
                <a:satMod val="175000"/>
                <a:alpha val="40000"/>
              </a:schemeClr>
            </a:glow>
          </a:effectLst>
          <a:scene3d>
            <a:camera prst="orthographicFront"/>
            <a:lightRig rig="threePt" dir="t"/>
          </a:scene3d>
          <a:sp3d>
            <a:bevelT/>
          </a:sp3d>
        </p:spPr>
        <p:txBody>
          <a:bodyPr>
            <a:spAutoFit/>
          </a:bodyPr>
          <a:lstStyle/>
          <a:p>
            <a:pPr algn="ctr">
              <a:defRPr/>
            </a:pPr>
            <a:r>
              <a:rPr lang="en-US" sz="900" b="1" dirty="0">
                <a:latin typeface="Arial Narrow" pitchFamily="34" charset="0"/>
              </a:rPr>
              <a:t>PWD advocate for increased community supports</a:t>
            </a:r>
          </a:p>
        </p:txBody>
      </p:sp>
      <p:cxnSp>
        <p:nvCxnSpPr>
          <p:cNvPr id="40" name="Straight Connector 39"/>
          <p:cNvCxnSpPr/>
          <p:nvPr/>
        </p:nvCxnSpPr>
        <p:spPr>
          <a:xfrm flipV="1">
            <a:off x="4865688" y="2057400"/>
            <a:ext cx="11112" cy="12207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0" idx="0"/>
            <a:endCxn id="0" idx="2"/>
          </p:cNvCxnSpPr>
          <p:nvPr/>
        </p:nvCxnSpPr>
        <p:spPr>
          <a:xfrm rot="16200000" flipV="1">
            <a:off x="4671219" y="3985419"/>
            <a:ext cx="404812" cy="6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581400" y="3938588"/>
            <a:ext cx="13017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6705600" y="3938588"/>
            <a:ext cx="0" cy="2524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4857750" y="3938588"/>
            <a:ext cx="184785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68580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858000" y="4064000"/>
            <a:ext cx="304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7162800" y="3670300"/>
            <a:ext cx="0" cy="39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8077200" y="4064000"/>
            <a:ext cx="0" cy="127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7467600" y="4064000"/>
            <a:ext cx="6080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V="1">
            <a:off x="7467600" y="3657600"/>
            <a:ext cx="0" cy="40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65913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8039100" y="5175250"/>
            <a:ext cx="266700" cy="635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96" name="Straight Arrow Connector 95"/>
          <p:cNvCxnSpPr/>
          <p:nvPr/>
        </p:nvCxnSpPr>
        <p:spPr>
          <a:xfrm flipV="1">
            <a:off x="8305800" y="4648200"/>
            <a:ext cx="0" cy="5270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p:nvPr/>
        </p:nvCxnSpPr>
        <p:spPr>
          <a:xfrm flipV="1">
            <a:off x="6591300" y="4648200"/>
            <a:ext cx="0" cy="534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stCxn id="25" idx="0"/>
          </p:cNvCxnSpPr>
          <p:nvPr/>
        </p:nvCxnSpPr>
        <p:spPr>
          <a:xfrm flipV="1">
            <a:off x="7429500" y="5334000"/>
            <a:ext cx="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a:stCxn id="18" idx="0"/>
          </p:cNvCxnSpPr>
          <p:nvPr/>
        </p:nvCxnSpPr>
        <p:spPr>
          <a:xfrm flipV="1">
            <a:off x="4914900" y="46482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2208213" y="5219700"/>
            <a:ext cx="2706687"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3581400" y="4648200"/>
            <a:ext cx="0" cy="590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674" name="TextBox 26"/>
          <p:cNvSpPr txBox="1">
            <a:spLocks noChangeArrowheads="1"/>
          </p:cNvSpPr>
          <p:nvPr/>
        </p:nvSpPr>
        <p:spPr bwMode="auto">
          <a:xfrm>
            <a:off x="4203700" y="392113"/>
            <a:ext cx="13589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000" b="1">
                <a:latin typeface="Arial Narrow" panose="020B0606020202030204" pitchFamily="34" charset="0"/>
              </a:rPr>
              <a:t>PWD are integrated into American Society</a:t>
            </a:r>
          </a:p>
        </p:txBody>
      </p:sp>
      <p:sp>
        <p:nvSpPr>
          <p:cNvPr id="24675" name="TextBox 89"/>
          <p:cNvSpPr txBox="1">
            <a:spLocks noChangeArrowheads="1"/>
          </p:cNvSpPr>
          <p:nvPr/>
        </p:nvSpPr>
        <p:spPr bwMode="auto">
          <a:xfrm>
            <a:off x="1828800" y="1374775"/>
            <a:ext cx="1227138"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participate in communities to the extent they wish</a:t>
            </a:r>
          </a:p>
        </p:txBody>
      </p:sp>
      <p:sp>
        <p:nvSpPr>
          <p:cNvPr id="24676" name="TextBox 91"/>
          <p:cNvSpPr txBox="1">
            <a:spLocks noChangeArrowheads="1"/>
          </p:cNvSpPr>
          <p:nvPr/>
        </p:nvSpPr>
        <p:spPr bwMode="auto">
          <a:xfrm>
            <a:off x="5791200" y="1295400"/>
            <a:ext cx="1881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are more accessible – Housing, Transportation, Information, Employment, Education, AT, Health Care, etc.</a:t>
            </a:r>
          </a:p>
        </p:txBody>
      </p:sp>
      <p:sp>
        <p:nvSpPr>
          <p:cNvPr id="24677" name="TextBox 94"/>
          <p:cNvSpPr txBox="1">
            <a:spLocks noChangeArrowheads="1"/>
          </p:cNvSpPr>
          <p:nvPr/>
        </p:nvSpPr>
        <p:spPr bwMode="auto">
          <a:xfrm>
            <a:off x="5791200" y="2362200"/>
            <a:ext cx="12954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Communities have more resources that support independence</a:t>
            </a:r>
          </a:p>
        </p:txBody>
      </p:sp>
      <p:sp>
        <p:nvSpPr>
          <p:cNvPr id="97" name="TextBox 96"/>
          <p:cNvSpPr txBox="1"/>
          <p:nvPr/>
        </p:nvSpPr>
        <p:spPr>
          <a:xfrm>
            <a:off x="7478315" y="4191000"/>
            <a:ext cx="1132285" cy="507831"/>
          </a:xfrm>
          <a:prstGeom prst="rect">
            <a:avLst/>
          </a:prstGeom>
          <a:noFill/>
          <a:effectLst>
            <a:glow rad="228600">
              <a:schemeClr val="accent6">
                <a:satMod val="175000"/>
                <a:alpha val="40000"/>
              </a:schemeClr>
            </a:glow>
          </a:effectLst>
        </p:spPr>
        <p:txBody>
          <a:bodyPr>
            <a:spAutoFit/>
          </a:bodyPr>
          <a:lstStyle/>
          <a:p>
            <a:pPr algn="ctr">
              <a:defRPr/>
            </a:pPr>
            <a:r>
              <a:rPr lang="en-US" sz="900" b="1" dirty="0">
                <a:latin typeface="Arial Narrow" pitchFamily="34" charset="0"/>
              </a:rPr>
              <a:t>Active coalitions exist around our issues</a:t>
            </a:r>
            <a:endParaRPr lang="en-US" sz="900" b="1" dirty="0">
              <a:latin typeface="Arial Narrow" pitchFamily="34" charset="0"/>
            </a:endParaRPr>
          </a:p>
        </p:txBody>
      </p:sp>
      <p:sp>
        <p:nvSpPr>
          <p:cNvPr id="24681" name="TextBox 97"/>
          <p:cNvSpPr txBox="1">
            <a:spLocks noChangeArrowheads="1"/>
          </p:cNvSpPr>
          <p:nvPr/>
        </p:nvSpPr>
        <p:spPr bwMode="auto">
          <a:xfrm>
            <a:off x="6905625" y="5867400"/>
            <a:ext cx="10477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Systems Advocacy</a:t>
            </a:r>
          </a:p>
        </p:txBody>
      </p:sp>
      <p:sp>
        <p:nvSpPr>
          <p:cNvPr id="24682" name="TextBox 98"/>
          <p:cNvSpPr txBox="1">
            <a:spLocks noChangeArrowheads="1"/>
          </p:cNvSpPr>
          <p:nvPr/>
        </p:nvSpPr>
        <p:spPr bwMode="auto">
          <a:xfrm>
            <a:off x="1219200" y="2362200"/>
            <a:ext cx="104775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regard themselves as more independent</a:t>
            </a:r>
          </a:p>
        </p:txBody>
      </p:sp>
      <p:sp>
        <p:nvSpPr>
          <p:cNvPr id="24683" name="TextBox 101"/>
          <p:cNvSpPr txBox="1">
            <a:spLocks noChangeArrowheads="1"/>
          </p:cNvSpPr>
          <p:nvPr/>
        </p:nvSpPr>
        <p:spPr bwMode="auto">
          <a:xfrm>
            <a:off x="3046413" y="4202113"/>
            <a:ext cx="9921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PWD see different possibilities</a:t>
            </a:r>
          </a:p>
        </p:txBody>
      </p:sp>
      <p:sp>
        <p:nvSpPr>
          <p:cNvPr id="24684" name="TextBox 102"/>
          <p:cNvSpPr txBox="1">
            <a:spLocks noChangeArrowheads="1"/>
          </p:cNvSpPr>
          <p:nvPr/>
        </p:nvSpPr>
        <p:spPr bwMode="auto">
          <a:xfrm>
            <a:off x="1743075" y="5867400"/>
            <a:ext cx="9239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IL Services</a:t>
            </a:r>
          </a:p>
        </p:txBody>
      </p:sp>
      <p:sp>
        <p:nvSpPr>
          <p:cNvPr id="24685" name="TextBox 103"/>
          <p:cNvSpPr txBox="1">
            <a:spLocks noChangeArrowheads="1"/>
          </p:cNvSpPr>
          <p:nvPr/>
        </p:nvSpPr>
        <p:spPr bwMode="auto">
          <a:xfrm>
            <a:off x="304800" y="5865813"/>
            <a:ext cx="68580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Activities</a:t>
            </a:r>
          </a:p>
        </p:txBody>
      </p:sp>
      <p:sp>
        <p:nvSpPr>
          <p:cNvPr id="24686" name="TextBox 107"/>
          <p:cNvSpPr txBox="1">
            <a:spLocks noChangeArrowheads="1"/>
          </p:cNvSpPr>
          <p:nvPr/>
        </p:nvSpPr>
        <p:spPr bwMode="auto">
          <a:xfrm>
            <a:off x="304800" y="4572000"/>
            <a:ext cx="685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Initial Outcomes</a:t>
            </a:r>
          </a:p>
        </p:txBody>
      </p:sp>
      <p:sp>
        <p:nvSpPr>
          <p:cNvPr id="24687" name="TextBox 109"/>
          <p:cNvSpPr txBox="1">
            <a:spLocks noChangeArrowheads="1"/>
          </p:cNvSpPr>
          <p:nvPr/>
        </p:nvSpPr>
        <p:spPr bwMode="auto">
          <a:xfrm>
            <a:off x="282575" y="3059113"/>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Intermediate Outcomes</a:t>
            </a:r>
          </a:p>
        </p:txBody>
      </p:sp>
      <p:sp>
        <p:nvSpPr>
          <p:cNvPr id="24688" name="TextBox 114"/>
          <p:cNvSpPr txBox="1">
            <a:spLocks noChangeArrowheads="1"/>
          </p:cNvSpPr>
          <p:nvPr/>
        </p:nvSpPr>
        <p:spPr bwMode="auto">
          <a:xfrm>
            <a:off x="342900" y="1447800"/>
            <a:ext cx="6858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Ultimate Outcomes</a:t>
            </a:r>
          </a:p>
          <a:p>
            <a:pPr algn="ctr" eaLnBrk="1" hangingPunct="1"/>
            <a:endParaRPr lang="en-US" sz="900" b="1">
              <a:latin typeface="Arial Narrow" panose="020B0606020202030204" pitchFamily="34" charset="0"/>
            </a:endParaRPr>
          </a:p>
        </p:txBody>
      </p:sp>
      <p:sp>
        <p:nvSpPr>
          <p:cNvPr id="24689" name="TextBox 116"/>
          <p:cNvSpPr txBox="1">
            <a:spLocks noChangeArrowheads="1"/>
          </p:cNvSpPr>
          <p:nvPr/>
        </p:nvSpPr>
        <p:spPr bwMode="auto">
          <a:xfrm>
            <a:off x="4343400" y="5791200"/>
            <a:ext cx="1143000" cy="36988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900" b="1">
                <a:latin typeface="Arial Narrow" panose="020B0606020202030204" pitchFamily="34" charset="0"/>
              </a:rPr>
              <a:t>Information and Referral</a:t>
            </a:r>
          </a:p>
        </p:txBody>
      </p:sp>
      <p:cxnSp>
        <p:nvCxnSpPr>
          <p:cNvPr id="119" name="Straight Arrow Connector 118"/>
          <p:cNvCxnSpPr/>
          <p:nvPr/>
        </p:nvCxnSpPr>
        <p:spPr>
          <a:xfrm flipV="1">
            <a:off x="7085013" y="1903413"/>
            <a:ext cx="1587" cy="3063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589338" y="3949700"/>
            <a:ext cx="0" cy="252413"/>
          </a:xfrm>
          <a:prstGeom prst="line">
            <a:avLst/>
          </a:prstGeom>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752600" y="3276600"/>
            <a:ext cx="914400" cy="369888"/>
          </a:xfrm>
          <a:prstGeom prst="rect">
            <a:avLst/>
          </a:prstGeom>
          <a:solidFill>
            <a:schemeClr val="accent3">
              <a:lumMod val="60000"/>
              <a:lumOff val="40000"/>
            </a:schemeClr>
          </a:solidFill>
          <a:ln w="28575">
            <a:solidFill>
              <a:schemeClr val="accent1">
                <a:lumMod val="75000"/>
              </a:schemeClr>
            </a:solidFill>
          </a:ln>
          <a:effectLst/>
        </p:spPr>
        <p:txBody>
          <a:bodyPr>
            <a:spAutoFit/>
          </a:bodyPr>
          <a:lstStyle/>
          <a:p>
            <a:pPr algn="ctr">
              <a:defRPr/>
            </a:pPr>
            <a:r>
              <a:rPr lang="en-US" sz="900" b="1" dirty="0">
                <a:latin typeface="Arial Narrow" pitchFamily="34" charset="0"/>
              </a:rPr>
              <a:t>PWD make their own choices</a:t>
            </a:r>
            <a:endParaRPr lang="en-US" sz="900" b="1" dirty="0">
              <a:latin typeface="Arial Narrow" pitchFamily="34" charset="0"/>
            </a:endParaRPr>
          </a:p>
        </p:txBody>
      </p:sp>
      <p:cxnSp>
        <p:nvCxnSpPr>
          <p:cNvPr id="123" name="Straight Connector 122"/>
          <p:cNvCxnSpPr>
            <a:stCxn id="101" idx="0"/>
          </p:cNvCxnSpPr>
          <p:nvPr/>
        </p:nvCxnSpPr>
        <p:spPr>
          <a:xfrm flipV="1">
            <a:off x="2209800" y="2971800"/>
            <a:ext cx="0" cy="30480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8600" y="1066800"/>
            <a:ext cx="7696200" cy="792163"/>
          </a:xfrm>
        </p:spPr>
        <p:txBody>
          <a:bodyPr/>
          <a:lstStyle/>
          <a:p>
            <a:pPr algn="ctr" eaLnBrk="1" hangingPunct="1">
              <a:defRPr/>
            </a:pPr>
            <a:r>
              <a:rPr lang="en-US" dirty="0" smtClean="0"/>
              <a:t>Your Turn</a:t>
            </a:r>
          </a:p>
        </p:txBody>
      </p:sp>
      <p:sp>
        <p:nvSpPr>
          <p:cNvPr id="25603" name="Subtitle 2"/>
          <p:cNvSpPr>
            <a:spLocks noGrp="1"/>
          </p:cNvSpPr>
          <p:nvPr>
            <p:ph idx="1"/>
          </p:nvPr>
        </p:nvSpPr>
        <p:spPr>
          <a:xfrm>
            <a:off x="457200" y="2209800"/>
            <a:ext cx="8153400" cy="2362200"/>
          </a:xfrm>
        </p:spPr>
        <p:txBody>
          <a:bodyPr/>
          <a:lstStyle/>
          <a:p>
            <a:pPr eaLnBrk="1" hangingPunct="1"/>
            <a:r>
              <a:rPr lang="en-US" smtClean="0"/>
              <a:t>Choose which 2 of the 4 outcomes on your Outcomes Management Worksheet you’ll invest resources to measure. Draw a line through the 2 outcomes you haven’t chosen.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defRPr/>
            </a:pPr>
            <a:r>
              <a:rPr lang="en-US"/>
              <a:t>For more information</a:t>
            </a:r>
          </a:p>
        </p:txBody>
      </p:sp>
      <p:sp>
        <p:nvSpPr>
          <p:cNvPr id="26627" name="Rectangle 3"/>
          <p:cNvSpPr>
            <a:spLocks noGrp="1" noChangeArrowheads="1"/>
          </p:cNvSpPr>
          <p:nvPr>
            <p:ph type="body" idx="1"/>
          </p:nvPr>
        </p:nvSpPr>
        <p:spPr>
          <a:xfrm>
            <a:off x="457200" y="1219200"/>
            <a:ext cx="8458200" cy="4648200"/>
          </a:xfrm>
        </p:spPr>
        <p:txBody>
          <a:bodyPr/>
          <a:lstStyle/>
          <a:p>
            <a:pPr eaLnBrk="1" hangingPunct="1">
              <a:buFont typeface="Tahoma" panose="020B0604030504040204" pitchFamily="34" charset="0"/>
              <a:buNone/>
            </a:pPr>
            <a:r>
              <a:rPr lang="en-US" smtClean="0"/>
              <a:t>Contact:</a:t>
            </a:r>
          </a:p>
          <a:p>
            <a:pPr lvl="1" eaLnBrk="1" hangingPunct="1">
              <a:buFont typeface="Tahoma" panose="020B0604030504040204" pitchFamily="34" charset="0"/>
              <a:buNone/>
            </a:pPr>
            <a:r>
              <a:rPr lang="en-US" sz="2800" smtClean="0">
                <a:solidFill>
                  <a:schemeClr val="tx1"/>
                </a:solidFill>
              </a:rPr>
              <a:t>Mike Hendricks – </a:t>
            </a:r>
            <a:r>
              <a:rPr lang="en-US" sz="2800" smtClean="0">
                <a:solidFill>
                  <a:schemeClr val="tx1"/>
                </a:solidFill>
                <a:hlinkClick r:id="rId2"/>
              </a:rPr>
              <a:t>MikeHendri@aol.com</a:t>
            </a:r>
            <a:endParaRPr lang="en-US" sz="2800" smtClean="0">
              <a:solidFill>
                <a:schemeClr val="tx1"/>
              </a:solidFill>
            </a:endParaRPr>
          </a:p>
          <a:p>
            <a:pPr lvl="1" eaLnBrk="1" hangingPunct="1">
              <a:buFont typeface="Tahoma" panose="020B0604030504040204" pitchFamily="34" charset="0"/>
              <a:buNone/>
            </a:pPr>
            <a:endParaRPr lang="en-US" sz="2800" smtClean="0">
              <a:solidFill>
                <a:schemeClr val="tx1"/>
              </a:solidFill>
            </a:endParaRPr>
          </a:p>
          <a:p>
            <a:pPr lvl="1" eaLnBrk="1" hangingPunct="1">
              <a:buFont typeface="Tahoma" panose="020B0604030504040204" pitchFamily="34" charset="0"/>
              <a:buNone/>
            </a:pPr>
            <a:r>
              <a:rPr lang="en-US" sz="2800" smtClean="0">
                <a:solidFill>
                  <a:schemeClr val="tx1"/>
                </a:solidFill>
              </a:rPr>
              <a:t>Bob Michaels – </a:t>
            </a:r>
            <a:r>
              <a:rPr lang="en-US" sz="2800" smtClean="0">
                <a:solidFill>
                  <a:schemeClr val="tx1"/>
                </a:solidFill>
                <a:hlinkClick r:id="rId3"/>
              </a:rPr>
              <a:t>bobmichaels@cox.net</a:t>
            </a:r>
            <a:endParaRPr lang="en-US" sz="2800" smtClean="0">
              <a:solidFill>
                <a:schemeClr val="tx1"/>
              </a:solidFill>
            </a:endParaRPr>
          </a:p>
          <a:p>
            <a:pPr lvl="1" eaLnBrk="1" hangingPunct="1">
              <a:buFont typeface="Tahoma" panose="020B0604030504040204" pitchFamily="34" charset="0"/>
              <a:buNone/>
            </a:pPr>
            <a:endParaRPr lang="en-US" sz="2800" smtClean="0"/>
          </a:p>
          <a:p>
            <a:pPr lvl="1" eaLnBrk="1" hangingPunct="1">
              <a:buFont typeface="Tahoma" panose="020B0604030504040204" pitchFamily="34" charset="0"/>
              <a:buNone/>
            </a:pP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defRPr/>
            </a:pPr>
            <a:r>
              <a:rPr lang="en-US"/>
              <a:t>CIL-NET Attribution</a:t>
            </a:r>
          </a:p>
        </p:txBody>
      </p:sp>
      <p:sp>
        <p:nvSpPr>
          <p:cNvPr id="27651" name="Rectangle 3"/>
          <p:cNvSpPr>
            <a:spLocks noGrp="1" noChangeArrowheads="1"/>
          </p:cNvSpPr>
          <p:nvPr>
            <p:ph type="body" idx="1"/>
          </p:nvPr>
        </p:nvSpPr>
        <p:spPr>
          <a:xfrm>
            <a:off x="0" y="1143000"/>
            <a:ext cx="8610600" cy="5029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buFont typeface="Tahoma" panose="020B0604030504040204" pitchFamily="34" charset="0"/>
              <a:buNone/>
            </a:pPr>
            <a:r>
              <a:rPr lang="en-US" sz="2400" smtClean="0"/>
              <a:t>	Support for development of this training was provided by the U.S. Department of Education, Rehabilitation Services Administration under grant number H132B070002-10. No official endorsement of the Department of Education should be inferred. Permission is granted for duplication of any portion of this PowerPoint presentation, providing that the following credit is given to the project: </a:t>
            </a:r>
            <a:r>
              <a:rPr lang="en-US" sz="2400" b="1" smtClean="0"/>
              <a:t>Developed as part of the CIL-NET, a project of the IL NET, an ILRU/NCIL/APRIL National Training and Technical Assistance Program.</a:t>
            </a:r>
            <a:endParaRPr lang="en-US" sz="22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3" name="Hexagon 2"/>
          <p:cNvSpPr/>
          <p:nvPr/>
        </p:nvSpPr>
        <p:spPr>
          <a:xfrm>
            <a:off x="1339989" y="3971924"/>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5365" name="Picture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30388" y="4333875"/>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Hexagon 37"/>
          <p:cNvSpPr/>
          <p:nvPr/>
        </p:nvSpPr>
        <p:spPr>
          <a:xfrm>
            <a:off x="152400" y="4715062"/>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5369" name="Picture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275" y="5138738"/>
            <a:ext cx="682625"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73438" y="5054600"/>
            <a:ext cx="1474787"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61925"/>
            <a:ext cx="2005013"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itle 28"/>
          <p:cNvSpPr>
            <a:spLocks noGrp="1"/>
          </p:cNvSpPr>
          <p:nvPr>
            <p:ph type="title"/>
          </p:nvPr>
        </p:nvSpPr>
        <p:spPr>
          <a:xfrm>
            <a:off x="121409" y="228600"/>
            <a:ext cx="6355323" cy="679691"/>
          </a:xfrm>
        </p:spPr>
        <p:txBody>
          <a:bodyPr/>
          <a:lstStyle/>
          <a:p>
            <a:pPr marL="0" indent="0" algn="l" fontAlgn="auto">
              <a:spcAft>
                <a:spcPts val="0"/>
              </a:spcAft>
              <a:buClr>
                <a:schemeClr val="accent6">
                  <a:lumMod val="75000"/>
                </a:schemeClr>
              </a:buClr>
              <a:buFont typeface="Georgia" panose="02040502050405020303" pitchFamily="18" charset="0"/>
              <a:buNone/>
              <a:defRPr/>
            </a:pPr>
            <a:r>
              <a:rPr lang="en-US" sz="3200" dirty="0" smtClean="0">
                <a:solidFill>
                  <a:schemeClr val="tx2"/>
                </a:solidFill>
                <a:latin typeface="Arial Rounded MT Bold" pitchFamily="34" charset="0"/>
              </a:rPr>
              <a:t>The Yellow Brick Road – Step 3 </a:t>
            </a:r>
            <a:endParaRPr lang="en-US" sz="3200" dirty="0">
              <a:solidFill>
                <a:schemeClr val="tx2"/>
              </a:solidFill>
              <a:latin typeface="Arial Rounded MT Bold" pitchFamily="34" charset="0"/>
            </a:endParaRPr>
          </a:p>
        </p:txBody>
      </p:sp>
      <p:sp>
        <p:nvSpPr>
          <p:cNvPr id="31" name="Hexagon 30"/>
          <p:cNvSpPr/>
          <p:nvPr/>
        </p:nvSpPr>
        <p:spPr>
          <a:xfrm rot="10800000">
            <a:off x="1359039" y="2446681"/>
            <a:ext cx="1600200" cy="1515718"/>
          </a:xfrm>
          <a:prstGeom prst="hexagon">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Hexagon 34"/>
          <p:cNvSpPr/>
          <p:nvPr/>
        </p:nvSpPr>
        <p:spPr>
          <a:xfrm>
            <a:off x="2573338" y="168433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Hexagon 35"/>
          <p:cNvSpPr/>
          <p:nvPr/>
        </p:nvSpPr>
        <p:spPr>
          <a:xfrm>
            <a:off x="3781425" y="930275"/>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Hexagon 36"/>
          <p:cNvSpPr/>
          <p:nvPr/>
        </p:nvSpPr>
        <p:spPr>
          <a:xfrm>
            <a:off x="4995863" y="1703388"/>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Hexagon 38"/>
          <p:cNvSpPr/>
          <p:nvPr/>
        </p:nvSpPr>
        <p:spPr>
          <a:xfrm>
            <a:off x="4995863" y="321945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Hexagon 39"/>
          <p:cNvSpPr/>
          <p:nvPr/>
        </p:nvSpPr>
        <p:spPr>
          <a:xfrm>
            <a:off x="6230938" y="3962400"/>
            <a:ext cx="1600200" cy="1516063"/>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Hexagon 40"/>
          <p:cNvSpPr/>
          <p:nvPr/>
        </p:nvSpPr>
        <p:spPr>
          <a:xfrm>
            <a:off x="7448550" y="3198813"/>
            <a:ext cx="1600200" cy="1516062"/>
          </a:xfrm>
          <a:prstGeom prst="hexagon">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TextBox 41"/>
          <p:cNvSpPr txBox="1"/>
          <p:nvPr/>
        </p:nvSpPr>
        <p:spPr>
          <a:xfrm>
            <a:off x="177800" y="4800600"/>
            <a:ext cx="1498600" cy="1323975"/>
          </a:xfrm>
          <a:prstGeom prst="rect">
            <a:avLst/>
          </a:prstGeom>
          <a:noFill/>
          <a:effectLst/>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Outcomes </a:t>
            </a:r>
          </a:p>
          <a:p>
            <a:pPr algn="ctr">
              <a:defRPr/>
            </a:pPr>
            <a:r>
              <a:rPr lang="en-US" sz="2000" b="1" dirty="0">
                <a:effectLst>
                  <a:outerShdw blurRad="38100" dist="38100" dir="2700000" algn="tl">
                    <a:srgbClr val="000000">
                      <a:alpha val="43137"/>
                    </a:srgbClr>
                  </a:outerShdw>
                </a:effectLst>
                <a:latin typeface="Arial Narrow" pitchFamily="34" charset="0"/>
              </a:rPr>
              <a:t>&amp;  </a:t>
            </a:r>
          </a:p>
          <a:p>
            <a:pPr algn="ctr">
              <a:defRPr/>
            </a:pPr>
            <a:r>
              <a:rPr lang="en-US" sz="2000" b="1" dirty="0">
                <a:effectLst>
                  <a:outerShdw blurRad="38100" dist="38100" dir="2700000" algn="tl">
                    <a:srgbClr val="000000">
                      <a:alpha val="43137"/>
                    </a:srgbClr>
                  </a:outerShdw>
                </a:effectLst>
                <a:latin typeface="Arial Narrow" pitchFamily="34" charset="0"/>
              </a:rPr>
              <a:t>Outcomes Mgmt.</a:t>
            </a:r>
            <a:endParaRPr lang="en-US" sz="2000" b="1" dirty="0">
              <a:effectLst>
                <a:outerShdw blurRad="38100" dist="38100" dir="2700000" algn="tl">
                  <a:srgbClr val="000000">
                    <a:alpha val="43137"/>
                  </a:srgbClr>
                </a:outerShdw>
              </a:effectLst>
              <a:latin typeface="Arial Narrow" pitchFamily="34" charset="0"/>
            </a:endParaRPr>
          </a:p>
        </p:txBody>
      </p:sp>
      <p:sp>
        <p:nvSpPr>
          <p:cNvPr id="43" name="TextBox 42"/>
          <p:cNvSpPr txBox="1"/>
          <p:nvPr/>
        </p:nvSpPr>
        <p:spPr>
          <a:xfrm>
            <a:off x="1600200" y="4292600"/>
            <a:ext cx="11430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Logic </a:t>
            </a:r>
          </a:p>
          <a:p>
            <a:pPr algn="ctr">
              <a:defRPr/>
            </a:pPr>
            <a:r>
              <a:rPr lang="en-US" sz="2000" b="1" dirty="0">
                <a:effectLst>
                  <a:outerShdw blurRad="38100" dist="38100" dir="2700000" algn="tl">
                    <a:srgbClr val="000000">
                      <a:alpha val="43137"/>
                    </a:srgbClr>
                  </a:outerShdw>
                </a:effectLst>
                <a:latin typeface="Arial Narrow" pitchFamily="34" charset="0"/>
              </a:rPr>
              <a:t>Models</a:t>
            </a:r>
            <a:endParaRPr lang="en-US" sz="2000" b="1" dirty="0">
              <a:effectLst>
                <a:outerShdw blurRad="38100" dist="38100" dir="2700000" algn="tl">
                  <a:srgbClr val="000000">
                    <a:alpha val="43137"/>
                  </a:srgbClr>
                </a:outerShdw>
              </a:effectLst>
              <a:latin typeface="Arial Narrow" pitchFamily="34" charset="0"/>
            </a:endParaRPr>
          </a:p>
        </p:txBody>
      </p:sp>
      <p:sp>
        <p:nvSpPr>
          <p:cNvPr id="44" name="TextBox 43"/>
          <p:cNvSpPr txBox="1"/>
          <p:nvPr/>
        </p:nvSpPr>
        <p:spPr>
          <a:xfrm>
            <a:off x="1492250" y="2514600"/>
            <a:ext cx="1327150" cy="132397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Choosing Outcomes</a:t>
            </a:r>
          </a:p>
          <a:p>
            <a:pPr algn="ctr">
              <a:defRPr/>
            </a:pPr>
            <a:r>
              <a:rPr lang="en-US" sz="2000" b="1" dirty="0">
                <a:effectLst>
                  <a:outerShdw blurRad="38100" dist="38100" dir="2700000" algn="tl">
                    <a:srgbClr val="000000">
                      <a:alpha val="43137"/>
                    </a:srgbClr>
                  </a:outerShdw>
                </a:effectLst>
                <a:latin typeface="Arial Narrow" pitchFamily="34" charset="0"/>
              </a:rPr>
              <a:t> to Measure</a:t>
            </a:r>
            <a:endParaRPr lang="en-US" sz="2000" b="1" dirty="0">
              <a:effectLst>
                <a:outerShdw blurRad="38100" dist="38100" dir="2700000" algn="tl">
                  <a:srgbClr val="000000">
                    <a:alpha val="43137"/>
                  </a:srgbClr>
                </a:outerShdw>
              </a:effectLst>
              <a:latin typeface="Arial Narrow" pitchFamily="34" charset="0"/>
            </a:endParaRPr>
          </a:p>
        </p:txBody>
      </p:sp>
      <p:sp>
        <p:nvSpPr>
          <p:cNvPr id="45" name="TextBox 44"/>
          <p:cNvSpPr txBox="1"/>
          <p:nvPr/>
        </p:nvSpPr>
        <p:spPr>
          <a:xfrm>
            <a:off x="2573338" y="2035175"/>
            <a:ext cx="1600200" cy="708025"/>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Measurable Indicators</a:t>
            </a:r>
            <a:endParaRPr lang="en-US" sz="2000" b="1" dirty="0">
              <a:effectLst>
                <a:outerShdw blurRad="38100" dist="38100" dir="2700000" algn="tl">
                  <a:srgbClr val="000000">
                    <a:alpha val="43137"/>
                  </a:srgbClr>
                </a:outerShdw>
              </a:effectLst>
              <a:latin typeface="Arial Narrow" pitchFamily="34" charset="0"/>
            </a:endParaRPr>
          </a:p>
        </p:txBody>
      </p:sp>
      <p:sp>
        <p:nvSpPr>
          <p:cNvPr id="46" name="TextBox 45"/>
          <p:cNvSpPr txBox="1"/>
          <p:nvPr/>
        </p:nvSpPr>
        <p:spPr>
          <a:xfrm>
            <a:off x="4038600" y="1117600"/>
            <a:ext cx="1082675"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Sources and Methods</a:t>
            </a:r>
          </a:p>
        </p:txBody>
      </p:sp>
      <p:sp>
        <p:nvSpPr>
          <p:cNvPr id="47" name="TextBox 46"/>
          <p:cNvSpPr txBox="1"/>
          <p:nvPr/>
        </p:nvSpPr>
        <p:spPr>
          <a:xfrm>
            <a:off x="4986338" y="1905000"/>
            <a:ext cx="16430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Gathering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8" name="TextBox 47"/>
          <p:cNvSpPr txBox="1"/>
          <p:nvPr/>
        </p:nvSpPr>
        <p:spPr>
          <a:xfrm>
            <a:off x="5121275" y="3429000"/>
            <a:ext cx="13716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Storing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49" name="TextBox 48"/>
          <p:cNvSpPr txBox="1"/>
          <p:nvPr/>
        </p:nvSpPr>
        <p:spPr>
          <a:xfrm>
            <a:off x="6307138" y="4165600"/>
            <a:ext cx="1465262"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Analyzing Outcome Information</a:t>
            </a:r>
            <a:endParaRPr lang="en-US" sz="2000" b="1" dirty="0">
              <a:effectLst>
                <a:outerShdw blurRad="38100" dist="38100" dir="2700000" algn="tl">
                  <a:srgbClr val="000000">
                    <a:alpha val="43137"/>
                  </a:srgbClr>
                </a:outerShdw>
              </a:effectLst>
              <a:latin typeface="Arial Narrow" pitchFamily="34" charset="0"/>
            </a:endParaRPr>
          </a:p>
        </p:txBody>
      </p:sp>
      <p:sp>
        <p:nvSpPr>
          <p:cNvPr id="50" name="TextBox 49"/>
          <p:cNvSpPr txBox="1"/>
          <p:nvPr/>
        </p:nvSpPr>
        <p:spPr>
          <a:xfrm>
            <a:off x="7448550" y="3403600"/>
            <a:ext cx="1600200" cy="1016000"/>
          </a:xfrm>
          <a:prstGeom prst="rect">
            <a:avLst/>
          </a:prstGeom>
          <a:noFill/>
        </p:spPr>
        <p:txBody>
          <a:bodyPr>
            <a:spAutoFit/>
          </a:bodyPr>
          <a:lstStyle/>
          <a:p>
            <a:pPr algn="ctr">
              <a:defRPr/>
            </a:pPr>
            <a:r>
              <a:rPr lang="en-US" sz="2000" b="1" dirty="0">
                <a:effectLst>
                  <a:outerShdw blurRad="38100" dist="38100" dir="2700000" algn="tl">
                    <a:srgbClr val="000000">
                      <a:alpha val="43137"/>
                    </a:srgbClr>
                  </a:outerShdw>
                </a:effectLst>
                <a:latin typeface="Arial Narrow" pitchFamily="34" charset="0"/>
              </a:rPr>
              <a:t>Using Outcome Information</a:t>
            </a:r>
            <a:endParaRPr lang="en-US" sz="2000" b="1" dirty="0">
              <a:effectLst>
                <a:outerShdw blurRad="38100" dist="38100" dir="2700000" algn="tl">
                  <a:srgbClr val="000000">
                    <a:alpha val="43137"/>
                  </a:srgbClr>
                </a:outerShdw>
              </a:effectLst>
              <a:latin typeface="Arial Narrow"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3"/>
          <p:cNvSpPr>
            <a:spLocks noGrp="1"/>
          </p:cNvSpPr>
          <p:nvPr>
            <p:ph type="title"/>
          </p:nvPr>
        </p:nvSpPr>
        <p:spPr/>
        <p:txBody>
          <a:bodyPr/>
          <a:lstStyle/>
          <a:p>
            <a:pPr eaLnBrk="1" hangingPunct="1">
              <a:defRPr/>
            </a:pPr>
            <a:r>
              <a:rPr lang="en-US" smtClean="0"/>
              <a:t>Why it’s necessary to choose</a:t>
            </a:r>
          </a:p>
        </p:txBody>
      </p:sp>
      <p:sp>
        <p:nvSpPr>
          <p:cNvPr id="16387" name="Content Placeholder 3"/>
          <p:cNvSpPr>
            <a:spLocks noGrp="1"/>
          </p:cNvSpPr>
          <p:nvPr>
            <p:ph idx="1"/>
          </p:nvPr>
        </p:nvSpPr>
        <p:spPr/>
        <p:txBody>
          <a:bodyPr/>
          <a:lstStyle/>
          <a:p>
            <a:pPr eaLnBrk="1" hangingPunct="1"/>
            <a:r>
              <a:rPr lang="en-US" smtClean="0"/>
              <a:t>Not enough time or money to measure all outcomes</a:t>
            </a:r>
          </a:p>
          <a:p>
            <a:pPr eaLnBrk="1" hangingPunct="1"/>
            <a:r>
              <a:rPr lang="en-US" smtClean="0"/>
              <a:t>Important to focus attention on what matters the most</a:t>
            </a:r>
          </a:p>
          <a:p>
            <a:pPr eaLnBrk="1" hangingPunct="1"/>
            <a:r>
              <a:rPr lang="en-US" smtClean="0"/>
              <a:t>Identify where your CIL wants to be most effective</a:t>
            </a:r>
          </a:p>
          <a:p>
            <a:pPr eaLnBrk="1" hangingPunct="1"/>
            <a:r>
              <a:rPr lang="en-US" smtClean="0"/>
              <a:t>Make sure you don’t over-reach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defRPr/>
            </a:pPr>
            <a:r>
              <a:rPr lang="en-US" smtClean="0"/>
              <a:t>How to Choose Which Outcomes To Measure?</a:t>
            </a:r>
          </a:p>
        </p:txBody>
      </p:sp>
      <p:sp>
        <p:nvSpPr>
          <p:cNvPr id="4099" name="TextBox 2"/>
          <p:cNvSpPr txBox="1">
            <a:spLocks noChangeArrowheads="1"/>
          </p:cNvSpPr>
          <p:nvPr/>
        </p:nvSpPr>
        <p:spPr bwMode="auto">
          <a:xfrm>
            <a:off x="304800" y="1295400"/>
            <a:ext cx="8458200"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800" dirty="0">
                <a:latin typeface="+mn-lt"/>
              </a:rPr>
              <a:t>Juggle three questions at once.  Which outcomes:</a:t>
            </a:r>
          </a:p>
          <a:p>
            <a:pPr eaLnBrk="1" hangingPunct="1">
              <a:defRPr/>
            </a:pPr>
            <a:endParaRPr lang="en-US" sz="2800" dirty="0">
              <a:latin typeface="+mn-lt"/>
            </a:endParaRPr>
          </a:p>
          <a:p>
            <a:pPr marL="514350" indent="-514350" eaLnBrk="1" hangingPunct="1">
              <a:buFont typeface="+mj-lt"/>
              <a:buAutoNum type="arabicPeriod"/>
              <a:defRPr/>
            </a:pPr>
            <a:r>
              <a:rPr lang="en-US" sz="2800" dirty="0" smtClean="0">
                <a:latin typeface="+mn-lt"/>
              </a:rPr>
              <a:t>Capture </a:t>
            </a:r>
            <a:r>
              <a:rPr lang="en-US" sz="2800" dirty="0">
                <a:latin typeface="+mn-lt"/>
              </a:rPr>
              <a:t>the </a:t>
            </a:r>
            <a:r>
              <a:rPr lang="en-US" sz="2800" b="1" dirty="0">
                <a:latin typeface="+mn-lt"/>
              </a:rPr>
              <a:t>most meaningful </a:t>
            </a:r>
            <a:endParaRPr lang="en-US" sz="2800" b="1" dirty="0" smtClean="0">
              <a:latin typeface="+mn-lt"/>
            </a:endParaRPr>
          </a:p>
          <a:p>
            <a:pPr marL="514350" indent="-514350" eaLnBrk="1" hangingPunct="1">
              <a:defRPr/>
            </a:pPr>
            <a:r>
              <a:rPr lang="en-US" sz="2800" b="1" dirty="0" smtClean="0">
                <a:latin typeface="+mn-lt"/>
              </a:rPr>
              <a:t>     </a:t>
            </a:r>
            <a:r>
              <a:rPr lang="en-US" sz="2800" dirty="0" smtClean="0">
                <a:latin typeface="+mn-lt"/>
              </a:rPr>
              <a:t>benefits of </a:t>
            </a:r>
            <a:r>
              <a:rPr lang="en-US" sz="2800" dirty="0">
                <a:latin typeface="+mn-lt"/>
              </a:rPr>
              <a:t>your program?</a:t>
            </a:r>
          </a:p>
          <a:p>
            <a:pPr marL="514350" indent="-514350" eaLnBrk="1" hangingPunct="1">
              <a:defRPr/>
            </a:pPr>
            <a:endParaRPr lang="en-US" sz="1200" dirty="0">
              <a:latin typeface="+mn-lt"/>
            </a:endParaRPr>
          </a:p>
          <a:p>
            <a:pPr marL="514350" indent="-514350" eaLnBrk="1" hangingPunct="1">
              <a:buFont typeface="+mj-lt"/>
              <a:buAutoNum type="arabicPeriod" startAt="2"/>
              <a:defRPr/>
            </a:pPr>
            <a:r>
              <a:rPr lang="en-US" sz="2800" dirty="0" smtClean="0">
                <a:latin typeface="+mn-lt"/>
              </a:rPr>
              <a:t>Would </a:t>
            </a:r>
            <a:r>
              <a:rPr lang="en-US" sz="2800" dirty="0">
                <a:latin typeface="+mn-lt"/>
              </a:rPr>
              <a:t>be </a:t>
            </a:r>
            <a:r>
              <a:rPr lang="en-US" sz="2800" b="1" dirty="0">
                <a:latin typeface="+mn-lt"/>
              </a:rPr>
              <a:t>most helpful </a:t>
            </a:r>
            <a:r>
              <a:rPr lang="en-US" sz="2800" dirty="0">
                <a:latin typeface="+mn-lt"/>
              </a:rPr>
              <a:t>to improve </a:t>
            </a:r>
            <a:endParaRPr lang="en-US" sz="2800" dirty="0" smtClean="0">
              <a:latin typeface="+mn-lt"/>
            </a:endParaRPr>
          </a:p>
          <a:p>
            <a:pPr marL="514350" indent="-514350" eaLnBrk="1" hangingPunct="1">
              <a:defRPr/>
            </a:pPr>
            <a:r>
              <a:rPr lang="en-US" sz="2800" dirty="0" smtClean="0">
                <a:latin typeface="+mn-lt"/>
              </a:rPr>
              <a:t>     the </a:t>
            </a:r>
            <a:r>
              <a:rPr lang="en-US" sz="2800" dirty="0">
                <a:latin typeface="+mn-lt"/>
              </a:rPr>
              <a:t>effectiveness of your program?</a:t>
            </a:r>
          </a:p>
          <a:p>
            <a:pPr marL="514350" indent="-514350" eaLnBrk="1" hangingPunct="1">
              <a:defRPr/>
            </a:pPr>
            <a:endParaRPr lang="en-US" sz="1200" dirty="0">
              <a:latin typeface="+mn-lt"/>
            </a:endParaRPr>
          </a:p>
          <a:p>
            <a:pPr marL="514350" indent="-514350" eaLnBrk="1" hangingPunct="1">
              <a:buFont typeface="+mj-lt"/>
              <a:buAutoNum type="arabicPeriod" startAt="3"/>
              <a:defRPr/>
            </a:pPr>
            <a:r>
              <a:rPr lang="en-US" sz="2800" dirty="0" smtClean="0">
                <a:latin typeface="+mn-lt"/>
              </a:rPr>
              <a:t>Can </a:t>
            </a:r>
            <a:r>
              <a:rPr lang="en-US" sz="2800" b="1" dirty="0">
                <a:latin typeface="+mn-lt"/>
              </a:rPr>
              <a:t>best communicate </a:t>
            </a:r>
            <a:r>
              <a:rPr lang="en-US" sz="2800" dirty="0">
                <a:latin typeface="+mn-lt"/>
              </a:rPr>
              <a:t>the value </a:t>
            </a:r>
            <a:endParaRPr lang="en-US" sz="2800" dirty="0" smtClean="0">
              <a:latin typeface="+mn-lt"/>
            </a:endParaRPr>
          </a:p>
          <a:p>
            <a:pPr marL="514350" indent="-514350" eaLnBrk="1" hangingPunct="1">
              <a:defRPr/>
            </a:pPr>
            <a:r>
              <a:rPr lang="en-US" sz="2800" dirty="0" smtClean="0">
                <a:latin typeface="+mn-lt"/>
              </a:rPr>
              <a:t>     of your </a:t>
            </a:r>
            <a:r>
              <a:rPr lang="en-US" sz="2800" dirty="0">
                <a:latin typeface="+mn-lt"/>
              </a:rPr>
              <a:t>program?</a:t>
            </a:r>
          </a:p>
        </p:txBody>
      </p:sp>
      <p:pic>
        <p:nvPicPr>
          <p:cNvPr id="17412" name="Picture 5" descr="C:\Users\Carol\AppData\Local\Microsoft\Windows\Temporary Internet Files\Content.IE5\Z2HZV1A0\MP90038619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2209800"/>
            <a:ext cx="1916113"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175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152400"/>
            <a:ext cx="8229600" cy="792163"/>
          </a:xfrm>
        </p:spPr>
        <p:txBody>
          <a:bodyPr>
            <a:normAutofit/>
          </a:bodyPr>
          <a:lstStyle/>
          <a:p>
            <a:pPr algn="ctr" eaLnBrk="1" hangingPunct="1">
              <a:defRPr/>
            </a:pPr>
            <a:r>
              <a:rPr lang="en-US" sz="3600" dirty="0" smtClean="0"/>
              <a:t>NCIL Outcome Measures Project</a:t>
            </a:r>
            <a:endParaRPr lang="en-US" sz="3600" dirty="0"/>
          </a:p>
        </p:txBody>
      </p:sp>
      <p:sp>
        <p:nvSpPr>
          <p:cNvPr id="3" name="Content Placeholder 2"/>
          <p:cNvSpPr>
            <a:spLocks noGrp="1"/>
          </p:cNvSpPr>
          <p:nvPr>
            <p:ph idx="1"/>
          </p:nvPr>
        </p:nvSpPr>
        <p:spPr>
          <a:xfrm>
            <a:off x="990600" y="990600"/>
            <a:ext cx="7010400" cy="685800"/>
          </a:xfrm>
          <a:effectLst>
            <a:glow rad="101600">
              <a:schemeClr val="bg2">
                <a:lumMod val="90000"/>
                <a:alpha val="60000"/>
              </a:schemeClr>
            </a:glow>
            <a:outerShdw blurRad="50800" dist="38100" dir="16200000" rotWithShape="0">
              <a:prstClr val="black">
                <a:alpha val="40000"/>
              </a:prstClr>
            </a:outerShdw>
            <a:softEdge rad="31750"/>
          </a:effectLst>
          <a:extLst/>
        </p:spPr>
        <p:style>
          <a:lnRef idx="1">
            <a:schemeClr val="dk1"/>
          </a:lnRef>
          <a:fillRef idx="2">
            <a:schemeClr val="dk1"/>
          </a:fillRef>
          <a:effectRef idx="1">
            <a:schemeClr val="dk1"/>
          </a:effectRef>
          <a:fontRef idx="minor">
            <a:schemeClr val="dk1"/>
          </a:fontRef>
        </p:style>
        <p:txBody>
          <a:bodyPr>
            <a:normAutofit/>
          </a:bodyPr>
          <a:lstStyle/>
          <a:p>
            <a:pPr algn="ctr" eaLnBrk="1" hangingPunct="1">
              <a:buFont typeface="Tahoma" panose="020B0604030504040204" pitchFamily="34" charset="0"/>
              <a:buNone/>
              <a:defRPr/>
            </a:pPr>
            <a:r>
              <a:rPr lang="en-US" sz="3200" b="1" dirty="0" smtClean="0">
                <a:solidFill>
                  <a:srgbClr val="C00000"/>
                </a:solidFill>
                <a:effectLst>
                  <a:outerShdw blurRad="38100" dist="38100" dir="2700000" algn="tl">
                    <a:srgbClr val="000000">
                      <a:alpha val="43137"/>
                    </a:srgbClr>
                  </a:outerShdw>
                </a:effectLst>
              </a:rPr>
              <a:t>Choosing Outcomes to Measure</a:t>
            </a:r>
            <a:endParaRPr lang="en-US" sz="2400" dirty="0" smtClean="0">
              <a:solidFill>
                <a:srgbClr val="C00000"/>
              </a:solidFill>
            </a:endParaRPr>
          </a:p>
        </p:txBody>
      </p:sp>
      <p:sp>
        <p:nvSpPr>
          <p:cNvPr id="18439" name="Slide Number Placeholder 3"/>
          <p:cNvSpPr>
            <a:spLocks noGrp="1"/>
          </p:cNvSpPr>
          <p:nvPr>
            <p:ph type="sldNum" sz="quarter" idx="10"/>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9C719FD-0F09-41C6-B4CC-59F895E04DCC}" type="slidenum">
              <a:rPr lang="en-US">
                <a:solidFill>
                  <a:schemeClr val="bg1"/>
                </a:solidFill>
              </a:rPr>
              <a:pPr eaLnBrk="1" hangingPunct="1"/>
              <a:t>5</a:t>
            </a:fld>
            <a:endParaRPr lang="en-US">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defRPr/>
            </a:pPr>
            <a:r>
              <a:rPr lang="en-US" dirty="0" smtClean="0"/>
              <a:t>How we chose which outcomes to measure</a:t>
            </a:r>
          </a:p>
        </p:txBody>
      </p:sp>
      <p:sp>
        <p:nvSpPr>
          <p:cNvPr id="19459" name="Subtitle 2"/>
          <p:cNvSpPr>
            <a:spLocks noGrp="1"/>
          </p:cNvSpPr>
          <p:nvPr>
            <p:ph idx="1"/>
          </p:nvPr>
        </p:nvSpPr>
        <p:spPr>
          <a:xfrm>
            <a:off x="381000" y="1600200"/>
            <a:ext cx="8153400" cy="4648200"/>
          </a:xfrm>
        </p:spPr>
        <p:txBody>
          <a:bodyPr/>
          <a:lstStyle/>
          <a:p>
            <a:pPr eaLnBrk="1" hangingPunct="1">
              <a:buFont typeface="Arial" panose="020B0604020202020204" pitchFamily="34" charset="0"/>
              <a:buChar char="•"/>
            </a:pPr>
            <a:r>
              <a:rPr lang="en-US" smtClean="0"/>
              <a:t>Wanted to make the process as inclusive as possible</a:t>
            </a:r>
          </a:p>
          <a:p>
            <a:pPr eaLnBrk="1" hangingPunct="1">
              <a:buFont typeface="Arial" panose="020B0604020202020204" pitchFamily="34" charset="0"/>
              <a:buChar char="•"/>
            </a:pPr>
            <a:r>
              <a:rPr lang="en-US" smtClean="0"/>
              <a:t>Asked them to choose 6 of the 16 desired outcomes</a:t>
            </a:r>
          </a:p>
          <a:p>
            <a:pPr eaLnBrk="1" hangingPunct="1">
              <a:buFont typeface="Arial" panose="020B0604020202020204" pitchFamily="34" charset="0"/>
              <a:buChar char="•"/>
            </a:pPr>
            <a:r>
              <a:rPr lang="en-US" smtClean="0"/>
              <a:t>Linked to:</a:t>
            </a:r>
            <a:r>
              <a:rPr lang="en-US" b="1" smtClean="0"/>
              <a:t> “Last Chance! Please give us feedback on the desired outcomes.”</a:t>
            </a:r>
            <a:endParaRPr lang="en-US" smtClean="0"/>
          </a:p>
          <a:p>
            <a:pPr eaLnBrk="1" hangingPunct="1">
              <a:buFont typeface="Arial" panose="020B0604020202020204" pitchFamily="34" charset="0"/>
              <a:buChar char="•"/>
            </a:pPr>
            <a:r>
              <a:rPr lang="en-US" smtClean="0"/>
              <a:t>Task Force approved the top 8 outcomes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8600" y="152400"/>
            <a:ext cx="7696200" cy="792163"/>
          </a:xfrm>
        </p:spPr>
        <p:txBody>
          <a:bodyPr/>
          <a:lstStyle/>
          <a:p>
            <a:pPr eaLnBrk="1" hangingPunct="1">
              <a:defRPr/>
            </a:pPr>
            <a:r>
              <a:rPr lang="en-US" dirty="0" smtClean="0"/>
              <a:t>8 Chosen CIL Program Outcomes</a:t>
            </a:r>
          </a:p>
        </p:txBody>
      </p:sp>
      <p:sp>
        <p:nvSpPr>
          <p:cNvPr id="21507" name="Content Placeholder 2"/>
          <p:cNvSpPr>
            <a:spLocks noGrp="1"/>
          </p:cNvSpPr>
          <p:nvPr>
            <p:ph idx="1"/>
          </p:nvPr>
        </p:nvSpPr>
        <p:spPr>
          <a:xfrm>
            <a:off x="304800" y="1066800"/>
            <a:ext cx="8839200" cy="4572000"/>
          </a:xfrm>
        </p:spPr>
        <p:txBody>
          <a:bodyPr/>
          <a:lstStyle/>
          <a:p>
            <a:pPr marL="609600" indent="-609600" eaLnBrk="1" hangingPunct="1">
              <a:buFont typeface="Tahoma" panose="020B0604030504040204" pitchFamily="34" charset="0"/>
              <a:buNone/>
              <a:defRPr/>
            </a:pPr>
            <a:r>
              <a:rPr lang="en-US" u="sng" dirty="0" smtClean="0"/>
              <a:t>IL Services</a:t>
            </a:r>
          </a:p>
          <a:p>
            <a:pPr marL="609600" indent="-609600" eaLnBrk="1" hangingPunct="1">
              <a:buFont typeface="Tahoma" panose="020B0604030504040204" pitchFamily="34" charset="0"/>
              <a:buNone/>
              <a:defRPr/>
            </a:pPr>
            <a:endParaRPr lang="en-US" sz="1200" dirty="0" smtClean="0"/>
          </a:p>
          <a:p>
            <a:pPr marL="514350" indent="-514350" eaLnBrk="1" hangingPunct="1">
              <a:buClr>
                <a:srgbClr val="CC3300"/>
              </a:buClr>
              <a:buFont typeface="Tahoma" panose="020B0604030504040204" pitchFamily="34" charset="0"/>
              <a:buAutoNum type="arabicPeriod"/>
              <a:defRPr/>
            </a:pPr>
            <a:r>
              <a:rPr lang="en-US" b="1" dirty="0" smtClean="0">
                <a:solidFill>
                  <a:srgbClr val="CC3300"/>
                </a:solidFill>
              </a:rPr>
              <a:t>Persons with disabilities (PWD) have</a:t>
            </a:r>
          </a:p>
          <a:p>
            <a:pPr marL="0" indent="0" eaLnBrk="1" hangingPunct="1">
              <a:buFont typeface="Tahoma" panose="020B0604030504040204" pitchFamily="34" charset="0"/>
              <a:buNone/>
              <a:defRPr/>
            </a:pPr>
            <a:r>
              <a:rPr lang="en-US" b="1" dirty="0">
                <a:solidFill>
                  <a:srgbClr val="CC3300"/>
                </a:solidFill>
              </a:rPr>
              <a:t> </a:t>
            </a:r>
            <a:r>
              <a:rPr lang="en-US" b="1" dirty="0" smtClean="0">
                <a:solidFill>
                  <a:srgbClr val="CC3300"/>
                </a:solidFill>
              </a:rPr>
              <a:t>    skills/knowledge/resources to support their</a:t>
            </a:r>
          </a:p>
          <a:p>
            <a:pPr marL="0" indent="0" eaLnBrk="1" hangingPunct="1">
              <a:buFont typeface="Tahoma" panose="020B0604030504040204" pitchFamily="34" charset="0"/>
              <a:buNone/>
              <a:defRPr/>
            </a:pPr>
            <a:r>
              <a:rPr lang="en-US" b="1" dirty="0">
                <a:solidFill>
                  <a:srgbClr val="CC3300"/>
                </a:solidFill>
              </a:rPr>
              <a:t> </a:t>
            </a:r>
            <a:r>
              <a:rPr lang="en-US" b="1" dirty="0" smtClean="0">
                <a:solidFill>
                  <a:srgbClr val="CC3300"/>
                </a:solidFill>
              </a:rPr>
              <a:t>    choices</a:t>
            </a:r>
          </a:p>
          <a:p>
            <a:pPr marL="514350" indent="-514350" eaLnBrk="1" hangingPunct="1">
              <a:buClr>
                <a:srgbClr val="FF0000"/>
              </a:buClr>
              <a:buFont typeface="Tahoma" panose="020B0604030504040204" pitchFamily="34" charset="0"/>
              <a:buNone/>
              <a:defRPr/>
            </a:pPr>
            <a:r>
              <a:rPr lang="en-US" dirty="0" smtClean="0"/>
              <a:t>2.  PWD make their own choices</a:t>
            </a:r>
          </a:p>
          <a:p>
            <a:pPr marL="514350" indent="-514350" eaLnBrk="1" hangingPunct="1">
              <a:buClr>
                <a:srgbClr val="FF0000"/>
              </a:buClr>
              <a:buFont typeface="Tahoma" panose="020B0604030504040204" pitchFamily="34" charset="0"/>
              <a:buNone/>
              <a:defRPr/>
            </a:pPr>
            <a:r>
              <a:rPr lang="en-US" dirty="0" smtClean="0"/>
              <a:t>3.  PWD regard themselves as more independent</a:t>
            </a:r>
          </a:p>
          <a:p>
            <a:pPr marL="514350" indent="-514350" eaLnBrk="1" hangingPunct="1">
              <a:buClr>
                <a:srgbClr val="FF0000"/>
              </a:buClr>
              <a:buFont typeface="Tahoma" panose="020B0604030504040204" pitchFamily="34" charset="0"/>
              <a:buNone/>
              <a:defRPr/>
            </a:pPr>
            <a:r>
              <a:rPr lang="en-US" b="1" dirty="0" smtClean="0">
                <a:solidFill>
                  <a:srgbClr val="CC3300"/>
                </a:solidFill>
              </a:rPr>
              <a:t>4.  PWD are more independent</a:t>
            </a:r>
          </a:p>
          <a:p>
            <a:pPr marL="514350" indent="-514350" eaLnBrk="1" hangingPunct="1">
              <a:buClr>
                <a:srgbClr val="FF0000"/>
              </a:buClr>
              <a:buFont typeface="Tahoma" panose="020B0604030504040204" pitchFamily="34" charset="0"/>
              <a:buNone/>
              <a:defRPr/>
            </a:pPr>
            <a:r>
              <a:rPr lang="en-US" dirty="0" smtClean="0"/>
              <a:t/>
            </a:r>
            <a:br>
              <a:rPr lang="en-US" dirty="0" smtClean="0"/>
            </a:b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eaLnBrk="1" hangingPunct="1">
              <a:defRPr/>
            </a:pPr>
            <a:r>
              <a:rPr lang="en-US" dirty="0" smtClean="0"/>
              <a:t>8 Chosen CIL Program Outcomes </a:t>
            </a:r>
            <a:r>
              <a:rPr lang="en-US" sz="2800" dirty="0" smtClean="0"/>
              <a:t>cont’d.</a:t>
            </a:r>
            <a:endParaRPr lang="en-US" dirty="0" smtClean="0"/>
          </a:p>
        </p:txBody>
      </p:sp>
      <p:sp>
        <p:nvSpPr>
          <p:cNvPr id="3" name="Content Placeholder 2"/>
          <p:cNvSpPr>
            <a:spLocks noGrp="1"/>
          </p:cNvSpPr>
          <p:nvPr>
            <p:ph idx="1"/>
          </p:nvPr>
        </p:nvSpPr>
        <p:spPr>
          <a:xfrm>
            <a:off x="228600" y="1295400"/>
            <a:ext cx="8305800" cy="4648200"/>
          </a:xfrm>
        </p:spPr>
        <p:txBody>
          <a:bodyPr/>
          <a:lstStyle/>
          <a:p>
            <a:pPr marL="609600" indent="-609600" eaLnBrk="1" hangingPunct="1">
              <a:buFont typeface="Tahoma" panose="020B0604030504040204" pitchFamily="34" charset="0"/>
              <a:buNone/>
              <a:defRPr/>
            </a:pPr>
            <a:r>
              <a:rPr lang="en-US" u="sng" dirty="0" smtClean="0">
                <a:cs typeface="Times New Roman" pitchFamily="18" charset="0"/>
              </a:rPr>
              <a:t>Information and Referral</a:t>
            </a:r>
          </a:p>
          <a:p>
            <a:pPr marL="609600" indent="-609600" eaLnBrk="1" hangingPunct="1">
              <a:buFont typeface="Tahoma" panose="020B0604030504040204" pitchFamily="34" charset="0"/>
              <a:buNone/>
              <a:defRPr/>
            </a:pPr>
            <a:endParaRPr lang="en-US" sz="1200" u="sng" dirty="0" smtClean="0">
              <a:cs typeface="Times New Roman" pitchFamily="18" charset="0"/>
            </a:endParaRPr>
          </a:p>
          <a:p>
            <a:pPr marL="514350" indent="-514350" eaLnBrk="1" hangingPunct="1">
              <a:buClr>
                <a:srgbClr val="FF0000"/>
              </a:buClr>
              <a:buFont typeface="Tahoma" panose="020B0604030504040204" pitchFamily="34" charset="0"/>
              <a:buNone/>
              <a:defRPr/>
            </a:pPr>
            <a:r>
              <a:rPr lang="en-US" b="1" dirty="0" smtClean="0">
                <a:solidFill>
                  <a:srgbClr val="CC3300"/>
                </a:solidFill>
                <a:cs typeface="Times New Roman" pitchFamily="18" charset="0"/>
              </a:rPr>
              <a:t>5.  PWD get the information they need</a:t>
            </a:r>
            <a:r>
              <a:rPr lang="en-US" b="1" dirty="0" smtClean="0">
                <a:solidFill>
                  <a:srgbClr val="CC3300"/>
                </a:solidFill>
              </a:rPr>
              <a:t> </a:t>
            </a:r>
          </a:p>
          <a:p>
            <a:pPr marL="514350" indent="-514350" eaLnBrk="1" hangingPunct="1">
              <a:buClr>
                <a:srgbClr val="FF0000"/>
              </a:buClr>
              <a:buFont typeface="Tahoma" panose="020B0604030504040204" pitchFamily="34" charset="0"/>
              <a:buNone/>
              <a:defRPr/>
            </a:pPr>
            <a:r>
              <a:rPr lang="en-US" dirty="0" smtClean="0"/>
              <a:t>6.  PWD see different possibilities</a:t>
            </a:r>
          </a:p>
          <a:p>
            <a:pPr marL="514350" indent="-514350" eaLnBrk="1" hangingPunct="1">
              <a:buClr>
                <a:srgbClr val="FF0000"/>
              </a:buClr>
              <a:buFont typeface="Tahoma" panose="020B0604030504040204" pitchFamily="34" charset="0"/>
              <a:buNone/>
              <a:defRPr/>
            </a:pPr>
            <a:r>
              <a:rPr lang="en-US" b="1" dirty="0" smtClean="0">
                <a:solidFill>
                  <a:srgbClr val="CC3300"/>
                </a:solidFill>
              </a:rPr>
              <a:t>7.  PWD advocate for increased community supports</a:t>
            </a:r>
          </a:p>
          <a:p>
            <a:pPr marL="514350" indent="-514350" eaLnBrk="1" hangingPunct="1">
              <a:buFont typeface="+mj-lt"/>
              <a:buAutoNum type="arabicPeriod" startAt="7"/>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152400" y="1295400"/>
            <a:ext cx="8991600" cy="4876800"/>
          </a:xfrm>
        </p:spPr>
        <p:txBody>
          <a:bodyPr/>
          <a:lstStyle/>
          <a:p>
            <a:pPr marL="514350" indent="-514350" eaLnBrk="1" hangingPunct="1">
              <a:buFont typeface="Tahoma" panose="020B0604030504040204" pitchFamily="34" charset="0"/>
              <a:buNone/>
              <a:defRPr/>
            </a:pPr>
            <a:r>
              <a:rPr lang="en-US" u="sng" dirty="0" smtClean="0"/>
              <a:t>Systems Advocacy</a:t>
            </a:r>
          </a:p>
          <a:p>
            <a:pPr marL="514350" indent="-514350" eaLnBrk="1" hangingPunct="1">
              <a:buFont typeface="Tahoma" panose="020B0604030504040204" pitchFamily="34" charset="0"/>
              <a:buNone/>
              <a:defRPr/>
            </a:pPr>
            <a:endParaRPr lang="en-US" sz="1200" dirty="0" smtClean="0"/>
          </a:p>
          <a:p>
            <a:pPr marL="514350" indent="-514350" eaLnBrk="1" hangingPunct="1">
              <a:buClr>
                <a:srgbClr val="FF0000"/>
              </a:buClr>
              <a:buFont typeface="Tahoma" panose="020B0604030504040204" pitchFamily="34" charset="0"/>
              <a:buNone/>
              <a:defRPr/>
            </a:pPr>
            <a:r>
              <a:rPr lang="en-US" sz="2700" b="1" dirty="0" smtClean="0">
                <a:solidFill>
                  <a:srgbClr val="CC3300"/>
                </a:solidFill>
              </a:rPr>
              <a:t>8.   Barriers, problems identified</a:t>
            </a:r>
          </a:p>
          <a:p>
            <a:pPr marL="514350" indent="-514350" eaLnBrk="1" hangingPunct="1">
              <a:buClr>
                <a:srgbClr val="FF0000"/>
              </a:buClr>
              <a:buFont typeface="Tahoma" panose="020B0604030504040204" pitchFamily="34" charset="0"/>
              <a:buNone/>
              <a:defRPr/>
            </a:pPr>
            <a:r>
              <a:rPr lang="en-US" sz="2700" b="1" dirty="0" smtClean="0">
                <a:solidFill>
                  <a:srgbClr val="CC3300"/>
                </a:solidFill>
              </a:rPr>
              <a:t>9.   A consumer agenda for change exists</a:t>
            </a:r>
          </a:p>
          <a:p>
            <a:pPr marL="514350" indent="-514350" eaLnBrk="1" hangingPunct="1">
              <a:buFont typeface="Tahoma" panose="020B0604030504040204" pitchFamily="34" charset="0"/>
              <a:buNone/>
              <a:defRPr/>
            </a:pPr>
            <a:r>
              <a:rPr lang="en-US" sz="2700" dirty="0" smtClean="0"/>
              <a:t>10.  Active coalitions exist around our issues</a:t>
            </a:r>
          </a:p>
          <a:p>
            <a:pPr marL="514350" indent="-514350" eaLnBrk="1" hangingPunct="1">
              <a:buFont typeface="Tahoma" panose="020B0604030504040204" pitchFamily="34" charset="0"/>
              <a:buNone/>
              <a:defRPr/>
            </a:pPr>
            <a:r>
              <a:rPr lang="en-US" sz="2700" b="1" dirty="0" smtClean="0">
                <a:solidFill>
                  <a:srgbClr val="CC3300"/>
                </a:solidFill>
              </a:rPr>
              <a:t>11.  Decision-makers act on our agenda</a:t>
            </a:r>
          </a:p>
          <a:p>
            <a:pPr marL="514350" indent="-514350" eaLnBrk="1" hangingPunct="1">
              <a:buFont typeface="Tahoma" panose="020B0604030504040204" pitchFamily="34" charset="0"/>
              <a:buNone/>
              <a:defRPr/>
            </a:pPr>
            <a:r>
              <a:rPr lang="en-US" sz="2700" b="1" dirty="0" smtClean="0">
                <a:solidFill>
                  <a:srgbClr val="CC3300"/>
                </a:solidFill>
              </a:rPr>
              <a:t>12.  Methods and practices promote independence</a:t>
            </a:r>
          </a:p>
          <a:p>
            <a:pPr marL="514350" indent="-514350" eaLnBrk="1" hangingPunct="1">
              <a:buFont typeface="Tahoma" panose="020B0604030504040204" pitchFamily="34" charset="0"/>
              <a:buNone/>
              <a:defRPr/>
            </a:pPr>
            <a:r>
              <a:rPr lang="en-US" sz="2700" dirty="0" smtClean="0"/>
              <a:t>13.  Communities have more resources that support</a:t>
            </a:r>
          </a:p>
          <a:p>
            <a:pPr marL="0" indent="0" eaLnBrk="1" hangingPunct="1">
              <a:buFont typeface="Tahoma" panose="020B0604030504040204" pitchFamily="34" charset="0"/>
              <a:buNone/>
              <a:defRPr/>
            </a:pPr>
            <a:r>
              <a:rPr lang="en-US" sz="2700" dirty="0" smtClean="0"/>
              <a:t>    </a:t>
            </a:r>
            <a:r>
              <a:rPr lang="en-US" sz="2700" dirty="0"/>
              <a:t> </a:t>
            </a:r>
            <a:r>
              <a:rPr lang="en-US" sz="2700" dirty="0" smtClean="0"/>
              <a:t>  independence</a:t>
            </a:r>
          </a:p>
          <a:p>
            <a:pPr marL="0" indent="0" eaLnBrk="1" hangingPunct="1">
              <a:buFont typeface="Tahoma" panose="020B0604030504040204" pitchFamily="34" charset="0"/>
              <a:buNone/>
              <a:defRPr/>
            </a:pPr>
            <a:endParaRPr lang="en-US" dirty="0" smtClean="0"/>
          </a:p>
        </p:txBody>
      </p:sp>
      <p:sp>
        <p:nvSpPr>
          <p:cNvPr id="4" name="Title 1"/>
          <p:cNvSpPr>
            <a:spLocks noGrp="1"/>
          </p:cNvSpPr>
          <p:nvPr>
            <p:ph type="title"/>
          </p:nvPr>
        </p:nvSpPr>
        <p:spPr/>
        <p:txBody>
          <a:bodyPr/>
          <a:lstStyle/>
          <a:p>
            <a:pPr eaLnBrk="1" hangingPunct="1">
              <a:defRPr/>
            </a:pPr>
            <a:r>
              <a:rPr lang="en-US" dirty="0" smtClean="0"/>
              <a:t>8 Chosen CIL Program Outcomes </a:t>
            </a:r>
            <a:r>
              <a:rPr lang="en-US" sz="2800" dirty="0" smtClean="0"/>
              <a:t>cont’d. 2</a:t>
            </a: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1067</TotalTime>
  <Words>561</Words>
  <Application>Microsoft Office PowerPoint</Application>
  <PresentationFormat>On-screen Show (4:3)</PresentationFormat>
  <Paragraphs>122</Paragraphs>
  <Slides>14</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14</vt:i4>
      </vt:variant>
    </vt:vector>
  </HeadingPairs>
  <TitlesOfParts>
    <vt:vector size="25" baseType="lpstr">
      <vt:lpstr>Arial</vt:lpstr>
      <vt:lpstr>Arial Rounded MT Bold</vt:lpstr>
      <vt:lpstr>Tahoma</vt:lpstr>
      <vt:lpstr>Calibri</vt:lpstr>
      <vt:lpstr>Trebuchet MS</vt:lpstr>
      <vt:lpstr>Georgia</vt:lpstr>
      <vt:lpstr>Arial Narrow</vt:lpstr>
      <vt:lpstr>Times New Roman</vt:lpstr>
      <vt:lpstr>Default Design</vt:lpstr>
      <vt:lpstr>Office Theme</vt:lpstr>
      <vt:lpstr>1_Slipstream</vt:lpstr>
      <vt:lpstr>PowerPoint Presentation</vt:lpstr>
      <vt:lpstr>The Yellow Brick Road – Step 3 </vt:lpstr>
      <vt:lpstr>Why it’s necessary to choose</vt:lpstr>
      <vt:lpstr>How to Choose Which Outcomes To Measure?</vt:lpstr>
      <vt:lpstr>NCIL Outcome Measures Project</vt:lpstr>
      <vt:lpstr>How we chose which outcomes to measure</vt:lpstr>
      <vt:lpstr>8 Chosen CIL Program Outcomes</vt:lpstr>
      <vt:lpstr>8 Chosen CIL Program Outcomes cont’d.</vt:lpstr>
      <vt:lpstr>8 Chosen CIL Program Outcomes cont’d. 2</vt:lpstr>
      <vt:lpstr>8 Chosen CIL Program Outcomes cont’d. 3</vt:lpstr>
      <vt:lpstr>8 Chosen CIL Program Outcomes, cont’d. 4</vt:lpstr>
      <vt:lpstr>Your Turn</vt:lpstr>
      <vt:lpstr>For more information</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Elhardt, Marjorie</cp:lastModifiedBy>
  <cp:revision>95</cp:revision>
  <cp:lastPrinted>2011-08-17T12:33:25Z</cp:lastPrinted>
  <dcterms:created xsi:type="dcterms:W3CDTF">2011-01-05T14:17:40Z</dcterms:created>
  <dcterms:modified xsi:type="dcterms:W3CDTF">2014-02-07T17:29:39Z</dcterms:modified>
</cp:coreProperties>
</file>