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charts/chart1.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33"/>
  </p:notesMasterIdLst>
  <p:handoutMasterIdLst>
    <p:handoutMasterId r:id="rId34"/>
  </p:handoutMasterIdLst>
  <p:sldIdLst>
    <p:sldId id="280" r:id="rId3"/>
    <p:sldId id="438" r:id="rId4"/>
    <p:sldId id="388" r:id="rId5"/>
    <p:sldId id="389" r:id="rId6"/>
    <p:sldId id="390" r:id="rId7"/>
    <p:sldId id="391" r:id="rId8"/>
    <p:sldId id="392" r:id="rId9"/>
    <p:sldId id="393" r:id="rId10"/>
    <p:sldId id="394" r:id="rId11"/>
    <p:sldId id="398" r:id="rId12"/>
    <p:sldId id="406" r:id="rId13"/>
    <p:sldId id="399" r:id="rId14"/>
    <p:sldId id="400" r:id="rId15"/>
    <p:sldId id="401" r:id="rId16"/>
    <p:sldId id="425" r:id="rId17"/>
    <p:sldId id="427" r:id="rId18"/>
    <p:sldId id="428" r:id="rId19"/>
    <p:sldId id="429" r:id="rId20"/>
    <p:sldId id="430" r:id="rId21"/>
    <p:sldId id="431" r:id="rId22"/>
    <p:sldId id="432" r:id="rId23"/>
    <p:sldId id="433" r:id="rId24"/>
    <p:sldId id="434" r:id="rId25"/>
    <p:sldId id="435" r:id="rId26"/>
    <p:sldId id="436" r:id="rId27"/>
    <p:sldId id="437" r:id="rId28"/>
    <p:sldId id="404" r:id="rId29"/>
    <p:sldId id="417" r:id="rId30"/>
    <p:sldId id="423" r:id="rId31"/>
    <p:sldId id="318" r:id="rId3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9157" autoAdjust="0"/>
    <p:restoredTop sz="94614" autoAdjust="0"/>
  </p:normalViewPr>
  <p:slideViewPr>
    <p:cSldViewPr>
      <p:cViewPr varScale="1">
        <p:scale>
          <a:sx n="112" d="100"/>
          <a:sy n="112" d="100"/>
        </p:scale>
        <p:origin x="1530" y="7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iangreen\Documents\Project\Demographics\NCIL-2009-10SurveyDemographics.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title>
      <c:tx>
        <c:rich>
          <a:bodyPr/>
          <a:lstStyle/>
          <a:p>
            <a:pPr>
              <a:defRPr/>
            </a:pPr>
            <a:r>
              <a:rPr lang="en-US" baseline="0" dirty="0" smtClean="0"/>
              <a:t>Service </a:t>
            </a:r>
            <a:r>
              <a:rPr lang="en-US" baseline="0" dirty="0"/>
              <a:t>Area of CILs</a:t>
            </a:r>
          </a:p>
          <a:p>
            <a:pPr>
              <a:defRPr/>
            </a:pPr>
            <a:r>
              <a:rPr lang="en-US" sz="1200" baseline="0" dirty="0"/>
              <a:t>Sample Size = 28</a:t>
            </a:r>
          </a:p>
        </c:rich>
      </c:tx>
      <c:layout>
        <c:manualLayout>
          <c:xMode val="edge"/>
          <c:yMode val="edge"/>
          <c:x val="0.21420930823817971"/>
          <c:y val="4.2989417989418202E-2"/>
        </c:manualLayout>
      </c:layout>
      <c:overlay val="0"/>
    </c:title>
    <c:autoTitleDeleted val="0"/>
    <c:plotArea>
      <c:layout/>
      <c:pieChart>
        <c:varyColors val="1"/>
        <c:ser>
          <c:idx val="0"/>
          <c:order val="0"/>
          <c:tx>
            <c:v>CIL Reponse</c:v>
          </c:tx>
          <c:dPt>
            <c:idx val="1"/>
            <c:bubble3D val="0"/>
            <c:spPr>
              <a:solidFill>
                <a:schemeClr val="accent2">
                  <a:lumMod val="40000"/>
                  <a:lumOff val="60000"/>
                </a:schemeClr>
              </a:solidFill>
            </c:spPr>
          </c:dPt>
          <c:dLbls>
            <c:numFmt formatCode="0%" sourceLinked="0"/>
            <c:spPr>
              <a:noFill/>
              <a:ln>
                <a:noFill/>
              </a:ln>
              <a:effectLst/>
            </c:spPr>
            <c:txPr>
              <a:bodyPr/>
              <a:lstStyle/>
              <a:p>
                <a:pPr>
                  <a:defRPr sz="2000" b="1"/>
                </a:pPr>
                <a:endParaRPr lang="en-US"/>
              </a:p>
            </c:txPr>
            <c:dLblPos val="ctr"/>
            <c:showLegendKey val="0"/>
            <c:showVal val="1"/>
            <c:showCatName val="0"/>
            <c:showSerName val="0"/>
            <c:showPercent val="0"/>
            <c:showBubbleSize val="0"/>
            <c:showLeaderLines val="1"/>
            <c:extLst>
              <c:ext xmlns:c15="http://schemas.microsoft.com/office/drawing/2012/chart" uri="{CE6537A1-D6FC-4f65-9D91-7224C49458BB}"/>
            </c:extLst>
          </c:dLbls>
          <c:cat>
            <c:strRef>
              <c:f>'Urban-Rural-CIL'!$S$9:$S$11</c:f>
              <c:strCache>
                <c:ptCount val="3"/>
                <c:pt idx="0">
                  <c:v>Rural</c:v>
                </c:pt>
                <c:pt idx="1">
                  <c:v>Urban &amp; Rural</c:v>
                </c:pt>
                <c:pt idx="2">
                  <c:v>Urban</c:v>
                </c:pt>
              </c:strCache>
            </c:strRef>
          </c:cat>
          <c:val>
            <c:numLit>
              <c:formatCode>General</c:formatCode>
              <c:ptCount val="3"/>
              <c:pt idx="0">
                <c:v>0.25</c:v>
              </c:pt>
              <c:pt idx="1">
                <c:v>0.5</c:v>
              </c:pt>
              <c:pt idx="2">
                <c:v>0.25</c:v>
              </c:pt>
            </c:numLit>
          </c:val>
        </c:ser>
        <c:dLbls>
          <c:showLegendKey val="0"/>
          <c:showVal val="1"/>
          <c:showCatName val="0"/>
          <c:showSerName val="0"/>
          <c:showPercent val="0"/>
          <c:showBubbleSize val="0"/>
          <c:showLeaderLines val="1"/>
        </c:dLbls>
        <c:firstSliceAng val="0"/>
      </c:pieChart>
    </c:plotArea>
    <c:legend>
      <c:legendPos val="r"/>
      <c:layout>
        <c:manualLayout>
          <c:xMode val="edge"/>
          <c:yMode val="edge"/>
          <c:x val="0.70520785908870465"/>
          <c:y val="0.27549694059140439"/>
          <c:w val="0.28057413143262422"/>
          <c:h val="0.39064931640946837"/>
        </c:manualLayout>
      </c:layout>
      <c:overlay val="0"/>
      <c:txPr>
        <a:bodyPr/>
        <a:lstStyle/>
        <a:p>
          <a:pPr>
            <a:defRPr sz="1400" b="1"/>
          </a:pPr>
          <a:endParaRPr lang="en-US"/>
        </a:p>
      </c:txPr>
    </c:legend>
    <c:plotVisOnly val="1"/>
    <c:dispBlanksAs val="zero"/>
    <c:showDLblsOverMax val="0"/>
  </c:chart>
  <c:spPr>
    <a:effectLst>
      <a:outerShdw blurRad="50800" dist="38100" dir="2700000" algn="tl" rotWithShape="0">
        <a:prstClr val="black">
          <a:alpha val="40000"/>
        </a:prstClr>
      </a:outerShdw>
    </a:effectLst>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smtClean="0">
                <a:latin typeface="Arial" charset="0"/>
              </a:defRPr>
            </a:lvl1pPr>
          </a:lstStyle>
          <a:p>
            <a:pPr>
              <a:defRPr/>
            </a:pPr>
            <a:fld id="{EACCC1E2-0E44-4F31-9606-2615F504CB9F}" type="datetimeFigureOut">
              <a:rPr lang="en-US"/>
              <a:pPr>
                <a:defRPr/>
              </a:pPr>
              <a:t>2/7/2014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E29312E7-579E-4EA3-BB8C-3573D11156B4}" type="slidenum">
              <a:rPr lang="en-US"/>
              <a:pPr/>
              <a:t>‹#›</a:t>
            </a:fld>
            <a:endParaRPr lang="en-US"/>
          </a:p>
        </p:txBody>
      </p:sp>
    </p:spTree>
    <p:extLst>
      <p:ext uri="{BB962C8B-B14F-4D97-AF65-F5344CB8AC3E}">
        <p14:creationId xmlns:p14="http://schemas.microsoft.com/office/powerpoint/2010/main" val="15624494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3686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7E15E325-FEB6-4E7A-BBD7-01B88122E304}" type="slidenum">
              <a:rPr lang="en-US"/>
              <a:pPr/>
              <a:t>‹#›</a:t>
            </a:fld>
            <a:endParaRPr lang="en-US"/>
          </a:p>
        </p:txBody>
      </p:sp>
    </p:spTree>
    <p:extLst>
      <p:ext uri="{BB962C8B-B14F-4D97-AF65-F5344CB8AC3E}">
        <p14:creationId xmlns:p14="http://schemas.microsoft.com/office/powerpoint/2010/main" val="41708555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9D62E8CA-AF8F-46F6-98C8-FFCCB004B90F}" type="slidenum">
              <a:rPr lang="en-US"/>
              <a:pPr/>
              <a:t>‹#›</a:t>
            </a:fld>
            <a:endParaRPr lang="en-US"/>
          </a:p>
        </p:txBody>
      </p:sp>
    </p:spTree>
    <p:extLst>
      <p:ext uri="{BB962C8B-B14F-4D97-AF65-F5344CB8AC3E}">
        <p14:creationId xmlns:p14="http://schemas.microsoft.com/office/powerpoint/2010/main" val="860124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F7D47B24-8883-4CB2-B3D0-5662CEDDA212}" type="slidenum">
              <a:rPr lang="en-US"/>
              <a:pPr/>
              <a:t>‹#›</a:t>
            </a:fld>
            <a:endParaRPr lang="en-US"/>
          </a:p>
        </p:txBody>
      </p:sp>
    </p:spTree>
    <p:extLst>
      <p:ext uri="{BB962C8B-B14F-4D97-AF65-F5344CB8AC3E}">
        <p14:creationId xmlns:p14="http://schemas.microsoft.com/office/powerpoint/2010/main" val="808394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ECDE2B34-3EAA-4922-BBC5-68741B65B9D4}" type="slidenum">
              <a:rPr lang="en-US"/>
              <a:pPr/>
              <a:t>‹#›</a:t>
            </a:fld>
            <a:endParaRPr lang="en-US"/>
          </a:p>
        </p:txBody>
      </p:sp>
    </p:spTree>
    <p:extLst>
      <p:ext uri="{BB962C8B-B14F-4D97-AF65-F5344CB8AC3E}">
        <p14:creationId xmlns:p14="http://schemas.microsoft.com/office/powerpoint/2010/main" val="42600199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en-US" smtClean="0"/>
              <a:t>Click to edit Master 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5535F6BD-B82C-4EEE-AA6B-1390564C10CA}" type="datetimeFigureOut">
              <a:rPr lang="en-US"/>
              <a:pPr>
                <a:defRPr/>
              </a:pPr>
              <a:t>2/7/2014</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AFDD5A33-F5D2-4C05-9FF4-090A20C6BE1A}" type="slidenum">
              <a:rPr lang="en-US"/>
              <a:pPr/>
              <a:t>‹#›</a:t>
            </a:fld>
            <a:endParaRPr lang="en-US"/>
          </a:p>
        </p:txBody>
      </p:sp>
    </p:spTree>
    <p:extLst>
      <p:ext uri="{BB962C8B-B14F-4D97-AF65-F5344CB8AC3E}">
        <p14:creationId xmlns:p14="http://schemas.microsoft.com/office/powerpoint/2010/main" val="1832010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4"/>
          </p:nvPr>
        </p:nvSpPr>
        <p:spPr/>
        <p:txBody>
          <a:bodyPr/>
          <a:lstStyle>
            <a:lvl1pPr>
              <a:defRPr/>
            </a:lvl1pPr>
          </a:lstStyle>
          <a:p>
            <a:pPr>
              <a:defRPr/>
            </a:pPr>
            <a:fld id="{83798EB6-5EA3-4D57-A18A-75E42700F839}" type="datetimeFigureOut">
              <a:rPr lang="en-US"/>
              <a:pPr>
                <a:defRPr/>
              </a:pPr>
              <a:t>2/7/2014</a:t>
            </a:fld>
            <a:endParaRPr lang="en-US"/>
          </a:p>
        </p:txBody>
      </p:sp>
      <p:sp>
        <p:nvSpPr>
          <p:cNvPr id="5" name="Footer Placeholder 4"/>
          <p:cNvSpPr>
            <a:spLocks noGrp="1"/>
          </p:cNvSpPr>
          <p:nvPr>
            <p:ph type="ftr" sz="quarter" idx="15"/>
          </p:nvPr>
        </p:nvSpPr>
        <p:spPr/>
        <p:txBody>
          <a:bodyPr/>
          <a:lstStyle>
            <a:lvl1pPr>
              <a:defRPr/>
            </a:lvl1pPr>
          </a:lstStyle>
          <a:p>
            <a:pPr>
              <a:defRPr/>
            </a:pPr>
            <a:endParaRPr lang="en-US"/>
          </a:p>
        </p:txBody>
      </p:sp>
      <p:sp>
        <p:nvSpPr>
          <p:cNvPr id="6" name="Slide Number Placeholder 5"/>
          <p:cNvSpPr>
            <a:spLocks noGrp="1"/>
          </p:cNvSpPr>
          <p:nvPr>
            <p:ph type="sldNum" sz="quarter" idx="16"/>
          </p:nvPr>
        </p:nvSpPr>
        <p:spPr/>
        <p:txBody>
          <a:bodyPr/>
          <a:lstStyle>
            <a:lvl1pPr>
              <a:defRPr/>
            </a:lvl1pPr>
          </a:lstStyle>
          <a:p>
            <a:fld id="{17DD5625-6B0E-46F3-B243-0196E5C72DD9}" type="slidenum">
              <a:rPr lang="en-US"/>
              <a:pPr/>
              <a:t>‹#›</a:t>
            </a:fld>
            <a:endParaRPr lang="en-US"/>
          </a:p>
        </p:txBody>
      </p:sp>
    </p:spTree>
    <p:extLst>
      <p:ext uri="{BB962C8B-B14F-4D97-AF65-F5344CB8AC3E}">
        <p14:creationId xmlns:p14="http://schemas.microsoft.com/office/powerpoint/2010/main" val="15043325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61800CB2-4A29-4A52-93B2-59A1099265E3}" type="datetimeFigureOut">
              <a:rPr lang="en-US"/>
              <a:pPr>
                <a:defRPr/>
              </a:pPr>
              <a:t>2/7/2014</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80169838-EA37-426E-A770-731072075957}" type="slidenum">
              <a:rPr lang="en-US"/>
              <a:pPr/>
              <a:t>‹#›</a:t>
            </a:fld>
            <a:endParaRPr lang="en-US"/>
          </a:p>
        </p:txBody>
      </p:sp>
    </p:spTree>
    <p:extLst>
      <p:ext uri="{BB962C8B-B14F-4D97-AF65-F5344CB8AC3E}">
        <p14:creationId xmlns:p14="http://schemas.microsoft.com/office/powerpoint/2010/main" val="32032787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105F0373-4071-4432-9517-A21D0422509E}" type="datetimeFigureOut">
              <a:rPr lang="en-US"/>
              <a:pPr>
                <a:defRPr/>
              </a:pPr>
              <a:t>2/7/2014</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fld id="{6B9C2DEA-FC53-454D-92D2-F12D759A2CDA}" type="slidenum">
              <a:rPr lang="en-US"/>
              <a:pPr/>
              <a:t>‹#›</a:t>
            </a:fld>
            <a:endParaRPr lang="en-US"/>
          </a:p>
        </p:txBody>
      </p:sp>
    </p:spTree>
    <p:extLst>
      <p:ext uri="{BB962C8B-B14F-4D97-AF65-F5344CB8AC3E}">
        <p14:creationId xmlns:p14="http://schemas.microsoft.com/office/powerpoint/2010/main" val="25916310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5C705FBA-21BD-45EF-96C2-DA93731DAC88}" type="datetimeFigureOut">
              <a:rPr lang="en-US"/>
              <a:pPr>
                <a:defRPr/>
              </a:pPr>
              <a:t>2/7/2014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AE2050BB-EE1D-4D37-9998-1412004C35E9}" type="slidenum">
              <a:rPr lang="en-US"/>
              <a:pPr/>
              <a:t>‹#›</a:t>
            </a:fld>
            <a:endParaRPr lang="en-US"/>
          </a:p>
        </p:txBody>
      </p:sp>
    </p:spTree>
    <p:extLst>
      <p:ext uri="{BB962C8B-B14F-4D97-AF65-F5344CB8AC3E}">
        <p14:creationId xmlns:p14="http://schemas.microsoft.com/office/powerpoint/2010/main" val="2610532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E5D4F9C5-A168-434D-AFE2-5AAD02D8DEC4}" type="datetimeFigureOut">
              <a:rPr lang="en-US"/>
              <a:pPr>
                <a:defRPr/>
              </a:pPr>
              <a:t>2/7/2014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E943D804-4161-434D-A180-D14F72990A94}" type="slidenum">
              <a:rPr lang="en-US"/>
              <a:pPr/>
              <a:t>‹#›</a:t>
            </a:fld>
            <a:endParaRPr lang="en-US"/>
          </a:p>
        </p:txBody>
      </p:sp>
    </p:spTree>
    <p:extLst>
      <p:ext uri="{BB962C8B-B14F-4D97-AF65-F5344CB8AC3E}">
        <p14:creationId xmlns:p14="http://schemas.microsoft.com/office/powerpoint/2010/main" val="31697239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9EFC5EF-152D-45FE-8E7F-742AD940F15D}" type="datetimeFigureOut">
              <a:rPr lang="en-US"/>
              <a:pPr>
                <a:defRPr/>
              </a:pPr>
              <a:t>2/7/2014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60386578-D405-479E-A5B9-41F1402DD4F5}" type="slidenum">
              <a:rPr lang="en-US"/>
              <a:pPr/>
              <a:t>‹#›</a:t>
            </a:fld>
            <a:endParaRPr lang="en-US"/>
          </a:p>
        </p:txBody>
      </p:sp>
    </p:spTree>
    <p:extLst>
      <p:ext uri="{BB962C8B-B14F-4D97-AF65-F5344CB8AC3E}">
        <p14:creationId xmlns:p14="http://schemas.microsoft.com/office/powerpoint/2010/main" val="19208481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6519CBA-D0D3-4CD5-B9F1-215A3DC6D8A6}" type="datetimeFigureOut">
              <a:rPr lang="en-US"/>
              <a:pPr>
                <a:defRPr/>
              </a:pPr>
              <a:t>2/7/2014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E365693-0B54-4010-A2D3-ABA88AE3FE80}" type="slidenum">
              <a:rPr lang="en-US"/>
              <a:pPr/>
              <a:t>‹#›</a:t>
            </a:fld>
            <a:endParaRPr lang="en-US"/>
          </a:p>
        </p:txBody>
      </p:sp>
    </p:spTree>
    <p:extLst>
      <p:ext uri="{BB962C8B-B14F-4D97-AF65-F5344CB8AC3E}">
        <p14:creationId xmlns:p14="http://schemas.microsoft.com/office/powerpoint/2010/main" val="2172171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FC04F9DE-EE12-4CDC-B964-087746491E0B}" type="slidenum">
              <a:rPr lang="en-US"/>
              <a:pPr/>
              <a:t>‹#›</a:t>
            </a:fld>
            <a:endParaRPr lang="en-US"/>
          </a:p>
        </p:txBody>
      </p:sp>
    </p:spTree>
    <p:extLst>
      <p:ext uri="{BB962C8B-B14F-4D97-AF65-F5344CB8AC3E}">
        <p14:creationId xmlns:p14="http://schemas.microsoft.com/office/powerpoint/2010/main" val="34764869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6"/>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64C3EECA-338F-4973-AF87-648348D898BB}" type="datetimeFigureOut">
              <a:rPr lang="en-US"/>
              <a:pPr>
                <a:defRPr/>
              </a:pPr>
              <a:t>2/7/2014</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fld id="{E07C8036-C7B8-43CA-9C01-E0F68C016050}" type="slidenum">
              <a:rPr lang="en-US"/>
              <a:pPr/>
              <a:t>‹#›</a:t>
            </a:fld>
            <a:endParaRPr lang="en-US"/>
          </a:p>
        </p:txBody>
      </p:sp>
    </p:spTree>
    <p:extLst>
      <p:ext uri="{BB962C8B-B14F-4D97-AF65-F5344CB8AC3E}">
        <p14:creationId xmlns:p14="http://schemas.microsoft.com/office/powerpoint/2010/main" val="2080919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0A496DC-C7EC-4280-BE7C-F8B8756ED7A4}"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BC5DBE5-2978-48CD-BE3C-B002D0362AF2}" type="slidenum">
              <a:rPr lang="en-US"/>
              <a:pPr/>
              <a:t>‹#›</a:t>
            </a:fld>
            <a:endParaRPr lang="en-US"/>
          </a:p>
        </p:txBody>
      </p:sp>
    </p:spTree>
    <p:extLst>
      <p:ext uri="{BB962C8B-B14F-4D97-AF65-F5344CB8AC3E}">
        <p14:creationId xmlns:p14="http://schemas.microsoft.com/office/powerpoint/2010/main" val="42834511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936DE59-1E13-4664-9AE0-DEB83BC6000A}"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AF6EAD9-E5E3-46C5-9192-A9E2BE115D28}" type="slidenum">
              <a:rPr lang="en-US"/>
              <a:pPr/>
              <a:t>‹#›</a:t>
            </a:fld>
            <a:endParaRPr lang="en-US"/>
          </a:p>
        </p:txBody>
      </p:sp>
    </p:spTree>
    <p:extLst>
      <p:ext uri="{BB962C8B-B14F-4D97-AF65-F5344CB8AC3E}">
        <p14:creationId xmlns:p14="http://schemas.microsoft.com/office/powerpoint/2010/main" val="1584768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5CAAA895-780D-4F9A-BD4C-6AE195161565}" type="slidenum">
              <a:rPr lang="en-US"/>
              <a:pPr/>
              <a:t>‹#›</a:t>
            </a:fld>
            <a:endParaRPr lang="en-US"/>
          </a:p>
        </p:txBody>
      </p:sp>
    </p:spTree>
    <p:extLst>
      <p:ext uri="{BB962C8B-B14F-4D97-AF65-F5344CB8AC3E}">
        <p14:creationId xmlns:p14="http://schemas.microsoft.com/office/powerpoint/2010/main" val="433003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F8DAC0F2-FB08-4EC8-AA43-1909818DDCC9}" type="slidenum">
              <a:rPr lang="en-US"/>
              <a:pPr/>
              <a:t>‹#›</a:t>
            </a:fld>
            <a:endParaRPr lang="en-US"/>
          </a:p>
        </p:txBody>
      </p:sp>
    </p:spTree>
    <p:extLst>
      <p:ext uri="{BB962C8B-B14F-4D97-AF65-F5344CB8AC3E}">
        <p14:creationId xmlns:p14="http://schemas.microsoft.com/office/powerpoint/2010/main" val="1822886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175C58C9-148D-47B1-A6A0-D7BE266B040F}" type="slidenum">
              <a:rPr lang="en-US"/>
              <a:pPr/>
              <a:t>‹#›</a:t>
            </a:fld>
            <a:endParaRPr lang="en-US"/>
          </a:p>
        </p:txBody>
      </p:sp>
    </p:spTree>
    <p:extLst>
      <p:ext uri="{BB962C8B-B14F-4D97-AF65-F5344CB8AC3E}">
        <p14:creationId xmlns:p14="http://schemas.microsoft.com/office/powerpoint/2010/main" val="2622814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77BCF590-4813-4823-A209-755BDCDA9E1B}" type="slidenum">
              <a:rPr lang="en-US"/>
              <a:pPr/>
              <a:t>‹#›</a:t>
            </a:fld>
            <a:endParaRPr lang="en-US"/>
          </a:p>
        </p:txBody>
      </p:sp>
    </p:spTree>
    <p:extLst>
      <p:ext uri="{BB962C8B-B14F-4D97-AF65-F5344CB8AC3E}">
        <p14:creationId xmlns:p14="http://schemas.microsoft.com/office/powerpoint/2010/main" val="3954545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AB203F39-1FC7-4914-8485-6ED8ED26CEF0}" type="slidenum">
              <a:rPr lang="en-US"/>
              <a:pPr/>
              <a:t>‹#›</a:t>
            </a:fld>
            <a:endParaRPr lang="en-US"/>
          </a:p>
        </p:txBody>
      </p:sp>
    </p:spTree>
    <p:extLst>
      <p:ext uri="{BB962C8B-B14F-4D97-AF65-F5344CB8AC3E}">
        <p14:creationId xmlns:p14="http://schemas.microsoft.com/office/powerpoint/2010/main" val="271759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F1B87430-5A2E-4513-B900-0931F5728C56}" type="slidenum">
              <a:rPr lang="en-US"/>
              <a:pPr/>
              <a:t>‹#›</a:t>
            </a:fld>
            <a:endParaRPr lang="en-US"/>
          </a:p>
        </p:txBody>
      </p:sp>
    </p:spTree>
    <p:extLst>
      <p:ext uri="{BB962C8B-B14F-4D97-AF65-F5344CB8AC3E}">
        <p14:creationId xmlns:p14="http://schemas.microsoft.com/office/powerpoint/2010/main" val="1871804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51A145A3-5C62-4EE0-A66E-B030B1937E40}" type="slidenum">
              <a:rPr lang="en-US"/>
              <a:pPr/>
              <a:t>‹#›</a:t>
            </a:fld>
            <a:endParaRPr lang="en-US"/>
          </a:p>
        </p:txBody>
      </p:sp>
    </p:spTree>
    <p:extLst>
      <p:ext uri="{BB962C8B-B14F-4D97-AF65-F5344CB8AC3E}">
        <p14:creationId xmlns:p14="http://schemas.microsoft.com/office/powerpoint/2010/main" val="2541900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2BA9F8A5-312B-48E7-9A76-A40D22B3C214}" type="slidenum">
              <a:rPr lang="en-US"/>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475A2306-BFDB-42FE-B9F8-E17663B8E1D7}" type="slidenum">
              <a:rPr lang="en-US" sz="800" b="1"/>
              <a:pPr algn="r" eaLnBrk="1" hangingPunct="1"/>
              <a:t>‹#›</a:t>
            </a:fld>
            <a:endParaRPr lang="en-US" sz="800" b="1"/>
          </a:p>
        </p:txBody>
      </p:sp>
      <p:sp>
        <p:nvSpPr>
          <p:cNvPr id="2"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1031"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Tahoma" panose="020B060403050404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2pPr>
      <a:lvl3pPr marL="1143000" indent="-22860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4pPr>
      <a:lvl5pPr marL="20574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2061"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smtClean="0">
                <a:solidFill>
                  <a:schemeClr val="tx1">
                    <a:lumMod val="50000"/>
                    <a:lumOff val="50000"/>
                  </a:schemeClr>
                </a:solidFill>
                <a:latin typeface="Arial" charset="0"/>
              </a:defRPr>
            </a:lvl1pPr>
          </a:lstStyle>
          <a:p>
            <a:pPr>
              <a:defRPr/>
            </a:pPr>
            <a:fld id="{EA256888-EA4B-44B0-9FDF-34B10155B92B}" type="datetimeFigureOut">
              <a:rPr lang="en-US"/>
              <a:pPr>
                <a:defRPr/>
              </a:pPr>
              <a:t>2/7/2014</a:t>
            </a:fld>
            <a:endParaRPr lang="en-US"/>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a:defRPr sz="1100" b="1">
                <a:solidFill>
                  <a:schemeClr val="tx1">
                    <a:lumMod val="50000"/>
                    <a:lumOff val="50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wrap="square" lIns="91440" tIns="45720" rIns="91440" bIns="45720" numCol="1" anchor="ctr" anchorCtr="0" compatLnSpc="1">
            <a:prstTxWarp prst="textNoShape">
              <a:avLst/>
            </a:prstTxWarp>
          </a:bodyPr>
          <a:lstStyle>
            <a:lvl1pPr algn="ctr">
              <a:defRPr sz="1200" b="1">
                <a:solidFill>
                  <a:srgbClr val="7F7F7F"/>
                </a:solidFill>
              </a:defRPr>
            </a:lvl1pPr>
          </a:lstStyle>
          <a:p>
            <a:fld id="{CCE86824-5F80-4F44-B375-762E61A9F327}" type="slidenum">
              <a:rPr lang="en-US"/>
              <a:pPr/>
              <a:t>‹#›</a:t>
            </a:fld>
            <a:endParaRPr lang="en-US"/>
          </a:p>
        </p:txBody>
      </p:sp>
      <p:sp>
        <p:nvSpPr>
          <p:cNvPr id="2065"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2066"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4" r:id="rId1"/>
    <p:sldLayoutId id="2147483686" r:id="rId2"/>
    <p:sldLayoutId id="2147483695" r:id="rId3"/>
    <p:sldLayoutId id="2147483687" r:id="rId4"/>
    <p:sldLayoutId id="2147483688" r:id="rId5"/>
    <p:sldLayoutId id="2147483689" r:id="rId6"/>
    <p:sldLayoutId id="2147483690" r:id="rId7"/>
    <p:sldLayoutId id="2147483691" r:id="rId8"/>
    <p:sldLayoutId id="2147483696" r:id="rId9"/>
    <p:sldLayoutId id="2147483692" r:id="rId10"/>
    <p:sldLayoutId id="2147483693" r:id="rId11"/>
  </p:sldLayoutIdLst>
  <p:timing>
    <p:tnLst>
      <p:par>
        <p:cTn id="1" dur="indefinite" restart="never" nodeType="tmRoot"/>
      </p:par>
    </p:tnLst>
  </p:timing>
  <p:hf hdr="0" ftr="0" dt="0"/>
  <p:txStyles>
    <p:titleStyle>
      <a:lvl1pPr marL="319088" indent="-319088" algn="r" rtl="0" fontAlgn="base">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2pPr>
      <a:lvl3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3pPr>
      <a:lvl4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4pPr>
      <a:lvl5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fontAlgn="base">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fontAlgn="base">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fontAlgn="base">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fontAlgn="base">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fontAlgn="base">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3.xml"/><Relationship Id="rId1" Type="http://schemas.openxmlformats.org/officeDocument/2006/relationships/themeOverride" Target="../theme/themeOverride1.xml"/><Relationship Id="rId5" Type="http://schemas.openxmlformats.org/officeDocument/2006/relationships/image" Target="../media/image4.jpe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hyperlink" Target="http://www.wiki.ilru.net/index.php/Outcome_Measures_CI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urban.org/UploadedPDF/310815_former_clients.pdf" TargetMode="External"/><Relationship Id="rId2" Type="http://schemas.openxmlformats.org/officeDocument/2006/relationships/hyperlink" Target="http://www.urban.org/UploadedPDF/310840_surveying_clients.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bobmichaels@cox.net" TargetMode="External"/><Relationship Id="rId2" Type="http://schemas.openxmlformats.org/officeDocument/2006/relationships/hyperlink" Target="mailto:MikeHendri@ao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random.org/sequenc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ChangeArrowheads="1"/>
          </p:cNvSpPr>
          <p:nvPr/>
        </p:nvSpPr>
        <p:spPr bwMode="auto">
          <a:xfrm>
            <a:off x="685800" y="76200"/>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r>
              <a:rPr lang="en-US" sz="3600" b="1">
                <a:solidFill>
                  <a:schemeClr val="accent2"/>
                </a:solidFill>
                <a:effectLst>
                  <a:outerShdw blurRad="38100" dist="38100" dir="2700000" algn="tl">
                    <a:srgbClr val="C0C0C0"/>
                  </a:outerShdw>
                </a:effectLst>
                <a:latin typeface="Arial Rounded MT Bold" pitchFamily="34" charset="0"/>
              </a:rPr>
              <a:t>CIL-NET Presents…</a:t>
            </a:r>
          </a:p>
        </p:txBody>
      </p:sp>
      <p:sp>
        <p:nvSpPr>
          <p:cNvPr id="6147"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2A22A9B-5BA4-458B-99A6-25CE919FB8AE}" type="slidenum">
              <a:rPr lang="en-US" sz="800" b="1"/>
              <a:pPr algn="r" eaLnBrk="1" hangingPunct="1"/>
              <a:t>1</a:t>
            </a:fld>
            <a:endParaRPr lang="en-US" sz="800" b="1"/>
          </a:p>
        </p:txBody>
      </p:sp>
      <p:sp>
        <p:nvSpPr>
          <p:cNvPr id="6148" name="Rectangle 3"/>
          <p:cNvSpPr>
            <a:spLocks noChangeArrowheads="1"/>
          </p:cNvSpPr>
          <p:nvPr/>
        </p:nvSpPr>
        <p:spPr bwMode="auto">
          <a:xfrm>
            <a:off x="0" y="1219200"/>
            <a:ext cx="91440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chemeClr val="accent2"/>
              </a:buClr>
              <a:buFont typeface="Tahoma" panose="020B0604030504040204" pitchFamily="34" charset="0"/>
              <a:buNone/>
            </a:pPr>
            <a:r>
              <a:rPr lang="en-US" sz="3600" b="1">
                <a:solidFill>
                  <a:srgbClr val="333399"/>
                </a:solidFill>
                <a:latin typeface="Arial Rounded MT Bold" panose="020F0704030504030204" pitchFamily="34" charset="0"/>
              </a:rPr>
              <a:t>Outcome Measures for CILs</a:t>
            </a:r>
            <a:endParaRPr lang="en-US" sz="2800" b="1">
              <a:solidFill>
                <a:srgbClr val="333399"/>
              </a:solidFill>
              <a:latin typeface="Arial Rounded MT Bold" panose="020F0704030504030204" pitchFamily="34" charset="0"/>
            </a:endParaRPr>
          </a:p>
          <a:p>
            <a:pPr algn="ctr" eaLnBrk="1" hangingPunct="1">
              <a:spcBef>
                <a:spcPct val="20000"/>
              </a:spcBef>
              <a:buClr>
                <a:schemeClr val="accent2"/>
              </a:buClr>
            </a:pPr>
            <a:r>
              <a:rPr lang="en-US" sz="2400">
                <a:solidFill>
                  <a:srgbClr val="000099"/>
                </a:solidFill>
                <a:latin typeface="Arial Rounded MT Bold" panose="020F0704030504030204" pitchFamily="34" charset="0"/>
              </a:rPr>
              <a:t>A National Onsite Training</a:t>
            </a:r>
          </a:p>
          <a:p>
            <a:pPr algn="ctr" eaLnBrk="1" hangingPunct="1">
              <a:spcBef>
                <a:spcPct val="20000"/>
              </a:spcBef>
              <a:buClr>
                <a:schemeClr val="accent2"/>
              </a:buClr>
              <a:buFont typeface="Tahoma" panose="020B0604030504040204" pitchFamily="34" charset="0"/>
              <a:buNone/>
            </a:pPr>
            <a:endParaRPr lang="en-US" sz="800" b="1">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3200" b="1">
                <a:solidFill>
                  <a:srgbClr val="C00000"/>
                </a:solidFill>
                <a:latin typeface="Arial Rounded MT Bold" panose="020F0704030504030204" pitchFamily="34" charset="0"/>
              </a:rPr>
              <a:t>Gathering Outcome Information</a:t>
            </a:r>
          </a:p>
          <a:p>
            <a:pPr algn="ctr" eaLnBrk="1" hangingPunct="1">
              <a:spcBef>
                <a:spcPct val="20000"/>
              </a:spcBef>
              <a:buClr>
                <a:schemeClr val="accent2"/>
              </a:buClr>
              <a:buFont typeface="Tahoma" panose="020B0604030504040204" pitchFamily="34" charset="0"/>
              <a:buNone/>
            </a:pPr>
            <a:endParaRPr lang="en-US" sz="24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September 13-15, 2011</a:t>
            </a: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Portland, OR</a:t>
            </a:r>
          </a:p>
          <a:p>
            <a:pPr algn="ctr" eaLnBrk="1" hangingPunct="1">
              <a:spcBef>
                <a:spcPct val="20000"/>
              </a:spcBef>
              <a:buClr>
                <a:schemeClr val="accent2"/>
              </a:buClr>
              <a:buFont typeface="Tahoma" panose="020B0604030504040204" pitchFamily="34" charset="0"/>
              <a:buNone/>
            </a:pPr>
            <a:endParaRPr lang="en-US" sz="800">
              <a:solidFill>
                <a:srgbClr val="333399"/>
              </a:solidFill>
              <a:latin typeface="Tahoma" panose="020B0604030504040204" pitchFamily="34" charset="0"/>
            </a:endParaRPr>
          </a:p>
          <a:p>
            <a:pPr algn="ctr" eaLnBrk="1" hangingPunct="1">
              <a:spcBef>
                <a:spcPct val="20000"/>
              </a:spcBef>
              <a:buClr>
                <a:schemeClr val="accent2"/>
              </a:buClr>
              <a:buFont typeface="Tahoma" panose="020B0604030504040204" pitchFamily="34" charset="0"/>
              <a:buNone/>
            </a:pPr>
            <a:endParaRPr lang="en-US" sz="2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Presenters:</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Mike Hendricks, Ph.D.</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Bob Michaels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8600" y="533400"/>
            <a:ext cx="7696200" cy="792163"/>
          </a:xfrm>
        </p:spPr>
        <p:txBody>
          <a:bodyPr/>
          <a:lstStyle/>
          <a:p>
            <a:pPr eaLnBrk="1" hangingPunct="1">
              <a:defRPr/>
            </a:pPr>
            <a:r>
              <a:rPr lang="en-US" dirty="0" smtClean="0"/>
              <a:t>Important Issues About Interviewing Clients (consumers, I&amp;R callers)</a:t>
            </a:r>
          </a:p>
        </p:txBody>
      </p:sp>
      <p:sp>
        <p:nvSpPr>
          <p:cNvPr id="15363" name="Content Placeholder 2"/>
          <p:cNvSpPr>
            <a:spLocks noGrp="1"/>
          </p:cNvSpPr>
          <p:nvPr>
            <p:ph idx="1"/>
          </p:nvPr>
        </p:nvSpPr>
        <p:spPr>
          <a:xfrm>
            <a:off x="457200" y="1752600"/>
            <a:ext cx="8153400" cy="3657600"/>
          </a:xfrm>
        </p:spPr>
        <p:txBody>
          <a:bodyPr/>
          <a:lstStyle/>
          <a:p>
            <a:pPr eaLnBrk="1" hangingPunct="1"/>
            <a:r>
              <a:rPr lang="en-US" smtClean="0"/>
              <a:t>What type of interview? (in-person, phone, email)</a:t>
            </a:r>
          </a:p>
          <a:p>
            <a:pPr eaLnBrk="1" hangingPunct="1"/>
            <a:r>
              <a:rPr lang="en-US" smtClean="0"/>
              <a:t>Where would we do it? (agency, home, other)</a:t>
            </a:r>
          </a:p>
          <a:p>
            <a:pPr eaLnBrk="1" hangingPunct="1"/>
            <a:r>
              <a:rPr lang="en-US" smtClean="0"/>
              <a:t>Who would conduct it? (staff, volunteers)</a:t>
            </a:r>
          </a:p>
          <a:p>
            <a:pPr eaLnBrk="1" hangingPunct="1"/>
            <a:r>
              <a:rPr lang="en-US" smtClean="0"/>
              <a:t>How would we train the interviewers?</a:t>
            </a:r>
          </a:p>
          <a:p>
            <a:pPr eaLnBrk="1" hangingPunct="1"/>
            <a:r>
              <a:rPr lang="en-US" smtClean="0"/>
              <a:t>How would we ensure interviewer safety?</a:t>
            </a:r>
          </a:p>
          <a:p>
            <a:pPr eaLnBrk="1" hangingPunct="1"/>
            <a:r>
              <a:rPr lang="en-US" smtClean="0"/>
              <a:t>What else?</a:t>
            </a:r>
          </a:p>
          <a:p>
            <a:pPr eaLnBrk="1" hangingPunct="1">
              <a:buFont typeface="Arial" panose="020B0604020202020204" pitchFamily="34" charset="0"/>
              <a:buNone/>
            </a:pPr>
            <a:endParaRPr lang="en-US"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28600" y="609600"/>
            <a:ext cx="8305800" cy="792163"/>
          </a:xfrm>
        </p:spPr>
        <p:txBody>
          <a:bodyPr/>
          <a:lstStyle/>
          <a:p>
            <a:pPr eaLnBrk="1" hangingPunct="1">
              <a:defRPr/>
            </a:pPr>
            <a:r>
              <a:rPr lang="en-US" dirty="0" smtClean="0"/>
              <a:t>Other Important Issues About Interviews </a:t>
            </a:r>
          </a:p>
        </p:txBody>
      </p:sp>
      <p:sp>
        <p:nvSpPr>
          <p:cNvPr id="16387" name="Content Placeholder 2"/>
          <p:cNvSpPr>
            <a:spLocks noGrp="1"/>
          </p:cNvSpPr>
          <p:nvPr>
            <p:ph idx="1"/>
          </p:nvPr>
        </p:nvSpPr>
        <p:spPr>
          <a:xfrm>
            <a:off x="457200" y="1676400"/>
            <a:ext cx="8153400" cy="3657600"/>
          </a:xfrm>
        </p:spPr>
        <p:txBody>
          <a:bodyPr/>
          <a:lstStyle/>
          <a:p>
            <a:pPr eaLnBrk="1" hangingPunct="1"/>
            <a:r>
              <a:rPr lang="en-US" smtClean="0"/>
              <a:t>Informed consent? (how best handled)</a:t>
            </a:r>
          </a:p>
          <a:p>
            <a:pPr eaLnBrk="1" hangingPunct="1"/>
            <a:r>
              <a:rPr lang="en-US" smtClean="0"/>
              <a:t>Clients able? (memory, language)</a:t>
            </a:r>
          </a:p>
          <a:p>
            <a:pPr eaLnBrk="1" hangingPunct="1"/>
            <a:r>
              <a:rPr lang="en-US" smtClean="0"/>
              <a:t>Clients willing? (afraid)</a:t>
            </a:r>
          </a:p>
          <a:p>
            <a:pPr eaLnBrk="1" hangingPunct="1"/>
            <a:r>
              <a:rPr lang="en-US" smtClean="0"/>
              <a:t>How much effort required to answer?</a:t>
            </a:r>
          </a:p>
          <a:p>
            <a:pPr eaLnBrk="1" hangingPunct="1"/>
            <a:r>
              <a:rPr lang="en-US" smtClean="0"/>
              <a:t>What types of answers do we want – open (words) or closed (pick a box)?</a:t>
            </a:r>
          </a:p>
          <a:p>
            <a:pPr eaLnBrk="1" hangingPunct="1"/>
            <a:r>
              <a:rPr lang="en-US" smtClean="0"/>
              <a:t>How long are clients willing to spend?</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28600" y="304800"/>
            <a:ext cx="7696200" cy="792163"/>
          </a:xfrm>
        </p:spPr>
        <p:txBody>
          <a:bodyPr/>
          <a:lstStyle/>
          <a:p>
            <a:pPr eaLnBrk="1" hangingPunct="1">
              <a:defRPr/>
            </a:pPr>
            <a:r>
              <a:rPr lang="en-US" dirty="0" smtClean="0"/>
              <a:t>#2 -- MIS:</a:t>
            </a:r>
            <a:br>
              <a:rPr lang="en-US" dirty="0" smtClean="0"/>
            </a:br>
            <a:r>
              <a:rPr lang="en-US" dirty="0" smtClean="0"/>
              <a:t>What Information Can We Get?</a:t>
            </a:r>
          </a:p>
        </p:txBody>
      </p:sp>
      <p:sp>
        <p:nvSpPr>
          <p:cNvPr id="3" name="Content Placeholder 2"/>
          <p:cNvSpPr>
            <a:spLocks noGrp="1"/>
          </p:cNvSpPr>
          <p:nvPr>
            <p:ph idx="1"/>
          </p:nvPr>
        </p:nvSpPr>
        <p:spPr>
          <a:xfrm>
            <a:off x="304800" y="1447800"/>
            <a:ext cx="8305800" cy="4648200"/>
          </a:xfrm>
        </p:spPr>
        <p:txBody>
          <a:bodyPr/>
          <a:lstStyle/>
          <a:p>
            <a:pPr eaLnBrk="1" hangingPunct="1">
              <a:buFont typeface="Arial" charset="0"/>
              <a:buNone/>
              <a:defRPr/>
            </a:pPr>
            <a:r>
              <a:rPr lang="en-US" dirty="0" smtClean="0"/>
              <a:t>Additional outcome information:</a:t>
            </a:r>
          </a:p>
          <a:p>
            <a:pPr marL="514350" indent="-514350" eaLnBrk="1" hangingPunct="1">
              <a:buFont typeface="Arial" charset="0"/>
              <a:buNone/>
              <a:defRPr/>
            </a:pPr>
            <a:r>
              <a:rPr lang="en-US" dirty="0" smtClean="0"/>
              <a:t>      * Living status?</a:t>
            </a:r>
          </a:p>
          <a:p>
            <a:pPr marL="514350" indent="-514350" eaLnBrk="1" hangingPunct="1">
              <a:buFont typeface="Arial" charset="0"/>
              <a:buNone/>
              <a:defRPr/>
            </a:pPr>
            <a:endParaRPr lang="en-US" sz="1600" dirty="0" smtClean="0"/>
          </a:p>
          <a:p>
            <a:pPr eaLnBrk="1" hangingPunct="1">
              <a:buFont typeface="Arial" charset="0"/>
              <a:buNone/>
              <a:defRPr/>
            </a:pPr>
            <a:r>
              <a:rPr lang="en-US" dirty="0" smtClean="0"/>
              <a:t>What might influence client outcomes:</a:t>
            </a:r>
          </a:p>
          <a:p>
            <a:pPr marL="514350" indent="-514350" eaLnBrk="1" hangingPunct="1">
              <a:buFont typeface="Arial" charset="0"/>
              <a:buNone/>
              <a:defRPr/>
            </a:pPr>
            <a:r>
              <a:rPr lang="en-US" dirty="0" smtClean="0"/>
              <a:t>	* </a:t>
            </a:r>
            <a:r>
              <a:rPr lang="en-US" u="sng" dirty="0" smtClean="0"/>
              <a:t>Client</a:t>
            </a:r>
            <a:r>
              <a:rPr lang="en-US" dirty="0" smtClean="0"/>
              <a:t> characteristics? -- gender, age,</a:t>
            </a:r>
          </a:p>
          <a:p>
            <a:pPr marL="514350" indent="-514350" eaLnBrk="1" hangingPunct="1">
              <a:buFont typeface="Arial" charset="0"/>
              <a:buNone/>
              <a:defRPr/>
            </a:pPr>
            <a:r>
              <a:rPr lang="en-US" dirty="0"/>
              <a:t> </a:t>
            </a:r>
            <a:r>
              <a:rPr lang="en-US" dirty="0" smtClean="0"/>
              <a:t>      race/ethnicity, disability, etc.</a:t>
            </a:r>
          </a:p>
          <a:p>
            <a:pPr marL="514350" indent="-514350" eaLnBrk="1" hangingPunct="1">
              <a:buFont typeface="Arial" charset="0"/>
              <a:buNone/>
              <a:defRPr/>
            </a:pPr>
            <a:r>
              <a:rPr lang="en-US" dirty="0" smtClean="0"/>
              <a:t>	* </a:t>
            </a:r>
            <a:r>
              <a:rPr lang="en-US" u="sng" dirty="0" smtClean="0"/>
              <a:t>Services</a:t>
            </a:r>
            <a:r>
              <a:rPr lang="en-US" dirty="0" smtClean="0"/>
              <a:t> received? -- types, how much, where, from whom, etc.</a:t>
            </a:r>
          </a:p>
          <a:p>
            <a:pPr marL="514350" indent="-514350" eaLnBrk="1" hangingPunct="1">
              <a:buFont typeface="Arial" charset="0"/>
              <a:buNone/>
              <a:defRPr/>
            </a:pPr>
            <a:endParaRPr lang="en-US"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p:cNvSpPr>
            <a:spLocks noGrp="1"/>
          </p:cNvSpPr>
          <p:nvPr>
            <p:ph type="title"/>
          </p:nvPr>
        </p:nvSpPr>
        <p:spPr/>
        <p:txBody>
          <a:bodyPr/>
          <a:lstStyle/>
          <a:p>
            <a:pPr eaLnBrk="1" hangingPunct="1">
              <a:defRPr/>
            </a:pPr>
            <a:r>
              <a:rPr lang="en-US" dirty="0" smtClean="0"/>
              <a:t>How Will We </a:t>
            </a:r>
            <a:r>
              <a:rPr lang="en-US" i="1" dirty="0" smtClean="0"/>
              <a:t>Record</a:t>
            </a:r>
            <a:r>
              <a:rPr lang="en-US" dirty="0"/>
              <a:t> </a:t>
            </a:r>
            <a:r>
              <a:rPr lang="en-US" dirty="0" smtClean="0"/>
              <a:t> What We Learn?</a:t>
            </a:r>
          </a:p>
        </p:txBody>
      </p:sp>
      <p:sp>
        <p:nvSpPr>
          <p:cNvPr id="18435" name="Content Placeholder 4"/>
          <p:cNvSpPr>
            <a:spLocks noGrp="1"/>
          </p:cNvSpPr>
          <p:nvPr>
            <p:ph idx="1"/>
          </p:nvPr>
        </p:nvSpPr>
        <p:spPr/>
        <p:txBody>
          <a:bodyPr/>
          <a:lstStyle/>
          <a:p>
            <a:pPr eaLnBrk="1" hangingPunct="1"/>
            <a:r>
              <a:rPr lang="en-US" smtClean="0"/>
              <a:t>No matter what sources and methods we use, some sort of information-gathering form is essential</a:t>
            </a:r>
          </a:p>
          <a:p>
            <a:pPr eaLnBrk="1" hangingPunct="1"/>
            <a:r>
              <a:rPr lang="en-US" smtClean="0"/>
              <a:t>Document review form, questionnaire, interview guide, observation checklist, etc.</a:t>
            </a:r>
          </a:p>
          <a:p>
            <a:pPr eaLnBrk="1" hangingPunct="1"/>
            <a:r>
              <a:rPr lang="en-US" smtClean="0"/>
              <a:t>Quantitative (#s), qualitative (words), or both</a:t>
            </a:r>
          </a:p>
          <a:p>
            <a:pPr eaLnBrk="1" hangingPunct="1"/>
            <a:r>
              <a:rPr lang="en-US" smtClean="0"/>
              <a:t>Keep the answers confidential, or better</a:t>
            </a:r>
          </a:p>
          <a:p>
            <a:pPr eaLnBrk="1" hangingPunct="1">
              <a:buFont typeface="Arial" panose="020B0604020202020204" pitchFamily="34" charset="0"/>
              <a:buNone/>
            </a:pPr>
            <a:r>
              <a:rPr lang="en-US" smtClean="0"/>
              <a:t>	  -  Anonymous if possible, use codes if not</a:t>
            </a:r>
          </a:p>
          <a:p>
            <a:pPr eaLnBrk="1" hangingPunct="1"/>
            <a:endParaRPr lang="en-US" smtClean="0"/>
          </a:p>
          <a:p>
            <a:pPr eaLnBrk="1" hangingPunct="1"/>
            <a:endParaRPr lang="en-US"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8600" y="152400"/>
            <a:ext cx="7696200" cy="792163"/>
          </a:xfrm>
        </p:spPr>
        <p:txBody>
          <a:bodyPr/>
          <a:lstStyle/>
          <a:p>
            <a:pPr eaLnBrk="1" hangingPunct="1">
              <a:defRPr/>
            </a:pPr>
            <a:r>
              <a:rPr lang="en-US" dirty="0" smtClean="0"/>
              <a:t>Field Test All Your Plans</a:t>
            </a:r>
          </a:p>
        </p:txBody>
      </p:sp>
      <p:sp>
        <p:nvSpPr>
          <p:cNvPr id="19459" name="Content Placeholder 2"/>
          <p:cNvSpPr>
            <a:spLocks noGrp="1"/>
          </p:cNvSpPr>
          <p:nvPr>
            <p:ph idx="1"/>
          </p:nvPr>
        </p:nvSpPr>
        <p:spPr>
          <a:xfrm>
            <a:off x="381000" y="1066800"/>
            <a:ext cx="8153400" cy="5105400"/>
          </a:xfrm>
        </p:spPr>
        <p:txBody>
          <a:bodyPr/>
          <a:lstStyle/>
          <a:p>
            <a:pPr eaLnBrk="1" hangingPunct="1"/>
            <a:r>
              <a:rPr lang="en-US" smtClean="0"/>
              <a:t>Absolutely essential step – don’t skip it</a:t>
            </a:r>
          </a:p>
          <a:p>
            <a:pPr eaLnBrk="1" hangingPunct="1"/>
            <a:r>
              <a:rPr lang="en-US" smtClean="0"/>
              <a:t>Important even if no people are being contacted</a:t>
            </a:r>
          </a:p>
          <a:p>
            <a:pPr eaLnBrk="1" hangingPunct="1"/>
            <a:r>
              <a:rPr lang="en-US" smtClean="0"/>
              <a:t>Test ALL your plans:</a:t>
            </a:r>
          </a:p>
          <a:p>
            <a:pPr eaLnBrk="1" hangingPunct="1">
              <a:buFont typeface="Tahoma" panose="020B0604030504040204" pitchFamily="34" charset="0"/>
              <a:buNone/>
            </a:pPr>
            <a:r>
              <a:rPr lang="en-US" smtClean="0"/>
              <a:t>    -- Identifying each specific source</a:t>
            </a:r>
          </a:p>
          <a:p>
            <a:pPr eaLnBrk="1" hangingPunct="1">
              <a:buFont typeface="Tahoma" panose="020B0604030504040204" pitchFamily="34" charset="0"/>
              <a:buNone/>
            </a:pPr>
            <a:r>
              <a:rPr lang="en-US" smtClean="0"/>
              <a:t>    -- Getting permission to gather information</a:t>
            </a:r>
          </a:p>
          <a:p>
            <a:pPr eaLnBrk="1" hangingPunct="1">
              <a:buFont typeface="Tahoma" panose="020B0604030504040204" pitchFamily="34" charset="0"/>
              <a:buNone/>
            </a:pPr>
            <a:r>
              <a:rPr lang="en-US" smtClean="0"/>
              <a:t>    -- Gathering the information</a:t>
            </a:r>
          </a:p>
          <a:p>
            <a:pPr eaLnBrk="1" hangingPunct="1">
              <a:buFont typeface="Tahoma" panose="020B0604030504040204" pitchFamily="34" charset="0"/>
              <a:buNone/>
            </a:pPr>
            <a:r>
              <a:rPr lang="en-US" smtClean="0"/>
              <a:t>    -- Recording the information</a:t>
            </a:r>
          </a:p>
          <a:p>
            <a:pPr eaLnBrk="1" hangingPunct="1">
              <a:buFont typeface="Tahoma" panose="020B0604030504040204" pitchFamily="34" charset="0"/>
              <a:buNone/>
            </a:pPr>
            <a:r>
              <a:rPr lang="en-US" smtClean="0"/>
              <a:t>    -- Transferring the information into a computer</a:t>
            </a:r>
          </a:p>
          <a:p>
            <a:pPr eaLnBrk="1" hangingPunct="1">
              <a:buFont typeface="Tahoma" panose="020B0604030504040204" pitchFamily="34" charset="0"/>
              <a:buNone/>
            </a:pPr>
            <a:r>
              <a:rPr lang="en-US" smtClean="0"/>
              <a:t>    -- Analyzing the information</a:t>
            </a:r>
          </a:p>
          <a:p>
            <a:pPr eaLnBrk="1" hangingPunct="1">
              <a:buFont typeface="Tahoma" panose="020B0604030504040204" pitchFamily="34" charset="0"/>
              <a:buNone/>
            </a:pPr>
            <a:r>
              <a:rPr lang="en-US" smtClean="0"/>
              <a:t>    -- Etc.</a:t>
            </a:r>
          </a:p>
          <a:p>
            <a:pPr eaLnBrk="1" hangingPunct="1">
              <a:buFont typeface="Arial" panose="020B0604020202020204" pitchFamily="34" charset="0"/>
              <a:buNone/>
            </a:pPr>
            <a:r>
              <a:rPr lang="en-US" smtClean="0"/>
              <a:t>    </a:t>
            </a:r>
            <a:endParaRPr lang="en-US" smtClean="0">
              <a:solidFill>
                <a:srgbClr val="FF0000"/>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7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81000" y="152400"/>
            <a:ext cx="8229600" cy="792163"/>
          </a:xfrm>
        </p:spPr>
        <p:txBody>
          <a:bodyPr>
            <a:normAutofit/>
          </a:bodyPr>
          <a:lstStyle/>
          <a:p>
            <a:pPr algn="ctr" eaLnBrk="1" hangingPunct="1">
              <a:defRPr/>
            </a:pPr>
            <a:r>
              <a:rPr lang="en-US" sz="3600" dirty="0" smtClean="0"/>
              <a:t>NCIL Outcome Measures Project</a:t>
            </a:r>
            <a:endParaRPr lang="en-US" sz="3600" dirty="0"/>
          </a:p>
        </p:txBody>
      </p:sp>
      <p:sp>
        <p:nvSpPr>
          <p:cNvPr id="3" name="Content Placeholder 2"/>
          <p:cNvSpPr>
            <a:spLocks noGrp="1"/>
          </p:cNvSpPr>
          <p:nvPr>
            <p:ph idx="1"/>
          </p:nvPr>
        </p:nvSpPr>
        <p:spPr>
          <a:xfrm>
            <a:off x="914400" y="990600"/>
            <a:ext cx="7086600" cy="685800"/>
          </a:xfrm>
          <a:effectLst>
            <a:glow rad="101600">
              <a:schemeClr val="bg2">
                <a:lumMod val="90000"/>
                <a:alpha val="60000"/>
              </a:schemeClr>
            </a:glow>
            <a:outerShdw blurRad="50800" dist="38100" dir="16200000" rotWithShape="0">
              <a:prstClr val="black">
                <a:alpha val="40000"/>
              </a:prstClr>
            </a:outerShdw>
            <a:softEdge rad="31750"/>
          </a:effectLst>
          <a:extLst/>
        </p:spPr>
        <p:style>
          <a:lnRef idx="1">
            <a:schemeClr val="dk1"/>
          </a:lnRef>
          <a:fillRef idx="2">
            <a:schemeClr val="dk1"/>
          </a:fillRef>
          <a:effectRef idx="1">
            <a:schemeClr val="dk1"/>
          </a:effectRef>
          <a:fontRef idx="minor">
            <a:schemeClr val="dk1"/>
          </a:fontRef>
        </p:style>
        <p:txBody>
          <a:bodyPr>
            <a:normAutofit/>
          </a:bodyPr>
          <a:lstStyle/>
          <a:p>
            <a:pPr algn="ctr" eaLnBrk="1" hangingPunct="1">
              <a:buFont typeface="Tahoma" panose="020B0604030504040204" pitchFamily="34" charset="0"/>
              <a:buNone/>
              <a:defRPr/>
            </a:pPr>
            <a:r>
              <a:rPr lang="en-US" sz="3200" b="1" dirty="0" smtClean="0">
                <a:solidFill>
                  <a:srgbClr val="C00000"/>
                </a:solidFill>
                <a:effectLst>
                  <a:outerShdw blurRad="38100" dist="38100" dir="2700000" algn="tl">
                    <a:srgbClr val="000000">
                      <a:alpha val="43137"/>
                    </a:srgbClr>
                  </a:outerShdw>
                </a:effectLst>
              </a:rPr>
              <a:t>Gathering Outcome Information</a:t>
            </a:r>
            <a:endParaRPr lang="en-US" sz="3200" dirty="0" smtClean="0">
              <a:solidFill>
                <a:srgbClr val="C00000"/>
              </a:solidFill>
            </a:endParaRPr>
          </a:p>
        </p:txBody>
      </p:sp>
      <p:sp>
        <p:nvSpPr>
          <p:cNvPr id="20487"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5668862-3F12-4A7B-A6DE-ED9AD05D8CE4}" type="slidenum">
              <a:rPr lang="en-US">
                <a:solidFill>
                  <a:schemeClr val="bg1"/>
                </a:solidFill>
              </a:rPr>
              <a:pPr eaLnBrk="1" hangingPunct="1"/>
              <a:t>15</a:t>
            </a:fld>
            <a:endParaRPr lang="en-US">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defRPr/>
            </a:pPr>
            <a:r>
              <a:rPr lang="en-US" smtClean="0"/>
              <a:t>Overview of the field test</a:t>
            </a:r>
          </a:p>
        </p:txBody>
      </p:sp>
      <p:sp>
        <p:nvSpPr>
          <p:cNvPr id="21507" name="Content Placeholder 2"/>
          <p:cNvSpPr>
            <a:spLocks noGrp="1"/>
          </p:cNvSpPr>
          <p:nvPr>
            <p:ph idx="1"/>
          </p:nvPr>
        </p:nvSpPr>
        <p:spPr>
          <a:xfrm>
            <a:off x="457200" y="1219200"/>
            <a:ext cx="8153400" cy="5105400"/>
          </a:xfrm>
        </p:spPr>
        <p:txBody>
          <a:bodyPr/>
          <a:lstStyle/>
          <a:p>
            <a:pPr eaLnBrk="1" hangingPunct="1">
              <a:buFont typeface="Arial" pitchFamily="34" charset="0"/>
              <a:buChar char="•"/>
              <a:defRPr/>
            </a:pPr>
            <a:r>
              <a:rPr lang="en-US" dirty="0" smtClean="0"/>
              <a:t>Recruited 28 volunteer CILs, varying on geographic location, size of budget, # of staff, # of consumers, and sources of funding</a:t>
            </a:r>
          </a:p>
          <a:p>
            <a:pPr eaLnBrk="1" hangingPunct="1">
              <a:buFont typeface="Tahoma" panose="020B0604030504040204" pitchFamily="34" charset="0"/>
              <a:buNone/>
              <a:defRPr/>
            </a:pPr>
            <a:endParaRPr lang="en-US" sz="800" dirty="0" smtClean="0"/>
          </a:p>
          <a:p>
            <a:pPr eaLnBrk="1" hangingPunct="1">
              <a:buFont typeface="Arial" pitchFamily="34" charset="0"/>
              <a:buChar char="•"/>
              <a:defRPr/>
            </a:pPr>
            <a:r>
              <a:rPr lang="en-US" dirty="0" smtClean="0"/>
              <a:t>Developed comprehensive training:</a:t>
            </a:r>
          </a:p>
          <a:p>
            <a:pPr lvl="1" eaLnBrk="1" hangingPunct="1">
              <a:buFont typeface="Arial" pitchFamily="34" charset="0"/>
              <a:buChar char="•"/>
              <a:defRPr/>
            </a:pPr>
            <a:r>
              <a:rPr lang="en-US" dirty="0" smtClean="0">
                <a:solidFill>
                  <a:schemeClr val="tx1"/>
                </a:solidFill>
              </a:rPr>
              <a:t>Created a 15-page Training Manual </a:t>
            </a:r>
          </a:p>
          <a:p>
            <a:pPr lvl="1" eaLnBrk="1" hangingPunct="1">
              <a:buFont typeface="Arial" pitchFamily="34" charset="0"/>
              <a:buChar char="•"/>
              <a:defRPr/>
            </a:pPr>
            <a:r>
              <a:rPr lang="en-US" dirty="0" smtClean="0">
                <a:solidFill>
                  <a:schemeClr val="tx1"/>
                </a:solidFill>
              </a:rPr>
              <a:t>Required participation in two 90-minute teleconferences</a:t>
            </a:r>
          </a:p>
          <a:p>
            <a:pPr lvl="1" eaLnBrk="1" hangingPunct="1">
              <a:buFont typeface="Arial" pitchFamily="34" charset="0"/>
              <a:buChar char="•"/>
              <a:defRPr/>
            </a:pPr>
            <a:r>
              <a:rPr lang="en-US" dirty="0" smtClean="0">
                <a:solidFill>
                  <a:schemeClr val="tx1"/>
                </a:solidFill>
              </a:rPr>
              <a:t>Provided individual assistance, as needed</a:t>
            </a:r>
          </a:p>
          <a:p>
            <a:pPr marL="457200" lvl="1" indent="0" eaLnBrk="1" hangingPunct="1">
              <a:buFont typeface="Tahoma" panose="020B0604030504040204" pitchFamily="34" charset="0"/>
              <a:buNone/>
              <a:defRPr/>
            </a:pPr>
            <a:endParaRPr lang="en-US" sz="800" dirty="0" smtClean="0">
              <a:solidFill>
                <a:schemeClr val="tx1"/>
              </a:solidFill>
            </a:endParaRPr>
          </a:p>
          <a:p>
            <a:pPr eaLnBrk="1" hangingPunct="1">
              <a:buFont typeface="Arial" pitchFamily="34" charset="0"/>
              <a:buChar char="•"/>
              <a:defRPr/>
            </a:pPr>
            <a:r>
              <a:rPr lang="en-US" dirty="0" smtClean="0"/>
              <a:t>Kept active a private Internet-based listserv</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447800" y="1219200"/>
          <a:ext cx="6705600" cy="5349240"/>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p:txBody>
          <a:bodyPr>
            <a:normAutofit/>
          </a:bodyPr>
          <a:lstStyle/>
          <a:p>
            <a:pPr eaLnBrk="1" hangingPunct="1">
              <a:defRPr/>
            </a:pPr>
            <a:r>
              <a:rPr lang="en-US" dirty="0" smtClean="0"/>
              <a:t>CILs Were Evenly Split Urban-Rural</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defRPr/>
            </a:pPr>
            <a:r>
              <a:rPr lang="en-US" dirty="0" smtClean="0"/>
              <a:t>Information-gathering</a:t>
            </a:r>
          </a:p>
        </p:txBody>
      </p:sp>
      <p:sp>
        <p:nvSpPr>
          <p:cNvPr id="23555" name="Content Placeholder 2"/>
          <p:cNvSpPr>
            <a:spLocks noGrp="1"/>
          </p:cNvSpPr>
          <p:nvPr>
            <p:ph idx="1"/>
          </p:nvPr>
        </p:nvSpPr>
        <p:spPr>
          <a:xfrm>
            <a:off x="457200" y="1219200"/>
            <a:ext cx="8153400" cy="4953000"/>
          </a:xfrm>
        </p:spPr>
        <p:txBody>
          <a:bodyPr/>
          <a:lstStyle/>
          <a:p>
            <a:pPr eaLnBrk="1" hangingPunct="1"/>
            <a:r>
              <a:rPr lang="en-US" smtClean="0"/>
              <a:t>Created 3 paper forms to gather outcome information from (1) consumers (persons with a CSR), (2) I&amp;R callers, and (3) the CIL itself (in your supplemental materials)</a:t>
            </a:r>
          </a:p>
          <a:p>
            <a:pPr eaLnBrk="1" hangingPunct="1"/>
            <a:endParaRPr lang="en-US" sz="1200" smtClean="0"/>
          </a:p>
          <a:p>
            <a:pPr eaLnBrk="1" hangingPunct="1"/>
            <a:endParaRPr lang="en-US" sz="1200" smtClean="0"/>
          </a:p>
          <a:p>
            <a:pPr eaLnBrk="1" hangingPunct="1"/>
            <a:r>
              <a:rPr lang="en-US" smtClean="0"/>
              <a:t>Established a Survey Monkey link for each CIL to enter its outcome data into a centralized data base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defRPr/>
            </a:pPr>
            <a:r>
              <a:rPr lang="en-US" dirty="0" smtClean="0"/>
              <a:t>Field Test Feedback</a:t>
            </a:r>
          </a:p>
        </p:txBody>
      </p:sp>
      <p:sp>
        <p:nvSpPr>
          <p:cNvPr id="19459" name="Content Placeholder 2"/>
          <p:cNvSpPr>
            <a:spLocks noGrp="1"/>
          </p:cNvSpPr>
          <p:nvPr>
            <p:ph idx="1"/>
          </p:nvPr>
        </p:nvSpPr>
        <p:spPr>
          <a:xfrm>
            <a:off x="457200" y="1219200"/>
            <a:ext cx="8153400" cy="4953000"/>
          </a:xfrm>
        </p:spPr>
        <p:txBody>
          <a:bodyPr/>
          <a:lstStyle/>
          <a:p>
            <a:pPr eaLnBrk="1" hangingPunct="1">
              <a:defRPr/>
            </a:pPr>
            <a:endParaRPr lang="en-US" sz="1200" dirty="0" smtClean="0"/>
          </a:p>
          <a:p>
            <a:pPr eaLnBrk="1" hangingPunct="1">
              <a:defRPr/>
            </a:pPr>
            <a:endParaRPr lang="en-US" sz="1200" dirty="0" smtClean="0"/>
          </a:p>
          <a:p>
            <a:pPr eaLnBrk="1" hangingPunct="1">
              <a:buFont typeface="Tahoma" panose="020B0604030504040204" pitchFamily="34" charset="0"/>
              <a:buNone/>
              <a:defRPr/>
            </a:pPr>
            <a:r>
              <a:rPr lang="en-US" dirty="0" smtClean="0"/>
              <a:t>Debriefed the CILs in 3 ways: </a:t>
            </a:r>
            <a:br>
              <a:rPr lang="en-US" dirty="0" smtClean="0"/>
            </a:br>
            <a:endParaRPr lang="en-US" dirty="0" smtClean="0"/>
          </a:p>
          <a:p>
            <a:pPr marL="514350" indent="-514350" eaLnBrk="1" hangingPunct="1">
              <a:buClrTx/>
              <a:buFont typeface="Tahoma" panose="020B0604030504040204" pitchFamily="34" charset="0"/>
              <a:buAutoNum type="arabicPeriod"/>
              <a:defRPr/>
            </a:pPr>
            <a:r>
              <a:rPr lang="en-US" dirty="0" smtClean="0"/>
              <a:t>Track Changes to our materials </a:t>
            </a:r>
          </a:p>
          <a:p>
            <a:pPr marL="514350" indent="-514350" eaLnBrk="1" hangingPunct="1">
              <a:buClrTx/>
              <a:buFont typeface="Tahoma" panose="020B0604030504040204" pitchFamily="34" charset="0"/>
              <a:buAutoNum type="arabicPeriod"/>
              <a:defRPr/>
            </a:pPr>
            <a:r>
              <a:rPr lang="en-US" dirty="0" smtClean="0"/>
              <a:t>Survey Monkey survey</a:t>
            </a:r>
          </a:p>
          <a:p>
            <a:pPr marL="514350" indent="-514350" eaLnBrk="1" hangingPunct="1">
              <a:buClrTx/>
              <a:buFont typeface="+mj-lt"/>
              <a:buAutoNum type="arabicPeriod"/>
              <a:defRPr/>
            </a:pPr>
            <a:r>
              <a:rPr lang="en-US" dirty="0" smtClean="0"/>
              <a:t>Debriefing conference call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5" name="Hexagon 34"/>
          <p:cNvSpPr/>
          <p:nvPr/>
        </p:nvSpPr>
        <p:spPr>
          <a:xfrm>
            <a:off x="2572763" y="1684267"/>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 name="Hexagon 30"/>
          <p:cNvSpPr/>
          <p:nvPr/>
        </p:nvSpPr>
        <p:spPr>
          <a:xfrm rot="10800000">
            <a:off x="1359039" y="2446681"/>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Hexagon 2"/>
          <p:cNvSpPr/>
          <p:nvPr/>
        </p:nvSpPr>
        <p:spPr>
          <a:xfrm>
            <a:off x="1339989" y="3971924"/>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179" name="Picture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30388" y="4333875"/>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Hexagon 37"/>
          <p:cNvSpPr/>
          <p:nvPr/>
        </p:nvSpPr>
        <p:spPr>
          <a:xfrm>
            <a:off x="152400" y="4715062"/>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183" name="Picture 2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275" y="5138738"/>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4"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373438" y="5054600"/>
            <a:ext cx="1474787" cy="150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5" name="Picture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910388" y="152400"/>
            <a:ext cx="2005012"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itle 28"/>
          <p:cNvSpPr>
            <a:spLocks noGrp="1"/>
          </p:cNvSpPr>
          <p:nvPr>
            <p:ph type="title"/>
          </p:nvPr>
        </p:nvSpPr>
        <p:spPr>
          <a:xfrm>
            <a:off x="121409" y="228600"/>
            <a:ext cx="6355323" cy="679691"/>
          </a:xfrm>
        </p:spPr>
        <p:txBody>
          <a:bodyPr/>
          <a:lstStyle/>
          <a:p>
            <a:pPr marL="0" indent="0" algn="l" fontAlgn="auto">
              <a:spcAft>
                <a:spcPts val="0"/>
              </a:spcAft>
              <a:buClr>
                <a:schemeClr val="accent6">
                  <a:lumMod val="75000"/>
                </a:schemeClr>
              </a:buClr>
              <a:buFont typeface="Georgia" panose="02040502050405020303" pitchFamily="18" charset="0"/>
              <a:buNone/>
              <a:defRPr/>
            </a:pPr>
            <a:r>
              <a:rPr lang="en-US" sz="3200" dirty="0" smtClean="0">
                <a:solidFill>
                  <a:schemeClr val="tx2"/>
                </a:solidFill>
                <a:latin typeface="Arial Rounded MT Bold" pitchFamily="34" charset="0"/>
              </a:rPr>
              <a:t>The Yellow Brick Road – Step 6 </a:t>
            </a:r>
            <a:endParaRPr lang="en-US" sz="3200" dirty="0">
              <a:solidFill>
                <a:schemeClr val="tx2"/>
              </a:solidFill>
              <a:latin typeface="Arial Rounded MT Bold" pitchFamily="34" charset="0"/>
            </a:endParaRPr>
          </a:p>
        </p:txBody>
      </p:sp>
      <p:sp>
        <p:nvSpPr>
          <p:cNvPr id="36" name="Hexagon 35"/>
          <p:cNvSpPr/>
          <p:nvPr/>
        </p:nvSpPr>
        <p:spPr>
          <a:xfrm>
            <a:off x="3781425" y="930963"/>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Hexagon 36"/>
          <p:cNvSpPr/>
          <p:nvPr/>
        </p:nvSpPr>
        <p:spPr>
          <a:xfrm>
            <a:off x="4996117" y="1703317"/>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Hexagon 38"/>
          <p:cNvSpPr/>
          <p:nvPr/>
        </p:nvSpPr>
        <p:spPr>
          <a:xfrm>
            <a:off x="4995863" y="3219450"/>
            <a:ext cx="1600200" cy="1516063"/>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Hexagon 39"/>
          <p:cNvSpPr/>
          <p:nvPr/>
        </p:nvSpPr>
        <p:spPr>
          <a:xfrm>
            <a:off x="6230938" y="3962400"/>
            <a:ext cx="1600200" cy="1516063"/>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Hexagon 40"/>
          <p:cNvSpPr/>
          <p:nvPr/>
        </p:nvSpPr>
        <p:spPr>
          <a:xfrm>
            <a:off x="7448550" y="3198813"/>
            <a:ext cx="1600200" cy="1516062"/>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TextBox 41"/>
          <p:cNvSpPr txBox="1"/>
          <p:nvPr/>
        </p:nvSpPr>
        <p:spPr>
          <a:xfrm>
            <a:off x="177800" y="4800600"/>
            <a:ext cx="1498600" cy="1323975"/>
          </a:xfrm>
          <a:prstGeom prst="rect">
            <a:avLst/>
          </a:prstGeom>
          <a:noFill/>
          <a:effectLst/>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Outcomes </a:t>
            </a:r>
          </a:p>
          <a:p>
            <a:pPr algn="ctr">
              <a:defRPr/>
            </a:pPr>
            <a:r>
              <a:rPr lang="en-US" sz="2000" b="1" dirty="0">
                <a:effectLst>
                  <a:outerShdw blurRad="38100" dist="38100" dir="2700000" algn="tl">
                    <a:srgbClr val="000000">
                      <a:alpha val="43137"/>
                    </a:srgbClr>
                  </a:outerShdw>
                </a:effectLst>
                <a:latin typeface="Arial Narrow" pitchFamily="34" charset="0"/>
              </a:rPr>
              <a:t>&amp;  </a:t>
            </a:r>
          </a:p>
          <a:p>
            <a:pPr algn="ctr">
              <a:defRPr/>
            </a:pPr>
            <a:r>
              <a:rPr lang="en-US" sz="2000" b="1" dirty="0">
                <a:effectLst>
                  <a:outerShdw blurRad="38100" dist="38100" dir="2700000" algn="tl">
                    <a:srgbClr val="000000">
                      <a:alpha val="43137"/>
                    </a:srgbClr>
                  </a:outerShdw>
                </a:effectLst>
                <a:latin typeface="Arial Narrow" pitchFamily="34" charset="0"/>
              </a:rPr>
              <a:t>Outcomes Mgmt.</a:t>
            </a:r>
            <a:endParaRPr lang="en-US" sz="2000" b="1" dirty="0">
              <a:effectLst>
                <a:outerShdw blurRad="38100" dist="38100" dir="2700000" algn="tl">
                  <a:srgbClr val="000000">
                    <a:alpha val="43137"/>
                  </a:srgbClr>
                </a:outerShdw>
              </a:effectLst>
              <a:latin typeface="Arial Narrow" pitchFamily="34" charset="0"/>
            </a:endParaRPr>
          </a:p>
        </p:txBody>
      </p:sp>
      <p:sp>
        <p:nvSpPr>
          <p:cNvPr id="43" name="TextBox 42"/>
          <p:cNvSpPr txBox="1"/>
          <p:nvPr/>
        </p:nvSpPr>
        <p:spPr>
          <a:xfrm>
            <a:off x="1600200" y="4292600"/>
            <a:ext cx="1143000" cy="70802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Logic </a:t>
            </a:r>
          </a:p>
          <a:p>
            <a:pPr algn="ctr">
              <a:defRPr/>
            </a:pPr>
            <a:r>
              <a:rPr lang="en-US" sz="2000" b="1" dirty="0">
                <a:effectLst>
                  <a:outerShdw blurRad="38100" dist="38100" dir="2700000" algn="tl">
                    <a:srgbClr val="000000">
                      <a:alpha val="43137"/>
                    </a:srgbClr>
                  </a:outerShdw>
                </a:effectLst>
                <a:latin typeface="Arial Narrow" pitchFamily="34" charset="0"/>
              </a:rPr>
              <a:t>Models</a:t>
            </a:r>
            <a:endParaRPr lang="en-US" sz="2000" b="1" dirty="0">
              <a:effectLst>
                <a:outerShdw blurRad="38100" dist="38100" dir="2700000" algn="tl">
                  <a:srgbClr val="000000">
                    <a:alpha val="43137"/>
                  </a:srgbClr>
                </a:outerShdw>
              </a:effectLst>
              <a:latin typeface="Arial Narrow" pitchFamily="34" charset="0"/>
            </a:endParaRPr>
          </a:p>
        </p:txBody>
      </p:sp>
      <p:sp>
        <p:nvSpPr>
          <p:cNvPr id="47" name="TextBox 46"/>
          <p:cNvSpPr txBox="1"/>
          <p:nvPr/>
        </p:nvSpPr>
        <p:spPr>
          <a:xfrm>
            <a:off x="4986338" y="1905000"/>
            <a:ext cx="1643062"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Gathering Outcome Information</a:t>
            </a:r>
            <a:endParaRPr lang="en-US" sz="2000" b="1" dirty="0">
              <a:effectLst>
                <a:outerShdw blurRad="38100" dist="38100" dir="2700000" algn="tl">
                  <a:srgbClr val="000000">
                    <a:alpha val="43137"/>
                  </a:srgbClr>
                </a:outerShdw>
              </a:effectLst>
              <a:latin typeface="Arial Narrow" pitchFamily="34" charset="0"/>
            </a:endParaRPr>
          </a:p>
        </p:txBody>
      </p:sp>
      <p:sp>
        <p:nvSpPr>
          <p:cNvPr id="48" name="TextBox 47"/>
          <p:cNvSpPr txBox="1"/>
          <p:nvPr/>
        </p:nvSpPr>
        <p:spPr>
          <a:xfrm>
            <a:off x="5121275" y="3429000"/>
            <a:ext cx="1371600"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Storing Outcome Information</a:t>
            </a:r>
            <a:endParaRPr lang="en-US" sz="2000" b="1" dirty="0">
              <a:effectLst>
                <a:outerShdw blurRad="38100" dist="38100" dir="2700000" algn="tl">
                  <a:srgbClr val="000000">
                    <a:alpha val="43137"/>
                  </a:srgbClr>
                </a:outerShdw>
              </a:effectLst>
              <a:latin typeface="Arial Narrow" pitchFamily="34" charset="0"/>
            </a:endParaRPr>
          </a:p>
        </p:txBody>
      </p:sp>
      <p:sp>
        <p:nvSpPr>
          <p:cNvPr id="49" name="TextBox 48"/>
          <p:cNvSpPr txBox="1"/>
          <p:nvPr/>
        </p:nvSpPr>
        <p:spPr>
          <a:xfrm>
            <a:off x="6307138" y="4165600"/>
            <a:ext cx="1465262"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Analyzing Outcome Information</a:t>
            </a:r>
            <a:endParaRPr lang="en-US" sz="2000" b="1" dirty="0">
              <a:effectLst>
                <a:outerShdw blurRad="38100" dist="38100" dir="2700000" algn="tl">
                  <a:srgbClr val="000000">
                    <a:alpha val="43137"/>
                  </a:srgbClr>
                </a:outerShdw>
              </a:effectLst>
              <a:latin typeface="Arial Narrow" pitchFamily="34" charset="0"/>
            </a:endParaRPr>
          </a:p>
        </p:txBody>
      </p:sp>
      <p:sp>
        <p:nvSpPr>
          <p:cNvPr id="50" name="TextBox 49"/>
          <p:cNvSpPr txBox="1"/>
          <p:nvPr/>
        </p:nvSpPr>
        <p:spPr>
          <a:xfrm>
            <a:off x="7448550" y="3403600"/>
            <a:ext cx="1600200"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Using Outcome Information</a:t>
            </a:r>
            <a:endParaRPr lang="en-US" sz="2000" b="1" dirty="0">
              <a:effectLst>
                <a:outerShdw blurRad="38100" dist="38100" dir="2700000" algn="tl">
                  <a:srgbClr val="000000">
                    <a:alpha val="43137"/>
                  </a:srgbClr>
                </a:outerShdw>
              </a:effectLst>
              <a:latin typeface="Arial Narrow" pitchFamily="34" charset="0"/>
            </a:endParaRPr>
          </a:p>
        </p:txBody>
      </p:sp>
      <p:pic>
        <p:nvPicPr>
          <p:cNvPr id="7202" name="Picture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47850" y="2819400"/>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TextBox 43"/>
          <p:cNvSpPr txBox="1"/>
          <p:nvPr/>
        </p:nvSpPr>
        <p:spPr>
          <a:xfrm>
            <a:off x="1492250" y="2514600"/>
            <a:ext cx="1327150" cy="132397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Choosing Outcomes</a:t>
            </a:r>
          </a:p>
          <a:p>
            <a:pPr algn="ctr">
              <a:defRPr/>
            </a:pPr>
            <a:r>
              <a:rPr lang="en-US" sz="2000" b="1" dirty="0">
                <a:effectLst>
                  <a:outerShdw blurRad="38100" dist="38100" dir="2700000" algn="tl">
                    <a:srgbClr val="000000">
                      <a:alpha val="43137"/>
                    </a:srgbClr>
                  </a:outerShdw>
                </a:effectLst>
                <a:latin typeface="Arial Narrow" pitchFamily="34" charset="0"/>
              </a:rPr>
              <a:t> to Measure</a:t>
            </a:r>
            <a:endParaRPr lang="en-US" sz="2000" b="1" dirty="0">
              <a:effectLst>
                <a:outerShdw blurRad="38100" dist="38100" dir="2700000" algn="tl">
                  <a:srgbClr val="000000">
                    <a:alpha val="43137"/>
                  </a:srgbClr>
                </a:outerShdw>
              </a:effectLst>
              <a:latin typeface="Arial Narrow" pitchFamily="34" charset="0"/>
            </a:endParaRPr>
          </a:p>
        </p:txBody>
      </p:sp>
      <p:pic>
        <p:nvPicPr>
          <p:cNvPr id="7204" name="Picture 2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06725" y="2035175"/>
            <a:ext cx="682625"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TextBox 44"/>
          <p:cNvSpPr txBox="1"/>
          <p:nvPr/>
        </p:nvSpPr>
        <p:spPr>
          <a:xfrm>
            <a:off x="2573338" y="2035175"/>
            <a:ext cx="1600200" cy="70802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Measurable Indicators</a:t>
            </a:r>
            <a:endParaRPr lang="en-US" sz="2000" b="1" dirty="0">
              <a:effectLst>
                <a:outerShdw blurRad="38100" dist="38100" dir="2700000" algn="tl">
                  <a:srgbClr val="000000">
                    <a:alpha val="43137"/>
                  </a:srgbClr>
                </a:outerShdw>
              </a:effectLst>
              <a:latin typeface="Arial Narrow" pitchFamily="34" charset="0"/>
            </a:endParaRPr>
          </a:p>
        </p:txBody>
      </p:sp>
      <p:pic>
        <p:nvPicPr>
          <p:cNvPr id="7206" name="Picture 2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03713" y="1244600"/>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TextBox 45"/>
          <p:cNvSpPr txBox="1"/>
          <p:nvPr/>
        </p:nvSpPr>
        <p:spPr>
          <a:xfrm>
            <a:off x="4022725" y="1117600"/>
            <a:ext cx="1158875"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Sources and Methods</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defRPr/>
            </a:pPr>
            <a:r>
              <a:rPr lang="en-US" sz="2800" dirty="0" smtClean="0"/>
              <a:t>Field test reports:</a:t>
            </a:r>
          </a:p>
        </p:txBody>
      </p:sp>
      <p:sp>
        <p:nvSpPr>
          <p:cNvPr id="25603" name="Content Placeholder 2"/>
          <p:cNvSpPr>
            <a:spLocks noGrp="1"/>
          </p:cNvSpPr>
          <p:nvPr>
            <p:ph idx="1"/>
          </p:nvPr>
        </p:nvSpPr>
        <p:spPr>
          <a:xfrm>
            <a:off x="457200" y="1219200"/>
            <a:ext cx="7924800" cy="4953000"/>
          </a:xfrm>
        </p:spPr>
        <p:txBody>
          <a:bodyPr/>
          <a:lstStyle/>
          <a:p>
            <a:pPr eaLnBrk="1" hangingPunct="1"/>
            <a:r>
              <a:rPr lang="en-US" smtClean="0"/>
              <a:t>Analyzed the outcome data in several ways (we’ll show you soon what we learned)</a:t>
            </a:r>
          </a:p>
          <a:p>
            <a:pPr eaLnBrk="1" hangingPunct="1"/>
            <a:endParaRPr lang="en-US" sz="1200" smtClean="0"/>
          </a:p>
          <a:p>
            <a:pPr eaLnBrk="1" hangingPunct="1"/>
            <a:r>
              <a:rPr lang="en-US" smtClean="0"/>
              <a:t>Provided 4 separate reports to the CILs</a:t>
            </a:r>
          </a:p>
          <a:p>
            <a:pPr eaLnBrk="1" hangingPunct="1"/>
            <a:r>
              <a:rPr lang="en-US" smtClean="0"/>
              <a:t>Wrote an overall report of the entire field test process and results will be available at </a:t>
            </a:r>
            <a:r>
              <a:rPr lang="en-US" smtClean="0">
                <a:hlinkClick r:id="rId2"/>
              </a:rPr>
              <a:t>http://www.wiki.ilru.net/index.php/Outcome_Measures_CIL</a:t>
            </a:r>
            <a:endParaRPr lang="en-US" smtClean="0"/>
          </a:p>
          <a:p>
            <a:pPr eaLnBrk="1" hangingPunct="1">
              <a:buFont typeface="Arial" panose="020B0604020202020204" pitchFamily="34" charset="0"/>
              <a:buChar char="•"/>
            </a:pPr>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defRPr/>
            </a:pPr>
            <a:r>
              <a:rPr lang="en-US" dirty="0" smtClean="0"/>
              <a:t>How the field test gathered outcome information</a:t>
            </a:r>
          </a:p>
        </p:txBody>
      </p:sp>
      <p:sp>
        <p:nvSpPr>
          <p:cNvPr id="26627" name="Content Placeholder 2"/>
          <p:cNvSpPr>
            <a:spLocks noGrp="1"/>
          </p:cNvSpPr>
          <p:nvPr>
            <p:ph idx="1"/>
          </p:nvPr>
        </p:nvSpPr>
        <p:spPr>
          <a:xfrm>
            <a:off x="457200" y="1371600"/>
            <a:ext cx="8153400" cy="4876800"/>
          </a:xfrm>
        </p:spPr>
        <p:txBody>
          <a:bodyPr/>
          <a:lstStyle/>
          <a:p>
            <a:pPr eaLnBrk="1" hangingPunct="1">
              <a:buFont typeface="Tahoma" panose="020B0604030504040204" pitchFamily="34" charset="0"/>
              <a:buNone/>
            </a:pPr>
            <a:r>
              <a:rPr lang="en-US" u="sng" smtClean="0"/>
              <a:t>Overall approach for all 3 sources</a:t>
            </a:r>
          </a:p>
          <a:p>
            <a:pPr eaLnBrk="1" hangingPunct="1">
              <a:buFont typeface="Tahoma" panose="020B0604030504040204" pitchFamily="34" charset="0"/>
              <a:buNone/>
            </a:pPr>
            <a:endParaRPr lang="en-US" sz="1200" smtClean="0"/>
          </a:p>
          <a:p>
            <a:pPr eaLnBrk="1" hangingPunct="1"/>
            <a:r>
              <a:rPr lang="en-US" smtClean="0"/>
              <a:t>Translated each </a:t>
            </a:r>
            <a:r>
              <a:rPr lang="en-US" i="1" smtClean="0"/>
              <a:t>indicator</a:t>
            </a:r>
            <a:r>
              <a:rPr lang="en-US" smtClean="0"/>
              <a:t> into 1-2 specific </a:t>
            </a:r>
            <a:r>
              <a:rPr lang="en-US" i="1" smtClean="0"/>
              <a:t>interview questions </a:t>
            </a:r>
            <a:r>
              <a:rPr lang="en-US" smtClean="0"/>
              <a:t>– key step!</a:t>
            </a:r>
          </a:p>
          <a:p>
            <a:pPr eaLnBrk="1" hangingPunct="1">
              <a:buFont typeface="Tahoma" panose="020B0604030504040204" pitchFamily="34" charset="0"/>
              <a:buNone/>
            </a:pPr>
            <a:endParaRPr lang="en-US" sz="1200" smtClean="0"/>
          </a:p>
          <a:p>
            <a:pPr eaLnBrk="1" hangingPunct="1">
              <a:buFont typeface="Tahoma" panose="020B0604030504040204" pitchFamily="34" charset="0"/>
              <a:buNone/>
            </a:pPr>
            <a:r>
              <a:rPr lang="en-US" sz="2400" smtClean="0"/>
              <a:t>    Indicator = # and % of PWD contacting the CIL … who report they have the information they requested from the CIL</a:t>
            </a:r>
          </a:p>
          <a:p>
            <a:pPr eaLnBrk="1" hangingPunct="1">
              <a:buFont typeface="Tahoma" panose="020B0604030504040204" pitchFamily="34" charset="0"/>
              <a:buNone/>
            </a:pPr>
            <a:endParaRPr lang="en-US" sz="1200" smtClean="0"/>
          </a:p>
          <a:p>
            <a:pPr eaLnBrk="1" hangingPunct="1">
              <a:buFont typeface="Tahoma" panose="020B0604030504040204" pitchFamily="34" charset="0"/>
              <a:buNone/>
            </a:pPr>
            <a:r>
              <a:rPr lang="en-US" sz="2400" smtClean="0">
                <a:solidFill>
                  <a:schemeClr val="accent2"/>
                </a:solidFill>
              </a:rPr>
              <a:t>    Interview question = “Sometimes we’re able to help people get the information they need from us, and sometimes we’re not. For you personally, did you receive the information you needed from us?”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defRPr/>
            </a:pPr>
            <a:r>
              <a:rPr lang="en-US" dirty="0" smtClean="0"/>
              <a:t>How the field test gathered outcome information, </a:t>
            </a:r>
            <a:r>
              <a:rPr lang="en-US" sz="2800" dirty="0" smtClean="0"/>
              <a:t>cont’d.</a:t>
            </a:r>
            <a:endParaRPr lang="en-US" dirty="0" smtClean="0"/>
          </a:p>
        </p:txBody>
      </p:sp>
      <p:sp>
        <p:nvSpPr>
          <p:cNvPr id="27651" name="Content Placeholder 2"/>
          <p:cNvSpPr>
            <a:spLocks noGrp="1"/>
          </p:cNvSpPr>
          <p:nvPr>
            <p:ph idx="1"/>
          </p:nvPr>
        </p:nvSpPr>
        <p:spPr>
          <a:xfrm>
            <a:off x="152400" y="1371600"/>
            <a:ext cx="8839200" cy="5181600"/>
          </a:xfrm>
        </p:spPr>
        <p:txBody>
          <a:bodyPr/>
          <a:lstStyle/>
          <a:p>
            <a:pPr eaLnBrk="1" hangingPunct="1">
              <a:buFont typeface="Tahoma" panose="020B0604030504040204" pitchFamily="34" charset="0"/>
              <a:buNone/>
            </a:pPr>
            <a:r>
              <a:rPr lang="en-US" sz="2400" smtClean="0"/>
              <a:t>    Indicator = # and % of consumers served by the CIL … who can list at least one (1) specific way in which they are more independent than when they approached the CIL</a:t>
            </a:r>
          </a:p>
          <a:p>
            <a:pPr eaLnBrk="1" hangingPunct="1">
              <a:buFont typeface="Tahoma" panose="020B0604030504040204" pitchFamily="34" charset="0"/>
              <a:buNone/>
            </a:pPr>
            <a:endParaRPr lang="en-US" sz="800" smtClean="0"/>
          </a:p>
          <a:p>
            <a:pPr eaLnBrk="1" hangingPunct="1">
              <a:buFont typeface="Tahoma" panose="020B0604030504040204" pitchFamily="34" charset="0"/>
              <a:buNone/>
            </a:pPr>
            <a:r>
              <a:rPr lang="en-US" sz="2400" smtClean="0">
                <a:solidFill>
                  <a:schemeClr val="accent2"/>
                </a:solidFill>
              </a:rPr>
              <a:t>    Interview question #1 = “Sometimes we’re able to help people become more independent, and sometimes we’re not. For you personally, do you think you’ve become </a:t>
            </a:r>
            <a:r>
              <a:rPr lang="en-US" sz="2400" i="1" smtClean="0">
                <a:solidFill>
                  <a:schemeClr val="accent2"/>
                </a:solidFill>
              </a:rPr>
              <a:t>more</a:t>
            </a:r>
            <a:r>
              <a:rPr lang="en-US" sz="2400" smtClean="0">
                <a:solidFill>
                  <a:schemeClr val="accent2"/>
                </a:solidFill>
              </a:rPr>
              <a:t> independent, </a:t>
            </a:r>
            <a:r>
              <a:rPr lang="en-US" sz="2400" i="1" smtClean="0">
                <a:solidFill>
                  <a:schemeClr val="accent2"/>
                </a:solidFill>
              </a:rPr>
              <a:t>less</a:t>
            </a:r>
            <a:r>
              <a:rPr lang="en-US" sz="2400" smtClean="0">
                <a:solidFill>
                  <a:schemeClr val="accent2"/>
                </a:solidFill>
              </a:rPr>
              <a:t> independent, or the </a:t>
            </a:r>
            <a:r>
              <a:rPr lang="en-US" sz="2400" i="1" smtClean="0">
                <a:solidFill>
                  <a:schemeClr val="accent2"/>
                </a:solidFill>
              </a:rPr>
              <a:t>same</a:t>
            </a:r>
            <a:r>
              <a:rPr lang="en-US" sz="2400" smtClean="0">
                <a:solidFill>
                  <a:schemeClr val="accent2"/>
                </a:solidFill>
              </a:rPr>
              <a:t> as you were when we first started working together?”</a:t>
            </a:r>
          </a:p>
          <a:p>
            <a:pPr eaLnBrk="1" hangingPunct="1">
              <a:buFont typeface="Tahoma" panose="020B0604030504040204" pitchFamily="34" charset="0"/>
              <a:buNone/>
            </a:pPr>
            <a:endParaRPr lang="en-US" sz="1200" smtClean="0">
              <a:solidFill>
                <a:schemeClr val="accent2"/>
              </a:solidFill>
            </a:endParaRPr>
          </a:p>
          <a:p>
            <a:pPr eaLnBrk="1" hangingPunct="1">
              <a:buFont typeface="Tahoma" panose="020B0604030504040204" pitchFamily="34" charset="0"/>
              <a:buNone/>
            </a:pPr>
            <a:r>
              <a:rPr lang="en-US" sz="2400" smtClean="0">
                <a:solidFill>
                  <a:schemeClr val="accent2"/>
                </a:solidFill>
              </a:rPr>
              <a:t>    Interview question #2 = “In what ways are you more independent than you were before we started working together?”</a:t>
            </a:r>
          </a:p>
          <a:p>
            <a:pPr eaLnBrk="1" hangingPunct="1"/>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defRPr/>
            </a:pPr>
            <a:r>
              <a:rPr lang="en-US" dirty="0" smtClean="0"/>
              <a:t>How the field test gathered outcome information, </a:t>
            </a:r>
            <a:r>
              <a:rPr lang="en-US" sz="2800" dirty="0" smtClean="0"/>
              <a:t>cont’d. 2</a:t>
            </a:r>
          </a:p>
        </p:txBody>
      </p:sp>
      <p:sp>
        <p:nvSpPr>
          <p:cNvPr id="28675" name="Content Placeholder 2"/>
          <p:cNvSpPr>
            <a:spLocks noGrp="1"/>
          </p:cNvSpPr>
          <p:nvPr>
            <p:ph idx="1"/>
          </p:nvPr>
        </p:nvSpPr>
        <p:spPr>
          <a:xfrm>
            <a:off x="457200" y="1371600"/>
            <a:ext cx="8153400" cy="4648200"/>
          </a:xfrm>
        </p:spPr>
        <p:txBody>
          <a:bodyPr/>
          <a:lstStyle/>
          <a:p>
            <a:pPr eaLnBrk="1" hangingPunct="1"/>
            <a:r>
              <a:rPr lang="en-US" smtClean="0"/>
              <a:t>Put these interview questions into one of 3 different information-gathering forms – consumers, I&amp;R callers, CIL (in your supplemental materials)</a:t>
            </a:r>
          </a:p>
          <a:p>
            <a:pPr eaLnBrk="1" hangingPunct="1"/>
            <a:endParaRPr lang="en-US" sz="1200" smtClean="0"/>
          </a:p>
          <a:p>
            <a:pPr eaLnBrk="1" hangingPunct="1"/>
            <a:r>
              <a:rPr lang="en-US" smtClean="0"/>
              <a:t>Retrieved consumer age, race/ethnicity, disability from the CIL’s files</a:t>
            </a:r>
          </a:p>
          <a:p>
            <a:pPr eaLnBrk="1" hangingPunct="1"/>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defRPr/>
            </a:pPr>
            <a:r>
              <a:rPr lang="en-US" dirty="0" smtClean="0"/>
              <a:t>How the field test gathered outcome information, </a:t>
            </a:r>
            <a:r>
              <a:rPr lang="en-US" sz="2800" dirty="0" smtClean="0"/>
              <a:t>cont’d. 3</a:t>
            </a:r>
          </a:p>
        </p:txBody>
      </p:sp>
      <p:sp>
        <p:nvSpPr>
          <p:cNvPr id="29699" name="Content Placeholder 2"/>
          <p:cNvSpPr>
            <a:spLocks noGrp="1"/>
          </p:cNvSpPr>
          <p:nvPr>
            <p:ph idx="1"/>
          </p:nvPr>
        </p:nvSpPr>
        <p:spPr>
          <a:xfrm>
            <a:off x="457200" y="1371600"/>
            <a:ext cx="8153400" cy="4648200"/>
          </a:xfrm>
        </p:spPr>
        <p:txBody>
          <a:bodyPr/>
          <a:lstStyle/>
          <a:p>
            <a:pPr eaLnBrk="1" hangingPunct="1">
              <a:buFont typeface="Tahoma" panose="020B0604030504040204" pitchFamily="34" charset="0"/>
              <a:buNone/>
            </a:pPr>
            <a:r>
              <a:rPr lang="en-US" u="sng" smtClean="0"/>
              <a:t>Specifically for information about consumers</a:t>
            </a:r>
            <a:endParaRPr lang="en-US" smtClean="0"/>
          </a:p>
          <a:p>
            <a:pPr eaLnBrk="1" hangingPunct="1">
              <a:buFont typeface="Tahoma" panose="020B0604030504040204" pitchFamily="34" charset="0"/>
              <a:buNone/>
            </a:pPr>
            <a:endParaRPr lang="en-US" sz="1200" smtClean="0"/>
          </a:p>
          <a:p>
            <a:pPr eaLnBrk="1" hangingPunct="1"/>
            <a:r>
              <a:rPr lang="en-US" smtClean="0"/>
              <a:t>Created a list of all consumers served January-September 2010 who left a phone number</a:t>
            </a:r>
          </a:p>
          <a:p>
            <a:pPr eaLnBrk="1" hangingPunct="1"/>
            <a:r>
              <a:rPr lang="en-US" smtClean="0"/>
              <a:t>Randomly sampled 25</a:t>
            </a:r>
          </a:p>
          <a:p>
            <a:pPr eaLnBrk="1" hangingPunct="1"/>
            <a:r>
              <a:rPr lang="en-US" smtClean="0"/>
              <a:t>Called each one, asked to talk (not so easy)</a:t>
            </a:r>
          </a:p>
          <a:p>
            <a:pPr eaLnBrk="1" hangingPunct="1"/>
            <a:r>
              <a:rPr lang="en-US" smtClean="0"/>
              <a:t>Asked 4 closed-ended questions, plus 0-4 open-ended questions</a:t>
            </a:r>
          </a:p>
          <a:p>
            <a:pPr eaLnBrk="1" hangingPunct="1"/>
            <a:r>
              <a:rPr lang="en-US" smtClean="0"/>
              <a:t>Wrote the responses on a paper interview guide</a:t>
            </a:r>
          </a:p>
          <a:p>
            <a:pPr eaLnBrk="1" hangingPunct="1"/>
            <a:r>
              <a:rPr lang="en-US" smtClean="0"/>
              <a:t>Called until we had 25 completed guides</a:t>
            </a:r>
          </a:p>
          <a:p>
            <a:pPr eaLnBrk="1" hangingPunct="1"/>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defRPr/>
            </a:pPr>
            <a:r>
              <a:rPr lang="en-US" dirty="0" smtClean="0"/>
              <a:t>How the field test gathered outcome information, </a:t>
            </a:r>
            <a:r>
              <a:rPr lang="en-US" sz="2800" dirty="0" smtClean="0"/>
              <a:t>cont’d. 4</a:t>
            </a:r>
          </a:p>
        </p:txBody>
      </p:sp>
      <p:sp>
        <p:nvSpPr>
          <p:cNvPr id="30723" name="Content Placeholder 2"/>
          <p:cNvSpPr>
            <a:spLocks noGrp="1"/>
          </p:cNvSpPr>
          <p:nvPr>
            <p:ph idx="1"/>
          </p:nvPr>
        </p:nvSpPr>
        <p:spPr>
          <a:xfrm>
            <a:off x="457200" y="1371600"/>
            <a:ext cx="8153400" cy="4343400"/>
          </a:xfrm>
        </p:spPr>
        <p:txBody>
          <a:bodyPr/>
          <a:lstStyle/>
          <a:p>
            <a:pPr eaLnBrk="1" hangingPunct="1">
              <a:buFont typeface="Tahoma" panose="020B0604030504040204" pitchFamily="34" charset="0"/>
              <a:buNone/>
            </a:pPr>
            <a:r>
              <a:rPr lang="en-US" u="sng" smtClean="0"/>
              <a:t>Specifically for information about I&amp;R callers</a:t>
            </a:r>
            <a:endParaRPr lang="en-US" smtClean="0"/>
          </a:p>
          <a:p>
            <a:pPr eaLnBrk="1" hangingPunct="1">
              <a:buFont typeface="Tahoma" panose="020B0604030504040204" pitchFamily="34" charset="0"/>
              <a:buNone/>
            </a:pPr>
            <a:endParaRPr lang="en-US" sz="1200" smtClean="0"/>
          </a:p>
          <a:p>
            <a:pPr eaLnBrk="1" hangingPunct="1"/>
            <a:r>
              <a:rPr lang="en-US" smtClean="0"/>
              <a:t>Created a list of all non-CSR I&amp;R callers served January-September 2010 (not always possible)</a:t>
            </a:r>
          </a:p>
          <a:p>
            <a:pPr eaLnBrk="1" hangingPunct="1"/>
            <a:r>
              <a:rPr lang="en-US" smtClean="0"/>
              <a:t>Randomly sampled 25</a:t>
            </a:r>
          </a:p>
          <a:p>
            <a:pPr eaLnBrk="1" hangingPunct="1"/>
            <a:r>
              <a:rPr lang="en-US" smtClean="0"/>
              <a:t>Called each one, asked to talk (not so easy)</a:t>
            </a:r>
          </a:p>
          <a:p>
            <a:pPr eaLnBrk="1" hangingPunct="1"/>
            <a:r>
              <a:rPr lang="en-US" smtClean="0"/>
              <a:t>Asked 2 closed-ended questions</a:t>
            </a:r>
          </a:p>
          <a:p>
            <a:pPr eaLnBrk="1" hangingPunct="1"/>
            <a:r>
              <a:rPr lang="en-US" smtClean="0"/>
              <a:t>Wrote the responses on a paper interview guide</a:t>
            </a:r>
          </a:p>
          <a:p>
            <a:pPr eaLnBrk="1" hangingPunct="1"/>
            <a:r>
              <a:rPr lang="en-US" smtClean="0"/>
              <a:t>Called until we had 25 completed guides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defRPr/>
            </a:pPr>
            <a:r>
              <a:rPr lang="en-US" dirty="0" smtClean="0"/>
              <a:t>How the field test gathered outcome information, </a:t>
            </a:r>
            <a:r>
              <a:rPr lang="en-US" sz="2800" dirty="0" smtClean="0"/>
              <a:t>cont’d. 5</a:t>
            </a:r>
          </a:p>
        </p:txBody>
      </p:sp>
      <p:sp>
        <p:nvSpPr>
          <p:cNvPr id="31747" name="Content Placeholder 2"/>
          <p:cNvSpPr>
            <a:spLocks noGrp="1"/>
          </p:cNvSpPr>
          <p:nvPr>
            <p:ph idx="1"/>
          </p:nvPr>
        </p:nvSpPr>
        <p:spPr>
          <a:xfrm>
            <a:off x="381000" y="1371600"/>
            <a:ext cx="8305800" cy="4724400"/>
          </a:xfrm>
        </p:spPr>
        <p:txBody>
          <a:bodyPr/>
          <a:lstStyle/>
          <a:p>
            <a:pPr eaLnBrk="1" hangingPunct="1">
              <a:buFont typeface="Tahoma" panose="020B0604030504040204" pitchFamily="34" charset="0"/>
              <a:buNone/>
            </a:pPr>
            <a:r>
              <a:rPr lang="en-US" u="sng" smtClean="0"/>
              <a:t>Specifically for information about the CIL</a:t>
            </a:r>
            <a:endParaRPr lang="en-US" smtClean="0"/>
          </a:p>
          <a:p>
            <a:pPr eaLnBrk="1" hangingPunct="1">
              <a:buFont typeface="Tahoma" panose="020B0604030504040204" pitchFamily="34" charset="0"/>
              <a:buNone/>
            </a:pPr>
            <a:endParaRPr lang="en-US" sz="1200" smtClean="0"/>
          </a:p>
          <a:p>
            <a:pPr eaLnBrk="1" hangingPunct="1"/>
            <a:r>
              <a:rPr lang="en-US" smtClean="0"/>
              <a:t>Filled out the CIL information-gathering form by…</a:t>
            </a:r>
          </a:p>
          <a:p>
            <a:pPr eaLnBrk="1" hangingPunct="1">
              <a:buFont typeface="Tahoma" panose="020B0604030504040204" pitchFamily="34" charset="0"/>
              <a:buNone/>
            </a:pPr>
            <a:r>
              <a:rPr lang="en-US" smtClean="0"/>
              <a:t>   -- Reviewing paper files, documents, reports, etc.</a:t>
            </a:r>
          </a:p>
          <a:p>
            <a:pPr eaLnBrk="1" hangingPunct="1">
              <a:buFont typeface="Tahoma" panose="020B0604030504040204" pitchFamily="34" charset="0"/>
              <a:buNone/>
            </a:pPr>
            <a:r>
              <a:rPr lang="en-US" smtClean="0"/>
              <a:t>   -- Accessing the CIL’s MIS</a:t>
            </a:r>
          </a:p>
          <a:p>
            <a:pPr eaLnBrk="1" hangingPunct="1">
              <a:buFont typeface="Tahoma" panose="020B0604030504040204" pitchFamily="34" charset="0"/>
              <a:buNone/>
            </a:pPr>
            <a:r>
              <a:rPr lang="en-US" smtClean="0"/>
              <a:t>   -- Interviewing the Executive Director, others</a:t>
            </a:r>
          </a:p>
          <a:p>
            <a:pPr eaLnBrk="1" hangingPunct="1"/>
            <a:r>
              <a:rPr lang="en-US" smtClean="0"/>
              <a:t>Some of the CIL questions were complex (# of consumers </a:t>
            </a:r>
            <a:r>
              <a:rPr lang="en-US" i="1" smtClean="0"/>
              <a:t>at risk </a:t>
            </a:r>
            <a:r>
              <a:rPr lang="en-US" smtClean="0"/>
              <a:t>of being institutionalized)</a:t>
            </a:r>
          </a:p>
          <a:p>
            <a:pPr eaLnBrk="1" hangingPunct="1"/>
            <a:r>
              <a:rPr lang="en-US" smtClean="0"/>
              <a:t>Training manual, calls helped some, but not easy</a:t>
            </a:r>
          </a:p>
          <a:p>
            <a:pPr eaLnBrk="1" hangingPunct="1"/>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04800" y="1447800"/>
            <a:ext cx="7696200" cy="792163"/>
          </a:xfrm>
        </p:spPr>
        <p:txBody>
          <a:bodyPr/>
          <a:lstStyle/>
          <a:p>
            <a:pPr algn="ctr" eaLnBrk="1" hangingPunct="1">
              <a:defRPr/>
            </a:pPr>
            <a:r>
              <a:rPr lang="en-US" dirty="0" smtClean="0"/>
              <a:t>Your Turn </a:t>
            </a:r>
          </a:p>
        </p:txBody>
      </p:sp>
      <p:sp>
        <p:nvSpPr>
          <p:cNvPr id="32771" name="Content Placeholder 2"/>
          <p:cNvSpPr>
            <a:spLocks noGrp="1"/>
          </p:cNvSpPr>
          <p:nvPr>
            <p:ph idx="1"/>
          </p:nvPr>
        </p:nvSpPr>
        <p:spPr>
          <a:xfrm>
            <a:off x="1295400" y="2514600"/>
            <a:ext cx="6324600" cy="2209800"/>
          </a:xfrm>
        </p:spPr>
        <p:txBody>
          <a:bodyPr/>
          <a:lstStyle/>
          <a:p>
            <a:pPr algn="ctr" eaLnBrk="1" hangingPunct="1">
              <a:buFont typeface="Arial" panose="020B0604020202020204" pitchFamily="34" charset="0"/>
              <a:buNone/>
            </a:pPr>
            <a:r>
              <a:rPr lang="en-US" smtClean="0"/>
              <a:t>How can you best gather outcome</a:t>
            </a:r>
          </a:p>
          <a:p>
            <a:pPr algn="ctr" eaLnBrk="1" hangingPunct="1">
              <a:buFont typeface="Arial" panose="020B0604020202020204" pitchFamily="34" charset="0"/>
              <a:buNone/>
            </a:pPr>
            <a:r>
              <a:rPr lang="en-US" smtClean="0"/>
              <a:t>information back at your own CIL?</a:t>
            </a:r>
          </a:p>
          <a:p>
            <a:pPr algn="ctr" eaLnBrk="1" hangingPunct="1">
              <a:buFont typeface="Arial" panose="020B0604020202020204" pitchFamily="34" charset="0"/>
              <a:buNone/>
            </a:pPr>
            <a:r>
              <a:rPr lang="en-US" smtClean="0"/>
              <a:t>Talk about this at your table.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defRPr/>
            </a:pPr>
            <a:r>
              <a:rPr lang="en-US" smtClean="0"/>
              <a:t>Two Good (Free) References</a:t>
            </a:r>
          </a:p>
        </p:txBody>
      </p:sp>
      <p:sp>
        <p:nvSpPr>
          <p:cNvPr id="17411" name="Content Placeholder 2"/>
          <p:cNvSpPr>
            <a:spLocks noGrp="1"/>
          </p:cNvSpPr>
          <p:nvPr>
            <p:ph idx="1"/>
          </p:nvPr>
        </p:nvSpPr>
        <p:spPr>
          <a:xfrm>
            <a:off x="457200" y="1219200"/>
            <a:ext cx="8382000" cy="4648200"/>
          </a:xfrm>
        </p:spPr>
        <p:txBody>
          <a:bodyPr/>
          <a:lstStyle/>
          <a:p>
            <a:pPr eaLnBrk="1" hangingPunct="1">
              <a:defRPr/>
            </a:pPr>
            <a:r>
              <a:rPr lang="en-US" i="1" dirty="0" smtClean="0"/>
              <a:t>Surveying Clients About Outcomes</a:t>
            </a:r>
            <a:r>
              <a:rPr lang="en-US" dirty="0" smtClean="0"/>
              <a:t>, by Martin </a:t>
            </a:r>
            <a:r>
              <a:rPr lang="en-US" dirty="0" err="1" smtClean="0"/>
              <a:t>Abravanel</a:t>
            </a:r>
            <a:r>
              <a:rPr lang="en-US" dirty="0" smtClean="0"/>
              <a:t>, The Urban Institute, 2003. </a:t>
            </a:r>
            <a:r>
              <a:rPr lang="en-US" dirty="0" smtClean="0">
                <a:hlinkClick r:id="rId2"/>
              </a:rPr>
              <a:t>http://www.urban.org/UploadedPDF/310840_surveying_clients.pdf</a:t>
            </a:r>
            <a:endParaRPr lang="en-US" dirty="0" smtClean="0"/>
          </a:p>
          <a:p>
            <a:pPr marL="0" indent="0" eaLnBrk="1" hangingPunct="1">
              <a:buFont typeface="Tahoma" panose="020B0604030504040204" pitchFamily="34" charset="0"/>
              <a:buNone/>
              <a:defRPr/>
            </a:pPr>
            <a:endParaRPr lang="en-US" sz="800" dirty="0" smtClean="0"/>
          </a:p>
          <a:p>
            <a:pPr eaLnBrk="1" hangingPunct="1">
              <a:defRPr/>
            </a:pPr>
            <a:r>
              <a:rPr lang="en-US" i="1" dirty="0" smtClean="0"/>
              <a:t>Finding Out What Happens to Former Clients</a:t>
            </a:r>
            <a:r>
              <a:rPr lang="en-US" dirty="0" smtClean="0"/>
              <a:t>, by </a:t>
            </a:r>
            <a:r>
              <a:rPr lang="en-US" dirty="0" err="1" smtClean="0"/>
              <a:t>Ritu</a:t>
            </a:r>
            <a:r>
              <a:rPr lang="en-US" dirty="0" smtClean="0"/>
              <a:t> </a:t>
            </a:r>
            <a:r>
              <a:rPr lang="en-US" dirty="0" err="1" smtClean="0"/>
              <a:t>Nayyar</a:t>
            </a:r>
            <a:r>
              <a:rPr lang="en-US" dirty="0" smtClean="0"/>
              <a:t>-Stone and Harry </a:t>
            </a:r>
            <a:r>
              <a:rPr lang="en-US" dirty="0" err="1" smtClean="0"/>
              <a:t>Hatry</a:t>
            </a:r>
            <a:r>
              <a:rPr lang="en-US" dirty="0" smtClean="0"/>
              <a:t>, The Urban Institute, 2003 </a:t>
            </a:r>
            <a:r>
              <a:rPr lang="en-US" dirty="0" smtClean="0">
                <a:hlinkClick r:id="rId3"/>
              </a:rPr>
              <a:t>http://www.urban.org/UploadedPDF/310815_former_clients.pdf</a:t>
            </a:r>
            <a:endParaRPr lang="en-US" dirty="0" smtClean="0"/>
          </a:p>
          <a:p>
            <a:pPr eaLnBrk="1" hangingPunct="1">
              <a:buFont typeface="Arial" charset="0"/>
              <a:buNone/>
              <a:defRPr/>
            </a:pPr>
            <a:r>
              <a:rPr lang="en-US" dirty="0" smtClean="0"/>
              <a:t>	</a:t>
            </a:r>
          </a:p>
          <a:p>
            <a:pPr eaLnBrk="1" hangingPunct="1">
              <a:buFont typeface="Arial" charset="0"/>
              <a:buNone/>
              <a:defRPr/>
            </a:pPr>
            <a:endParaRPr lang="en-US" dirty="0" smtClean="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defRPr/>
            </a:pPr>
            <a:r>
              <a:rPr lang="en-US"/>
              <a:t>For more information</a:t>
            </a:r>
          </a:p>
        </p:txBody>
      </p:sp>
      <p:sp>
        <p:nvSpPr>
          <p:cNvPr id="34819" name="Rectangle 3"/>
          <p:cNvSpPr>
            <a:spLocks noGrp="1" noChangeArrowheads="1"/>
          </p:cNvSpPr>
          <p:nvPr>
            <p:ph type="body" idx="1"/>
          </p:nvPr>
        </p:nvSpPr>
        <p:spPr>
          <a:xfrm>
            <a:off x="457200" y="1219200"/>
            <a:ext cx="8458200" cy="4648200"/>
          </a:xfrm>
        </p:spPr>
        <p:txBody>
          <a:bodyPr/>
          <a:lstStyle/>
          <a:p>
            <a:pPr eaLnBrk="1" hangingPunct="1">
              <a:buFont typeface="Tahoma" panose="020B0604030504040204" pitchFamily="34" charset="0"/>
              <a:buNone/>
            </a:pPr>
            <a:r>
              <a:rPr lang="en-US" smtClean="0"/>
              <a:t>Contact:</a:t>
            </a:r>
          </a:p>
          <a:p>
            <a:pPr lvl="1" eaLnBrk="1" hangingPunct="1">
              <a:buFont typeface="Tahoma" panose="020B0604030504040204" pitchFamily="34" charset="0"/>
              <a:buNone/>
            </a:pPr>
            <a:r>
              <a:rPr lang="en-US" sz="2800" smtClean="0">
                <a:solidFill>
                  <a:schemeClr val="tx1"/>
                </a:solidFill>
              </a:rPr>
              <a:t>Mike Hendricks – </a:t>
            </a:r>
            <a:r>
              <a:rPr lang="en-US" sz="2800" smtClean="0">
                <a:solidFill>
                  <a:schemeClr val="tx1"/>
                </a:solidFill>
                <a:hlinkClick r:id="rId2"/>
              </a:rPr>
              <a:t>MikeHendri@aol.com</a:t>
            </a:r>
            <a:endParaRPr lang="en-US" sz="2800" smtClean="0">
              <a:solidFill>
                <a:schemeClr val="tx1"/>
              </a:solidFill>
            </a:endParaRPr>
          </a:p>
          <a:p>
            <a:pPr lvl="1" eaLnBrk="1" hangingPunct="1">
              <a:buFont typeface="Tahoma" panose="020B0604030504040204" pitchFamily="34" charset="0"/>
              <a:buNone/>
            </a:pPr>
            <a:endParaRPr lang="en-US" sz="2800" smtClean="0">
              <a:solidFill>
                <a:schemeClr val="tx1"/>
              </a:solidFill>
            </a:endParaRPr>
          </a:p>
          <a:p>
            <a:pPr lvl="1" eaLnBrk="1" hangingPunct="1">
              <a:buFont typeface="Tahoma" panose="020B0604030504040204" pitchFamily="34" charset="0"/>
              <a:buNone/>
            </a:pPr>
            <a:r>
              <a:rPr lang="en-US" sz="2800" smtClean="0">
                <a:solidFill>
                  <a:schemeClr val="tx1"/>
                </a:solidFill>
              </a:rPr>
              <a:t>Bob Michaels – </a:t>
            </a:r>
            <a:r>
              <a:rPr lang="en-US" sz="2800" smtClean="0">
                <a:solidFill>
                  <a:schemeClr val="tx1"/>
                </a:solidFill>
                <a:hlinkClick r:id="rId3"/>
              </a:rPr>
              <a:t>bobmichaels@cox.net</a:t>
            </a:r>
            <a:endParaRPr lang="en-US" sz="2800" smtClean="0">
              <a:solidFill>
                <a:schemeClr val="tx1"/>
              </a:solidFill>
            </a:endParaRPr>
          </a:p>
          <a:p>
            <a:pPr lvl="1" eaLnBrk="1" hangingPunct="1">
              <a:buFont typeface="Tahoma" panose="020B0604030504040204" pitchFamily="34" charset="0"/>
              <a:buNone/>
            </a:pPr>
            <a:endParaRPr lang="en-US" sz="2800" smtClean="0"/>
          </a:p>
          <a:p>
            <a:pPr lvl="1" eaLnBrk="1" hangingPunct="1">
              <a:buFont typeface="Tahoma" panose="020B0604030504040204" pitchFamily="34" charset="0"/>
              <a:buNone/>
            </a:pP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04800" y="838200"/>
            <a:ext cx="7696200" cy="792163"/>
          </a:xfrm>
        </p:spPr>
        <p:txBody>
          <a:bodyPr/>
          <a:lstStyle/>
          <a:p>
            <a:pPr eaLnBrk="1" hangingPunct="1">
              <a:defRPr/>
            </a:pPr>
            <a:r>
              <a:rPr lang="en-US" dirty="0" smtClean="0"/>
              <a:t>Two Commonly Used Ways</a:t>
            </a:r>
            <a:br>
              <a:rPr lang="en-US" dirty="0" smtClean="0"/>
            </a:br>
            <a:r>
              <a:rPr lang="en-US" dirty="0" smtClean="0"/>
              <a:t>to Gather Outcome Information</a:t>
            </a:r>
          </a:p>
        </p:txBody>
      </p:sp>
      <p:sp>
        <p:nvSpPr>
          <p:cNvPr id="8195" name="Content Placeholder 2"/>
          <p:cNvSpPr>
            <a:spLocks noGrp="1"/>
          </p:cNvSpPr>
          <p:nvPr>
            <p:ph idx="1"/>
          </p:nvPr>
        </p:nvSpPr>
        <p:spPr>
          <a:xfrm>
            <a:off x="990600" y="2209800"/>
            <a:ext cx="6553200" cy="2438400"/>
          </a:xfrm>
        </p:spPr>
        <p:txBody>
          <a:bodyPr/>
          <a:lstStyle/>
          <a:p>
            <a:pPr marL="514350" indent="-514350" eaLnBrk="1" hangingPunct="1">
              <a:buFont typeface="Arial" panose="020B0604020202020204" pitchFamily="34" charset="0"/>
              <a:buAutoNum type="arabicPeriod"/>
            </a:pPr>
            <a:r>
              <a:rPr lang="en-US" smtClean="0"/>
              <a:t>Directly from clients (consumers, I&amp;R callers)</a:t>
            </a:r>
          </a:p>
          <a:p>
            <a:pPr marL="514350" indent="-514350" eaLnBrk="1" hangingPunct="1">
              <a:buFont typeface="Arial" panose="020B0604020202020204" pitchFamily="34" charset="0"/>
              <a:buAutoNum type="arabicPeriod"/>
            </a:pPr>
            <a:endParaRPr lang="en-US" sz="1600" smtClean="0"/>
          </a:p>
          <a:p>
            <a:pPr marL="514350" indent="-514350" eaLnBrk="1" hangingPunct="1">
              <a:buFont typeface="Arial" panose="020B0604020202020204" pitchFamily="34" charset="0"/>
              <a:buAutoNum type="arabicPeriod"/>
            </a:pPr>
            <a:r>
              <a:rPr lang="en-US" smtClean="0"/>
              <a:t>From our CIL’s Management Information System (MIS)</a:t>
            </a:r>
          </a:p>
          <a:p>
            <a:pPr marL="514350" indent="-514350" eaLnBrk="1" hangingPunct="1">
              <a:buFont typeface="Arial" panose="020B0604020202020204" pitchFamily="34" charset="0"/>
              <a:buNone/>
            </a:pPr>
            <a:endParaRPr lang="en-US" sz="16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r>
              <a:rPr lang="en-US"/>
              <a:t>CIL-NET Attribution</a:t>
            </a:r>
          </a:p>
        </p:txBody>
      </p:sp>
      <p:sp>
        <p:nvSpPr>
          <p:cNvPr id="35843" name="Rectangle 3"/>
          <p:cNvSpPr>
            <a:spLocks noGrp="1" noChangeArrowheads="1"/>
          </p:cNvSpPr>
          <p:nvPr>
            <p:ph type="body" idx="1"/>
          </p:nvPr>
        </p:nvSpPr>
        <p:spPr>
          <a:xfrm>
            <a:off x="0" y="1143000"/>
            <a:ext cx="8610600" cy="5029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buFont typeface="Tahoma" panose="020B0604030504040204" pitchFamily="34" charset="0"/>
              <a:buNone/>
            </a:pPr>
            <a:r>
              <a:rPr lang="en-US" sz="2400" smtClean="0"/>
              <a:t>	Support for development of this training was provided by the U.S. Department of Education, Rehabilitation Services Administration under grant number H132B070002-10. No official endorsement of the Department of Education should be inferred. Permission is granted for duplication of any portion of this PowerPoint presentation, providing that the following credit is given to the project: </a:t>
            </a:r>
            <a:r>
              <a:rPr lang="en-US" sz="2400" b="1" smtClean="0"/>
              <a:t>Developed as part of the CIL-NET, a project of the IL NET, an ILRU/NCIL/APRIL National Training and Technical Assistance Program.</a:t>
            </a:r>
            <a:endParaRPr lang="en-US" sz="22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28600" y="762000"/>
            <a:ext cx="7696200" cy="792163"/>
          </a:xfrm>
        </p:spPr>
        <p:txBody>
          <a:bodyPr/>
          <a:lstStyle/>
          <a:p>
            <a:pPr eaLnBrk="1" hangingPunct="1">
              <a:defRPr/>
            </a:pPr>
            <a:r>
              <a:rPr lang="en-US" dirty="0" smtClean="0"/>
              <a:t>#1 -- Clients:</a:t>
            </a:r>
            <a:r>
              <a:rPr lang="en-US" i="1" dirty="0" smtClean="0"/>
              <a:t/>
            </a:r>
            <a:br>
              <a:rPr lang="en-US" i="1" dirty="0" smtClean="0"/>
            </a:br>
            <a:r>
              <a:rPr lang="en-US" i="1" dirty="0" smtClean="0"/>
              <a:t>What</a:t>
            </a:r>
            <a:r>
              <a:rPr lang="en-US" dirty="0" smtClean="0"/>
              <a:t>  Information Should We Ask?</a:t>
            </a:r>
          </a:p>
        </p:txBody>
      </p:sp>
      <p:sp>
        <p:nvSpPr>
          <p:cNvPr id="9219" name="Content Placeholder 2"/>
          <p:cNvSpPr>
            <a:spLocks noGrp="1"/>
          </p:cNvSpPr>
          <p:nvPr>
            <p:ph idx="1"/>
          </p:nvPr>
        </p:nvSpPr>
        <p:spPr>
          <a:xfrm>
            <a:off x="457200" y="2209800"/>
            <a:ext cx="8153400" cy="3200400"/>
          </a:xfrm>
        </p:spPr>
        <p:txBody>
          <a:bodyPr/>
          <a:lstStyle/>
          <a:p>
            <a:pPr eaLnBrk="1" hangingPunct="1"/>
            <a:r>
              <a:rPr lang="en-US" smtClean="0"/>
              <a:t>Outcome information (measurable indicators)</a:t>
            </a:r>
          </a:p>
          <a:p>
            <a:pPr eaLnBrk="1" hangingPunct="1">
              <a:buFont typeface="Arial" panose="020B0604020202020204" pitchFamily="34" charset="0"/>
              <a:buNone/>
            </a:pPr>
            <a:r>
              <a:rPr lang="en-US" smtClean="0"/>
              <a:t>        --  Attitudes</a:t>
            </a:r>
          </a:p>
          <a:p>
            <a:pPr eaLnBrk="1" hangingPunct="1">
              <a:buFont typeface="Arial" panose="020B0604020202020204" pitchFamily="34" charset="0"/>
              <a:buNone/>
            </a:pPr>
            <a:r>
              <a:rPr lang="en-US" smtClean="0"/>
              <a:t>        --  Behaviors</a:t>
            </a:r>
          </a:p>
          <a:p>
            <a:pPr eaLnBrk="1" hangingPunct="1">
              <a:buFont typeface="Arial" panose="020B0604020202020204" pitchFamily="34" charset="0"/>
              <a:buNone/>
            </a:pPr>
            <a:r>
              <a:rPr lang="en-US" smtClean="0"/>
              <a:t>        --  Condition or status</a:t>
            </a:r>
          </a:p>
          <a:p>
            <a:pPr eaLnBrk="1" hangingPunct="1"/>
            <a:r>
              <a:rPr lang="en-US" smtClean="0"/>
              <a:t>Details, explanations, etc.</a:t>
            </a:r>
          </a:p>
          <a:p>
            <a:pPr eaLnBrk="1" hangingPunct="1"/>
            <a:r>
              <a:rPr lang="en-US" smtClean="0"/>
              <a:t>Be selective, ask only what we need</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defRPr/>
            </a:pPr>
            <a:r>
              <a:rPr lang="en-US" i="1" dirty="0" smtClean="0"/>
              <a:t>Who  </a:t>
            </a:r>
            <a:r>
              <a:rPr lang="en-US" dirty="0" smtClean="0"/>
              <a:t>Should We Ask?</a:t>
            </a:r>
          </a:p>
        </p:txBody>
      </p:sp>
      <p:sp>
        <p:nvSpPr>
          <p:cNvPr id="10243" name="Content Placeholder 2"/>
          <p:cNvSpPr>
            <a:spLocks noGrp="1"/>
          </p:cNvSpPr>
          <p:nvPr>
            <p:ph idx="1"/>
          </p:nvPr>
        </p:nvSpPr>
        <p:spPr>
          <a:xfrm>
            <a:off x="457200" y="1219200"/>
            <a:ext cx="7086600" cy="4648200"/>
          </a:xfrm>
        </p:spPr>
        <p:txBody>
          <a:bodyPr/>
          <a:lstStyle/>
          <a:p>
            <a:pPr eaLnBrk="1" hangingPunct="1"/>
            <a:r>
              <a:rPr lang="en-US" smtClean="0"/>
              <a:t>Clients themselves?</a:t>
            </a:r>
          </a:p>
          <a:p>
            <a:pPr eaLnBrk="1" hangingPunct="1">
              <a:buFont typeface="Arial" panose="020B0604020202020204" pitchFamily="34" charset="0"/>
              <a:buNone/>
            </a:pPr>
            <a:r>
              <a:rPr lang="en-US" smtClean="0"/>
              <a:t>	  -  What about short-timers, dropouts?</a:t>
            </a:r>
          </a:p>
          <a:p>
            <a:pPr eaLnBrk="1" hangingPunct="1">
              <a:buFont typeface="Arial" panose="020B0604020202020204" pitchFamily="34" charset="0"/>
              <a:buNone/>
            </a:pPr>
            <a:r>
              <a:rPr lang="en-US" smtClean="0"/>
              <a:t>	  -  Important to ask individuals, not</a:t>
            </a:r>
          </a:p>
          <a:p>
            <a:pPr eaLnBrk="1" hangingPunct="1">
              <a:buFont typeface="Arial" panose="020B0604020202020204" pitchFamily="34" charset="0"/>
              <a:buNone/>
            </a:pPr>
            <a:r>
              <a:rPr lang="en-US" smtClean="0"/>
              <a:t>        groups</a:t>
            </a:r>
          </a:p>
          <a:p>
            <a:pPr eaLnBrk="1" hangingPunct="1"/>
            <a:r>
              <a:rPr lang="en-US" smtClean="0"/>
              <a:t>Ever need to ask surrogates?</a:t>
            </a:r>
          </a:p>
          <a:p>
            <a:pPr eaLnBrk="1" hangingPunct="1">
              <a:buFont typeface="Arial" panose="020B0604020202020204" pitchFamily="34" charset="0"/>
              <a:buNone/>
            </a:pPr>
            <a:r>
              <a:rPr lang="en-US" smtClean="0"/>
              <a:t>	  -  Parents?</a:t>
            </a:r>
          </a:p>
          <a:p>
            <a:pPr eaLnBrk="1" hangingPunct="1">
              <a:buFont typeface="Arial" panose="020B0604020202020204" pitchFamily="34" charset="0"/>
              <a:buNone/>
            </a:pPr>
            <a:r>
              <a:rPr lang="en-US" smtClean="0"/>
              <a:t>	  -  Caregivers?</a:t>
            </a:r>
          </a:p>
          <a:p>
            <a:pPr eaLnBrk="1" hangingPunct="1"/>
            <a:r>
              <a:rPr lang="en-US" smtClean="0"/>
              <a:t>Key = Who has the information we need?</a:t>
            </a:r>
          </a:p>
          <a:p>
            <a:pPr eaLnBrk="1" hangingPunct="1">
              <a:buFont typeface="Arial" panose="020B0604020202020204" pitchFamily="34" charset="0"/>
              <a:buNone/>
            </a:pPr>
            <a:endParaRPr lang="en-US" smtClean="0"/>
          </a:p>
          <a:p>
            <a:pPr eaLnBrk="1" hangingPunct="1">
              <a:buFont typeface="Arial" panose="020B0604020202020204" pitchFamily="34" charset="0"/>
              <a:buNone/>
            </a:pPr>
            <a:endParaRPr lang="en-US"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defRPr/>
            </a:pPr>
            <a:r>
              <a:rPr lang="en-US" dirty="0" smtClean="0"/>
              <a:t>Should We Ask </a:t>
            </a:r>
            <a:r>
              <a:rPr lang="en-US" i="1" dirty="0" smtClean="0"/>
              <a:t>All</a:t>
            </a:r>
            <a:r>
              <a:rPr lang="en-US" dirty="0" smtClean="0"/>
              <a:t>  Clients</a:t>
            </a:r>
            <a:br>
              <a:rPr lang="en-US" dirty="0" smtClean="0"/>
            </a:br>
            <a:r>
              <a:rPr lang="en-US" dirty="0" smtClean="0"/>
              <a:t>or Only a </a:t>
            </a:r>
            <a:r>
              <a:rPr lang="en-US" i="1" dirty="0" smtClean="0"/>
              <a:t>Sample o</a:t>
            </a:r>
            <a:r>
              <a:rPr lang="en-US" dirty="0" smtClean="0"/>
              <a:t>f Clients?</a:t>
            </a:r>
          </a:p>
        </p:txBody>
      </p:sp>
      <p:sp>
        <p:nvSpPr>
          <p:cNvPr id="11267" name="Content Placeholder 2"/>
          <p:cNvSpPr>
            <a:spLocks noGrp="1"/>
          </p:cNvSpPr>
          <p:nvPr>
            <p:ph idx="1"/>
          </p:nvPr>
        </p:nvSpPr>
        <p:spPr>
          <a:xfrm>
            <a:off x="457200" y="1371600"/>
            <a:ext cx="8153400" cy="4648200"/>
          </a:xfrm>
        </p:spPr>
        <p:txBody>
          <a:bodyPr/>
          <a:lstStyle/>
          <a:p>
            <a:pPr eaLnBrk="1" hangingPunct="1"/>
            <a:r>
              <a:rPr lang="en-US" smtClean="0"/>
              <a:t>Asking all of them isn’t always better:</a:t>
            </a:r>
          </a:p>
          <a:p>
            <a:pPr eaLnBrk="1" hangingPunct="1">
              <a:buFont typeface="Arial" panose="020B0604020202020204" pitchFamily="34" charset="0"/>
              <a:buNone/>
            </a:pPr>
            <a:r>
              <a:rPr lang="en-US" smtClean="0"/>
              <a:t>	  -  We may have lots of clients</a:t>
            </a:r>
          </a:p>
          <a:p>
            <a:pPr eaLnBrk="1" hangingPunct="1">
              <a:buFont typeface="Arial" panose="020B0604020202020204" pitchFamily="34" charset="0"/>
              <a:buNone/>
            </a:pPr>
            <a:r>
              <a:rPr lang="en-US" smtClean="0"/>
              <a:t>	  -  It costs more money to ask them all</a:t>
            </a:r>
          </a:p>
          <a:p>
            <a:pPr eaLnBrk="1" hangingPunct="1">
              <a:buFont typeface="Arial" panose="020B0604020202020204" pitchFamily="34" charset="0"/>
              <a:buNone/>
            </a:pPr>
            <a:r>
              <a:rPr lang="en-US" smtClean="0"/>
              <a:t>	  -  Takes more time to get the results</a:t>
            </a:r>
          </a:p>
          <a:p>
            <a:pPr eaLnBrk="1" hangingPunct="1">
              <a:buFont typeface="Arial" panose="020B0604020202020204" pitchFamily="34" charset="0"/>
              <a:buNone/>
            </a:pPr>
            <a:r>
              <a:rPr lang="en-US" smtClean="0"/>
              <a:t>	  -  Puts a (small) burden on every client</a:t>
            </a:r>
          </a:p>
          <a:p>
            <a:pPr eaLnBrk="1" hangingPunct="1">
              <a:buFont typeface="Arial" panose="020B0604020202020204" pitchFamily="34" charset="0"/>
              <a:buNone/>
            </a:pPr>
            <a:endParaRPr lang="en-US" sz="1200" smtClean="0"/>
          </a:p>
          <a:p>
            <a:pPr eaLnBrk="1" hangingPunct="1"/>
            <a:r>
              <a:rPr lang="en-US" smtClean="0"/>
              <a:t>So, sometimes it’s better to ask only a sample of clients</a:t>
            </a:r>
          </a:p>
          <a:p>
            <a:pPr eaLnBrk="1" hangingPunct="1">
              <a:buFont typeface="Arial" panose="020B0604020202020204" pitchFamily="34" charset="0"/>
              <a:buNone/>
            </a:pPr>
            <a:endParaRPr lang="en-US"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28600" y="533400"/>
            <a:ext cx="7696200" cy="792163"/>
          </a:xfrm>
        </p:spPr>
        <p:txBody>
          <a:bodyPr/>
          <a:lstStyle/>
          <a:p>
            <a:pPr eaLnBrk="1" hangingPunct="1">
              <a:defRPr/>
            </a:pPr>
            <a:r>
              <a:rPr lang="en-US" dirty="0" smtClean="0"/>
              <a:t>If We Ask Only a Sample of Clients, How To Pick </a:t>
            </a:r>
            <a:r>
              <a:rPr lang="en-US" i="1" dirty="0" smtClean="0"/>
              <a:t>Which</a:t>
            </a:r>
            <a:r>
              <a:rPr lang="en-US" dirty="0" smtClean="0"/>
              <a:t>  Clients?</a:t>
            </a:r>
          </a:p>
        </p:txBody>
      </p:sp>
      <p:sp>
        <p:nvSpPr>
          <p:cNvPr id="12291" name="Content Placeholder 2"/>
          <p:cNvSpPr>
            <a:spLocks noGrp="1"/>
          </p:cNvSpPr>
          <p:nvPr>
            <p:ph idx="1"/>
          </p:nvPr>
        </p:nvSpPr>
        <p:spPr>
          <a:xfrm>
            <a:off x="457200" y="1371600"/>
            <a:ext cx="8153400" cy="4648200"/>
          </a:xfrm>
        </p:spPr>
        <p:txBody>
          <a:bodyPr/>
          <a:lstStyle/>
          <a:p>
            <a:pPr eaLnBrk="1" hangingPunct="1"/>
            <a:endParaRPr lang="en-US" smtClean="0"/>
          </a:p>
          <a:p>
            <a:pPr eaLnBrk="1" hangingPunct="1"/>
            <a:r>
              <a:rPr lang="en-US" smtClean="0"/>
              <a:t>Don’t want to bias – if so, waste of time</a:t>
            </a:r>
          </a:p>
          <a:p>
            <a:pPr eaLnBrk="1" hangingPunct="1"/>
            <a:r>
              <a:rPr lang="en-US" smtClean="0"/>
              <a:t>And there are </a:t>
            </a:r>
            <a:r>
              <a:rPr lang="en-US" i="1" smtClean="0"/>
              <a:t>lots</a:t>
            </a:r>
            <a:r>
              <a:rPr lang="en-US" smtClean="0"/>
              <a:t> of ways to bias</a:t>
            </a:r>
          </a:p>
          <a:p>
            <a:pPr eaLnBrk="1" hangingPunct="1"/>
            <a:r>
              <a:rPr lang="en-US" smtClean="0"/>
              <a:t>Pick them randomly – these days, easy to do:</a:t>
            </a:r>
          </a:p>
          <a:p>
            <a:pPr eaLnBrk="1" hangingPunct="1">
              <a:buFont typeface="Arial" panose="020B0604020202020204" pitchFamily="34" charset="0"/>
              <a:buNone/>
            </a:pPr>
            <a:r>
              <a:rPr lang="en-US" smtClean="0"/>
              <a:t>	  -  List our clients, in any order we want</a:t>
            </a:r>
          </a:p>
          <a:p>
            <a:pPr eaLnBrk="1" hangingPunct="1">
              <a:buFont typeface="Arial" panose="020B0604020202020204" pitchFamily="34" charset="0"/>
              <a:buNone/>
            </a:pPr>
            <a:r>
              <a:rPr lang="en-US" smtClean="0"/>
              <a:t>	  -  Go to </a:t>
            </a:r>
            <a:r>
              <a:rPr lang="en-US" u="sng" smtClean="0">
                <a:hlinkClick r:id="rId2"/>
              </a:rPr>
              <a:t>www.random.org/sequences</a:t>
            </a:r>
            <a:endParaRPr lang="en-US" u="sng" smtClean="0"/>
          </a:p>
          <a:p>
            <a:pPr eaLnBrk="1" hangingPunct="1">
              <a:buFont typeface="Arial" panose="020B0604020202020204" pitchFamily="34" charset="0"/>
              <a:buNone/>
            </a:pPr>
            <a:r>
              <a:rPr lang="en-US" smtClean="0"/>
              <a:t>	  -  This will randomly mix up our list</a:t>
            </a:r>
          </a:p>
          <a:p>
            <a:pPr eaLnBrk="1" hangingPunct="1">
              <a:buFont typeface="Arial" panose="020B0604020202020204" pitchFamily="34" charset="0"/>
              <a:buNone/>
            </a:pPr>
            <a:r>
              <a:rPr lang="en-US" smtClean="0"/>
              <a:t>	  -  Start at the top, ask as many as we need</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228600" y="762000"/>
            <a:ext cx="7696200" cy="792163"/>
          </a:xfrm>
        </p:spPr>
        <p:txBody>
          <a:bodyPr/>
          <a:lstStyle/>
          <a:p>
            <a:pPr eaLnBrk="1" hangingPunct="1">
              <a:defRPr/>
            </a:pPr>
            <a:r>
              <a:rPr lang="en-US" i="1" dirty="0" smtClean="0"/>
              <a:t>How Many  </a:t>
            </a:r>
            <a:r>
              <a:rPr lang="en-US" dirty="0" smtClean="0"/>
              <a:t>Clients</a:t>
            </a:r>
            <a:r>
              <a:rPr lang="en-US" i="1" dirty="0" smtClean="0"/>
              <a:t> </a:t>
            </a:r>
            <a:r>
              <a:rPr lang="en-US" dirty="0" smtClean="0"/>
              <a:t>Should We Ask?</a:t>
            </a:r>
          </a:p>
        </p:txBody>
      </p:sp>
      <p:sp>
        <p:nvSpPr>
          <p:cNvPr id="13315" name="Content Placeholder 2"/>
          <p:cNvSpPr>
            <a:spLocks noGrp="1"/>
          </p:cNvSpPr>
          <p:nvPr>
            <p:ph idx="1"/>
          </p:nvPr>
        </p:nvSpPr>
        <p:spPr/>
        <p:txBody>
          <a:bodyPr/>
          <a:lstStyle/>
          <a:p>
            <a:pPr eaLnBrk="1" hangingPunct="1"/>
            <a:endParaRPr lang="en-US" smtClean="0"/>
          </a:p>
          <a:p>
            <a:pPr eaLnBrk="1" hangingPunct="1"/>
            <a:r>
              <a:rPr lang="en-US" smtClean="0"/>
              <a:t>Can get complicated, depending on what we want to know at the end:</a:t>
            </a:r>
          </a:p>
          <a:p>
            <a:pPr eaLnBrk="1" hangingPunct="1">
              <a:buFont typeface="Arial" panose="020B0604020202020204" pitchFamily="34" charset="0"/>
              <a:buNone/>
            </a:pPr>
            <a:r>
              <a:rPr lang="en-US" smtClean="0"/>
              <a:t>	  -  General outcomes for everyone overall?</a:t>
            </a:r>
          </a:p>
          <a:p>
            <a:pPr eaLnBrk="1" hangingPunct="1">
              <a:buFont typeface="Arial" panose="020B0604020202020204" pitchFamily="34" charset="0"/>
              <a:buNone/>
            </a:pPr>
            <a:r>
              <a:rPr lang="en-US" smtClean="0"/>
              <a:t>	  -  Specific outcomes for left-handed females?</a:t>
            </a:r>
          </a:p>
          <a:p>
            <a:pPr eaLnBrk="1" hangingPunct="1"/>
            <a:r>
              <a:rPr lang="en-US" smtClean="0"/>
              <a:t>Sometimes we’ll need expert statistical help</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defRPr/>
            </a:pPr>
            <a:r>
              <a:rPr lang="en-US" i="1" dirty="0" smtClean="0"/>
              <a:t>When</a:t>
            </a:r>
            <a:r>
              <a:rPr lang="en-US" dirty="0" smtClean="0"/>
              <a:t>  Should We Ask?</a:t>
            </a:r>
          </a:p>
        </p:txBody>
      </p:sp>
      <p:sp>
        <p:nvSpPr>
          <p:cNvPr id="14339" name="Content Placeholder 2"/>
          <p:cNvSpPr>
            <a:spLocks noGrp="1"/>
          </p:cNvSpPr>
          <p:nvPr>
            <p:ph idx="1"/>
          </p:nvPr>
        </p:nvSpPr>
        <p:spPr/>
        <p:txBody>
          <a:bodyPr/>
          <a:lstStyle/>
          <a:p>
            <a:pPr eaLnBrk="1" hangingPunct="1"/>
            <a:r>
              <a:rPr lang="en-US" smtClean="0"/>
              <a:t>When it’s convenient for our CIL?</a:t>
            </a:r>
          </a:p>
          <a:p>
            <a:pPr eaLnBrk="1" hangingPunct="1">
              <a:buFont typeface="Arial" panose="020B0604020202020204" pitchFamily="34" charset="0"/>
              <a:buNone/>
            </a:pPr>
            <a:r>
              <a:rPr lang="en-US" smtClean="0"/>
              <a:t>	  -  One specific time of year?</a:t>
            </a:r>
          </a:p>
          <a:p>
            <a:pPr eaLnBrk="1" hangingPunct="1">
              <a:buFont typeface="Arial" panose="020B0604020202020204" pitchFamily="34" charset="0"/>
              <a:buNone/>
            </a:pPr>
            <a:r>
              <a:rPr lang="en-US" smtClean="0"/>
              <a:t>	  -  As our workload allows?</a:t>
            </a:r>
          </a:p>
          <a:p>
            <a:pPr eaLnBrk="1" hangingPunct="1"/>
            <a:r>
              <a:rPr lang="en-US" smtClean="0"/>
              <a:t>At a certain time during our work with the client?</a:t>
            </a:r>
          </a:p>
          <a:p>
            <a:pPr eaLnBrk="1" hangingPunct="1">
              <a:buFont typeface="Arial" panose="020B0604020202020204" pitchFamily="34" charset="0"/>
              <a:buNone/>
            </a:pPr>
            <a:r>
              <a:rPr lang="en-US" smtClean="0"/>
              <a:t>	  -  While a client is receiving services?</a:t>
            </a:r>
          </a:p>
          <a:p>
            <a:pPr eaLnBrk="1" hangingPunct="1">
              <a:buFont typeface="Arial" panose="020B0604020202020204" pitchFamily="34" charset="0"/>
              <a:buNone/>
            </a:pPr>
            <a:r>
              <a:rPr lang="en-US" smtClean="0"/>
              <a:t>	  -  At the end of receiving services?</a:t>
            </a:r>
          </a:p>
          <a:p>
            <a:pPr eaLnBrk="1" hangingPunct="1">
              <a:buFont typeface="Arial" panose="020B0604020202020204" pitchFamily="34" charset="0"/>
              <a:buNone/>
            </a:pPr>
            <a:r>
              <a:rPr lang="en-US" smtClean="0"/>
              <a:t>	  -  After services have stopped?</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themeOverride>
</file>

<file path=ppt/theme/themeOverride2.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1149</TotalTime>
  <Words>1230</Words>
  <Application>Microsoft Office PowerPoint</Application>
  <PresentationFormat>On-screen Show (4:3)</PresentationFormat>
  <Paragraphs>213</Paragraphs>
  <Slides>30</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30</vt:i4>
      </vt:variant>
    </vt:vector>
  </HeadingPairs>
  <TitlesOfParts>
    <vt:vector size="38" baseType="lpstr">
      <vt:lpstr>Arial</vt:lpstr>
      <vt:lpstr>Arial Rounded MT Bold</vt:lpstr>
      <vt:lpstr>Tahoma</vt:lpstr>
      <vt:lpstr>Trebuchet MS</vt:lpstr>
      <vt:lpstr>Georgia</vt:lpstr>
      <vt:lpstr>Arial Narrow</vt:lpstr>
      <vt:lpstr>Default Design</vt:lpstr>
      <vt:lpstr>Slipstream</vt:lpstr>
      <vt:lpstr>PowerPoint Presentation</vt:lpstr>
      <vt:lpstr>The Yellow Brick Road – Step 6 </vt:lpstr>
      <vt:lpstr>Two Commonly Used Ways to Gather Outcome Information</vt:lpstr>
      <vt:lpstr>#1 -- Clients: What  Information Should We Ask?</vt:lpstr>
      <vt:lpstr>Who  Should We Ask?</vt:lpstr>
      <vt:lpstr>Should We Ask All  Clients or Only a Sample of Clients?</vt:lpstr>
      <vt:lpstr>If We Ask Only a Sample of Clients, How To Pick Which  Clients?</vt:lpstr>
      <vt:lpstr>How Many  Clients Should We Ask?</vt:lpstr>
      <vt:lpstr>When  Should We Ask?</vt:lpstr>
      <vt:lpstr>Important Issues About Interviewing Clients (consumers, I&amp;R callers)</vt:lpstr>
      <vt:lpstr>Other Important Issues About Interviews </vt:lpstr>
      <vt:lpstr>#2 -- MIS: What Information Can We Get?</vt:lpstr>
      <vt:lpstr>How Will We Record  What We Learn?</vt:lpstr>
      <vt:lpstr>Field Test All Your Plans</vt:lpstr>
      <vt:lpstr>NCIL Outcome Measures Project</vt:lpstr>
      <vt:lpstr>Overview of the field test</vt:lpstr>
      <vt:lpstr>CILs Were Evenly Split Urban-Rural</vt:lpstr>
      <vt:lpstr>Information-gathering</vt:lpstr>
      <vt:lpstr>Field Test Feedback</vt:lpstr>
      <vt:lpstr>Field test reports:</vt:lpstr>
      <vt:lpstr>How the field test gathered outcome information</vt:lpstr>
      <vt:lpstr>How the field test gathered outcome information, cont’d.</vt:lpstr>
      <vt:lpstr>How the field test gathered outcome information, cont’d. 2</vt:lpstr>
      <vt:lpstr>How the field test gathered outcome information, cont’d. 3</vt:lpstr>
      <vt:lpstr>How the field test gathered outcome information, cont’d. 4</vt:lpstr>
      <vt:lpstr>How the field test gathered outcome information, cont’d. 5</vt:lpstr>
      <vt:lpstr>Your Turn </vt:lpstr>
      <vt:lpstr>Two Good (Free) References</vt:lpstr>
      <vt:lpstr>For more information</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Elhardt, Marjorie</cp:lastModifiedBy>
  <cp:revision>92</cp:revision>
  <cp:lastPrinted>2011-08-17T12:37:25Z</cp:lastPrinted>
  <dcterms:created xsi:type="dcterms:W3CDTF">2011-01-05T14:17:40Z</dcterms:created>
  <dcterms:modified xsi:type="dcterms:W3CDTF">2014-02-07T17:37:58Z</dcterms:modified>
</cp:coreProperties>
</file>