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2" r:id="rId3"/>
  </p:sldMasterIdLst>
  <p:notesMasterIdLst>
    <p:notesMasterId r:id="rId26"/>
  </p:notesMasterIdLst>
  <p:handoutMasterIdLst>
    <p:handoutMasterId r:id="rId27"/>
  </p:handoutMasterIdLst>
  <p:sldIdLst>
    <p:sldId id="280" r:id="rId4"/>
    <p:sldId id="426" r:id="rId5"/>
    <p:sldId id="420" r:id="rId6"/>
    <p:sldId id="421" r:id="rId7"/>
    <p:sldId id="389" r:id="rId8"/>
    <p:sldId id="422" r:id="rId9"/>
    <p:sldId id="391" r:id="rId10"/>
    <p:sldId id="392" r:id="rId11"/>
    <p:sldId id="404" r:id="rId12"/>
    <p:sldId id="395" r:id="rId13"/>
    <p:sldId id="423" r:id="rId14"/>
    <p:sldId id="396" r:id="rId15"/>
    <p:sldId id="409" r:id="rId16"/>
    <p:sldId id="415" r:id="rId17"/>
    <p:sldId id="416" r:id="rId18"/>
    <p:sldId id="417" r:id="rId19"/>
    <p:sldId id="418" r:id="rId20"/>
    <p:sldId id="424" r:id="rId21"/>
    <p:sldId id="425" r:id="rId22"/>
    <p:sldId id="401" r:id="rId23"/>
    <p:sldId id="407" r:id="rId24"/>
    <p:sldId id="318"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9357" autoAdjust="0"/>
    <p:restoredTop sz="94614" autoAdjust="0"/>
  </p:normalViewPr>
  <p:slideViewPr>
    <p:cSldViewPr>
      <p:cViewPr varScale="1">
        <p:scale>
          <a:sx n="112" d="100"/>
          <a:sy n="112" d="100"/>
        </p:scale>
        <p:origin x="157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defRPr>
            </a:lvl1pPr>
          </a:lstStyle>
          <a:p>
            <a:pPr>
              <a:defRPr/>
            </a:pPr>
            <a:fld id="{9E43EAF0-6874-4F01-ACDA-50F7EFE71F6D}" type="datetimeFigureOut">
              <a:rPr lang="en-US"/>
              <a:pPr>
                <a:defRPr/>
              </a:pPr>
              <a:t>2/7/2014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2146BD5F-CC93-40C2-B18C-57B1DB352DAE}" type="slidenum">
              <a:rPr lang="en-US"/>
              <a:pPr/>
              <a:t>‹#›</a:t>
            </a:fld>
            <a:endParaRPr lang="en-US"/>
          </a:p>
        </p:txBody>
      </p:sp>
    </p:spTree>
    <p:extLst>
      <p:ext uri="{BB962C8B-B14F-4D97-AF65-F5344CB8AC3E}">
        <p14:creationId xmlns:p14="http://schemas.microsoft.com/office/powerpoint/2010/main" val="3415670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6EB3989-93DF-495C-9F7E-DD3D6476A075}" type="slidenum">
              <a:rPr lang="en-US"/>
              <a:pPr/>
              <a:t>‹#›</a:t>
            </a:fld>
            <a:endParaRPr lang="en-US"/>
          </a:p>
        </p:txBody>
      </p:sp>
    </p:spTree>
    <p:extLst>
      <p:ext uri="{BB962C8B-B14F-4D97-AF65-F5344CB8AC3E}">
        <p14:creationId xmlns:p14="http://schemas.microsoft.com/office/powerpoint/2010/main" val="25583796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7AC1F8D9-B6BC-4B8E-BEF9-33F6E721AAA3}" type="slidenum">
              <a:rPr lang="en-US"/>
              <a:pPr/>
              <a:t>‹#›</a:t>
            </a:fld>
            <a:endParaRPr lang="en-US"/>
          </a:p>
        </p:txBody>
      </p:sp>
    </p:spTree>
    <p:extLst>
      <p:ext uri="{BB962C8B-B14F-4D97-AF65-F5344CB8AC3E}">
        <p14:creationId xmlns:p14="http://schemas.microsoft.com/office/powerpoint/2010/main" val="1308354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B527A14E-B17A-4804-B3F1-5CB1438C7337}" type="slidenum">
              <a:rPr lang="en-US"/>
              <a:pPr/>
              <a:t>‹#›</a:t>
            </a:fld>
            <a:endParaRPr lang="en-US"/>
          </a:p>
        </p:txBody>
      </p:sp>
    </p:spTree>
    <p:extLst>
      <p:ext uri="{BB962C8B-B14F-4D97-AF65-F5344CB8AC3E}">
        <p14:creationId xmlns:p14="http://schemas.microsoft.com/office/powerpoint/2010/main" val="1049524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F8DD71E5-72FC-4904-8DD4-C0C58E65F13F}" type="slidenum">
              <a:rPr lang="en-US"/>
              <a:pPr/>
              <a:t>‹#›</a:t>
            </a:fld>
            <a:endParaRPr lang="en-US"/>
          </a:p>
        </p:txBody>
      </p:sp>
    </p:spTree>
    <p:extLst>
      <p:ext uri="{BB962C8B-B14F-4D97-AF65-F5344CB8AC3E}">
        <p14:creationId xmlns:p14="http://schemas.microsoft.com/office/powerpoint/2010/main" val="2404059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34CBDA6E-A546-45E9-80F3-6DCF37573D2D}"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02FBD839-65E6-43DA-807E-45B49FBD82B4}" type="slidenum">
              <a:rPr lang="en-US"/>
              <a:pPr/>
              <a:t>‹#›</a:t>
            </a:fld>
            <a:endParaRPr lang="en-US"/>
          </a:p>
        </p:txBody>
      </p:sp>
    </p:spTree>
    <p:extLst>
      <p:ext uri="{BB962C8B-B14F-4D97-AF65-F5344CB8AC3E}">
        <p14:creationId xmlns:p14="http://schemas.microsoft.com/office/powerpoint/2010/main" val="823868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F15D1D79-553C-4085-A2A7-68139D4F6993}" type="datetimeFigureOut">
              <a:rPr lang="en-US"/>
              <a:pPr>
                <a:defRPr/>
              </a:pPr>
              <a:t>2/7/2014</a:t>
            </a:fld>
            <a:endParaRPr lang="en-US"/>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fld id="{8E71B887-4021-4989-82C6-9BFD61880D3D}" type="slidenum">
              <a:rPr lang="en-US"/>
              <a:pPr/>
              <a:t>‹#›</a:t>
            </a:fld>
            <a:endParaRPr lang="en-US"/>
          </a:p>
        </p:txBody>
      </p:sp>
    </p:spTree>
    <p:extLst>
      <p:ext uri="{BB962C8B-B14F-4D97-AF65-F5344CB8AC3E}">
        <p14:creationId xmlns:p14="http://schemas.microsoft.com/office/powerpoint/2010/main" val="6200766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D216EA23-B3F2-45E3-A5AD-D8695EBD5287}"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CD28868F-0CB6-4C7E-A05B-76B9415223FE}" type="slidenum">
              <a:rPr lang="en-US"/>
              <a:pPr/>
              <a:t>‹#›</a:t>
            </a:fld>
            <a:endParaRPr lang="en-US"/>
          </a:p>
        </p:txBody>
      </p:sp>
    </p:spTree>
    <p:extLst>
      <p:ext uri="{BB962C8B-B14F-4D97-AF65-F5344CB8AC3E}">
        <p14:creationId xmlns:p14="http://schemas.microsoft.com/office/powerpoint/2010/main" val="4063037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031C5AF5-0226-453C-BCEC-7670FD3B261B}" type="datetimeFigureOut">
              <a:rPr lang="en-US"/>
              <a:pPr>
                <a:defRPr/>
              </a:pPr>
              <a:t>2/7/2014</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590E0B85-2171-463A-AF4D-48CD0E48F96B}" type="slidenum">
              <a:rPr lang="en-US"/>
              <a:pPr/>
              <a:t>‹#›</a:t>
            </a:fld>
            <a:endParaRPr lang="en-US"/>
          </a:p>
        </p:txBody>
      </p:sp>
    </p:spTree>
    <p:extLst>
      <p:ext uri="{BB962C8B-B14F-4D97-AF65-F5344CB8AC3E}">
        <p14:creationId xmlns:p14="http://schemas.microsoft.com/office/powerpoint/2010/main" val="2922394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EDF7AB30-B27D-472E-88C6-54199EA85A1C}" type="datetimeFigureOut">
              <a:rPr lang="en-US"/>
              <a:pPr>
                <a:defRPr/>
              </a:pPr>
              <a:t>2/7/2014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575A93D4-0AEB-493E-8AE6-861066F83F59}" type="slidenum">
              <a:rPr lang="en-US"/>
              <a:pPr/>
              <a:t>‹#›</a:t>
            </a:fld>
            <a:endParaRPr lang="en-US"/>
          </a:p>
        </p:txBody>
      </p:sp>
    </p:spTree>
    <p:extLst>
      <p:ext uri="{BB962C8B-B14F-4D97-AF65-F5344CB8AC3E}">
        <p14:creationId xmlns:p14="http://schemas.microsoft.com/office/powerpoint/2010/main" val="3038122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35BB218F-6A96-49A0-9253-D73B3AF4FED8}" type="datetimeFigureOut">
              <a:rPr lang="en-US"/>
              <a:pPr>
                <a:defRPr/>
              </a:pPr>
              <a:t>2/7/2014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C7117D1F-7D34-4844-8401-F6D959480E07}" type="slidenum">
              <a:rPr lang="en-US"/>
              <a:pPr/>
              <a:t>‹#›</a:t>
            </a:fld>
            <a:endParaRPr lang="en-US"/>
          </a:p>
        </p:txBody>
      </p:sp>
    </p:spTree>
    <p:extLst>
      <p:ext uri="{BB962C8B-B14F-4D97-AF65-F5344CB8AC3E}">
        <p14:creationId xmlns:p14="http://schemas.microsoft.com/office/powerpoint/2010/main" val="5618168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F36091A-1960-4AED-A3A9-932DDD7299F1}" type="datetimeFigureOut">
              <a:rPr lang="en-US"/>
              <a:pPr>
                <a:defRPr/>
              </a:pPr>
              <a:t>2/7/2014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3FC00EDD-9CD2-4157-A302-63B693212614}" type="slidenum">
              <a:rPr lang="en-US"/>
              <a:pPr/>
              <a:t>‹#›</a:t>
            </a:fld>
            <a:endParaRPr lang="en-US"/>
          </a:p>
        </p:txBody>
      </p:sp>
    </p:spTree>
    <p:extLst>
      <p:ext uri="{BB962C8B-B14F-4D97-AF65-F5344CB8AC3E}">
        <p14:creationId xmlns:p14="http://schemas.microsoft.com/office/powerpoint/2010/main" val="17344151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36A44D-5A77-4DDE-B274-79FF28792F95}" type="datetimeFigureOut">
              <a:rPr lang="en-US"/>
              <a:pPr>
                <a:defRPr/>
              </a:pPr>
              <a:t>2/7/2014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2BE507B-7E2A-4D7B-A4C3-95C44BBFD4AC}" type="slidenum">
              <a:rPr lang="en-US"/>
              <a:pPr/>
              <a:t>‹#›</a:t>
            </a:fld>
            <a:endParaRPr lang="en-US"/>
          </a:p>
        </p:txBody>
      </p:sp>
    </p:spTree>
    <p:extLst>
      <p:ext uri="{BB962C8B-B14F-4D97-AF65-F5344CB8AC3E}">
        <p14:creationId xmlns:p14="http://schemas.microsoft.com/office/powerpoint/2010/main" val="3693657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D066D3F8-2D64-4364-A17C-B95CCCF17060}" type="slidenum">
              <a:rPr lang="en-US"/>
              <a:pPr/>
              <a:t>‹#›</a:t>
            </a:fld>
            <a:endParaRPr lang="en-US"/>
          </a:p>
        </p:txBody>
      </p:sp>
    </p:spTree>
    <p:extLst>
      <p:ext uri="{BB962C8B-B14F-4D97-AF65-F5344CB8AC3E}">
        <p14:creationId xmlns:p14="http://schemas.microsoft.com/office/powerpoint/2010/main" val="2527221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46E1BD16-8BAE-4EAB-A989-802A53DE270B}" type="datetimeFigureOut">
              <a:rPr lang="en-US"/>
              <a:pPr>
                <a:defRPr/>
              </a:pPr>
              <a:t>2/7/2014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fld id="{7514641C-9DEF-4D25-8109-14AFE9E3FD73}" type="slidenum">
              <a:rPr lang="en-US"/>
              <a:pPr/>
              <a:t>‹#›</a:t>
            </a:fld>
            <a:endParaRPr lang="en-US"/>
          </a:p>
        </p:txBody>
      </p:sp>
    </p:spTree>
    <p:extLst>
      <p:ext uri="{BB962C8B-B14F-4D97-AF65-F5344CB8AC3E}">
        <p14:creationId xmlns:p14="http://schemas.microsoft.com/office/powerpoint/2010/main" val="1825458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501A3EE-03EC-40B5-A625-2CB3C5B0051C}"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8D55E4C-351B-4037-BB30-E25ED4C3AE67}" type="slidenum">
              <a:rPr lang="en-US"/>
              <a:pPr/>
              <a:t>‹#›</a:t>
            </a:fld>
            <a:endParaRPr lang="en-US"/>
          </a:p>
        </p:txBody>
      </p:sp>
    </p:spTree>
    <p:extLst>
      <p:ext uri="{BB962C8B-B14F-4D97-AF65-F5344CB8AC3E}">
        <p14:creationId xmlns:p14="http://schemas.microsoft.com/office/powerpoint/2010/main" val="7747658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2D62590-5E1B-40E0-850D-9023A36870A9}"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AC72D0D-7CDE-4D4B-9AB2-9E4D91F191A2}" type="slidenum">
              <a:rPr lang="en-US"/>
              <a:pPr/>
              <a:t>‹#›</a:t>
            </a:fld>
            <a:endParaRPr lang="en-US"/>
          </a:p>
        </p:txBody>
      </p:sp>
    </p:spTree>
    <p:extLst>
      <p:ext uri="{BB962C8B-B14F-4D97-AF65-F5344CB8AC3E}">
        <p14:creationId xmlns:p14="http://schemas.microsoft.com/office/powerpoint/2010/main" val="36392489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58EF754-A444-48CE-910B-31A0B13BFA61}"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5A6C373-5B5A-4596-B5CA-AFCAB95551DB}" type="slidenum">
              <a:rPr lang="en-US"/>
              <a:pPr/>
              <a:t>‹#›</a:t>
            </a:fld>
            <a:endParaRPr lang="en-US"/>
          </a:p>
        </p:txBody>
      </p:sp>
    </p:spTree>
    <p:extLst>
      <p:ext uri="{BB962C8B-B14F-4D97-AF65-F5344CB8AC3E}">
        <p14:creationId xmlns:p14="http://schemas.microsoft.com/office/powerpoint/2010/main" val="3850947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0263219-18AE-4FE7-ABB3-27B493F89355}"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4349596-DAF7-455E-BD23-75C7AF0E02B7}" type="slidenum">
              <a:rPr lang="en-US"/>
              <a:pPr/>
              <a:t>‹#›</a:t>
            </a:fld>
            <a:endParaRPr lang="en-US"/>
          </a:p>
        </p:txBody>
      </p:sp>
    </p:spTree>
    <p:extLst>
      <p:ext uri="{BB962C8B-B14F-4D97-AF65-F5344CB8AC3E}">
        <p14:creationId xmlns:p14="http://schemas.microsoft.com/office/powerpoint/2010/main" val="11536659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8B42FFF-8F9C-4186-91A2-F447D4AF77F5}"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D7B36F5-6146-4A6A-97AF-E97F9508B6FC}" type="slidenum">
              <a:rPr lang="en-US"/>
              <a:pPr/>
              <a:t>‹#›</a:t>
            </a:fld>
            <a:endParaRPr lang="en-US"/>
          </a:p>
        </p:txBody>
      </p:sp>
    </p:spTree>
    <p:extLst>
      <p:ext uri="{BB962C8B-B14F-4D97-AF65-F5344CB8AC3E}">
        <p14:creationId xmlns:p14="http://schemas.microsoft.com/office/powerpoint/2010/main" val="37624141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4A5FC91-3BBA-4EA4-BBE2-8DAB2EA6A52C}" type="datetimeFigureOut">
              <a:rPr lang="en-US"/>
              <a:pPr>
                <a:defRPr/>
              </a:pPr>
              <a:t>2/7/2014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4A9B4BE-569C-45C5-8B90-905880D8F3A3}" type="slidenum">
              <a:rPr lang="en-US"/>
              <a:pPr/>
              <a:t>‹#›</a:t>
            </a:fld>
            <a:endParaRPr lang="en-US"/>
          </a:p>
        </p:txBody>
      </p:sp>
    </p:spTree>
    <p:extLst>
      <p:ext uri="{BB962C8B-B14F-4D97-AF65-F5344CB8AC3E}">
        <p14:creationId xmlns:p14="http://schemas.microsoft.com/office/powerpoint/2010/main" val="22788728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869C356-25B0-448B-831A-CE6C963075E1}" type="datetimeFigureOut">
              <a:rPr lang="en-US"/>
              <a:pPr>
                <a:defRPr/>
              </a:pPr>
              <a:t>2/7/2014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9C9274E1-9CD3-4EFC-A5C8-39181145F334}" type="slidenum">
              <a:rPr lang="en-US"/>
              <a:pPr/>
              <a:t>‹#›</a:t>
            </a:fld>
            <a:endParaRPr lang="en-US"/>
          </a:p>
        </p:txBody>
      </p:sp>
    </p:spTree>
    <p:extLst>
      <p:ext uri="{BB962C8B-B14F-4D97-AF65-F5344CB8AC3E}">
        <p14:creationId xmlns:p14="http://schemas.microsoft.com/office/powerpoint/2010/main" val="15494848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19EB757-ED64-4CE7-A0A0-D06B4D0CFF56}" type="datetimeFigureOut">
              <a:rPr lang="en-US"/>
              <a:pPr>
                <a:defRPr/>
              </a:pPr>
              <a:t>2/7/2014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CFE4C52D-3AD4-4517-986A-7338D7398787}" type="slidenum">
              <a:rPr lang="en-US"/>
              <a:pPr/>
              <a:t>‹#›</a:t>
            </a:fld>
            <a:endParaRPr lang="en-US"/>
          </a:p>
        </p:txBody>
      </p:sp>
    </p:spTree>
    <p:extLst>
      <p:ext uri="{BB962C8B-B14F-4D97-AF65-F5344CB8AC3E}">
        <p14:creationId xmlns:p14="http://schemas.microsoft.com/office/powerpoint/2010/main" val="21416728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DB680E-4BB6-41A2-B5CB-B769D17187D5}" type="datetimeFigureOut">
              <a:rPr lang="en-US"/>
              <a:pPr>
                <a:defRPr/>
              </a:pPr>
              <a:t>2/7/2014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F3DCF5A9-F5B0-41EC-A518-F84DAF06BB26}" type="slidenum">
              <a:rPr lang="en-US"/>
              <a:pPr/>
              <a:t>‹#›</a:t>
            </a:fld>
            <a:endParaRPr lang="en-US"/>
          </a:p>
        </p:txBody>
      </p:sp>
    </p:spTree>
    <p:extLst>
      <p:ext uri="{BB962C8B-B14F-4D97-AF65-F5344CB8AC3E}">
        <p14:creationId xmlns:p14="http://schemas.microsoft.com/office/powerpoint/2010/main" val="1713728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90FFCF04-BD9C-471E-86BC-FAC390394178}" type="slidenum">
              <a:rPr lang="en-US"/>
              <a:pPr/>
              <a:t>‹#›</a:t>
            </a:fld>
            <a:endParaRPr lang="en-US"/>
          </a:p>
        </p:txBody>
      </p:sp>
    </p:spTree>
    <p:extLst>
      <p:ext uri="{BB962C8B-B14F-4D97-AF65-F5344CB8AC3E}">
        <p14:creationId xmlns:p14="http://schemas.microsoft.com/office/powerpoint/2010/main" val="25458638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CD9738-8FA0-4158-9F1D-03FDA778F325}" type="datetimeFigureOut">
              <a:rPr lang="en-US"/>
              <a:pPr>
                <a:defRPr/>
              </a:pPr>
              <a:t>2/7/2014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BBF308B-A192-474D-98FE-6422C30DBD30}" type="slidenum">
              <a:rPr lang="en-US"/>
              <a:pPr/>
              <a:t>‹#›</a:t>
            </a:fld>
            <a:endParaRPr lang="en-US"/>
          </a:p>
        </p:txBody>
      </p:sp>
    </p:spTree>
    <p:extLst>
      <p:ext uri="{BB962C8B-B14F-4D97-AF65-F5344CB8AC3E}">
        <p14:creationId xmlns:p14="http://schemas.microsoft.com/office/powerpoint/2010/main" val="35058732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A64EE40-AC31-4E95-81CF-C389156FFE80}" type="datetimeFigureOut">
              <a:rPr lang="en-US"/>
              <a:pPr>
                <a:defRPr/>
              </a:pPr>
              <a:t>2/7/2014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1B65E92-4282-45CD-8FD7-9E6F80F5BBAE}" type="slidenum">
              <a:rPr lang="en-US"/>
              <a:pPr/>
              <a:t>‹#›</a:t>
            </a:fld>
            <a:endParaRPr lang="en-US"/>
          </a:p>
        </p:txBody>
      </p:sp>
    </p:spTree>
    <p:extLst>
      <p:ext uri="{BB962C8B-B14F-4D97-AF65-F5344CB8AC3E}">
        <p14:creationId xmlns:p14="http://schemas.microsoft.com/office/powerpoint/2010/main" val="17459420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D3EC4D6-EB1D-470F-83AC-82FAC744B0BC}"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B21839A-B5DD-4201-AB62-C562A7A958C0}" type="slidenum">
              <a:rPr lang="en-US"/>
              <a:pPr/>
              <a:t>‹#›</a:t>
            </a:fld>
            <a:endParaRPr lang="en-US"/>
          </a:p>
        </p:txBody>
      </p:sp>
    </p:spTree>
    <p:extLst>
      <p:ext uri="{BB962C8B-B14F-4D97-AF65-F5344CB8AC3E}">
        <p14:creationId xmlns:p14="http://schemas.microsoft.com/office/powerpoint/2010/main" val="29049184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B3E7B68-CE3F-4D85-B0A1-E6FCA5E0E445}"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B731706-9F2B-4CAA-9E1B-485561543596}" type="slidenum">
              <a:rPr lang="en-US"/>
              <a:pPr/>
              <a:t>‹#›</a:t>
            </a:fld>
            <a:endParaRPr lang="en-US"/>
          </a:p>
        </p:txBody>
      </p:sp>
    </p:spTree>
    <p:extLst>
      <p:ext uri="{BB962C8B-B14F-4D97-AF65-F5344CB8AC3E}">
        <p14:creationId xmlns:p14="http://schemas.microsoft.com/office/powerpoint/2010/main" val="130355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D8644FF1-881B-43C4-8D1D-F5B8B80B49A5}" type="slidenum">
              <a:rPr lang="en-US"/>
              <a:pPr/>
              <a:t>‹#›</a:t>
            </a:fld>
            <a:endParaRPr lang="en-US"/>
          </a:p>
        </p:txBody>
      </p:sp>
    </p:spTree>
    <p:extLst>
      <p:ext uri="{BB962C8B-B14F-4D97-AF65-F5344CB8AC3E}">
        <p14:creationId xmlns:p14="http://schemas.microsoft.com/office/powerpoint/2010/main" val="2892546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2F9DE481-FF5A-483C-98C6-7ED109A4A8F2}" type="slidenum">
              <a:rPr lang="en-US"/>
              <a:pPr/>
              <a:t>‹#›</a:t>
            </a:fld>
            <a:endParaRPr lang="en-US"/>
          </a:p>
        </p:txBody>
      </p:sp>
    </p:spTree>
    <p:extLst>
      <p:ext uri="{BB962C8B-B14F-4D97-AF65-F5344CB8AC3E}">
        <p14:creationId xmlns:p14="http://schemas.microsoft.com/office/powerpoint/2010/main" val="1612487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DEE3E419-B3AE-4AD8-8D53-8FC2EB780DD6}" type="slidenum">
              <a:rPr lang="en-US"/>
              <a:pPr/>
              <a:t>‹#›</a:t>
            </a:fld>
            <a:endParaRPr lang="en-US"/>
          </a:p>
        </p:txBody>
      </p:sp>
    </p:spTree>
    <p:extLst>
      <p:ext uri="{BB962C8B-B14F-4D97-AF65-F5344CB8AC3E}">
        <p14:creationId xmlns:p14="http://schemas.microsoft.com/office/powerpoint/2010/main" val="3974284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EBC7F640-91F9-4D55-A560-161FAF25407F}" type="slidenum">
              <a:rPr lang="en-US"/>
              <a:pPr/>
              <a:t>‹#›</a:t>
            </a:fld>
            <a:endParaRPr lang="en-US"/>
          </a:p>
        </p:txBody>
      </p:sp>
    </p:spTree>
    <p:extLst>
      <p:ext uri="{BB962C8B-B14F-4D97-AF65-F5344CB8AC3E}">
        <p14:creationId xmlns:p14="http://schemas.microsoft.com/office/powerpoint/2010/main" val="3095751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38670A96-AF1A-45FD-9CDA-7A0EB2E633C6}" type="slidenum">
              <a:rPr lang="en-US"/>
              <a:pPr/>
              <a:t>‹#›</a:t>
            </a:fld>
            <a:endParaRPr lang="en-US"/>
          </a:p>
        </p:txBody>
      </p:sp>
    </p:spTree>
    <p:extLst>
      <p:ext uri="{BB962C8B-B14F-4D97-AF65-F5344CB8AC3E}">
        <p14:creationId xmlns:p14="http://schemas.microsoft.com/office/powerpoint/2010/main" val="2515743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A2683620-4710-48AE-9C38-E09F549B6F99}" type="slidenum">
              <a:rPr lang="en-US"/>
              <a:pPr/>
              <a:t>‹#›</a:t>
            </a:fld>
            <a:endParaRPr lang="en-US"/>
          </a:p>
        </p:txBody>
      </p:sp>
    </p:spTree>
    <p:extLst>
      <p:ext uri="{BB962C8B-B14F-4D97-AF65-F5344CB8AC3E}">
        <p14:creationId xmlns:p14="http://schemas.microsoft.com/office/powerpoint/2010/main" val="58301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E8A1D6F3-67AA-4B47-B367-2E28777FDCBA}"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A22B740-AA9A-410D-B634-841436BF35EE}"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2061"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smtClean="0">
                <a:solidFill>
                  <a:schemeClr val="tx1">
                    <a:lumMod val="50000"/>
                    <a:lumOff val="50000"/>
                  </a:schemeClr>
                </a:solidFill>
                <a:latin typeface="Arial" charset="0"/>
              </a:defRPr>
            </a:lvl1pPr>
          </a:lstStyle>
          <a:p>
            <a:pPr>
              <a:defRPr/>
            </a:pPr>
            <a:fld id="{30A4C0E9-DE2F-40E5-AC5C-9698C1D812F7}" type="datetimeFigureOut">
              <a:rPr lang="en-US"/>
              <a:pPr>
                <a:defRPr/>
              </a:pPr>
              <a:t>2/7/2014</a:t>
            </a:fld>
            <a:endParaRPr lang="en-US"/>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a:defRPr sz="1200" b="1">
                <a:solidFill>
                  <a:srgbClr val="7F7F7F"/>
                </a:solidFill>
              </a:defRPr>
            </a:lvl1pPr>
          </a:lstStyle>
          <a:p>
            <a:fld id="{8D3C8919-619E-4D13-9379-F7829A7D1FAC}" type="slidenum">
              <a:rPr lang="en-US"/>
              <a:pPr/>
              <a:t>‹#›</a:t>
            </a:fld>
            <a:endParaRPr lang="en-US"/>
          </a:p>
        </p:txBody>
      </p:sp>
      <p:sp>
        <p:nvSpPr>
          <p:cNvPr id="2065"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2066"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7" r:id="rId1"/>
    <p:sldLayoutId id="2147483698" r:id="rId2"/>
    <p:sldLayoutId id="2147483718" r:id="rId3"/>
    <p:sldLayoutId id="2147483699" r:id="rId4"/>
    <p:sldLayoutId id="2147483700" r:id="rId5"/>
    <p:sldLayoutId id="2147483701" r:id="rId6"/>
    <p:sldLayoutId id="2147483702" r:id="rId7"/>
    <p:sldLayoutId id="2147483703" r:id="rId8"/>
    <p:sldLayoutId id="2147483719" r:id="rId9"/>
    <p:sldLayoutId id="2147483704" r:id="rId10"/>
    <p:sldLayoutId id="2147483705" r:id="rId11"/>
  </p:sldLayoutIdLst>
  <p:timing>
    <p:tnLst>
      <p:par>
        <p:cTn id="1" dur="indefinite" restart="never" nodeType="tmRoot"/>
      </p:par>
    </p:tnLst>
  </p:timing>
  <p:hf hdr="0" ftr="0" dt="0"/>
  <p:txStyles>
    <p:titleStyle>
      <a:lvl1pPr marL="319088" indent="-319088" algn="r" rtl="0" fontAlgn="base">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2pPr>
      <a:lvl3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3pPr>
      <a:lvl4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4pPr>
      <a:lvl5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fontAlgn="base">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fontAlgn="base">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fontAlgn="base">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fontAlgn="base">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Arial" charset="0"/>
              </a:defRPr>
            </a:lvl1pPr>
          </a:lstStyle>
          <a:p>
            <a:pPr>
              <a:defRPr/>
            </a:pPr>
            <a:fld id="{4FBD1710-D3F5-496E-BADC-06D653DF455B}" type="datetimeFigureOut">
              <a:rPr lang="en-US"/>
              <a:pPr>
                <a:defRPr/>
              </a:pPr>
              <a:t>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1112AD8E-0AB7-499D-B235-EA6AAEDFFB68}" type="slidenum">
              <a:rPr lang="en-US"/>
              <a:pPr/>
              <a:t>‹#›</a:t>
            </a:fld>
            <a:endParaRPr lang="en-US"/>
          </a:p>
        </p:txBody>
      </p:sp>
      <p:sp>
        <p:nvSpPr>
          <p:cNvPr id="3079"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3080"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themeOverride" Target="../theme/themeOverride1.xml"/><Relationship Id="rId5" Type="http://schemas.openxmlformats.org/officeDocument/2006/relationships/image" Target="../media/image4.jpe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bobmichaels@cox.net" TargetMode="External"/><Relationship Id="rId2" Type="http://schemas.openxmlformats.org/officeDocument/2006/relationships/hyperlink" Target="mailto:MikeHendri@aol.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685800" y="762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rPr>
              <a:t>CIL-NET Presents…</a:t>
            </a:r>
          </a:p>
        </p:txBody>
      </p:sp>
      <p:sp>
        <p:nvSpPr>
          <p:cNvPr id="7171"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3144B531-2091-4048-9B9B-C4EDE58C5963}" type="slidenum">
              <a:rPr lang="en-US" sz="800" b="1"/>
              <a:pPr algn="r" eaLnBrk="1" hangingPunct="1"/>
              <a:t>1</a:t>
            </a:fld>
            <a:endParaRPr lang="en-US" sz="800" b="1"/>
          </a:p>
        </p:txBody>
      </p:sp>
      <p:sp>
        <p:nvSpPr>
          <p:cNvPr id="7172" name="Rectangle 3"/>
          <p:cNvSpPr>
            <a:spLocks noChangeArrowheads="1"/>
          </p:cNvSpPr>
          <p:nvPr/>
        </p:nvSpPr>
        <p:spPr bwMode="auto">
          <a:xfrm>
            <a:off x="0" y="12192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accent2"/>
              </a:buClr>
              <a:buFont typeface="Tahoma" panose="020B0604030504040204" pitchFamily="34" charset="0"/>
              <a:buNone/>
            </a:pPr>
            <a:r>
              <a:rPr lang="en-US" sz="3600" b="1">
                <a:solidFill>
                  <a:srgbClr val="333399"/>
                </a:solidFill>
                <a:latin typeface="Arial Rounded MT Bold" panose="020F0704030504030204" pitchFamily="34" charset="0"/>
              </a:rPr>
              <a:t>Outcome Measures for CILs</a:t>
            </a:r>
            <a:endParaRPr lang="en-US" sz="2800" b="1">
              <a:solidFill>
                <a:srgbClr val="333399"/>
              </a:solidFill>
              <a:latin typeface="Arial Rounded MT Bold" panose="020F0704030504030204" pitchFamily="34" charset="0"/>
            </a:endParaRPr>
          </a:p>
          <a:p>
            <a:pPr algn="ctr" eaLnBrk="1" hangingPunct="1">
              <a:spcBef>
                <a:spcPct val="20000"/>
              </a:spcBef>
              <a:buClr>
                <a:schemeClr val="accent2"/>
              </a:buClr>
            </a:pPr>
            <a:r>
              <a:rPr lang="en-US" sz="2400">
                <a:solidFill>
                  <a:srgbClr val="000099"/>
                </a:solidFill>
                <a:latin typeface="Arial Rounded MT Bold" panose="020F0704030504030204" pitchFamily="34" charset="0"/>
              </a:rPr>
              <a:t>A National Onsite Training</a:t>
            </a:r>
          </a:p>
          <a:p>
            <a:pPr algn="ctr" eaLnBrk="1" hangingPunct="1">
              <a:spcBef>
                <a:spcPct val="20000"/>
              </a:spcBef>
              <a:buClr>
                <a:schemeClr val="accent2"/>
              </a:buClr>
              <a:buFont typeface="Tahoma" panose="020B0604030504040204" pitchFamily="34" charset="0"/>
              <a:buNone/>
            </a:pPr>
            <a:endParaRPr lang="en-US" sz="8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3200" b="1">
                <a:solidFill>
                  <a:srgbClr val="C00000"/>
                </a:solidFill>
                <a:latin typeface="Arial Rounded MT Bold" panose="020F0704030504030204" pitchFamily="34" charset="0"/>
              </a:rPr>
              <a:t>Logic Models</a:t>
            </a:r>
          </a:p>
          <a:p>
            <a:pPr algn="ctr" eaLnBrk="1" hangingPunct="1">
              <a:spcBef>
                <a:spcPct val="20000"/>
              </a:spcBef>
              <a:buClr>
                <a:schemeClr val="accent2"/>
              </a:buClr>
              <a:buFont typeface="Tahoma" panose="020B0604030504040204" pitchFamily="34" charset="0"/>
              <a:buNone/>
            </a:pPr>
            <a:endParaRPr lang="en-US" sz="24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September 13-15, 2011</a:t>
            </a: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Portland, OR</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Tahoma" panose="020B0604030504040204" pitchFamily="34" charset="0"/>
            </a:endParaRPr>
          </a:p>
          <a:p>
            <a:pPr algn="ctr" eaLnBrk="1" hangingPunct="1">
              <a:spcBef>
                <a:spcPct val="20000"/>
              </a:spcBef>
              <a:buClr>
                <a:schemeClr val="accent2"/>
              </a:buClr>
              <a:buFont typeface="Tahoma" panose="020B0604030504040204" pitchFamily="34" charset="0"/>
              <a:buNone/>
            </a:pPr>
            <a:endParaRPr lang="en-US" sz="2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Presenters:</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Mike Hendricks, Ph.D.</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Bob Michaels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03200" y="228600"/>
            <a:ext cx="7696200" cy="792163"/>
          </a:xfrm>
        </p:spPr>
        <p:txBody>
          <a:bodyPr/>
          <a:lstStyle/>
          <a:p>
            <a:pPr eaLnBrk="1" hangingPunct="1">
              <a:defRPr/>
            </a:pPr>
            <a:r>
              <a:rPr lang="en-US" dirty="0" smtClean="0"/>
              <a:t>Useful Tip #1:</a:t>
            </a:r>
          </a:p>
        </p:txBody>
      </p:sp>
      <p:grpSp>
        <p:nvGrpSpPr>
          <p:cNvPr id="16387" name="Group 1" descr="Oval with &quot;Outcome&quot; in middle. Arrow points up with Why? Arrow points to right with What else?. Arrow points down with How?"/>
          <p:cNvGrpSpPr>
            <a:grpSpLocks/>
          </p:cNvGrpSpPr>
          <p:nvPr/>
        </p:nvGrpSpPr>
        <p:grpSpPr bwMode="auto">
          <a:xfrm>
            <a:off x="1905000" y="1182688"/>
            <a:ext cx="6019800" cy="4797425"/>
            <a:chOff x="1905000" y="1182687"/>
            <a:chExt cx="6019800" cy="4797426"/>
          </a:xfrm>
        </p:grpSpPr>
        <p:sp>
          <p:nvSpPr>
            <p:cNvPr id="10243" name="Oval 3"/>
            <p:cNvSpPr>
              <a:spLocks noChangeArrowheads="1"/>
            </p:cNvSpPr>
            <p:nvPr/>
          </p:nvSpPr>
          <p:spPr bwMode="auto">
            <a:xfrm>
              <a:off x="1905000" y="2438399"/>
              <a:ext cx="3810000" cy="2286000"/>
            </a:xfrm>
            <a:prstGeom prst="ellipse">
              <a:avLst/>
            </a:prstGeom>
            <a:solidFill>
              <a:schemeClr val="hlink"/>
            </a:solidFill>
            <a:ln w="9525">
              <a:solidFill>
                <a:schemeClr val="tx1"/>
              </a:solidFill>
              <a:round/>
              <a:headEnd/>
              <a:tailEnd/>
            </a:ln>
          </p:spPr>
          <p:txBody>
            <a:bodyPr wrap="none" anchor="ctr"/>
            <a:lstStyle/>
            <a:p>
              <a:pPr algn="ctr">
                <a:defRPr/>
              </a:pPr>
              <a:r>
                <a:rPr lang="en-US" sz="3600" b="1" dirty="0">
                  <a:solidFill>
                    <a:schemeClr val="bg1"/>
                  </a:solidFill>
                  <a:effectLst>
                    <a:outerShdw blurRad="38100" dist="38100" dir="2700000" algn="tl">
                      <a:srgbClr val="000000">
                        <a:alpha val="43137"/>
                      </a:srgbClr>
                    </a:outerShdw>
                  </a:effectLst>
                  <a:latin typeface="Times New Roman" pitchFamily="18" charset="0"/>
                </a:rPr>
                <a:t>Outcome</a:t>
              </a:r>
            </a:p>
          </p:txBody>
        </p:sp>
        <p:sp>
          <p:nvSpPr>
            <p:cNvPr id="16389" name="AutoShape 4"/>
            <p:cNvSpPr>
              <a:spLocks noChangeArrowheads="1"/>
            </p:cNvSpPr>
            <p:nvPr/>
          </p:nvSpPr>
          <p:spPr bwMode="auto">
            <a:xfrm>
              <a:off x="3581400" y="1905000"/>
              <a:ext cx="485775" cy="519113"/>
            </a:xfrm>
            <a:prstGeom prst="upArrow">
              <a:avLst>
                <a:gd name="adj1" fmla="val 50000"/>
                <a:gd name="adj2" fmla="val 26716"/>
              </a:avLst>
            </a:prstGeom>
            <a:solidFill>
              <a:srgbClr val="FF99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atin typeface="Calibri" panose="020F0502020204030204" pitchFamily="34" charset="0"/>
              </a:endParaRPr>
            </a:p>
          </p:txBody>
        </p:sp>
        <p:sp>
          <p:nvSpPr>
            <p:cNvPr id="16390" name="Text Box 5"/>
            <p:cNvSpPr txBox="1">
              <a:spLocks noChangeArrowheads="1"/>
            </p:cNvSpPr>
            <p:nvPr/>
          </p:nvSpPr>
          <p:spPr bwMode="auto">
            <a:xfrm>
              <a:off x="2971800" y="1182687"/>
              <a:ext cx="1752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3600" b="1" i="1">
                  <a:latin typeface="Calibri" panose="020F0502020204030204" pitchFamily="34" charset="0"/>
                </a:rPr>
                <a:t>Why?</a:t>
              </a:r>
            </a:p>
          </p:txBody>
        </p:sp>
        <p:sp>
          <p:nvSpPr>
            <p:cNvPr id="16391" name="AutoShape 6"/>
            <p:cNvSpPr>
              <a:spLocks noChangeArrowheads="1"/>
            </p:cNvSpPr>
            <p:nvPr/>
          </p:nvSpPr>
          <p:spPr bwMode="auto">
            <a:xfrm>
              <a:off x="3581400" y="4724400"/>
              <a:ext cx="485775" cy="609600"/>
            </a:xfrm>
            <a:prstGeom prst="downArrow">
              <a:avLst>
                <a:gd name="adj1" fmla="val 50000"/>
                <a:gd name="adj2" fmla="val 31373"/>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atin typeface="Calibri" panose="020F0502020204030204" pitchFamily="34" charset="0"/>
              </a:endParaRPr>
            </a:p>
          </p:txBody>
        </p:sp>
        <p:sp>
          <p:nvSpPr>
            <p:cNvPr id="16392" name="Text Box 7"/>
            <p:cNvSpPr txBox="1">
              <a:spLocks noChangeArrowheads="1"/>
            </p:cNvSpPr>
            <p:nvPr/>
          </p:nvSpPr>
          <p:spPr bwMode="auto">
            <a:xfrm>
              <a:off x="3048000" y="53340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3600" b="1" i="1">
                  <a:latin typeface="Calibri" panose="020F0502020204030204" pitchFamily="34" charset="0"/>
                </a:rPr>
                <a:t>How?</a:t>
              </a:r>
            </a:p>
          </p:txBody>
        </p:sp>
        <p:sp>
          <p:nvSpPr>
            <p:cNvPr id="16393" name="AutoShape 8"/>
            <p:cNvSpPr>
              <a:spLocks noChangeArrowheads="1"/>
            </p:cNvSpPr>
            <p:nvPr/>
          </p:nvSpPr>
          <p:spPr bwMode="auto">
            <a:xfrm>
              <a:off x="5715000" y="3429000"/>
              <a:ext cx="685800" cy="485775"/>
            </a:xfrm>
            <a:prstGeom prst="rightArrow">
              <a:avLst>
                <a:gd name="adj1" fmla="val 50000"/>
                <a:gd name="adj2" fmla="val 35294"/>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atin typeface="Calibri" panose="020F0502020204030204" pitchFamily="34" charset="0"/>
              </a:endParaRPr>
            </a:p>
          </p:txBody>
        </p:sp>
        <p:sp>
          <p:nvSpPr>
            <p:cNvPr id="16394" name="Text Box 9"/>
            <p:cNvSpPr txBox="1">
              <a:spLocks noChangeArrowheads="1"/>
            </p:cNvSpPr>
            <p:nvPr/>
          </p:nvSpPr>
          <p:spPr bwMode="auto">
            <a:xfrm>
              <a:off x="6324600" y="3124200"/>
              <a:ext cx="160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3600" b="1" i="1">
                  <a:latin typeface="Calibri" panose="020F0502020204030204" pitchFamily="34" charset="0"/>
                </a:rPr>
                <a:t>What else?</a:t>
              </a:r>
            </a:p>
          </p:txBody>
        </p:sp>
      </p:gr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Text Box 32"/>
          <p:cNvSpPr txBox="1">
            <a:spLocks noChangeArrowheads="1"/>
          </p:cNvSpPr>
          <p:nvPr/>
        </p:nvSpPr>
        <p:spPr bwMode="auto">
          <a:xfrm>
            <a:off x="292100" y="76200"/>
            <a:ext cx="7423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3200" b="1" dirty="0">
                <a:solidFill>
                  <a:schemeClr val="accent2"/>
                </a:solidFill>
                <a:effectLst>
                  <a:outerShdw blurRad="38100" dist="38100" dir="2700000" algn="tl">
                    <a:srgbClr val="000000">
                      <a:alpha val="43137"/>
                    </a:srgbClr>
                  </a:outerShdw>
                </a:effectLst>
                <a:latin typeface="+mj-lt"/>
              </a:rPr>
              <a:t>At-Risk Teen Mentoring Program</a:t>
            </a:r>
          </a:p>
        </p:txBody>
      </p:sp>
      <p:grpSp>
        <p:nvGrpSpPr>
          <p:cNvPr id="17411" name="Group 9"/>
          <p:cNvGrpSpPr>
            <a:grpSpLocks/>
          </p:cNvGrpSpPr>
          <p:nvPr/>
        </p:nvGrpSpPr>
        <p:grpSpPr bwMode="auto">
          <a:xfrm>
            <a:off x="1238250" y="762000"/>
            <a:ext cx="6705600" cy="5429250"/>
            <a:chOff x="1238250" y="762000"/>
            <a:chExt cx="6705600" cy="5429250"/>
          </a:xfrm>
        </p:grpSpPr>
        <p:grpSp>
          <p:nvGrpSpPr>
            <p:cNvPr id="17412" name="Group 7"/>
            <p:cNvGrpSpPr>
              <a:grpSpLocks/>
            </p:cNvGrpSpPr>
            <p:nvPr/>
          </p:nvGrpSpPr>
          <p:grpSpPr bwMode="auto">
            <a:xfrm>
              <a:off x="1543050" y="4667250"/>
              <a:ext cx="6324600" cy="1524000"/>
              <a:chOff x="1543050" y="4667250"/>
              <a:chExt cx="6324600" cy="1524000"/>
            </a:xfrm>
          </p:grpSpPr>
          <p:sp>
            <p:nvSpPr>
              <p:cNvPr id="6175" name="Rectangle 3" descr="Box on bottom with arrows flowing up to 2 columns says: Mentors meet with at-risk teens for an hour each week.  Mentors stress the importance of education, encourage school attendance, occasionally help with homework. Left column going up with f&#10;"/>
              <p:cNvSpPr>
                <a:spLocks noChangeArrowheads="1"/>
              </p:cNvSpPr>
              <p:nvPr/>
            </p:nvSpPr>
            <p:spPr bwMode="auto">
              <a:xfrm>
                <a:off x="1695450" y="4767263"/>
                <a:ext cx="6096000" cy="138112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p>
                <a:pPr marL="114300" indent="-114300" algn="ctr" eaLnBrk="0" hangingPunct="0">
                  <a:defRPr/>
                </a:pPr>
                <a:r>
                  <a:rPr lang="en-US" sz="2100" dirty="0">
                    <a:latin typeface="+mn-lt"/>
                  </a:rPr>
                  <a:t>Mentors meet with at-risk teens for an hour each week.  Mentors stress the importance of education, encourage school attendance, occasionally help with homework.</a:t>
                </a:r>
              </a:p>
            </p:txBody>
          </p:sp>
          <p:sp>
            <p:nvSpPr>
              <p:cNvPr id="6176" name="AutoShape 4"/>
              <p:cNvSpPr>
                <a:spLocks noChangeArrowheads="1"/>
              </p:cNvSpPr>
              <p:nvPr/>
            </p:nvSpPr>
            <p:spPr bwMode="auto">
              <a:xfrm>
                <a:off x="1543050" y="4667250"/>
                <a:ext cx="6324600" cy="15240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grpSp>
        <p:grpSp>
          <p:nvGrpSpPr>
            <p:cNvPr id="17413" name="Group 6"/>
            <p:cNvGrpSpPr>
              <a:grpSpLocks/>
            </p:cNvGrpSpPr>
            <p:nvPr/>
          </p:nvGrpSpPr>
          <p:grpSpPr bwMode="auto">
            <a:xfrm>
              <a:off x="1238250" y="1447800"/>
              <a:ext cx="3125788" cy="1028700"/>
              <a:chOff x="1238250" y="1447800"/>
              <a:chExt cx="3125788" cy="1028700"/>
            </a:xfrm>
          </p:grpSpPr>
          <p:sp>
            <p:nvSpPr>
              <p:cNvPr id="6172" name="Rectangle 6"/>
              <p:cNvSpPr>
                <a:spLocks noChangeArrowheads="1"/>
              </p:cNvSpPr>
              <p:nvPr/>
            </p:nvSpPr>
            <p:spPr bwMode="auto">
              <a:xfrm>
                <a:off x="1390650" y="1457325"/>
                <a:ext cx="28194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dirty="0">
                    <a:latin typeface="+mn-lt"/>
                  </a:rPr>
                  <a:t>At-risk teens achieve</a:t>
                </a:r>
              </a:p>
              <a:p>
                <a:pPr algn="ctr" eaLnBrk="0" hangingPunct="0">
                  <a:defRPr/>
                </a:pPr>
                <a:r>
                  <a:rPr lang="en-US" sz="2100" dirty="0">
                    <a:latin typeface="+mn-lt"/>
                  </a:rPr>
                  <a:t>passing grades.</a:t>
                </a:r>
              </a:p>
            </p:txBody>
          </p:sp>
          <p:sp>
            <p:nvSpPr>
              <p:cNvPr id="6173" name="AutoShape 7"/>
              <p:cNvSpPr>
                <a:spLocks noChangeArrowheads="1"/>
              </p:cNvSpPr>
              <p:nvPr/>
            </p:nvSpPr>
            <p:spPr bwMode="blackWhite">
              <a:xfrm>
                <a:off x="2762250" y="23241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sp>
            <p:nvSpPr>
              <p:cNvPr id="6174" name="AutoShape 8"/>
              <p:cNvSpPr>
                <a:spLocks noChangeArrowheads="1"/>
              </p:cNvSpPr>
              <p:nvPr/>
            </p:nvSpPr>
            <p:spPr bwMode="auto">
              <a:xfrm>
                <a:off x="1238250" y="1447800"/>
                <a:ext cx="3125788"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grpSp>
        <p:grpSp>
          <p:nvGrpSpPr>
            <p:cNvPr id="17414" name="Group 5"/>
            <p:cNvGrpSpPr>
              <a:grpSpLocks/>
            </p:cNvGrpSpPr>
            <p:nvPr/>
          </p:nvGrpSpPr>
          <p:grpSpPr bwMode="auto">
            <a:xfrm>
              <a:off x="1238250" y="2514600"/>
              <a:ext cx="3125788" cy="1028700"/>
              <a:chOff x="1238250" y="2514600"/>
              <a:chExt cx="3125788" cy="1028700"/>
            </a:xfrm>
          </p:grpSpPr>
          <p:sp>
            <p:nvSpPr>
              <p:cNvPr id="6169" name="Rectangle 10"/>
              <p:cNvSpPr>
                <a:spLocks noChangeArrowheads="1"/>
              </p:cNvSpPr>
              <p:nvPr/>
            </p:nvSpPr>
            <p:spPr bwMode="auto">
              <a:xfrm>
                <a:off x="1238250" y="2524125"/>
                <a:ext cx="31242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a:latin typeface="+mn-lt"/>
                  </a:rPr>
                  <a:t>At-risk teens  </a:t>
                </a:r>
              </a:p>
              <a:p>
                <a:pPr algn="ctr" eaLnBrk="0" hangingPunct="0">
                  <a:defRPr/>
                </a:pPr>
                <a:r>
                  <a:rPr lang="en-US" sz="2100">
                    <a:latin typeface="+mn-lt"/>
                  </a:rPr>
                  <a:t>earn better grades.</a:t>
                </a:r>
              </a:p>
            </p:txBody>
          </p:sp>
          <p:sp>
            <p:nvSpPr>
              <p:cNvPr id="6170" name="AutoShape 11"/>
              <p:cNvSpPr>
                <a:spLocks noChangeArrowheads="1"/>
              </p:cNvSpPr>
              <p:nvPr/>
            </p:nvSpPr>
            <p:spPr bwMode="auto">
              <a:xfrm>
                <a:off x="1238250" y="2514600"/>
                <a:ext cx="3125788"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sp>
            <p:nvSpPr>
              <p:cNvPr id="6171" name="AutoShape 12"/>
              <p:cNvSpPr>
                <a:spLocks noChangeArrowheads="1"/>
              </p:cNvSpPr>
              <p:nvPr/>
            </p:nvSpPr>
            <p:spPr bwMode="blackWhite">
              <a:xfrm>
                <a:off x="2762250" y="33909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nvGrpSpPr>
            <p:cNvPr id="17415" name="Group 4"/>
            <p:cNvGrpSpPr>
              <a:grpSpLocks/>
            </p:cNvGrpSpPr>
            <p:nvPr/>
          </p:nvGrpSpPr>
          <p:grpSpPr bwMode="auto">
            <a:xfrm>
              <a:off x="2000250" y="762000"/>
              <a:ext cx="5334000" cy="647700"/>
              <a:chOff x="2000250" y="762000"/>
              <a:chExt cx="5334000" cy="647700"/>
            </a:xfrm>
          </p:grpSpPr>
          <p:grpSp>
            <p:nvGrpSpPr>
              <p:cNvPr id="17430" name="Group 14"/>
              <p:cNvGrpSpPr>
                <a:grpSpLocks/>
              </p:cNvGrpSpPr>
              <p:nvPr/>
            </p:nvGrpSpPr>
            <p:grpSpPr bwMode="auto">
              <a:xfrm>
                <a:off x="2000250" y="762000"/>
                <a:ext cx="5334000" cy="457200"/>
                <a:chOff x="1200" y="432"/>
                <a:chExt cx="3360" cy="288"/>
              </a:xfrm>
            </p:grpSpPr>
            <p:sp>
              <p:nvSpPr>
                <p:cNvPr id="6167" name="Rectangle 15"/>
                <p:cNvSpPr>
                  <a:spLocks noChangeArrowheads="1"/>
                </p:cNvSpPr>
                <p:nvPr/>
              </p:nvSpPr>
              <p:spPr bwMode="auto">
                <a:xfrm>
                  <a:off x="1200" y="436"/>
                  <a:ext cx="3360" cy="262"/>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dirty="0">
                      <a:latin typeface="+mn-lt"/>
                    </a:rPr>
                    <a:t>At-risk </a:t>
                  </a:r>
                  <a:r>
                    <a:rPr lang="en-US" sz="2100" dirty="0">
                      <a:latin typeface="+mn-lt"/>
                    </a:rPr>
                    <a:t>teens </a:t>
                  </a:r>
                  <a:r>
                    <a:rPr lang="en-US" sz="2100" dirty="0">
                      <a:latin typeface="+mn-lt"/>
                    </a:rPr>
                    <a:t>graduate from high school.</a:t>
                  </a:r>
                </a:p>
              </p:txBody>
            </p:sp>
            <p:sp>
              <p:nvSpPr>
                <p:cNvPr id="6168" name="AutoShape 16"/>
                <p:cNvSpPr>
                  <a:spLocks noChangeArrowheads="1"/>
                </p:cNvSpPr>
                <p:nvPr/>
              </p:nvSpPr>
              <p:spPr bwMode="auto">
                <a:xfrm>
                  <a:off x="1248" y="432"/>
                  <a:ext cx="3264" cy="288"/>
                </a:xfrm>
                <a:prstGeom prst="roundRect">
                  <a:avLst>
                    <a:gd name="adj" fmla="val 16667"/>
                  </a:avLst>
                </a:prstGeom>
                <a:noFill/>
                <a:ln w="28575">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000">
                    <a:latin typeface="+mn-lt"/>
                  </a:endParaRPr>
                </a:p>
              </p:txBody>
            </p:sp>
          </p:grpSp>
          <p:sp>
            <p:nvSpPr>
              <p:cNvPr id="6165" name="AutoShape 17"/>
              <p:cNvSpPr>
                <a:spLocks noChangeArrowheads="1"/>
              </p:cNvSpPr>
              <p:nvPr/>
            </p:nvSpPr>
            <p:spPr bwMode="blackWhite">
              <a:xfrm>
                <a:off x="2762250" y="12573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sp>
            <p:nvSpPr>
              <p:cNvPr id="6166" name="AutoShape 18"/>
              <p:cNvSpPr>
                <a:spLocks noChangeArrowheads="1"/>
              </p:cNvSpPr>
              <p:nvPr/>
            </p:nvSpPr>
            <p:spPr bwMode="blackWhite">
              <a:xfrm>
                <a:off x="6229350" y="12573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nvGrpSpPr>
            <p:cNvPr id="17416" name="Group 3"/>
            <p:cNvGrpSpPr>
              <a:grpSpLocks/>
            </p:cNvGrpSpPr>
            <p:nvPr/>
          </p:nvGrpSpPr>
          <p:grpSpPr bwMode="auto">
            <a:xfrm>
              <a:off x="4667250" y="1466850"/>
              <a:ext cx="3276600" cy="1276350"/>
              <a:chOff x="4667250" y="1466850"/>
              <a:chExt cx="3276600" cy="1276350"/>
            </a:xfrm>
          </p:grpSpPr>
          <p:sp>
            <p:nvSpPr>
              <p:cNvPr id="6160" name="Rectangle 20" descr="&#10;Starting at bottom, box with two arrows pointing up to two columns. Mentors meet with at-risk teens for an hour each week. mentors stress the importance of education, encourage school attendance, occasionally help with homework. First column, starting at bottom says At-risk teens complete homework regularly. Arrow up, with next box At-risk teens earn better grades. Arrow up with next bos At-risk teens achieve passing grades, ending with top box At-risk teens graduate from high school. &#10;&#10;Back to bottom box bottom, box with two arrows pointing up to two columns. Mentors meet with at-risk teens for an hour each week. mentors stress the importance of education, encourage school attendance, occasionally help with homework. Right column, arrow up At-risk teens attend school regularly. At-risk teens meet district attendance requirements. Arrow up, top box, At-risk teens graduate from high school.&#10;&#10;&#10;&#10;At-risk teens graduate from high school"/>
              <p:cNvSpPr>
                <a:spLocks noChangeArrowheads="1"/>
              </p:cNvSpPr>
              <p:nvPr/>
            </p:nvSpPr>
            <p:spPr bwMode="auto">
              <a:xfrm>
                <a:off x="4667250" y="1495425"/>
                <a:ext cx="32766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dirty="0">
                    <a:latin typeface="+mn-lt"/>
                  </a:rPr>
                  <a:t>At-risk teens meet district attendance requirements.</a:t>
                </a:r>
              </a:p>
            </p:txBody>
          </p:sp>
          <p:grpSp>
            <p:nvGrpSpPr>
              <p:cNvPr id="17427" name="Group 21"/>
              <p:cNvGrpSpPr>
                <a:grpSpLocks/>
              </p:cNvGrpSpPr>
              <p:nvPr/>
            </p:nvGrpSpPr>
            <p:grpSpPr bwMode="auto">
              <a:xfrm>
                <a:off x="4743450" y="1466850"/>
                <a:ext cx="3124200" cy="1276350"/>
                <a:chOff x="2976" y="924"/>
                <a:chExt cx="1968" cy="804"/>
              </a:xfrm>
            </p:grpSpPr>
            <p:sp>
              <p:nvSpPr>
                <p:cNvPr id="6162" name="AutoShape 22"/>
                <p:cNvSpPr>
                  <a:spLocks noChangeArrowheads="1"/>
                </p:cNvSpPr>
                <p:nvPr/>
              </p:nvSpPr>
              <p:spPr bwMode="auto">
                <a:xfrm>
                  <a:off x="2976" y="924"/>
                  <a:ext cx="1968" cy="528"/>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sp>
              <p:nvSpPr>
                <p:cNvPr id="6163" name="AutoShape 23"/>
                <p:cNvSpPr>
                  <a:spLocks noChangeArrowheads="1"/>
                </p:cNvSpPr>
                <p:nvPr/>
              </p:nvSpPr>
              <p:spPr bwMode="blackWhite">
                <a:xfrm>
                  <a:off x="3924" y="1632"/>
                  <a:ext cx="96" cy="96"/>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grpSp>
          <p:nvGrpSpPr>
            <p:cNvPr id="17417" name="Group 2"/>
            <p:cNvGrpSpPr>
              <a:grpSpLocks/>
            </p:cNvGrpSpPr>
            <p:nvPr/>
          </p:nvGrpSpPr>
          <p:grpSpPr bwMode="auto">
            <a:xfrm>
              <a:off x="1238250" y="3600450"/>
              <a:ext cx="3125788" cy="1028700"/>
              <a:chOff x="1238250" y="3600450"/>
              <a:chExt cx="3125788" cy="1028700"/>
            </a:xfrm>
          </p:grpSpPr>
          <p:sp>
            <p:nvSpPr>
              <p:cNvPr id="6157" name="Rectangle 25"/>
              <p:cNvSpPr>
                <a:spLocks noChangeArrowheads="1"/>
              </p:cNvSpPr>
              <p:nvPr/>
            </p:nvSpPr>
            <p:spPr bwMode="auto">
              <a:xfrm>
                <a:off x="1238250" y="3609975"/>
                <a:ext cx="31242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a:latin typeface="+mn-lt"/>
                  </a:rPr>
                  <a:t>At-risk teens complete homework regularly.</a:t>
                </a:r>
              </a:p>
            </p:txBody>
          </p:sp>
          <p:sp>
            <p:nvSpPr>
              <p:cNvPr id="6158" name="AutoShape 26"/>
              <p:cNvSpPr>
                <a:spLocks noChangeArrowheads="1"/>
              </p:cNvSpPr>
              <p:nvPr/>
            </p:nvSpPr>
            <p:spPr bwMode="auto">
              <a:xfrm>
                <a:off x="1238250" y="3600450"/>
                <a:ext cx="3125788"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sp>
            <p:nvSpPr>
              <p:cNvPr id="6159" name="AutoShape 27"/>
              <p:cNvSpPr>
                <a:spLocks noChangeArrowheads="1"/>
              </p:cNvSpPr>
              <p:nvPr/>
            </p:nvSpPr>
            <p:spPr bwMode="blackWhite">
              <a:xfrm>
                <a:off x="2762250" y="447675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nvGrpSpPr>
            <p:cNvPr id="17418" name="Group 1"/>
            <p:cNvGrpSpPr>
              <a:grpSpLocks/>
            </p:cNvGrpSpPr>
            <p:nvPr/>
          </p:nvGrpSpPr>
          <p:grpSpPr bwMode="auto">
            <a:xfrm>
              <a:off x="4743450" y="3200400"/>
              <a:ext cx="3124200" cy="1219200"/>
              <a:chOff x="4743450" y="3200400"/>
              <a:chExt cx="3124200" cy="1219200"/>
            </a:xfrm>
          </p:grpSpPr>
          <p:sp>
            <p:nvSpPr>
              <p:cNvPr id="6154" name="Rectangle 29"/>
              <p:cNvSpPr>
                <a:spLocks noChangeArrowheads="1"/>
              </p:cNvSpPr>
              <p:nvPr/>
            </p:nvSpPr>
            <p:spPr bwMode="auto">
              <a:xfrm>
                <a:off x="4743450" y="3209925"/>
                <a:ext cx="29718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a:latin typeface="+mn-lt"/>
                  </a:rPr>
                  <a:t>At-risk teens attend school regularly.</a:t>
                </a:r>
              </a:p>
            </p:txBody>
          </p:sp>
          <p:sp>
            <p:nvSpPr>
              <p:cNvPr id="6155" name="AutoShape 30"/>
              <p:cNvSpPr>
                <a:spLocks noChangeArrowheads="1"/>
              </p:cNvSpPr>
              <p:nvPr/>
            </p:nvSpPr>
            <p:spPr bwMode="auto">
              <a:xfrm>
                <a:off x="4743450" y="3200400"/>
                <a:ext cx="3124200"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sp>
            <p:nvSpPr>
              <p:cNvPr id="6156" name="AutoShape 31"/>
              <p:cNvSpPr>
                <a:spLocks noChangeArrowheads="1"/>
              </p:cNvSpPr>
              <p:nvPr/>
            </p:nvSpPr>
            <p:spPr bwMode="blackWhite">
              <a:xfrm>
                <a:off x="6229350" y="42672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sp>
          <p:nvSpPr>
            <p:cNvPr id="9" name="Rounded Rectangle 8"/>
            <p:cNvSpPr/>
            <p:nvPr/>
          </p:nvSpPr>
          <p:spPr>
            <a:xfrm>
              <a:off x="2133600" y="793750"/>
              <a:ext cx="5029200" cy="39052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Six block arrows pointing upwards, starting at bottom: Inputs, Activities, Outputs, Initial Outcomes, Intermediate Outcomes, and Longer-Term Outcom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441325"/>
            <a:ext cx="5538788" cy="413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 Box 3"/>
          <p:cNvSpPr txBox="1">
            <a:spLocks noChangeArrowheads="1"/>
          </p:cNvSpPr>
          <p:nvPr/>
        </p:nvSpPr>
        <p:spPr bwMode="auto">
          <a:xfrm>
            <a:off x="381000" y="914400"/>
            <a:ext cx="6324600" cy="584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sz="1600" dirty="0">
              <a:latin typeface="+mn-lt"/>
            </a:endParaRPr>
          </a:p>
          <a:p>
            <a:pPr eaLnBrk="1" hangingPunct="1">
              <a:defRPr/>
            </a:pPr>
            <a:r>
              <a:rPr lang="en-US" sz="2800" dirty="0" smtClean="0">
                <a:latin typeface="+mn-lt"/>
              </a:rPr>
              <a:t>How </a:t>
            </a:r>
            <a:r>
              <a:rPr lang="en-US" sz="2800" dirty="0">
                <a:latin typeface="+mn-lt"/>
              </a:rPr>
              <a:t>far up to go ?</a:t>
            </a:r>
          </a:p>
          <a:p>
            <a:pPr eaLnBrk="1" hangingPunct="1">
              <a:defRPr/>
            </a:pPr>
            <a:endParaRPr lang="en-US" sz="1400" dirty="0">
              <a:latin typeface="+mn-lt"/>
            </a:endParaRPr>
          </a:p>
          <a:p>
            <a:pPr eaLnBrk="1" hangingPunct="1">
              <a:defRPr/>
            </a:pPr>
            <a:r>
              <a:rPr lang="en-US" sz="2800" dirty="0">
                <a:latin typeface="+mn-lt"/>
              </a:rPr>
              <a:t>Far enough to show</a:t>
            </a:r>
          </a:p>
          <a:p>
            <a:pPr eaLnBrk="1" hangingPunct="1">
              <a:defRPr/>
            </a:pPr>
            <a:r>
              <a:rPr lang="en-US" sz="2800" i="1" dirty="0">
                <a:latin typeface="+mn-lt"/>
              </a:rPr>
              <a:t>meaningful change </a:t>
            </a:r>
          </a:p>
          <a:p>
            <a:pPr eaLnBrk="1" hangingPunct="1">
              <a:defRPr/>
            </a:pPr>
            <a:r>
              <a:rPr lang="en-US" sz="2800" dirty="0">
                <a:latin typeface="+mn-lt"/>
              </a:rPr>
              <a:t>for clients</a:t>
            </a:r>
          </a:p>
          <a:p>
            <a:pPr eaLnBrk="1" hangingPunct="1">
              <a:defRPr/>
            </a:pPr>
            <a:endParaRPr lang="en-US" sz="2800" dirty="0">
              <a:latin typeface="+mn-lt"/>
            </a:endParaRPr>
          </a:p>
          <a:p>
            <a:pPr eaLnBrk="1" hangingPunct="1">
              <a:defRPr/>
            </a:pPr>
            <a:endParaRPr lang="en-US" sz="2800" dirty="0" smtClean="0">
              <a:latin typeface="+mn-lt"/>
            </a:endParaRPr>
          </a:p>
          <a:p>
            <a:pPr eaLnBrk="1" hangingPunct="1">
              <a:defRPr/>
            </a:pPr>
            <a:endParaRPr lang="en-US" sz="2800" dirty="0">
              <a:latin typeface="+mn-lt"/>
            </a:endParaRPr>
          </a:p>
          <a:p>
            <a:pPr eaLnBrk="1" hangingPunct="1">
              <a:defRPr/>
            </a:pPr>
            <a:endParaRPr lang="en-US" sz="2800" dirty="0" smtClean="0">
              <a:latin typeface="+mn-lt"/>
            </a:endParaRPr>
          </a:p>
          <a:p>
            <a:pPr eaLnBrk="1" hangingPunct="1">
              <a:defRPr/>
            </a:pPr>
            <a:r>
              <a:rPr lang="en-US" sz="2800" dirty="0" smtClean="0">
                <a:latin typeface="+mn-lt"/>
              </a:rPr>
              <a:t>Not </a:t>
            </a:r>
            <a:r>
              <a:rPr lang="en-US" sz="2800" dirty="0">
                <a:latin typeface="+mn-lt"/>
              </a:rPr>
              <a:t>so far out that your program can’t </a:t>
            </a:r>
            <a:r>
              <a:rPr lang="en-US" sz="2800" i="1" dirty="0">
                <a:latin typeface="+mn-lt"/>
              </a:rPr>
              <a:t>reasonably influence </a:t>
            </a:r>
            <a:r>
              <a:rPr lang="en-US" sz="2800" dirty="0">
                <a:latin typeface="+mn-lt"/>
              </a:rPr>
              <a:t>the outcome</a:t>
            </a:r>
          </a:p>
          <a:p>
            <a:pPr eaLnBrk="1" hangingPunct="1">
              <a:defRPr/>
            </a:pPr>
            <a:endParaRPr lang="en-US" sz="1600" dirty="0">
              <a:latin typeface="+mn-lt"/>
            </a:endParaRPr>
          </a:p>
          <a:p>
            <a:pPr eaLnBrk="1" hangingPunct="1">
              <a:defRPr/>
            </a:pPr>
            <a:endParaRPr lang="en-US" sz="1600" dirty="0">
              <a:latin typeface="+mn-lt"/>
            </a:endParaRPr>
          </a:p>
          <a:p>
            <a:pPr eaLnBrk="1" hangingPunct="1">
              <a:defRPr/>
            </a:pPr>
            <a:endParaRPr lang="en-US" sz="1600" dirty="0">
              <a:latin typeface="+mn-lt"/>
            </a:endParaRPr>
          </a:p>
          <a:p>
            <a:pPr eaLnBrk="1" hangingPunct="1">
              <a:defRPr/>
            </a:pPr>
            <a:endParaRPr lang="en-US" sz="1600" dirty="0">
              <a:latin typeface="+mn-lt"/>
            </a:endParaRPr>
          </a:p>
        </p:txBody>
      </p:sp>
      <p:sp>
        <p:nvSpPr>
          <p:cNvPr id="2" name="Title 1"/>
          <p:cNvSpPr>
            <a:spLocks noGrp="1"/>
          </p:cNvSpPr>
          <p:nvPr>
            <p:ph type="title"/>
          </p:nvPr>
        </p:nvSpPr>
        <p:spPr>
          <a:xfrm>
            <a:off x="304800" y="228600"/>
            <a:ext cx="4114800" cy="792163"/>
          </a:xfrm>
        </p:spPr>
        <p:txBody>
          <a:bodyPr/>
          <a:lstStyle/>
          <a:p>
            <a:pPr eaLnBrk="1" hangingPunct="1">
              <a:defRPr/>
            </a:pPr>
            <a:r>
              <a:rPr lang="en-US" dirty="0" smtClean="0"/>
              <a:t>Useful Tip #2:</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7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152400"/>
            <a:ext cx="8229600" cy="792163"/>
          </a:xfrm>
        </p:spPr>
        <p:txBody>
          <a:bodyPr>
            <a:normAutofit/>
          </a:bodyPr>
          <a:lstStyle/>
          <a:p>
            <a:pPr algn="ctr" eaLnBrk="1" hangingPunct="1">
              <a:defRPr/>
            </a:pPr>
            <a:r>
              <a:rPr lang="en-US" sz="3600" dirty="0" smtClean="0"/>
              <a:t>NCIL Outcome Measures Project</a:t>
            </a:r>
            <a:endParaRPr lang="en-US" sz="3600" dirty="0"/>
          </a:p>
        </p:txBody>
      </p:sp>
      <p:sp>
        <p:nvSpPr>
          <p:cNvPr id="3" name="Content Placeholder 2"/>
          <p:cNvSpPr>
            <a:spLocks noGrp="1"/>
          </p:cNvSpPr>
          <p:nvPr>
            <p:ph idx="1"/>
          </p:nvPr>
        </p:nvSpPr>
        <p:spPr>
          <a:xfrm>
            <a:off x="1295400" y="990600"/>
            <a:ext cx="6324600" cy="609600"/>
          </a:xfrm>
          <a:effectLst>
            <a:glow rad="101600">
              <a:schemeClr val="bg2">
                <a:lumMod val="90000"/>
                <a:alpha val="60000"/>
              </a:schemeClr>
            </a:glow>
            <a:outerShdw blurRad="50800" dist="38100" dir="16200000" rotWithShape="0">
              <a:prstClr val="black">
                <a:alpha val="40000"/>
              </a:prstClr>
            </a:outerShdw>
            <a:softEdge rad="31750"/>
          </a:effectLst>
          <a:extLst/>
        </p:spPr>
        <p:style>
          <a:lnRef idx="1">
            <a:schemeClr val="dk1"/>
          </a:lnRef>
          <a:fillRef idx="2">
            <a:schemeClr val="dk1"/>
          </a:fillRef>
          <a:effectRef idx="1">
            <a:schemeClr val="dk1"/>
          </a:effectRef>
          <a:fontRef idx="minor">
            <a:schemeClr val="dk1"/>
          </a:fontRef>
        </p:style>
        <p:txBody>
          <a:bodyPr>
            <a:normAutofit/>
          </a:bodyPr>
          <a:lstStyle/>
          <a:p>
            <a:pPr algn="ctr" eaLnBrk="1" hangingPunct="1">
              <a:buFont typeface="Tahoma" panose="020B0604030504040204" pitchFamily="34" charset="0"/>
              <a:buNone/>
              <a:defRPr/>
            </a:pPr>
            <a:r>
              <a:rPr lang="en-US" sz="3200" b="1" dirty="0" smtClean="0">
                <a:solidFill>
                  <a:srgbClr val="C00000"/>
                </a:solidFill>
                <a:effectLst>
                  <a:outerShdw blurRad="38100" dist="38100" dir="2700000" algn="tl">
                    <a:srgbClr val="000000">
                      <a:alpha val="43137"/>
                    </a:srgbClr>
                  </a:outerShdw>
                </a:effectLst>
              </a:rPr>
              <a:t>Logic Model</a:t>
            </a:r>
            <a:endParaRPr lang="en-US" sz="2400" dirty="0" smtClean="0">
              <a:solidFill>
                <a:srgbClr val="C00000"/>
              </a:solidFill>
            </a:endParaRPr>
          </a:p>
        </p:txBody>
      </p:sp>
      <p:sp>
        <p:nvSpPr>
          <p:cNvPr id="19463"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EC01CC-DC65-4900-9496-F645BDBA7C66}" type="slidenum">
              <a:rPr lang="en-US">
                <a:solidFill>
                  <a:schemeClr val="bg1"/>
                </a:solidFill>
              </a:rPr>
              <a:pPr eaLnBrk="1" hangingPunct="1"/>
              <a:t>13</a:t>
            </a:fld>
            <a:endParaRPr lang="en-US">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2598738" y="2376488"/>
            <a:ext cx="914400" cy="457200"/>
          </a:xfrm>
          <a:prstGeom prst="rect">
            <a:avLst/>
          </a:prstGeom>
          <a:solidFill>
            <a:schemeClr val="accent3">
              <a:lumMod val="60000"/>
              <a:lumOff val="40000"/>
            </a:schemeClr>
          </a:solidFill>
          <a:ln w="285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ffectLst>
                <a:outerShdw blurRad="38100" dist="38100" dir="2700000" algn="tl">
                  <a:srgbClr val="000000">
                    <a:alpha val="43137"/>
                  </a:srgbClr>
                </a:outerShdw>
              </a:effectLst>
            </a:endParaRPr>
          </a:p>
        </p:txBody>
      </p:sp>
      <p:sp>
        <p:nvSpPr>
          <p:cNvPr id="4" name="Rectangle 3"/>
          <p:cNvSpPr/>
          <p:nvPr/>
        </p:nvSpPr>
        <p:spPr>
          <a:xfrm>
            <a:off x="5867400" y="1333500"/>
            <a:ext cx="1752600"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4191000" y="381000"/>
            <a:ext cx="1371600"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1828800" y="1371600"/>
            <a:ext cx="1220788" cy="53181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1295400" y="2362200"/>
            <a:ext cx="914400" cy="4572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p:cNvSpPr/>
          <p:nvPr/>
        </p:nvSpPr>
        <p:spPr>
          <a:xfrm>
            <a:off x="5867400" y="2362200"/>
            <a:ext cx="1143000" cy="4572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Rectangle 10"/>
          <p:cNvSpPr/>
          <p:nvPr/>
        </p:nvSpPr>
        <p:spPr>
          <a:xfrm>
            <a:off x="304800" y="1447800"/>
            <a:ext cx="762000" cy="381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Rectangle 11"/>
          <p:cNvSpPr/>
          <p:nvPr/>
        </p:nvSpPr>
        <p:spPr>
          <a:xfrm>
            <a:off x="1752600" y="3200400"/>
            <a:ext cx="914400" cy="4572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endParaRPr lang="en-US" dirty="0"/>
          </a:p>
        </p:txBody>
      </p:sp>
      <p:sp>
        <p:nvSpPr>
          <p:cNvPr id="13" name="Rectangle 12"/>
          <p:cNvSpPr/>
          <p:nvPr/>
        </p:nvSpPr>
        <p:spPr>
          <a:xfrm>
            <a:off x="304800" y="3048000"/>
            <a:ext cx="685800" cy="381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5" name="Rectangle 14"/>
          <p:cNvSpPr/>
          <p:nvPr/>
        </p:nvSpPr>
        <p:spPr>
          <a:xfrm>
            <a:off x="304800" y="4572000"/>
            <a:ext cx="685800" cy="3810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 name="Rectangle 15"/>
          <p:cNvSpPr/>
          <p:nvPr/>
        </p:nvSpPr>
        <p:spPr>
          <a:xfrm>
            <a:off x="1447800" y="5791200"/>
            <a:ext cx="1524000" cy="381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endParaRPr lang="en-US" dirty="0"/>
          </a:p>
        </p:txBody>
      </p:sp>
      <p:sp>
        <p:nvSpPr>
          <p:cNvPr id="17" name="Rectangle 16"/>
          <p:cNvSpPr/>
          <p:nvPr/>
        </p:nvSpPr>
        <p:spPr>
          <a:xfrm>
            <a:off x="304800" y="5791200"/>
            <a:ext cx="685800" cy="381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8" name="Rectangle 17"/>
          <p:cNvSpPr/>
          <p:nvPr/>
        </p:nvSpPr>
        <p:spPr>
          <a:xfrm>
            <a:off x="4343400" y="5791200"/>
            <a:ext cx="11430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endParaRPr lang="en-US" dirty="0"/>
          </a:p>
        </p:txBody>
      </p:sp>
      <p:sp>
        <p:nvSpPr>
          <p:cNvPr id="21" name="Rectangle 20"/>
          <p:cNvSpPr/>
          <p:nvPr/>
        </p:nvSpPr>
        <p:spPr>
          <a:xfrm>
            <a:off x="3055938" y="4191000"/>
            <a:ext cx="982662" cy="4572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4" name="Rectangle 23"/>
          <p:cNvSpPr/>
          <p:nvPr/>
        </p:nvSpPr>
        <p:spPr>
          <a:xfrm>
            <a:off x="7505700" y="4191000"/>
            <a:ext cx="1104900" cy="4572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 name="Rectangle 24"/>
          <p:cNvSpPr/>
          <p:nvPr/>
        </p:nvSpPr>
        <p:spPr>
          <a:xfrm>
            <a:off x="6858000" y="5791200"/>
            <a:ext cx="1143000" cy="381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endParaRPr lang="en-US" dirty="0"/>
          </a:p>
        </p:txBody>
      </p:sp>
      <p:sp>
        <p:nvSpPr>
          <p:cNvPr id="29" name="TextBox 28"/>
          <p:cNvSpPr txBox="1"/>
          <p:nvPr/>
        </p:nvSpPr>
        <p:spPr>
          <a:xfrm>
            <a:off x="2590800" y="2406134"/>
            <a:ext cx="914400" cy="369332"/>
          </a:xfrm>
          <a:prstGeom prst="rect">
            <a:avLst/>
          </a:prstGeom>
          <a:noFill/>
          <a:scene3d>
            <a:camera prst="orthographicFront"/>
            <a:lightRig rig="threePt" dir="t"/>
          </a:scene3d>
          <a:sp3d>
            <a:bevelT/>
          </a:sp3d>
        </p:spPr>
        <p:txBody>
          <a:bodyPr>
            <a:spAutoFit/>
          </a:bodyPr>
          <a:lstStyle/>
          <a:p>
            <a:pPr algn="ctr">
              <a:defRPr/>
            </a:pPr>
            <a:r>
              <a:rPr lang="en-US" sz="900" b="1" dirty="0">
                <a:latin typeface="Arial Narrow" pitchFamily="34" charset="0"/>
              </a:rPr>
              <a:t>PWD are more independent</a:t>
            </a:r>
            <a:endParaRPr lang="en-US" sz="900" b="1" dirty="0">
              <a:latin typeface="Arial Narrow" pitchFamily="34" charset="0"/>
            </a:endParaRPr>
          </a:p>
        </p:txBody>
      </p:sp>
      <p:sp>
        <p:nvSpPr>
          <p:cNvPr id="14" name="Rectangle 13"/>
          <p:cNvSpPr/>
          <p:nvPr/>
        </p:nvSpPr>
        <p:spPr>
          <a:xfrm>
            <a:off x="1514475" y="4140200"/>
            <a:ext cx="1228725" cy="508000"/>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20502" name="TextBox 29"/>
          <p:cNvSpPr txBox="1">
            <a:spLocks noChangeArrowheads="1"/>
          </p:cNvSpPr>
          <p:nvPr/>
        </p:nvSpPr>
        <p:spPr bwMode="auto">
          <a:xfrm>
            <a:off x="1447800" y="4140200"/>
            <a:ext cx="13049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have skills/ knowledge/resources to support their choices</a:t>
            </a:r>
          </a:p>
        </p:txBody>
      </p:sp>
      <p:sp>
        <p:nvSpPr>
          <p:cNvPr id="20" name="Rectangle 19"/>
          <p:cNvSpPr/>
          <p:nvPr/>
        </p:nvSpPr>
        <p:spPr>
          <a:xfrm>
            <a:off x="4267200" y="4191000"/>
            <a:ext cx="1219200" cy="457200"/>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20504" name="TextBox 31"/>
          <p:cNvSpPr txBox="1">
            <a:spLocks noChangeArrowheads="1"/>
          </p:cNvSpPr>
          <p:nvPr/>
        </p:nvSpPr>
        <p:spPr bwMode="auto">
          <a:xfrm>
            <a:off x="4267200" y="4227513"/>
            <a:ext cx="1181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get the information they need</a:t>
            </a:r>
          </a:p>
        </p:txBody>
      </p:sp>
      <p:sp>
        <p:nvSpPr>
          <p:cNvPr id="22" name="Rectangle 21"/>
          <p:cNvSpPr/>
          <p:nvPr/>
        </p:nvSpPr>
        <p:spPr>
          <a:xfrm>
            <a:off x="6019800" y="4191000"/>
            <a:ext cx="1238250" cy="457200"/>
          </a:xfrm>
          <a:prstGeom prst="rect">
            <a:avLst/>
          </a:prstGeom>
          <a:solidFill>
            <a:schemeClr val="accent6">
              <a:lumMod val="60000"/>
              <a:lumOff val="4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33" name="TextBox 32"/>
          <p:cNvSpPr txBox="1"/>
          <p:nvPr/>
        </p:nvSpPr>
        <p:spPr>
          <a:xfrm>
            <a:off x="6057900" y="4202113"/>
            <a:ext cx="1162050" cy="369887"/>
          </a:xfrm>
          <a:prstGeom prst="rect">
            <a:avLst/>
          </a:prstGeom>
          <a:solidFill>
            <a:schemeClr val="accent6">
              <a:lumMod val="60000"/>
              <a:lumOff val="40000"/>
            </a:schemeClr>
          </a:solidFill>
          <a:effectLst/>
        </p:spPr>
        <p:txBody>
          <a:bodyPr>
            <a:spAutoFit/>
          </a:bodyPr>
          <a:lstStyle/>
          <a:p>
            <a:pPr algn="ctr">
              <a:defRPr/>
            </a:pPr>
            <a:r>
              <a:rPr lang="en-US" sz="900" b="1" dirty="0">
                <a:latin typeface="Arial Narrow" pitchFamily="34" charset="0"/>
              </a:rPr>
              <a:t>A consumer agenda for change exists</a:t>
            </a:r>
            <a:endParaRPr lang="en-US" sz="900" b="1" dirty="0">
              <a:latin typeface="Arial Narrow" pitchFamily="34" charset="0"/>
            </a:endParaRPr>
          </a:p>
        </p:txBody>
      </p:sp>
      <p:sp>
        <p:nvSpPr>
          <p:cNvPr id="26" name="Rectangle 25"/>
          <p:cNvSpPr/>
          <p:nvPr/>
        </p:nvSpPr>
        <p:spPr>
          <a:xfrm>
            <a:off x="6905625" y="4953000"/>
            <a:ext cx="1146175" cy="381000"/>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0508" name="TextBox 33"/>
          <p:cNvSpPr txBox="1">
            <a:spLocks noChangeArrowheads="1"/>
          </p:cNvSpPr>
          <p:nvPr/>
        </p:nvSpPr>
        <p:spPr bwMode="auto">
          <a:xfrm>
            <a:off x="6934200" y="4949825"/>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Barriers, problems identified</a:t>
            </a:r>
          </a:p>
        </p:txBody>
      </p:sp>
      <p:sp>
        <p:nvSpPr>
          <p:cNvPr id="23" name="Rectangle 22"/>
          <p:cNvSpPr/>
          <p:nvPr/>
        </p:nvSpPr>
        <p:spPr>
          <a:xfrm>
            <a:off x="6800850" y="3251200"/>
            <a:ext cx="969963" cy="369888"/>
          </a:xfrm>
          <a:prstGeom prst="rect">
            <a:avLst/>
          </a:prstGeom>
          <a:solidFill>
            <a:schemeClr val="accent3">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20510" name="TextBox 34"/>
          <p:cNvSpPr txBox="1">
            <a:spLocks noChangeArrowheads="1"/>
          </p:cNvSpPr>
          <p:nvPr/>
        </p:nvSpPr>
        <p:spPr bwMode="auto">
          <a:xfrm>
            <a:off x="6781800" y="3251200"/>
            <a:ext cx="9890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Decision- makers act on our agenda</a:t>
            </a:r>
          </a:p>
        </p:txBody>
      </p:sp>
      <p:sp>
        <p:nvSpPr>
          <p:cNvPr id="44" name="Title 43"/>
          <p:cNvSpPr>
            <a:spLocks noGrp="1"/>
          </p:cNvSpPr>
          <p:nvPr>
            <p:ph type="title"/>
          </p:nvPr>
        </p:nvSpPr>
        <p:spPr>
          <a:xfrm>
            <a:off x="76200" y="152400"/>
            <a:ext cx="4084638" cy="685800"/>
          </a:xfrm>
        </p:spPr>
        <p:txBody>
          <a:bodyPr rtlCol="0">
            <a:noAutofit/>
          </a:bodyPr>
          <a:lstStyle/>
          <a:p>
            <a:pPr algn="l" fontAlgn="auto">
              <a:spcAft>
                <a:spcPts val="0"/>
              </a:spcAft>
              <a:defRPr/>
            </a:pPr>
            <a:r>
              <a:rPr lang="en-US" sz="2800" b="1" dirty="0" smtClean="0">
                <a:solidFill>
                  <a:srgbClr val="002060"/>
                </a:solidFill>
                <a:effectLst>
                  <a:outerShdw blurRad="38100" dist="38100" dir="2700000" algn="tl">
                    <a:srgbClr val="000000">
                      <a:alpha val="43137"/>
                    </a:srgbClr>
                  </a:outerShdw>
                </a:effectLst>
                <a:latin typeface="Arial Rounded MT Bold" pitchFamily="34" charset="0"/>
              </a:rPr>
              <a:t>Proposed Logic Model for the CIL Program</a:t>
            </a:r>
            <a:endParaRPr lang="en-US" sz="2800" b="1" dirty="0">
              <a:solidFill>
                <a:srgbClr val="002060"/>
              </a:solidFill>
              <a:effectLst>
                <a:outerShdw blurRad="38100" dist="38100" dir="2700000" algn="tl">
                  <a:srgbClr val="000000">
                    <a:alpha val="43137"/>
                  </a:srgbClr>
                </a:outerShdw>
              </a:effectLst>
              <a:latin typeface="Arial Rounded MT Bold" pitchFamily="34" charset="0"/>
            </a:endParaRPr>
          </a:p>
        </p:txBody>
      </p:sp>
      <p:cxnSp>
        <p:nvCxnSpPr>
          <p:cNvPr id="46" name="Straight Connector 45"/>
          <p:cNvCxnSpPr/>
          <p:nvPr/>
        </p:nvCxnSpPr>
        <p:spPr>
          <a:xfrm>
            <a:off x="2438400" y="1143000"/>
            <a:ext cx="464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2324100" y="12573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7086600" y="1143000"/>
            <a:ext cx="0" cy="190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endCxn id="5" idx="2"/>
          </p:cNvCxnSpPr>
          <p:nvPr/>
        </p:nvCxnSpPr>
        <p:spPr>
          <a:xfrm flipV="1">
            <a:off x="4875213" y="838200"/>
            <a:ext cx="1587" cy="3063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752600" y="2133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a:endCxn id="7" idx="0"/>
          </p:cNvCxnSpPr>
          <p:nvPr/>
        </p:nvCxnSpPr>
        <p:spPr>
          <a:xfrm rot="5400000">
            <a:off x="1638300" y="2247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2933700" y="2247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1752600" y="2971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5400000" flipH="1" flipV="1">
            <a:off x="2971801" y="2895600"/>
            <a:ext cx="1524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5400000" flipH="1" flipV="1">
            <a:off x="1677194" y="2894806"/>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endCxn id="6" idx="2"/>
          </p:cNvCxnSpPr>
          <p:nvPr/>
        </p:nvCxnSpPr>
        <p:spPr>
          <a:xfrm flipV="1">
            <a:off x="2436813" y="1903413"/>
            <a:ext cx="1587" cy="155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12" idx="0"/>
          </p:cNvCxnSpPr>
          <p:nvPr/>
        </p:nvCxnSpPr>
        <p:spPr>
          <a:xfrm rot="5400000" flipH="1" flipV="1">
            <a:off x="2095500" y="30861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rot="5400000" flipH="1" flipV="1">
            <a:off x="1980407" y="3886994"/>
            <a:ext cx="4572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16" idx="0"/>
          </p:cNvCxnSpPr>
          <p:nvPr/>
        </p:nvCxnSpPr>
        <p:spPr>
          <a:xfrm flipV="1">
            <a:off x="2209800" y="4622800"/>
            <a:ext cx="0" cy="1168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2438400" y="2057400"/>
            <a:ext cx="4648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477000" y="2209800"/>
            <a:ext cx="16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5400000">
            <a:off x="6400800" y="2286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6477000" y="3048000"/>
            <a:ext cx="16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rot="5400000" flipH="1" flipV="1">
            <a:off x="6362701" y="2933700"/>
            <a:ext cx="2286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7467600" y="2362200"/>
            <a:ext cx="1143000" cy="457200"/>
          </a:xfrm>
          <a:prstGeom prst="rect">
            <a:avLst/>
          </a:prstGeom>
          <a:solidFill>
            <a:schemeClr val="accent3">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20532" name="TextBox 35"/>
          <p:cNvSpPr txBox="1">
            <a:spLocks noChangeArrowheads="1"/>
          </p:cNvSpPr>
          <p:nvPr/>
        </p:nvSpPr>
        <p:spPr bwMode="auto">
          <a:xfrm>
            <a:off x="7443788" y="2362200"/>
            <a:ext cx="116681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Methods &amp; practices promote independence</a:t>
            </a:r>
          </a:p>
        </p:txBody>
      </p:sp>
      <p:cxnSp>
        <p:nvCxnSpPr>
          <p:cNvPr id="106" name="Straight Connector 105"/>
          <p:cNvCxnSpPr/>
          <p:nvPr/>
        </p:nvCxnSpPr>
        <p:spPr>
          <a:xfrm rot="5400000">
            <a:off x="8001000" y="2286000"/>
            <a:ext cx="152400" cy="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rot="5400000" flipH="1" flipV="1">
            <a:off x="7962107" y="2932906"/>
            <a:ext cx="228600" cy="1587"/>
          </a:xfrm>
          <a:prstGeom prst="straightConnector1">
            <a:avLst/>
          </a:prstGeom>
          <a:ln>
            <a:tailEnd type="arrow"/>
          </a:ln>
          <a:effectLst/>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267200" y="3278188"/>
            <a:ext cx="1206500" cy="508000"/>
          </a:xfrm>
          <a:prstGeom prst="rect">
            <a:avLst/>
          </a:prstGeom>
          <a:solidFill>
            <a:schemeClr val="accent3">
              <a:lumMod val="60000"/>
              <a:lumOff val="40000"/>
            </a:schemeClr>
          </a:solidFill>
          <a:ln w="28575">
            <a:solidFill>
              <a:schemeClr val="tx2"/>
            </a:solidFill>
          </a:ln>
          <a:effectLst/>
        </p:spPr>
        <p:txBody>
          <a:bodyPr>
            <a:spAutoFit/>
          </a:bodyPr>
          <a:lstStyle/>
          <a:p>
            <a:pPr algn="ctr">
              <a:defRPr/>
            </a:pPr>
            <a:r>
              <a:rPr lang="en-US" sz="900" b="1" dirty="0">
                <a:latin typeface="Arial Narrow" pitchFamily="34" charset="0"/>
              </a:rPr>
              <a:t>PWD advocate for increased community supports</a:t>
            </a:r>
          </a:p>
        </p:txBody>
      </p:sp>
      <p:cxnSp>
        <p:nvCxnSpPr>
          <p:cNvPr id="28" name="Straight Connector 27"/>
          <p:cNvCxnSpPr>
            <a:stCxn id="23" idx="0"/>
          </p:cNvCxnSpPr>
          <p:nvPr/>
        </p:nvCxnSpPr>
        <p:spPr>
          <a:xfrm flipV="1">
            <a:off x="7286625" y="3049588"/>
            <a:ext cx="0" cy="201612"/>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4865688" y="2057400"/>
            <a:ext cx="11112" cy="12207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20" idx="0"/>
            <a:endCxn id="31" idx="2"/>
          </p:cNvCxnSpPr>
          <p:nvPr/>
        </p:nvCxnSpPr>
        <p:spPr>
          <a:xfrm flipH="1" flipV="1">
            <a:off x="4870450" y="3786188"/>
            <a:ext cx="6350" cy="4048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3581400" y="3938588"/>
            <a:ext cx="13017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6705600" y="3938588"/>
            <a:ext cx="0" cy="252412"/>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4857750" y="3938588"/>
            <a:ext cx="18478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6858000" y="4064000"/>
            <a:ext cx="0" cy="127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6858000" y="40640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flipV="1">
            <a:off x="7162800" y="3670300"/>
            <a:ext cx="0" cy="393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V="1">
            <a:off x="8077200" y="4064000"/>
            <a:ext cx="0" cy="127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7467600" y="4064000"/>
            <a:ext cx="6080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V="1">
            <a:off x="7467600" y="3657600"/>
            <a:ext cx="0" cy="406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flipV="1">
            <a:off x="6591300" y="5175250"/>
            <a:ext cx="266700" cy="635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8039100" y="5175250"/>
            <a:ext cx="266700" cy="635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flipV="1">
            <a:off x="8305800" y="4648200"/>
            <a:ext cx="0" cy="527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flipV="1">
            <a:off x="6591300" y="4648200"/>
            <a:ext cx="0" cy="5349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25" idx="0"/>
          </p:cNvCxnSpPr>
          <p:nvPr/>
        </p:nvCxnSpPr>
        <p:spPr>
          <a:xfrm flipV="1">
            <a:off x="7429500" y="53340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18" idx="0"/>
          </p:cNvCxnSpPr>
          <p:nvPr/>
        </p:nvCxnSpPr>
        <p:spPr>
          <a:xfrm flipV="1">
            <a:off x="4914900" y="4648200"/>
            <a:ext cx="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2208213" y="5219700"/>
            <a:ext cx="2706687" cy="190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flipV="1">
            <a:off x="3581400" y="4648200"/>
            <a:ext cx="0" cy="590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556" name="TextBox 26"/>
          <p:cNvSpPr txBox="1">
            <a:spLocks noChangeArrowheads="1"/>
          </p:cNvSpPr>
          <p:nvPr/>
        </p:nvSpPr>
        <p:spPr bwMode="auto">
          <a:xfrm>
            <a:off x="4203700" y="392113"/>
            <a:ext cx="1358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000" b="1">
                <a:latin typeface="Arial Narrow" panose="020B0606020202030204" pitchFamily="34" charset="0"/>
              </a:rPr>
              <a:t>PWD are integrated into American Society</a:t>
            </a:r>
          </a:p>
        </p:txBody>
      </p:sp>
      <p:sp>
        <p:nvSpPr>
          <p:cNvPr id="20557" name="TextBox 89"/>
          <p:cNvSpPr txBox="1">
            <a:spLocks noChangeArrowheads="1"/>
          </p:cNvSpPr>
          <p:nvPr/>
        </p:nvSpPr>
        <p:spPr bwMode="auto">
          <a:xfrm>
            <a:off x="1828800" y="1374775"/>
            <a:ext cx="1227138"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participate in communities to the extent they wish</a:t>
            </a:r>
          </a:p>
        </p:txBody>
      </p:sp>
      <p:sp>
        <p:nvSpPr>
          <p:cNvPr id="20558" name="TextBox 91"/>
          <p:cNvSpPr txBox="1">
            <a:spLocks noChangeArrowheads="1"/>
          </p:cNvSpPr>
          <p:nvPr/>
        </p:nvSpPr>
        <p:spPr bwMode="auto">
          <a:xfrm>
            <a:off x="5791200" y="1295400"/>
            <a:ext cx="1881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Communities are more accessible – Housing, Transportation, Information, Employment, Education, AT, Health Care, etc.</a:t>
            </a:r>
          </a:p>
        </p:txBody>
      </p:sp>
      <p:sp>
        <p:nvSpPr>
          <p:cNvPr id="20559" name="TextBox 94"/>
          <p:cNvSpPr txBox="1">
            <a:spLocks noChangeArrowheads="1"/>
          </p:cNvSpPr>
          <p:nvPr/>
        </p:nvSpPr>
        <p:spPr bwMode="auto">
          <a:xfrm>
            <a:off x="5791200" y="2325688"/>
            <a:ext cx="12954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Communities have more resources that support independence</a:t>
            </a:r>
          </a:p>
        </p:txBody>
      </p:sp>
      <p:sp>
        <p:nvSpPr>
          <p:cNvPr id="20560" name="TextBox 96"/>
          <p:cNvSpPr txBox="1">
            <a:spLocks noChangeArrowheads="1"/>
          </p:cNvSpPr>
          <p:nvPr/>
        </p:nvSpPr>
        <p:spPr bwMode="auto">
          <a:xfrm>
            <a:off x="7478713" y="4191000"/>
            <a:ext cx="113188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Active coalitions exist around our issues</a:t>
            </a:r>
          </a:p>
        </p:txBody>
      </p:sp>
      <p:sp>
        <p:nvSpPr>
          <p:cNvPr id="20561" name="TextBox 97"/>
          <p:cNvSpPr txBox="1">
            <a:spLocks noChangeArrowheads="1"/>
          </p:cNvSpPr>
          <p:nvPr/>
        </p:nvSpPr>
        <p:spPr bwMode="auto">
          <a:xfrm>
            <a:off x="6905625" y="5865813"/>
            <a:ext cx="104775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Systems Advocacy</a:t>
            </a:r>
          </a:p>
        </p:txBody>
      </p:sp>
      <p:sp>
        <p:nvSpPr>
          <p:cNvPr id="20562" name="TextBox 98"/>
          <p:cNvSpPr txBox="1">
            <a:spLocks noChangeArrowheads="1"/>
          </p:cNvSpPr>
          <p:nvPr/>
        </p:nvSpPr>
        <p:spPr bwMode="auto">
          <a:xfrm>
            <a:off x="1219200" y="2362200"/>
            <a:ext cx="10477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regard themselves as more independent</a:t>
            </a:r>
          </a:p>
        </p:txBody>
      </p:sp>
      <p:sp>
        <p:nvSpPr>
          <p:cNvPr id="20563" name="TextBox 100"/>
          <p:cNvSpPr txBox="1">
            <a:spLocks noChangeArrowheads="1"/>
          </p:cNvSpPr>
          <p:nvPr/>
        </p:nvSpPr>
        <p:spPr bwMode="auto">
          <a:xfrm>
            <a:off x="1695450" y="3211513"/>
            <a:ext cx="1047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make their own choices</a:t>
            </a:r>
          </a:p>
        </p:txBody>
      </p:sp>
      <p:sp>
        <p:nvSpPr>
          <p:cNvPr id="20564" name="TextBox 101"/>
          <p:cNvSpPr txBox="1">
            <a:spLocks noChangeArrowheads="1"/>
          </p:cNvSpPr>
          <p:nvPr/>
        </p:nvSpPr>
        <p:spPr bwMode="auto">
          <a:xfrm>
            <a:off x="3046413" y="4202113"/>
            <a:ext cx="992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see different possibilities</a:t>
            </a:r>
          </a:p>
        </p:txBody>
      </p:sp>
      <p:sp>
        <p:nvSpPr>
          <p:cNvPr id="20565" name="TextBox 102"/>
          <p:cNvSpPr txBox="1">
            <a:spLocks noChangeArrowheads="1"/>
          </p:cNvSpPr>
          <p:nvPr/>
        </p:nvSpPr>
        <p:spPr bwMode="auto">
          <a:xfrm>
            <a:off x="1743075" y="5865813"/>
            <a:ext cx="92392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IL Services</a:t>
            </a:r>
          </a:p>
        </p:txBody>
      </p:sp>
      <p:sp>
        <p:nvSpPr>
          <p:cNvPr id="20566" name="TextBox 103"/>
          <p:cNvSpPr txBox="1">
            <a:spLocks noChangeArrowheads="1"/>
          </p:cNvSpPr>
          <p:nvPr/>
        </p:nvSpPr>
        <p:spPr bwMode="auto">
          <a:xfrm>
            <a:off x="304800" y="5865813"/>
            <a:ext cx="6858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Activities</a:t>
            </a:r>
          </a:p>
        </p:txBody>
      </p:sp>
      <p:sp>
        <p:nvSpPr>
          <p:cNvPr id="20567" name="TextBox 107"/>
          <p:cNvSpPr txBox="1">
            <a:spLocks noChangeArrowheads="1"/>
          </p:cNvSpPr>
          <p:nvPr/>
        </p:nvSpPr>
        <p:spPr bwMode="auto">
          <a:xfrm>
            <a:off x="304800" y="45720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Initial Outcomes</a:t>
            </a:r>
          </a:p>
        </p:txBody>
      </p:sp>
      <p:sp>
        <p:nvSpPr>
          <p:cNvPr id="20568" name="TextBox 109"/>
          <p:cNvSpPr txBox="1">
            <a:spLocks noChangeArrowheads="1"/>
          </p:cNvSpPr>
          <p:nvPr/>
        </p:nvSpPr>
        <p:spPr bwMode="auto">
          <a:xfrm>
            <a:off x="282575" y="3059113"/>
            <a:ext cx="76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Intermediate Outcomes</a:t>
            </a:r>
          </a:p>
        </p:txBody>
      </p:sp>
      <p:sp>
        <p:nvSpPr>
          <p:cNvPr id="20569" name="TextBox 114"/>
          <p:cNvSpPr txBox="1">
            <a:spLocks noChangeArrowheads="1"/>
          </p:cNvSpPr>
          <p:nvPr/>
        </p:nvSpPr>
        <p:spPr bwMode="auto">
          <a:xfrm>
            <a:off x="342900" y="1447800"/>
            <a:ext cx="685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Ultimate Outcomes</a:t>
            </a:r>
          </a:p>
          <a:p>
            <a:pPr algn="ctr" eaLnBrk="1" hangingPunct="1"/>
            <a:endParaRPr lang="en-US" sz="900" b="1">
              <a:latin typeface="Arial Narrow" panose="020B0606020202030204" pitchFamily="34" charset="0"/>
            </a:endParaRPr>
          </a:p>
        </p:txBody>
      </p:sp>
      <p:sp>
        <p:nvSpPr>
          <p:cNvPr id="20570" name="TextBox 116"/>
          <p:cNvSpPr txBox="1">
            <a:spLocks noChangeArrowheads="1"/>
          </p:cNvSpPr>
          <p:nvPr/>
        </p:nvSpPr>
        <p:spPr bwMode="auto">
          <a:xfrm>
            <a:off x="4343400" y="5791200"/>
            <a:ext cx="1143000" cy="3698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Information and Referral</a:t>
            </a:r>
          </a:p>
        </p:txBody>
      </p:sp>
      <p:cxnSp>
        <p:nvCxnSpPr>
          <p:cNvPr id="119" name="Straight Arrow Connector 118"/>
          <p:cNvCxnSpPr/>
          <p:nvPr/>
        </p:nvCxnSpPr>
        <p:spPr>
          <a:xfrm flipV="1">
            <a:off x="7085013" y="1903413"/>
            <a:ext cx="1587" cy="3063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V="1">
            <a:off x="3589338" y="3949700"/>
            <a:ext cx="0" cy="252413"/>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2BC36F-161D-459A-A19B-4B88AA9A3514}" type="slidenum">
              <a:rPr lang="en-US">
                <a:solidFill>
                  <a:srgbClr val="898989"/>
                </a:solidFill>
              </a:rPr>
              <a:pPr eaLnBrk="1" hangingPunct="1"/>
              <a:t>14</a:t>
            </a:fld>
            <a:endParaRPr lang="en-US">
              <a:solidFill>
                <a:srgbClr val="898989"/>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p:cNvSpPr>
            <a:spLocks noGrp="1"/>
          </p:cNvSpPr>
          <p:nvPr>
            <p:ph type="title"/>
          </p:nvPr>
        </p:nvSpPr>
        <p:spPr>
          <a:xfrm>
            <a:off x="304800" y="76200"/>
            <a:ext cx="8229600" cy="1143000"/>
          </a:xfrm>
        </p:spPr>
        <p:txBody>
          <a:bodyPr rtlCol="0">
            <a:noAutofit/>
          </a:bodyPr>
          <a:lstStyle/>
          <a:p>
            <a:pPr algn="l" fontAlgn="auto">
              <a:spcAft>
                <a:spcPts val="0"/>
              </a:spcAft>
              <a:defRPr/>
            </a:pPr>
            <a:r>
              <a:rPr lang="en-US" sz="2800" b="1" dirty="0" smtClean="0">
                <a:solidFill>
                  <a:srgbClr val="002060"/>
                </a:solidFill>
                <a:effectLst>
                  <a:outerShdw blurRad="38100" dist="38100" dir="2700000" algn="tl">
                    <a:srgbClr val="000000">
                      <a:alpha val="43137"/>
                    </a:srgbClr>
                  </a:outerShdw>
                </a:effectLst>
                <a:latin typeface="Arial Rounded MT Bold" pitchFamily="34" charset="0"/>
              </a:rPr>
              <a:t>IL Services Stream</a:t>
            </a:r>
            <a:endParaRPr lang="en-US" sz="2800" b="1" dirty="0">
              <a:solidFill>
                <a:srgbClr val="002060"/>
              </a:solidFill>
              <a:effectLst>
                <a:outerShdw blurRad="38100" dist="38100" dir="2700000" algn="tl">
                  <a:srgbClr val="000000">
                    <a:alpha val="43137"/>
                  </a:srgbClr>
                </a:outerShdw>
              </a:effectLst>
              <a:latin typeface="Arial Rounded MT Bold" pitchFamily="34" charset="0"/>
            </a:endParaRPr>
          </a:p>
        </p:txBody>
      </p:sp>
      <p:sp>
        <p:nvSpPr>
          <p:cNvPr id="116" name="Rectangle 115"/>
          <p:cNvSpPr/>
          <p:nvPr/>
        </p:nvSpPr>
        <p:spPr>
          <a:xfrm>
            <a:off x="5048250" y="1295400"/>
            <a:ext cx="2647950" cy="762000"/>
          </a:xfrm>
          <a:prstGeom prst="rect">
            <a:avLst/>
          </a:prstGeom>
          <a:solidFill>
            <a:schemeClr val="accent3">
              <a:lumMod val="60000"/>
              <a:lumOff val="40000"/>
            </a:schemeClr>
          </a:solidFill>
          <a:ln w="285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are more independent</a:t>
            </a:r>
          </a:p>
        </p:txBody>
      </p:sp>
      <p:sp>
        <p:nvSpPr>
          <p:cNvPr id="125" name="Rectangle 124"/>
          <p:cNvSpPr/>
          <p:nvPr/>
        </p:nvSpPr>
        <p:spPr>
          <a:xfrm>
            <a:off x="1905000" y="1295400"/>
            <a:ext cx="2647950" cy="762000"/>
          </a:xfrm>
          <a:prstGeom prst="rect">
            <a:avLst/>
          </a:prstGeom>
          <a:solidFill>
            <a:schemeClr val="accent3">
              <a:lumMod val="60000"/>
              <a:lumOff val="40000"/>
            </a:schemeClr>
          </a:solidFill>
          <a:ln w="285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regard themselves as more independent</a:t>
            </a:r>
          </a:p>
        </p:txBody>
      </p:sp>
      <p:sp>
        <p:nvSpPr>
          <p:cNvPr id="126" name="Rectangle 125"/>
          <p:cNvSpPr/>
          <p:nvPr/>
        </p:nvSpPr>
        <p:spPr>
          <a:xfrm>
            <a:off x="3505200" y="2438400"/>
            <a:ext cx="2647950" cy="685800"/>
          </a:xfrm>
          <a:prstGeom prst="rect">
            <a:avLst/>
          </a:prstGeom>
          <a:solidFill>
            <a:schemeClr val="accent3">
              <a:lumMod val="60000"/>
              <a:lumOff val="40000"/>
            </a:schemeClr>
          </a:solidFill>
          <a:ln w="285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make their own choices</a:t>
            </a:r>
          </a:p>
        </p:txBody>
      </p:sp>
      <p:sp>
        <p:nvSpPr>
          <p:cNvPr id="127" name="Rectangle 126"/>
          <p:cNvSpPr/>
          <p:nvPr/>
        </p:nvSpPr>
        <p:spPr>
          <a:xfrm>
            <a:off x="2819400" y="3733800"/>
            <a:ext cx="4038600" cy="685800"/>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have skills/ knowledge/resources to support their choices</a:t>
            </a:r>
          </a:p>
        </p:txBody>
      </p:sp>
      <p:sp>
        <p:nvSpPr>
          <p:cNvPr id="128" name="Rectangle 127"/>
          <p:cNvSpPr/>
          <p:nvPr/>
        </p:nvSpPr>
        <p:spPr>
          <a:xfrm>
            <a:off x="2819400" y="5029200"/>
            <a:ext cx="4038600" cy="838200"/>
          </a:xfrm>
          <a:prstGeom prst="rect">
            <a:avLst/>
          </a:prstGeom>
          <a:solidFill>
            <a:srgbClr val="FFFF99"/>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IL Services – Peer Support, Skills Training, Transition Assistance, Individual Advocacy</a:t>
            </a:r>
            <a:endParaRPr lang="en-US" b="1" dirty="0">
              <a:solidFill>
                <a:schemeClr val="tx1"/>
              </a:solidFill>
              <a:latin typeface="Arial Narrow" pitchFamily="34" charset="0"/>
            </a:endParaRPr>
          </a:p>
        </p:txBody>
      </p:sp>
      <p:cxnSp>
        <p:nvCxnSpPr>
          <p:cNvPr id="84" name="Straight Connector 83"/>
          <p:cNvCxnSpPr/>
          <p:nvPr/>
        </p:nvCxnSpPr>
        <p:spPr>
          <a:xfrm flipV="1">
            <a:off x="4038600" y="10668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V="1">
            <a:off x="5562600" y="10668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4038600" y="1066800"/>
            <a:ext cx="152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4038600" y="2209800"/>
            <a:ext cx="152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p:nvPr/>
        </p:nvCxnSpPr>
        <p:spPr>
          <a:xfrm flipV="1">
            <a:off x="4038600" y="20574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p:nvPr/>
        </p:nvCxnSpPr>
        <p:spPr>
          <a:xfrm flipV="1">
            <a:off x="5562600" y="20574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a:endCxn id="126" idx="0"/>
          </p:cNvCxnSpPr>
          <p:nvPr/>
        </p:nvCxnSpPr>
        <p:spPr>
          <a:xfrm>
            <a:off x="4829175" y="22098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a:stCxn id="128" idx="0"/>
            <a:endCxn id="127" idx="2"/>
          </p:cNvCxnSpPr>
          <p:nvPr/>
        </p:nvCxnSpPr>
        <p:spPr>
          <a:xfrm flipV="1">
            <a:off x="4838700" y="4419600"/>
            <a:ext cx="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a:off x="4838700" y="4724400"/>
            <a:ext cx="6477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p:cNvCxnSpPr>
            <a:stCxn id="127" idx="3"/>
          </p:cNvCxnSpPr>
          <p:nvPr/>
        </p:nvCxnSpPr>
        <p:spPr>
          <a:xfrm>
            <a:off x="6858000" y="4076700"/>
            <a:ext cx="53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Straight Arrow Connector 160"/>
          <p:cNvCxnSpPr>
            <a:stCxn id="127" idx="0"/>
            <a:endCxn id="126" idx="2"/>
          </p:cNvCxnSpPr>
          <p:nvPr/>
        </p:nvCxnSpPr>
        <p:spPr>
          <a:xfrm flipH="1" flipV="1">
            <a:off x="4829175" y="3124200"/>
            <a:ext cx="9525"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6811E62-88EA-4D8E-8BD3-A0B1E12297FA}" type="slidenum">
              <a:rPr lang="en-US">
                <a:solidFill>
                  <a:srgbClr val="898989"/>
                </a:solidFill>
              </a:rPr>
              <a:pPr eaLnBrk="1" hangingPunct="1"/>
              <a:t>15</a:t>
            </a:fld>
            <a:endParaRPr lang="en-US">
              <a:solidFill>
                <a:srgbClr val="89898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p:cNvSpPr>
            <a:spLocks noGrp="1"/>
          </p:cNvSpPr>
          <p:nvPr>
            <p:ph type="title"/>
          </p:nvPr>
        </p:nvSpPr>
        <p:spPr>
          <a:xfrm>
            <a:off x="228600" y="76200"/>
            <a:ext cx="4267200" cy="1143000"/>
          </a:xfrm>
        </p:spPr>
        <p:txBody>
          <a:bodyPr rtlCol="0">
            <a:noAutofit/>
          </a:bodyPr>
          <a:lstStyle/>
          <a:p>
            <a:pPr algn="l" fontAlgn="auto">
              <a:spcAft>
                <a:spcPts val="0"/>
              </a:spcAft>
              <a:defRPr/>
            </a:pPr>
            <a:r>
              <a:rPr lang="en-US" sz="2800" b="1" dirty="0" smtClean="0">
                <a:solidFill>
                  <a:srgbClr val="002060"/>
                </a:solidFill>
                <a:effectLst>
                  <a:outerShdw blurRad="38100" dist="38100" dir="2700000" algn="tl">
                    <a:srgbClr val="000000">
                      <a:alpha val="43137"/>
                    </a:srgbClr>
                  </a:outerShdw>
                </a:effectLst>
                <a:latin typeface="Arial Rounded MT Bold" pitchFamily="34" charset="0"/>
              </a:rPr>
              <a:t>I &amp; R  Stream</a:t>
            </a:r>
            <a:endParaRPr lang="en-US" sz="2800" b="1" dirty="0">
              <a:solidFill>
                <a:srgbClr val="002060"/>
              </a:solidFill>
              <a:effectLst>
                <a:outerShdw blurRad="38100" dist="38100" dir="2700000" algn="tl">
                  <a:srgbClr val="000000">
                    <a:alpha val="43137"/>
                  </a:srgbClr>
                </a:outerShdw>
              </a:effectLst>
              <a:latin typeface="Arial Rounded MT Bold" pitchFamily="34" charset="0"/>
            </a:endParaRPr>
          </a:p>
        </p:txBody>
      </p:sp>
      <p:sp>
        <p:nvSpPr>
          <p:cNvPr id="126" name="Rectangle 125"/>
          <p:cNvSpPr/>
          <p:nvPr/>
        </p:nvSpPr>
        <p:spPr>
          <a:xfrm>
            <a:off x="3571875" y="1524000"/>
            <a:ext cx="3238500" cy="685800"/>
          </a:xfrm>
          <a:prstGeom prst="rect">
            <a:avLst/>
          </a:prstGeom>
          <a:solidFill>
            <a:schemeClr val="accent3">
              <a:lumMod val="60000"/>
              <a:lumOff val="40000"/>
            </a:schemeClr>
          </a:solidFill>
          <a:ln w="285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a:t>
            </a:r>
            <a:r>
              <a:rPr lang="en-US" b="1" dirty="0">
                <a:solidFill>
                  <a:schemeClr val="tx1"/>
                </a:solidFill>
                <a:latin typeface="Arial Narrow" pitchFamily="34" charset="0"/>
              </a:rPr>
              <a:t>advocate for increased community supports</a:t>
            </a:r>
            <a:endParaRPr lang="en-US" b="1" dirty="0">
              <a:solidFill>
                <a:schemeClr val="tx1"/>
              </a:solidFill>
              <a:latin typeface="Arial Narrow" pitchFamily="34" charset="0"/>
            </a:endParaRPr>
          </a:p>
        </p:txBody>
      </p:sp>
      <p:sp>
        <p:nvSpPr>
          <p:cNvPr id="127" name="Rectangle 126"/>
          <p:cNvSpPr/>
          <p:nvPr/>
        </p:nvSpPr>
        <p:spPr>
          <a:xfrm>
            <a:off x="4029075" y="2819400"/>
            <a:ext cx="2286000" cy="914400"/>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a:t>
            </a:r>
            <a:r>
              <a:rPr lang="en-US" b="1" dirty="0">
                <a:solidFill>
                  <a:schemeClr val="tx1"/>
                </a:solidFill>
                <a:latin typeface="Arial Narrow" pitchFamily="34" charset="0"/>
              </a:rPr>
              <a:t>get the information they need</a:t>
            </a:r>
            <a:endParaRPr lang="en-US" b="1" dirty="0">
              <a:solidFill>
                <a:schemeClr val="tx1"/>
              </a:solidFill>
              <a:latin typeface="Arial Narrow" pitchFamily="34" charset="0"/>
            </a:endParaRPr>
          </a:p>
        </p:txBody>
      </p:sp>
      <p:sp>
        <p:nvSpPr>
          <p:cNvPr id="128" name="Rectangle 127"/>
          <p:cNvSpPr/>
          <p:nvPr/>
        </p:nvSpPr>
        <p:spPr>
          <a:xfrm>
            <a:off x="3571875" y="4495800"/>
            <a:ext cx="3171825" cy="838200"/>
          </a:xfrm>
          <a:prstGeom prst="rect">
            <a:avLst/>
          </a:prstGeom>
          <a:solidFill>
            <a:srgbClr val="FFFF99"/>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Information and Referral</a:t>
            </a:r>
            <a:endParaRPr lang="en-US" b="1" dirty="0">
              <a:solidFill>
                <a:schemeClr val="tx1"/>
              </a:solidFill>
              <a:latin typeface="Arial Narrow" pitchFamily="34" charset="0"/>
            </a:endParaRPr>
          </a:p>
        </p:txBody>
      </p:sp>
      <p:sp>
        <p:nvSpPr>
          <p:cNvPr id="24" name="Rectangle 23"/>
          <p:cNvSpPr/>
          <p:nvPr/>
        </p:nvSpPr>
        <p:spPr>
          <a:xfrm>
            <a:off x="1666875" y="2819400"/>
            <a:ext cx="2190750" cy="914400"/>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see different possibilities</a:t>
            </a:r>
            <a:endParaRPr lang="en-US" b="1" dirty="0">
              <a:solidFill>
                <a:schemeClr val="tx1"/>
              </a:solidFill>
              <a:latin typeface="Arial Narrow" pitchFamily="34" charset="0"/>
            </a:endParaRPr>
          </a:p>
        </p:txBody>
      </p:sp>
      <p:cxnSp>
        <p:nvCxnSpPr>
          <p:cNvPr id="15" name="Straight Arrow Connector 14"/>
          <p:cNvCxnSpPr>
            <a:stCxn id="126" idx="3"/>
          </p:cNvCxnSpPr>
          <p:nvPr/>
        </p:nvCxnSpPr>
        <p:spPr>
          <a:xfrm>
            <a:off x="6810375" y="1866900"/>
            <a:ext cx="2762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28" idx="0"/>
          </p:cNvCxnSpPr>
          <p:nvPr/>
        </p:nvCxnSpPr>
        <p:spPr>
          <a:xfrm flipV="1">
            <a:off x="5157788" y="3733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27" idx="1"/>
            <a:endCxn id="24" idx="3"/>
          </p:cNvCxnSpPr>
          <p:nvPr/>
        </p:nvCxnSpPr>
        <p:spPr>
          <a:xfrm flipH="1">
            <a:off x="3857625" y="3276600"/>
            <a:ext cx="1714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4" idx="1"/>
          </p:cNvCxnSpPr>
          <p:nvPr/>
        </p:nvCxnSpPr>
        <p:spPr>
          <a:xfrm flipH="1">
            <a:off x="1438275" y="32766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2733675" y="4114800"/>
            <a:ext cx="24098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2733675" y="37338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127" idx="0"/>
          </p:cNvCxnSpPr>
          <p:nvPr/>
        </p:nvCxnSpPr>
        <p:spPr>
          <a:xfrm flipV="1">
            <a:off x="5172075" y="2209800"/>
            <a:ext cx="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3571875" y="2514600"/>
            <a:ext cx="1600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F87FC15-FDDF-41C2-8406-0B9BF12669E2}" type="slidenum">
              <a:rPr lang="en-US">
                <a:solidFill>
                  <a:srgbClr val="898989"/>
                </a:solidFill>
              </a:rPr>
              <a:pPr eaLnBrk="1" hangingPunct="1"/>
              <a:t>16</a:t>
            </a:fld>
            <a:endParaRPr lang="en-US">
              <a:solidFill>
                <a:srgbClr val="89898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p:cNvSpPr>
            <a:spLocks noGrp="1"/>
          </p:cNvSpPr>
          <p:nvPr>
            <p:ph type="title"/>
          </p:nvPr>
        </p:nvSpPr>
        <p:spPr>
          <a:xfrm>
            <a:off x="228600" y="76200"/>
            <a:ext cx="8229600" cy="1143000"/>
          </a:xfrm>
        </p:spPr>
        <p:txBody>
          <a:bodyPr rtlCol="0">
            <a:noAutofit/>
          </a:bodyPr>
          <a:lstStyle/>
          <a:p>
            <a:pPr algn="l" fontAlgn="auto">
              <a:spcAft>
                <a:spcPts val="0"/>
              </a:spcAft>
              <a:defRPr/>
            </a:pPr>
            <a:r>
              <a:rPr lang="en-US" sz="2800" b="1" dirty="0" smtClean="0">
                <a:solidFill>
                  <a:srgbClr val="002060"/>
                </a:solidFill>
                <a:effectLst>
                  <a:outerShdw blurRad="38100" dist="38100" dir="2700000" algn="tl">
                    <a:srgbClr val="000000">
                      <a:alpha val="43137"/>
                    </a:srgbClr>
                  </a:outerShdw>
                </a:effectLst>
                <a:latin typeface="Arial Rounded MT Bold" pitchFamily="34" charset="0"/>
              </a:rPr>
              <a:t>Systems Advocacy Stream</a:t>
            </a:r>
            <a:endParaRPr lang="en-US" sz="2800" b="1" dirty="0">
              <a:solidFill>
                <a:srgbClr val="002060"/>
              </a:solidFill>
              <a:effectLst>
                <a:outerShdw blurRad="38100" dist="38100" dir="2700000" algn="tl">
                  <a:srgbClr val="000000">
                    <a:alpha val="43137"/>
                  </a:srgbClr>
                </a:outerShdw>
              </a:effectLst>
              <a:latin typeface="Arial Rounded MT Bold" pitchFamily="34" charset="0"/>
            </a:endParaRPr>
          </a:p>
        </p:txBody>
      </p:sp>
      <p:sp>
        <p:nvSpPr>
          <p:cNvPr id="27" name="Rectangle 26"/>
          <p:cNvSpPr/>
          <p:nvPr/>
        </p:nvSpPr>
        <p:spPr>
          <a:xfrm>
            <a:off x="4076700" y="5443538"/>
            <a:ext cx="1371600" cy="4572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solidFill>
                  <a:schemeClr val="tx1"/>
                </a:solidFill>
                <a:latin typeface="Arial Narrow" pitchFamily="34" charset="0"/>
              </a:rPr>
              <a:t>Systems Advocacy</a:t>
            </a:r>
            <a:endParaRPr lang="en-US" dirty="0">
              <a:solidFill>
                <a:schemeClr val="tx1"/>
              </a:solidFill>
            </a:endParaRPr>
          </a:p>
        </p:txBody>
      </p:sp>
      <p:sp>
        <p:nvSpPr>
          <p:cNvPr id="117" name="TextBox 116"/>
          <p:cNvSpPr txBox="1"/>
          <p:nvPr/>
        </p:nvSpPr>
        <p:spPr>
          <a:xfrm>
            <a:off x="2247900" y="1295400"/>
            <a:ext cx="2019300" cy="738188"/>
          </a:xfrm>
          <a:prstGeom prst="rect">
            <a:avLst/>
          </a:prstGeom>
          <a:solidFill>
            <a:schemeClr val="accent3">
              <a:lumMod val="40000"/>
              <a:lumOff val="60000"/>
            </a:schemeClr>
          </a:solidFill>
          <a:ln w="38100">
            <a:solidFill>
              <a:schemeClr val="accent1"/>
            </a:solidFill>
          </a:ln>
        </p:spPr>
        <p:txBody>
          <a:bodyPr>
            <a:spAutoFit/>
          </a:bodyPr>
          <a:lstStyle/>
          <a:p>
            <a:pPr algn="ctr">
              <a:defRPr/>
            </a:pPr>
            <a:r>
              <a:rPr lang="en-US" sz="1400" b="1" dirty="0">
                <a:latin typeface="Arial Narrow" pitchFamily="34" charset="0"/>
              </a:rPr>
              <a:t>Communities have more resources that support independence</a:t>
            </a:r>
            <a:endParaRPr lang="en-US" sz="1400" b="1" dirty="0">
              <a:latin typeface="Arial Narrow" pitchFamily="34" charset="0"/>
            </a:endParaRPr>
          </a:p>
        </p:txBody>
      </p:sp>
      <p:sp>
        <p:nvSpPr>
          <p:cNvPr id="118" name="TextBox 117"/>
          <p:cNvSpPr txBox="1"/>
          <p:nvPr/>
        </p:nvSpPr>
        <p:spPr>
          <a:xfrm>
            <a:off x="5295900" y="1295400"/>
            <a:ext cx="2019300" cy="738188"/>
          </a:xfrm>
          <a:prstGeom prst="rect">
            <a:avLst/>
          </a:prstGeom>
          <a:solidFill>
            <a:schemeClr val="accent3">
              <a:lumMod val="40000"/>
              <a:lumOff val="60000"/>
            </a:schemeClr>
          </a:solidFill>
          <a:ln w="38100">
            <a:solidFill>
              <a:schemeClr val="accent1"/>
            </a:solidFill>
          </a:ln>
        </p:spPr>
        <p:txBody>
          <a:bodyPr>
            <a:spAutoFit/>
          </a:bodyPr>
          <a:lstStyle/>
          <a:p>
            <a:pPr algn="ctr">
              <a:defRPr/>
            </a:pPr>
            <a:r>
              <a:rPr lang="en-US" sz="1400" b="1" dirty="0">
                <a:latin typeface="Arial Narrow" pitchFamily="34" charset="0"/>
              </a:rPr>
              <a:t>Methods &amp; practices promote </a:t>
            </a:r>
          </a:p>
          <a:p>
            <a:pPr algn="ctr">
              <a:defRPr/>
            </a:pPr>
            <a:r>
              <a:rPr lang="en-US" sz="1400" b="1" dirty="0">
                <a:latin typeface="Arial Narrow" pitchFamily="34" charset="0"/>
              </a:rPr>
              <a:t>independence</a:t>
            </a:r>
            <a:endParaRPr lang="en-US" sz="1400" b="1" dirty="0">
              <a:latin typeface="Arial Narrow" pitchFamily="34" charset="0"/>
            </a:endParaRPr>
          </a:p>
        </p:txBody>
      </p:sp>
      <p:sp>
        <p:nvSpPr>
          <p:cNvPr id="119" name="TextBox 118"/>
          <p:cNvSpPr txBox="1"/>
          <p:nvPr/>
        </p:nvSpPr>
        <p:spPr>
          <a:xfrm>
            <a:off x="3752850" y="2530475"/>
            <a:ext cx="1938338" cy="523875"/>
          </a:xfrm>
          <a:prstGeom prst="rect">
            <a:avLst/>
          </a:prstGeom>
          <a:solidFill>
            <a:schemeClr val="accent3">
              <a:lumMod val="40000"/>
              <a:lumOff val="60000"/>
            </a:schemeClr>
          </a:solidFill>
          <a:ln w="38100">
            <a:solidFill>
              <a:schemeClr val="accent1"/>
            </a:solidFill>
          </a:ln>
        </p:spPr>
        <p:txBody>
          <a:bodyPr>
            <a:spAutoFit/>
          </a:bodyPr>
          <a:lstStyle/>
          <a:p>
            <a:pPr algn="ctr">
              <a:defRPr/>
            </a:pPr>
            <a:r>
              <a:rPr lang="en-US" sz="1400" b="1" dirty="0">
                <a:latin typeface="Arial Narrow" pitchFamily="34" charset="0"/>
              </a:rPr>
              <a:t>Decision-makers act on our agenda</a:t>
            </a:r>
            <a:endParaRPr lang="en-US" sz="1400" b="1" dirty="0">
              <a:latin typeface="Arial Narrow" pitchFamily="34" charset="0"/>
            </a:endParaRPr>
          </a:p>
        </p:txBody>
      </p:sp>
      <p:sp>
        <p:nvSpPr>
          <p:cNvPr id="121" name="Rectangle 120"/>
          <p:cNvSpPr/>
          <p:nvPr/>
        </p:nvSpPr>
        <p:spPr>
          <a:xfrm>
            <a:off x="2676525" y="3611563"/>
            <a:ext cx="1857375" cy="579437"/>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solidFill>
                  <a:schemeClr val="tx1"/>
                </a:solidFill>
                <a:latin typeface="Arial Narrow" pitchFamily="34" charset="0"/>
              </a:rPr>
              <a:t>A consumer agenda for change exists</a:t>
            </a:r>
            <a:endParaRPr lang="en-US" sz="1400" b="1" dirty="0">
              <a:solidFill>
                <a:schemeClr val="tx1"/>
              </a:solidFill>
              <a:latin typeface="Arial Narrow" pitchFamily="34" charset="0"/>
            </a:endParaRPr>
          </a:p>
        </p:txBody>
      </p:sp>
      <p:sp>
        <p:nvSpPr>
          <p:cNvPr id="123" name="Rectangle 122"/>
          <p:cNvSpPr/>
          <p:nvPr/>
        </p:nvSpPr>
        <p:spPr>
          <a:xfrm>
            <a:off x="5143500" y="3611563"/>
            <a:ext cx="1857375" cy="579437"/>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solidFill>
                  <a:schemeClr val="tx1"/>
                </a:solidFill>
                <a:latin typeface="Arial Narrow" pitchFamily="34" charset="0"/>
              </a:rPr>
              <a:t>Active coalitions exist around our issues</a:t>
            </a:r>
            <a:endParaRPr lang="en-US" sz="1400" b="1" dirty="0">
              <a:solidFill>
                <a:schemeClr val="tx1"/>
              </a:solidFill>
              <a:latin typeface="Arial Narrow" pitchFamily="34" charset="0"/>
            </a:endParaRPr>
          </a:p>
        </p:txBody>
      </p:sp>
      <p:sp>
        <p:nvSpPr>
          <p:cNvPr id="124" name="Rectangle 123"/>
          <p:cNvSpPr/>
          <p:nvPr/>
        </p:nvSpPr>
        <p:spPr>
          <a:xfrm>
            <a:off x="3833813" y="4357688"/>
            <a:ext cx="1857375" cy="579437"/>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solidFill>
                  <a:schemeClr val="tx1"/>
                </a:solidFill>
                <a:latin typeface="Arial Narrow" pitchFamily="34" charset="0"/>
              </a:rPr>
              <a:t>Barriers, problems identified</a:t>
            </a:r>
            <a:endParaRPr lang="en-US" sz="1400" b="1" dirty="0">
              <a:solidFill>
                <a:schemeClr val="tx1"/>
              </a:solidFill>
              <a:latin typeface="Arial Narrow" pitchFamily="34" charset="0"/>
            </a:endParaRPr>
          </a:p>
        </p:txBody>
      </p:sp>
      <p:cxnSp>
        <p:nvCxnSpPr>
          <p:cNvPr id="133" name="Straight Connector 132"/>
          <p:cNvCxnSpPr/>
          <p:nvPr/>
        </p:nvCxnSpPr>
        <p:spPr>
          <a:xfrm>
            <a:off x="3009900" y="1143000"/>
            <a:ext cx="3505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6515100" y="1143000"/>
            <a:ext cx="0" cy="1714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3009900" y="1143000"/>
            <a:ext cx="0" cy="1714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3009900" y="2209800"/>
            <a:ext cx="3505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Arrow Connector 145"/>
          <p:cNvCxnSpPr/>
          <p:nvPr/>
        </p:nvCxnSpPr>
        <p:spPr>
          <a:xfrm flipV="1">
            <a:off x="3009900" y="2057400"/>
            <a:ext cx="0" cy="160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a:endCxn id="119" idx="1"/>
          </p:cNvCxnSpPr>
          <p:nvPr/>
        </p:nvCxnSpPr>
        <p:spPr>
          <a:xfrm flipV="1">
            <a:off x="2247900" y="2792413"/>
            <a:ext cx="15049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a:stCxn id="27" idx="0"/>
            <a:endCxn id="124" idx="2"/>
          </p:cNvCxnSpPr>
          <p:nvPr/>
        </p:nvCxnSpPr>
        <p:spPr>
          <a:xfrm flipV="1">
            <a:off x="4762500" y="4937125"/>
            <a:ext cx="0" cy="5064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3233738" y="4724400"/>
            <a:ext cx="6143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Arrow Connector 172"/>
          <p:cNvCxnSpPr/>
          <p:nvPr/>
        </p:nvCxnSpPr>
        <p:spPr>
          <a:xfrm flipV="1">
            <a:off x="3233738" y="4181475"/>
            <a:ext cx="0" cy="542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5" name="Straight Arrow Connector 184"/>
          <p:cNvCxnSpPr>
            <a:stCxn id="119" idx="0"/>
          </p:cNvCxnSpPr>
          <p:nvPr/>
        </p:nvCxnSpPr>
        <p:spPr>
          <a:xfrm flipH="1" flipV="1">
            <a:off x="4721225" y="2209800"/>
            <a:ext cx="1588" cy="3206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5676900" y="4724400"/>
            <a:ext cx="6143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Straight Arrow Connector 191"/>
          <p:cNvCxnSpPr/>
          <p:nvPr/>
        </p:nvCxnSpPr>
        <p:spPr>
          <a:xfrm flipV="1">
            <a:off x="6286500" y="4191000"/>
            <a:ext cx="0" cy="542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a:stCxn id="121" idx="0"/>
          </p:cNvCxnSpPr>
          <p:nvPr/>
        </p:nvCxnSpPr>
        <p:spPr>
          <a:xfrm flipH="1" flipV="1">
            <a:off x="3605213" y="3352800"/>
            <a:ext cx="0" cy="2587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flipH="1" flipV="1">
            <a:off x="5905500" y="3352800"/>
            <a:ext cx="0" cy="2587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a:off x="3605213" y="3352800"/>
            <a:ext cx="9286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4991100" y="3352800"/>
            <a:ext cx="9286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p:nvPr/>
        </p:nvCxnSpPr>
        <p:spPr>
          <a:xfrm flipV="1">
            <a:off x="4991100" y="3054350"/>
            <a:ext cx="0" cy="298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p:nvPr/>
        </p:nvCxnSpPr>
        <p:spPr>
          <a:xfrm flipV="1">
            <a:off x="4533900" y="3048000"/>
            <a:ext cx="0" cy="298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p:nvPr/>
        </p:nvCxnSpPr>
        <p:spPr>
          <a:xfrm flipV="1">
            <a:off x="6515100" y="2057400"/>
            <a:ext cx="0" cy="160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21079C-857B-4D01-9832-EFF42F43BC68}" type="slidenum">
              <a:rPr lang="en-US">
                <a:solidFill>
                  <a:srgbClr val="898989"/>
                </a:solidFill>
              </a:rPr>
              <a:pPr eaLnBrk="1" hangingPunct="1"/>
              <a:t>17</a:t>
            </a:fld>
            <a:endParaRPr lang="en-US">
              <a:solidFill>
                <a:srgbClr val="898989"/>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5000" y="2360613"/>
            <a:ext cx="2895600" cy="1677987"/>
          </a:xfrm>
          <a:prstGeom prst="rect">
            <a:avLst/>
          </a:prstGeom>
          <a:solidFill>
            <a:schemeClr val="accent1">
              <a:lumMod val="20000"/>
              <a:lumOff val="8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5" name="Rectangle 4"/>
          <p:cNvSpPr/>
          <p:nvPr/>
        </p:nvSpPr>
        <p:spPr>
          <a:xfrm>
            <a:off x="3810000" y="760413"/>
            <a:ext cx="2133600" cy="1066800"/>
          </a:xfrm>
          <a:prstGeom prst="rect">
            <a:avLst/>
          </a:prstGeom>
          <a:solidFill>
            <a:schemeClr val="accent1">
              <a:lumMod val="20000"/>
              <a:lumOff val="8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990600" y="2398713"/>
            <a:ext cx="2819400" cy="1562100"/>
          </a:xfrm>
          <a:prstGeom prst="rect">
            <a:avLst/>
          </a:prstGeom>
          <a:solidFill>
            <a:schemeClr val="accent1">
              <a:lumMod val="20000"/>
              <a:lumOff val="80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4" name="Title 43"/>
          <p:cNvSpPr>
            <a:spLocks noGrp="1"/>
          </p:cNvSpPr>
          <p:nvPr>
            <p:ph type="title"/>
          </p:nvPr>
        </p:nvSpPr>
        <p:spPr>
          <a:xfrm>
            <a:off x="76200" y="228600"/>
            <a:ext cx="3810000" cy="685800"/>
          </a:xfrm>
        </p:spPr>
        <p:txBody>
          <a:bodyPr rtlCol="0">
            <a:noAutofit/>
          </a:bodyPr>
          <a:lstStyle/>
          <a:p>
            <a:pPr algn="l" fontAlgn="auto">
              <a:spcAft>
                <a:spcPts val="0"/>
              </a:spcAft>
              <a:defRPr/>
            </a:pPr>
            <a:r>
              <a:rPr lang="en-US" sz="2400" b="1" dirty="0" smtClean="0">
                <a:solidFill>
                  <a:srgbClr val="002060"/>
                </a:solidFill>
                <a:effectLst>
                  <a:outerShdw blurRad="38100" dist="38100" dir="2700000" algn="tl">
                    <a:srgbClr val="000000">
                      <a:alpha val="43137"/>
                    </a:srgbClr>
                  </a:outerShdw>
                </a:effectLst>
                <a:latin typeface="Arial Rounded MT Bold" pitchFamily="34" charset="0"/>
              </a:rPr>
              <a:t>Ultimate Outcomes</a:t>
            </a:r>
            <a:endParaRPr lang="en-US" sz="2400" b="1" dirty="0">
              <a:solidFill>
                <a:srgbClr val="002060"/>
              </a:solidFill>
              <a:effectLst>
                <a:outerShdw blurRad="38100" dist="38100" dir="2700000" algn="tl">
                  <a:srgbClr val="000000">
                    <a:alpha val="43137"/>
                  </a:srgbClr>
                </a:outerShdw>
              </a:effectLst>
              <a:latin typeface="Arial Rounded MT Bold" pitchFamily="34" charset="0"/>
            </a:endParaRPr>
          </a:p>
        </p:txBody>
      </p:sp>
      <p:cxnSp>
        <p:nvCxnSpPr>
          <p:cNvPr id="46" name="Straight Connector 45"/>
          <p:cNvCxnSpPr/>
          <p:nvPr/>
        </p:nvCxnSpPr>
        <p:spPr>
          <a:xfrm>
            <a:off x="2438400" y="2132013"/>
            <a:ext cx="464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2324100" y="2246313"/>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7086600" y="2132013"/>
            <a:ext cx="0" cy="190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V="1">
            <a:off x="4875213" y="1825625"/>
            <a:ext cx="1587" cy="3063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H="1" flipV="1">
            <a:off x="2514600" y="3960813"/>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2057400" y="4494213"/>
            <a:ext cx="55626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4865688" y="4494213"/>
            <a:ext cx="11112" cy="1220787"/>
          </a:xfrm>
          <a:prstGeom prst="line">
            <a:avLst/>
          </a:prstGeom>
        </p:spPr>
        <p:style>
          <a:lnRef idx="1">
            <a:schemeClr val="accent1"/>
          </a:lnRef>
          <a:fillRef idx="0">
            <a:schemeClr val="accent1"/>
          </a:fillRef>
          <a:effectRef idx="0">
            <a:schemeClr val="accent1"/>
          </a:effectRef>
          <a:fontRef idx="minor">
            <a:schemeClr val="tx1"/>
          </a:fontRef>
        </p:style>
      </p:cxnSp>
      <p:sp>
        <p:nvSpPr>
          <p:cNvPr id="24589" name="TextBox 26"/>
          <p:cNvSpPr txBox="1">
            <a:spLocks noChangeArrowheads="1"/>
          </p:cNvSpPr>
          <p:nvPr/>
        </p:nvSpPr>
        <p:spPr bwMode="auto">
          <a:xfrm>
            <a:off x="3962400" y="842963"/>
            <a:ext cx="18700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600" b="1">
                <a:latin typeface="Arial Narrow" panose="020B0606020202030204" pitchFamily="34" charset="0"/>
              </a:rPr>
              <a:t>PWD are integrated into American Society</a:t>
            </a:r>
          </a:p>
        </p:txBody>
      </p:sp>
      <p:sp>
        <p:nvSpPr>
          <p:cNvPr id="24590" name="TextBox 89"/>
          <p:cNvSpPr txBox="1">
            <a:spLocks noChangeArrowheads="1"/>
          </p:cNvSpPr>
          <p:nvPr/>
        </p:nvSpPr>
        <p:spPr bwMode="auto">
          <a:xfrm>
            <a:off x="1066800" y="2620963"/>
            <a:ext cx="2667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b="1">
                <a:latin typeface="Arial Narrow" panose="020B0606020202030204" pitchFamily="34" charset="0"/>
              </a:rPr>
              <a:t>PWD participate in communities to the extent they wish</a:t>
            </a:r>
          </a:p>
        </p:txBody>
      </p:sp>
      <p:sp>
        <p:nvSpPr>
          <p:cNvPr id="24591" name="TextBox 91"/>
          <p:cNvSpPr txBox="1">
            <a:spLocks noChangeArrowheads="1"/>
          </p:cNvSpPr>
          <p:nvPr/>
        </p:nvSpPr>
        <p:spPr bwMode="auto">
          <a:xfrm>
            <a:off x="5715000" y="2482850"/>
            <a:ext cx="28956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b="1">
                <a:latin typeface="Arial Narrow" panose="020B0606020202030204" pitchFamily="34" charset="0"/>
              </a:rPr>
              <a:t>Communities are more accessible – Housing, Transportation, Information, Employment, Education, AT, Health Care, etc.</a:t>
            </a:r>
          </a:p>
        </p:txBody>
      </p:sp>
      <p:cxnSp>
        <p:nvCxnSpPr>
          <p:cNvPr id="119" name="Straight Arrow Connector 118"/>
          <p:cNvCxnSpPr/>
          <p:nvPr/>
        </p:nvCxnSpPr>
        <p:spPr>
          <a:xfrm flipV="1">
            <a:off x="7086600" y="40386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68C6743-2C75-4478-B351-5DD66C15D85C}" type="slidenum">
              <a:rPr lang="en-US">
                <a:solidFill>
                  <a:srgbClr val="898989"/>
                </a:solidFill>
              </a:rPr>
              <a:pPr eaLnBrk="1" hangingPunct="1"/>
              <a:t>18</a:t>
            </a:fld>
            <a:endParaRPr lang="en-US">
              <a:solidFill>
                <a:srgbClr val="898989"/>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2598738" y="2376488"/>
            <a:ext cx="914400" cy="457200"/>
          </a:xfrm>
          <a:prstGeom prst="rect">
            <a:avLst/>
          </a:prstGeom>
          <a:solidFill>
            <a:schemeClr val="accent3">
              <a:lumMod val="60000"/>
              <a:lumOff val="40000"/>
            </a:schemeClr>
          </a:solidFill>
          <a:ln w="285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ffectLst>
                <a:outerShdw blurRad="38100" dist="38100" dir="2700000" algn="tl">
                  <a:srgbClr val="000000">
                    <a:alpha val="43137"/>
                  </a:srgbClr>
                </a:outerShdw>
              </a:effectLst>
            </a:endParaRPr>
          </a:p>
        </p:txBody>
      </p:sp>
      <p:sp>
        <p:nvSpPr>
          <p:cNvPr id="4" name="Rectangle 3"/>
          <p:cNvSpPr/>
          <p:nvPr/>
        </p:nvSpPr>
        <p:spPr>
          <a:xfrm>
            <a:off x="5867400" y="1333500"/>
            <a:ext cx="1752600"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4191000" y="381000"/>
            <a:ext cx="1371600"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1828800" y="1371600"/>
            <a:ext cx="1220788" cy="53181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1295400" y="2362200"/>
            <a:ext cx="914400" cy="4572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p:cNvSpPr/>
          <p:nvPr/>
        </p:nvSpPr>
        <p:spPr>
          <a:xfrm>
            <a:off x="5867400" y="2362200"/>
            <a:ext cx="1143000" cy="4572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Rectangle 10"/>
          <p:cNvSpPr/>
          <p:nvPr/>
        </p:nvSpPr>
        <p:spPr>
          <a:xfrm>
            <a:off x="304800" y="1447800"/>
            <a:ext cx="762000" cy="381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Rectangle 11"/>
          <p:cNvSpPr/>
          <p:nvPr/>
        </p:nvSpPr>
        <p:spPr>
          <a:xfrm>
            <a:off x="1752600" y="3200400"/>
            <a:ext cx="914400" cy="4572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endParaRPr lang="en-US" dirty="0"/>
          </a:p>
        </p:txBody>
      </p:sp>
      <p:sp>
        <p:nvSpPr>
          <p:cNvPr id="13" name="Rectangle 12"/>
          <p:cNvSpPr/>
          <p:nvPr/>
        </p:nvSpPr>
        <p:spPr>
          <a:xfrm>
            <a:off x="304800" y="3048000"/>
            <a:ext cx="685800" cy="381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5" name="Rectangle 14"/>
          <p:cNvSpPr/>
          <p:nvPr/>
        </p:nvSpPr>
        <p:spPr>
          <a:xfrm>
            <a:off x="304800" y="4572000"/>
            <a:ext cx="685800" cy="3810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 name="Rectangle 15"/>
          <p:cNvSpPr/>
          <p:nvPr/>
        </p:nvSpPr>
        <p:spPr>
          <a:xfrm>
            <a:off x="1447800" y="5791200"/>
            <a:ext cx="1524000" cy="381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endParaRPr lang="en-US" dirty="0"/>
          </a:p>
        </p:txBody>
      </p:sp>
      <p:sp>
        <p:nvSpPr>
          <p:cNvPr id="17" name="Rectangle 16"/>
          <p:cNvSpPr/>
          <p:nvPr/>
        </p:nvSpPr>
        <p:spPr>
          <a:xfrm>
            <a:off x="304800" y="5791200"/>
            <a:ext cx="685800" cy="381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8" name="Rectangle 17"/>
          <p:cNvSpPr/>
          <p:nvPr/>
        </p:nvSpPr>
        <p:spPr>
          <a:xfrm>
            <a:off x="4343400" y="5791200"/>
            <a:ext cx="11430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endParaRPr lang="en-US" dirty="0"/>
          </a:p>
        </p:txBody>
      </p:sp>
      <p:sp>
        <p:nvSpPr>
          <p:cNvPr id="21" name="Rectangle 20"/>
          <p:cNvSpPr/>
          <p:nvPr/>
        </p:nvSpPr>
        <p:spPr>
          <a:xfrm>
            <a:off x="3055938" y="4191000"/>
            <a:ext cx="982662" cy="4572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4" name="Rectangle 23"/>
          <p:cNvSpPr/>
          <p:nvPr/>
        </p:nvSpPr>
        <p:spPr>
          <a:xfrm>
            <a:off x="7505700" y="4191000"/>
            <a:ext cx="1104900" cy="4572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 name="Rectangle 24"/>
          <p:cNvSpPr/>
          <p:nvPr/>
        </p:nvSpPr>
        <p:spPr>
          <a:xfrm>
            <a:off x="6858000" y="5791200"/>
            <a:ext cx="1143000" cy="381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endParaRPr lang="en-US" dirty="0"/>
          </a:p>
        </p:txBody>
      </p:sp>
      <p:sp>
        <p:nvSpPr>
          <p:cNvPr id="29" name="TextBox 28"/>
          <p:cNvSpPr txBox="1"/>
          <p:nvPr/>
        </p:nvSpPr>
        <p:spPr>
          <a:xfrm>
            <a:off x="2590800" y="2406134"/>
            <a:ext cx="914400" cy="369332"/>
          </a:xfrm>
          <a:prstGeom prst="rect">
            <a:avLst/>
          </a:prstGeom>
          <a:noFill/>
          <a:scene3d>
            <a:camera prst="orthographicFront"/>
            <a:lightRig rig="threePt" dir="t"/>
          </a:scene3d>
          <a:sp3d>
            <a:bevelT/>
          </a:sp3d>
        </p:spPr>
        <p:txBody>
          <a:bodyPr>
            <a:spAutoFit/>
          </a:bodyPr>
          <a:lstStyle/>
          <a:p>
            <a:pPr algn="ctr">
              <a:defRPr/>
            </a:pPr>
            <a:r>
              <a:rPr lang="en-US" sz="900" b="1" dirty="0">
                <a:latin typeface="Arial Narrow" pitchFamily="34" charset="0"/>
              </a:rPr>
              <a:t>PWD are more independent</a:t>
            </a:r>
            <a:endParaRPr lang="en-US" sz="900" b="1" dirty="0">
              <a:latin typeface="Arial Narrow" pitchFamily="34" charset="0"/>
            </a:endParaRPr>
          </a:p>
        </p:txBody>
      </p:sp>
      <p:sp>
        <p:nvSpPr>
          <p:cNvPr id="14" name="Rectangle 13"/>
          <p:cNvSpPr/>
          <p:nvPr/>
        </p:nvSpPr>
        <p:spPr>
          <a:xfrm>
            <a:off x="1514475" y="4140200"/>
            <a:ext cx="1228725" cy="508000"/>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25622" name="TextBox 29"/>
          <p:cNvSpPr txBox="1">
            <a:spLocks noChangeArrowheads="1"/>
          </p:cNvSpPr>
          <p:nvPr/>
        </p:nvSpPr>
        <p:spPr bwMode="auto">
          <a:xfrm>
            <a:off x="1447800" y="4140200"/>
            <a:ext cx="13049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have skills/ knowledge/resources to support their choices</a:t>
            </a:r>
          </a:p>
        </p:txBody>
      </p:sp>
      <p:sp>
        <p:nvSpPr>
          <p:cNvPr id="20" name="Rectangle 19"/>
          <p:cNvSpPr/>
          <p:nvPr/>
        </p:nvSpPr>
        <p:spPr>
          <a:xfrm>
            <a:off x="4267200" y="4191000"/>
            <a:ext cx="1219200" cy="457200"/>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25624" name="TextBox 31"/>
          <p:cNvSpPr txBox="1">
            <a:spLocks noChangeArrowheads="1"/>
          </p:cNvSpPr>
          <p:nvPr/>
        </p:nvSpPr>
        <p:spPr bwMode="auto">
          <a:xfrm>
            <a:off x="4267200" y="4227513"/>
            <a:ext cx="1181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get the information they need</a:t>
            </a:r>
          </a:p>
        </p:txBody>
      </p:sp>
      <p:sp>
        <p:nvSpPr>
          <p:cNvPr id="22" name="Rectangle 21"/>
          <p:cNvSpPr/>
          <p:nvPr/>
        </p:nvSpPr>
        <p:spPr>
          <a:xfrm>
            <a:off x="6019800" y="4191000"/>
            <a:ext cx="1238250" cy="457200"/>
          </a:xfrm>
          <a:prstGeom prst="rect">
            <a:avLst/>
          </a:prstGeom>
          <a:solidFill>
            <a:schemeClr val="accent6">
              <a:lumMod val="60000"/>
              <a:lumOff val="4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33" name="TextBox 32"/>
          <p:cNvSpPr txBox="1"/>
          <p:nvPr/>
        </p:nvSpPr>
        <p:spPr>
          <a:xfrm>
            <a:off x="6057900" y="4202113"/>
            <a:ext cx="1162050" cy="369887"/>
          </a:xfrm>
          <a:prstGeom prst="rect">
            <a:avLst/>
          </a:prstGeom>
          <a:solidFill>
            <a:schemeClr val="accent6">
              <a:lumMod val="60000"/>
              <a:lumOff val="40000"/>
            </a:schemeClr>
          </a:solidFill>
          <a:effectLst/>
        </p:spPr>
        <p:txBody>
          <a:bodyPr>
            <a:spAutoFit/>
          </a:bodyPr>
          <a:lstStyle/>
          <a:p>
            <a:pPr algn="ctr">
              <a:defRPr/>
            </a:pPr>
            <a:r>
              <a:rPr lang="en-US" sz="900" b="1" dirty="0">
                <a:latin typeface="Arial Narrow" pitchFamily="34" charset="0"/>
              </a:rPr>
              <a:t>A consumer agenda for change exists</a:t>
            </a:r>
            <a:endParaRPr lang="en-US" sz="900" b="1" dirty="0">
              <a:latin typeface="Arial Narrow" pitchFamily="34" charset="0"/>
            </a:endParaRPr>
          </a:p>
        </p:txBody>
      </p:sp>
      <p:sp>
        <p:nvSpPr>
          <p:cNvPr id="26" name="Rectangle 25"/>
          <p:cNvSpPr/>
          <p:nvPr/>
        </p:nvSpPr>
        <p:spPr>
          <a:xfrm>
            <a:off x="6905625" y="4953000"/>
            <a:ext cx="1146175" cy="381000"/>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628" name="TextBox 33"/>
          <p:cNvSpPr txBox="1">
            <a:spLocks noChangeArrowheads="1"/>
          </p:cNvSpPr>
          <p:nvPr/>
        </p:nvSpPr>
        <p:spPr bwMode="auto">
          <a:xfrm>
            <a:off x="6934200" y="4949825"/>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Barriers, problems identified</a:t>
            </a:r>
          </a:p>
        </p:txBody>
      </p:sp>
      <p:sp>
        <p:nvSpPr>
          <p:cNvPr id="23" name="Rectangle 22"/>
          <p:cNvSpPr/>
          <p:nvPr/>
        </p:nvSpPr>
        <p:spPr>
          <a:xfrm>
            <a:off x="6800850" y="3251200"/>
            <a:ext cx="969963" cy="369888"/>
          </a:xfrm>
          <a:prstGeom prst="rect">
            <a:avLst/>
          </a:prstGeom>
          <a:solidFill>
            <a:schemeClr val="accent3">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25630" name="TextBox 34"/>
          <p:cNvSpPr txBox="1">
            <a:spLocks noChangeArrowheads="1"/>
          </p:cNvSpPr>
          <p:nvPr/>
        </p:nvSpPr>
        <p:spPr bwMode="auto">
          <a:xfrm>
            <a:off x="6781800" y="3251200"/>
            <a:ext cx="9890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Decision- makers act on our agenda</a:t>
            </a:r>
          </a:p>
        </p:txBody>
      </p:sp>
      <p:sp>
        <p:nvSpPr>
          <p:cNvPr id="44" name="Title 43"/>
          <p:cNvSpPr>
            <a:spLocks noGrp="1"/>
          </p:cNvSpPr>
          <p:nvPr>
            <p:ph type="title"/>
          </p:nvPr>
        </p:nvSpPr>
        <p:spPr>
          <a:xfrm>
            <a:off x="76200" y="152400"/>
            <a:ext cx="4084638" cy="685800"/>
          </a:xfrm>
        </p:spPr>
        <p:txBody>
          <a:bodyPr rtlCol="0">
            <a:noAutofit/>
          </a:bodyPr>
          <a:lstStyle/>
          <a:p>
            <a:pPr algn="l" fontAlgn="auto">
              <a:spcAft>
                <a:spcPts val="0"/>
              </a:spcAft>
              <a:defRPr/>
            </a:pPr>
            <a:r>
              <a:rPr lang="en-US" sz="2800" b="1" dirty="0" smtClean="0">
                <a:solidFill>
                  <a:srgbClr val="002060"/>
                </a:solidFill>
                <a:effectLst>
                  <a:outerShdw blurRad="38100" dist="38100" dir="2700000" algn="tl">
                    <a:srgbClr val="000000">
                      <a:alpha val="43137"/>
                    </a:srgbClr>
                  </a:outerShdw>
                </a:effectLst>
                <a:latin typeface="Arial Rounded MT Bold" pitchFamily="34" charset="0"/>
              </a:rPr>
              <a:t>Proposed Logic Model for the CIL Program</a:t>
            </a:r>
            <a:endParaRPr lang="en-US" sz="2800" b="1" dirty="0">
              <a:solidFill>
                <a:srgbClr val="002060"/>
              </a:solidFill>
              <a:effectLst>
                <a:outerShdw blurRad="38100" dist="38100" dir="2700000" algn="tl">
                  <a:srgbClr val="000000">
                    <a:alpha val="43137"/>
                  </a:srgbClr>
                </a:outerShdw>
              </a:effectLst>
              <a:latin typeface="Arial Rounded MT Bold" pitchFamily="34" charset="0"/>
            </a:endParaRPr>
          </a:p>
        </p:txBody>
      </p:sp>
      <p:cxnSp>
        <p:nvCxnSpPr>
          <p:cNvPr id="46" name="Straight Connector 45"/>
          <p:cNvCxnSpPr/>
          <p:nvPr/>
        </p:nvCxnSpPr>
        <p:spPr>
          <a:xfrm>
            <a:off x="2438400" y="1143000"/>
            <a:ext cx="464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2324100" y="12573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7086600" y="1143000"/>
            <a:ext cx="0" cy="190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endCxn id="5" idx="2"/>
          </p:cNvCxnSpPr>
          <p:nvPr/>
        </p:nvCxnSpPr>
        <p:spPr>
          <a:xfrm flipV="1">
            <a:off x="4875213" y="838200"/>
            <a:ext cx="1587" cy="3063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752600" y="2133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a:endCxn id="7" idx="0"/>
          </p:cNvCxnSpPr>
          <p:nvPr/>
        </p:nvCxnSpPr>
        <p:spPr>
          <a:xfrm rot="5400000">
            <a:off x="1638300" y="2247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2933700" y="2247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1752600" y="2971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5400000" flipH="1" flipV="1">
            <a:off x="2971801" y="2895600"/>
            <a:ext cx="1524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5400000" flipH="1" flipV="1">
            <a:off x="1677194" y="2894806"/>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endCxn id="6" idx="2"/>
          </p:cNvCxnSpPr>
          <p:nvPr/>
        </p:nvCxnSpPr>
        <p:spPr>
          <a:xfrm flipV="1">
            <a:off x="2436813" y="1903413"/>
            <a:ext cx="1587" cy="155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12" idx="0"/>
          </p:cNvCxnSpPr>
          <p:nvPr/>
        </p:nvCxnSpPr>
        <p:spPr>
          <a:xfrm rot="5400000" flipH="1" flipV="1">
            <a:off x="2095500" y="30861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rot="5400000" flipH="1" flipV="1">
            <a:off x="1980407" y="3886994"/>
            <a:ext cx="4572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16" idx="0"/>
          </p:cNvCxnSpPr>
          <p:nvPr/>
        </p:nvCxnSpPr>
        <p:spPr>
          <a:xfrm flipV="1">
            <a:off x="2209800" y="4622800"/>
            <a:ext cx="0" cy="1168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2438400" y="2057400"/>
            <a:ext cx="4648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477000" y="2209800"/>
            <a:ext cx="16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5400000">
            <a:off x="6400800" y="2286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6477000" y="3048000"/>
            <a:ext cx="16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rot="5400000" flipH="1" flipV="1">
            <a:off x="6362701" y="2933700"/>
            <a:ext cx="2286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7467600" y="2362200"/>
            <a:ext cx="1143000" cy="457200"/>
          </a:xfrm>
          <a:prstGeom prst="rect">
            <a:avLst/>
          </a:prstGeom>
          <a:solidFill>
            <a:schemeClr val="accent3">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25652" name="TextBox 35"/>
          <p:cNvSpPr txBox="1">
            <a:spLocks noChangeArrowheads="1"/>
          </p:cNvSpPr>
          <p:nvPr/>
        </p:nvSpPr>
        <p:spPr bwMode="auto">
          <a:xfrm>
            <a:off x="7443788" y="2362200"/>
            <a:ext cx="116681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Methods &amp; practices promote independence</a:t>
            </a:r>
          </a:p>
        </p:txBody>
      </p:sp>
      <p:cxnSp>
        <p:nvCxnSpPr>
          <p:cNvPr id="106" name="Straight Connector 105"/>
          <p:cNvCxnSpPr/>
          <p:nvPr/>
        </p:nvCxnSpPr>
        <p:spPr>
          <a:xfrm rot="5400000">
            <a:off x="8001000" y="2286000"/>
            <a:ext cx="152400" cy="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rot="5400000" flipH="1" flipV="1">
            <a:off x="7962107" y="2932906"/>
            <a:ext cx="228600" cy="1587"/>
          </a:xfrm>
          <a:prstGeom prst="straightConnector1">
            <a:avLst/>
          </a:prstGeom>
          <a:ln>
            <a:tailEnd type="arrow"/>
          </a:ln>
          <a:effectLst/>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267200" y="3278188"/>
            <a:ext cx="1206500" cy="508000"/>
          </a:xfrm>
          <a:prstGeom prst="rect">
            <a:avLst/>
          </a:prstGeom>
          <a:solidFill>
            <a:schemeClr val="accent3">
              <a:lumMod val="60000"/>
              <a:lumOff val="40000"/>
            </a:schemeClr>
          </a:solidFill>
          <a:ln w="28575">
            <a:solidFill>
              <a:schemeClr val="tx2"/>
            </a:solidFill>
          </a:ln>
          <a:effectLst/>
        </p:spPr>
        <p:txBody>
          <a:bodyPr>
            <a:spAutoFit/>
          </a:bodyPr>
          <a:lstStyle/>
          <a:p>
            <a:pPr algn="ctr">
              <a:defRPr/>
            </a:pPr>
            <a:r>
              <a:rPr lang="en-US" sz="900" b="1" dirty="0">
                <a:latin typeface="Arial Narrow" pitchFamily="34" charset="0"/>
              </a:rPr>
              <a:t>PWD advocate for increased community supports</a:t>
            </a:r>
          </a:p>
        </p:txBody>
      </p:sp>
      <p:cxnSp>
        <p:nvCxnSpPr>
          <p:cNvPr id="28" name="Straight Connector 27"/>
          <p:cNvCxnSpPr>
            <a:stCxn id="23" idx="0"/>
          </p:cNvCxnSpPr>
          <p:nvPr/>
        </p:nvCxnSpPr>
        <p:spPr>
          <a:xfrm flipV="1">
            <a:off x="7286625" y="3049588"/>
            <a:ext cx="0" cy="201612"/>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4865688" y="2057400"/>
            <a:ext cx="11112" cy="12207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20" idx="0"/>
            <a:endCxn id="31" idx="2"/>
          </p:cNvCxnSpPr>
          <p:nvPr/>
        </p:nvCxnSpPr>
        <p:spPr>
          <a:xfrm flipH="1" flipV="1">
            <a:off x="4870450" y="3786188"/>
            <a:ext cx="6350" cy="4048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3581400" y="3938588"/>
            <a:ext cx="13017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6705600" y="3938588"/>
            <a:ext cx="0" cy="252412"/>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4857750" y="3938588"/>
            <a:ext cx="18478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6858000" y="4064000"/>
            <a:ext cx="0" cy="127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6858000" y="40640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flipV="1">
            <a:off x="7162800" y="3670300"/>
            <a:ext cx="0" cy="393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V="1">
            <a:off x="8077200" y="4064000"/>
            <a:ext cx="0" cy="127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7467600" y="4064000"/>
            <a:ext cx="6080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V="1">
            <a:off x="7467600" y="3657600"/>
            <a:ext cx="0" cy="406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flipV="1">
            <a:off x="6591300" y="5175250"/>
            <a:ext cx="266700" cy="635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8039100" y="5175250"/>
            <a:ext cx="266700" cy="635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flipV="1">
            <a:off x="8305800" y="4648200"/>
            <a:ext cx="0" cy="527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flipV="1">
            <a:off x="6591300" y="4648200"/>
            <a:ext cx="0" cy="5349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25" idx="0"/>
          </p:cNvCxnSpPr>
          <p:nvPr/>
        </p:nvCxnSpPr>
        <p:spPr>
          <a:xfrm flipV="1">
            <a:off x="7429500" y="53340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18" idx="0"/>
          </p:cNvCxnSpPr>
          <p:nvPr/>
        </p:nvCxnSpPr>
        <p:spPr>
          <a:xfrm flipV="1">
            <a:off x="4914900" y="4648200"/>
            <a:ext cx="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2208213" y="5219700"/>
            <a:ext cx="2706687" cy="190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flipV="1">
            <a:off x="3581400" y="4648200"/>
            <a:ext cx="0" cy="590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676" name="TextBox 26"/>
          <p:cNvSpPr txBox="1">
            <a:spLocks noChangeArrowheads="1"/>
          </p:cNvSpPr>
          <p:nvPr/>
        </p:nvSpPr>
        <p:spPr bwMode="auto">
          <a:xfrm>
            <a:off x="4203700" y="392113"/>
            <a:ext cx="1358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000" b="1">
                <a:latin typeface="Arial Narrow" panose="020B0606020202030204" pitchFamily="34" charset="0"/>
              </a:rPr>
              <a:t>PWD are integrated into American Society</a:t>
            </a:r>
          </a:p>
        </p:txBody>
      </p:sp>
      <p:sp>
        <p:nvSpPr>
          <p:cNvPr id="25677" name="TextBox 89"/>
          <p:cNvSpPr txBox="1">
            <a:spLocks noChangeArrowheads="1"/>
          </p:cNvSpPr>
          <p:nvPr/>
        </p:nvSpPr>
        <p:spPr bwMode="auto">
          <a:xfrm>
            <a:off x="1828800" y="1374775"/>
            <a:ext cx="1227138"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participate in communities to the extent they wish</a:t>
            </a:r>
          </a:p>
        </p:txBody>
      </p:sp>
      <p:sp>
        <p:nvSpPr>
          <p:cNvPr id="25678" name="TextBox 91"/>
          <p:cNvSpPr txBox="1">
            <a:spLocks noChangeArrowheads="1"/>
          </p:cNvSpPr>
          <p:nvPr/>
        </p:nvSpPr>
        <p:spPr bwMode="auto">
          <a:xfrm>
            <a:off x="5791200" y="1295400"/>
            <a:ext cx="1881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Communities are more accessible – Housing, Transportation, Information, Employment, Education, AT, Health Care, etc.</a:t>
            </a:r>
          </a:p>
        </p:txBody>
      </p:sp>
      <p:sp>
        <p:nvSpPr>
          <p:cNvPr id="25679" name="TextBox 94"/>
          <p:cNvSpPr txBox="1">
            <a:spLocks noChangeArrowheads="1"/>
          </p:cNvSpPr>
          <p:nvPr/>
        </p:nvSpPr>
        <p:spPr bwMode="auto">
          <a:xfrm>
            <a:off x="5791200" y="2325688"/>
            <a:ext cx="12954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Communities have more resources that support independence</a:t>
            </a:r>
          </a:p>
        </p:txBody>
      </p:sp>
      <p:sp>
        <p:nvSpPr>
          <p:cNvPr id="25680" name="TextBox 96"/>
          <p:cNvSpPr txBox="1">
            <a:spLocks noChangeArrowheads="1"/>
          </p:cNvSpPr>
          <p:nvPr/>
        </p:nvSpPr>
        <p:spPr bwMode="auto">
          <a:xfrm>
            <a:off x="7478713" y="4191000"/>
            <a:ext cx="113188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Active coalitions exist around our issues</a:t>
            </a:r>
          </a:p>
        </p:txBody>
      </p:sp>
      <p:sp>
        <p:nvSpPr>
          <p:cNvPr id="25681" name="TextBox 97"/>
          <p:cNvSpPr txBox="1">
            <a:spLocks noChangeArrowheads="1"/>
          </p:cNvSpPr>
          <p:nvPr/>
        </p:nvSpPr>
        <p:spPr bwMode="auto">
          <a:xfrm>
            <a:off x="6905625" y="5865813"/>
            <a:ext cx="104775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Systems Advocacy</a:t>
            </a:r>
          </a:p>
        </p:txBody>
      </p:sp>
      <p:sp>
        <p:nvSpPr>
          <p:cNvPr id="25682" name="TextBox 98"/>
          <p:cNvSpPr txBox="1">
            <a:spLocks noChangeArrowheads="1"/>
          </p:cNvSpPr>
          <p:nvPr/>
        </p:nvSpPr>
        <p:spPr bwMode="auto">
          <a:xfrm>
            <a:off x="1219200" y="2362200"/>
            <a:ext cx="10477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regard themselves as more independent</a:t>
            </a:r>
          </a:p>
        </p:txBody>
      </p:sp>
      <p:sp>
        <p:nvSpPr>
          <p:cNvPr id="25683" name="TextBox 100"/>
          <p:cNvSpPr txBox="1">
            <a:spLocks noChangeArrowheads="1"/>
          </p:cNvSpPr>
          <p:nvPr/>
        </p:nvSpPr>
        <p:spPr bwMode="auto">
          <a:xfrm>
            <a:off x="1695450" y="3211513"/>
            <a:ext cx="1047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make their own choices</a:t>
            </a:r>
          </a:p>
        </p:txBody>
      </p:sp>
      <p:sp>
        <p:nvSpPr>
          <p:cNvPr id="25684" name="TextBox 101"/>
          <p:cNvSpPr txBox="1">
            <a:spLocks noChangeArrowheads="1"/>
          </p:cNvSpPr>
          <p:nvPr/>
        </p:nvSpPr>
        <p:spPr bwMode="auto">
          <a:xfrm>
            <a:off x="3046413" y="4202113"/>
            <a:ext cx="992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see different possibilities</a:t>
            </a:r>
          </a:p>
        </p:txBody>
      </p:sp>
      <p:sp>
        <p:nvSpPr>
          <p:cNvPr id="25685" name="TextBox 102"/>
          <p:cNvSpPr txBox="1">
            <a:spLocks noChangeArrowheads="1"/>
          </p:cNvSpPr>
          <p:nvPr/>
        </p:nvSpPr>
        <p:spPr bwMode="auto">
          <a:xfrm>
            <a:off x="1743075" y="5865813"/>
            <a:ext cx="92392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IL Services</a:t>
            </a:r>
          </a:p>
        </p:txBody>
      </p:sp>
      <p:sp>
        <p:nvSpPr>
          <p:cNvPr id="25686" name="TextBox 103"/>
          <p:cNvSpPr txBox="1">
            <a:spLocks noChangeArrowheads="1"/>
          </p:cNvSpPr>
          <p:nvPr/>
        </p:nvSpPr>
        <p:spPr bwMode="auto">
          <a:xfrm>
            <a:off x="304800" y="5865813"/>
            <a:ext cx="6858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Activities</a:t>
            </a:r>
          </a:p>
        </p:txBody>
      </p:sp>
      <p:sp>
        <p:nvSpPr>
          <p:cNvPr id="25687" name="TextBox 107"/>
          <p:cNvSpPr txBox="1">
            <a:spLocks noChangeArrowheads="1"/>
          </p:cNvSpPr>
          <p:nvPr/>
        </p:nvSpPr>
        <p:spPr bwMode="auto">
          <a:xfrm>
            <a:off x="304800" y="45720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Initial Outcomes</a:t>
            </a:r>
          </a:p>
        </p:txBody>
      </p:sp>
      <p:sp>
        <p:nvSpPr>
          <p:cNvPr id="25688" name="TextBox 109"/>
          <p:cNvSpPr txBox="1">
            <a:spLocks noChangeArrowheads="1"/>
          </p:cNvSpPr>
          <p:nvPr/>
        </p:nvSpPr>
        <p:spPr bwMode="auto">
          <a:xfrm>
            <a:off x="282575" y="3059113"/>
            <a:ext cx="76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Intermediate Outcomes</a:t>
            </a:r>
          </a:p>
        </p:txBody>
      </p:sp>
      <p:sp>
        <p:nvSpPr>
          <p:cNvPr id="25689" name="TextBox 114"/>
          <p:cNvSpPr txBox="1">
            <a:spLocks noChangeArrowheads="1"/>
          </p:cNvSpPr>
          <p:nvPr/>
        </p:nvSpPr>
        <p:spPr bwMode="auto">
          <a:xfrm>
            <a:off x="342900" y="1447800"/>
            <a:ext cx="685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Ultimate Outcomes</a:t>
            </a:r>
          </a:p>
          <a:p>
            <a:pPr algn="ctr" eaLnBrk="1" hangingPunct="1"/>
            <a:endParaRPr lang="en-US" sz="900" b="1">
              <a:latin typeface="Arial Narrow" panose="020B0606020202030204" pitchFamily="34" charset="0"/>
            </a:endParaRPr>
          </a:p>
        </p:txBody>
      </p:sp>
      <p:sp>
        <p:nvSpPr>
          <p:cNvPr id="25690" name="TextBox 116"/>
          <p:cNvSpPr txBox="1">
            <a:spLocks noChangeArrowheads="1"/>
          </p:cNvSpPr>
          <p:nvPr/>
        </p:nvSpPr>
        <p:spPr bwMode="auto">
          <a:xfrm>
            <a:off x="4343400" y="5791200"/>
            <a:ext cx="1143000" cy="3698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Information and Referral</a:t>
            </a:r>
          </a:p>
        </p:txBody>
      </p:sp>
      <p:cxnSp>
        <p:nvCxnSpPr>
          <p:cNvPr id="119" name="Straight Arrow Connector 118"/>
          <p:cNvCxnSpPr/>
          <p:nvPr/>
        </p:nvCxnSpPr>
        <p:spPr>
          <a:xfrm flipV="1">
            <a:off x="7085013" y="1903413"/>
            <a:ext cx="1587" cy="3063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V="1">
            <a:off x="3589338" y="3949700"/>
            <a:ext cx="0" cy="252413"/>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E13F1A-FADA-46CC-8138-825120A4B686}" type="slidenum">
              <a:rPr lang="en-US">
                <a:solidFill>
                  <a:srgbClr val="898989"/>
                </a:solidFill>
              </a:rPr>
              <a:pPr eaLnBrk="1" hangingPunct="1"/>
              <a:t>19</a:t>
            </a:fld>
            <a:endParaRPr lang="en-US">
              <a:solidFill>
                <a:srgbClr val="89898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8" name="Hexagon 37"/>
          <p:cNvSpPr/>
          <p:nvPr/>
        </p:nvSpPr>
        <p:spPr>
          <a:xfrm>
            <a:off x="152400" y="4715062"/>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8197" name="Picture 2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275" y="5138738"/>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73438" y="5054600"/>
            <a:ext cx="1474787"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152400"/>
            <a:ext cx="2005013"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itle 28"/>
          <p:cNvSpPr>
            <a:spLocks noGrp="1"/>
          </p:cNvSpPr>
          <p:nvPr>
            <p:ph type="title"/>
          </p:nvPr>
        </p:nvSpPr>
        <p:spPr>
          <a:xfrm>
            <a:off x="121409" y="228600"/>
            <a:ext cx="6355323" cy="679691"/>
          </a:xfrm>
        </p:spPr>
        <p:txBody>
          <a:bodyPr/>
          <a:lstStyle/>
          <a:p>
            <a:pPr marL="0" indent="0" algn="l" fontAlgn="auto">
              <a:spcAft>
                <a:spcPts val="0"/>
              </a:spcAft>
              <a:buClr>
                <a:schemeClr val="accent6">
                  <a:lumMod val="75000"/>
                </a:schemeClr>
              </a:buClr>
              <a:buFont typeface="Georgia" panose="02040502050405020303" pitchFamily="18" charset="0"/>
              <a:buNone/>
              <a:defRPr/>
            </a:pPr>
            <a:r>
              <a:rPr lang="en-US" sz="3200" dirty="0" smtClean="0">
                <a:solidFill>
                  <a:schemeClr val="tx2"/>
                </a:solidFill>
                <a:latin typeface="Arial Rounded MT Bold" pitchFamily="34" charset="0"/>
              </a:rPr>
              <a:t>The Yellow Brick Road – Step 2 </a:t>
            </a:r>
            <a:endParaRPr lang="en-US" sz="3200" dirty="0">
              <a:solidFill>
                <a:schemeClr val="tx2"/>
              </a:solidFill>
              <a:latin typeface="Arial Rounded MT Bold" pitchFamily="34" charset="0"/>
            </a:endParaRPr>
          </a:p>
        </p:txBody>
      </p:sp>
      <p:sp>
        <p:nvSpPr>
          <p:cNvPr id="3" name="Hexagon 2"/>
          <p:cNvSpPr/>
          <p:nvPr/>
        </p:nvSpPr>
        <p:spPr>
          <a:xfrm>
            <a:off x="1339989" y="3971924"/>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Hexagon 30"/>
          <p:cNvSpPr/>
          <p:nvPr/>
        </p:nvSpPr>
        <p:spPr>
          <a:xfrm rot="10800000">
            <a:off x="1358900" y="2446338"/>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Hexagon 34"/>
          <p:cNvSpPr/>
          <p:nvPr/>
        </p:nvSpPr>
        <p:spPr>
          <a:xfrm>
            <a:off x="2573338" y="1684338"/>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Hexagon 35"/>
          <p:cNvSpPr/>
          <p:nvPr/>
        </p:nvSpPr>
        <p:spPr>
          <a:xfrm>
            <a:off x="3781425" y="930275"/>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Hexagon 36"/>
          <p:cNvSpPr/>
          <p:nvPr/>
        </p:nvSpPr>
        <p:spPr>
          <a:xfrm>
            <a:off x="4995863" y="1703388"/>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Hexagon 38"/>
          <p:cNvSpPr/>
          <p:nvPr/>
        </p:nvSpPr>
        <p:spPr>
          <a:xfrm>
            <a:off x="4995863" y="3219450"/>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Hexagon 39"/>
          <p:cNvSpPr/>
          <p:nvPr/>
        </p:nvSpPr>
        <p:spPr>
          <a:xfrm>
            <a:off x="6230938" y="3962400"/>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Hexagon 40"/>
          <p:cNvSpPr/>
          <p:nvPr/>
        </p:nvSpPr>
        <p:spPr>
          <a:xfrm>
            <a:off x="7448550" y="3198813"/>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TextBox 41"/>
          <p:cNvSpPr txBox="1"/>
          <p:nvPr/>
        </p:nvSpPr>
        <p:spPr>
          <a:xfrm>
            <a:off x="177800" y="4800600"/>
            <a:ext cx="1498600" cy="1323975"/>
          </a:xfrm>
          <a:prstGeom prst="rect">
            <a:avLst/>
          </a:prstGeom>
          <a:noFill/>
          <a:effectLst/>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Outcomes </a:t>
            </a:r>
          </a:p>
          <a:p>
            <a:pPr algn="ctr">
              <a:defRPr/>
            </a:pPr>
            <a:r>
              <a:rPr lang="en-US" sz="2000" b="1" dirty="0">
                <a:effectLst>
                  <a:outerShdw blurRad="38100" dist="38100" dir="2700000" algn="tl">
                    <a:srgbClr val="000000">
                      <a:alpha val="43137"/>
                    </a:srgbClr>
                  </a:outerShdw>
                </a:effectLst>
                <a:latin typeface="Arial Narrow" pitchFamily="34" charset="0"/>
              </a:rPr>
              <a:t>&amp;  </a:t>
            </a:r>
          </a:p>
          <a:p>
            <a:pPr algn="ctr">
              <a:defRPr/>
            </a:pPr>
            <a:r>
              <a:rPr lang="en-US" sz="2000" b="1" dirty="0">
                <a:effectLst>
                  <a:outerShdw blurRad="38100" dist="38100" dir="2700000" algn="tl">
                    <a:srgbClr val="000000">
                      <a:alpha val="43137"/>
                    </a:srgbClr>
                  </a:outerShdw>
                </a:effectLst>
                <a:latin typeface="Arial Narrow" pitchFamily="34" charset="0"/>
              </a:rPr>
              <a:t>Outcomes Mgmt.</a:t>
            </a:r>
            <a:endParaRPr lang="en-US" sz="2000" b="1" dirty="0">
              <a:effectLst>
                <a:outerShdw blurRad="38100" dist="38100" dir="2700000" algn="tl">
                  <a:srgbClr val="000000">
                    <a:alpha val="43137"/>
                  </a:srgbClr>
                </a:outerShdw>
              </a:effectLst>
              <a:latin typeface="Arial Narrow" pitchFamily="34" charset="0"/>
            </a:endParaRPr>
          </a:p>
        </p:txBody>
      </p:sp>
      <p:sp>
        <p:nvSpPr>
          <p:cNvPr id="43" name="TextBox 42"/>
          <p:cNvSpPr txBox="1"/>
          <p:nvPr/>
        </p:nvSpPr>
        <p:spPr>
          <a:xfrm>
            <a:off x="1600200" y="4292600"/>
            <a:ext cx="11430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Logic </a:t>
            </a:r>
          </a:p>
          <a:p>
            <a:pPr algn="ctr">
              <a:defRPr/>
            </a:pPr>
            <a:r>
              <a:rPr lang="en-US" sz="2000" b="1" dirty="0">
                <a:effectLst>
                  <a:outerShdw blurRad="38100" dist="38100" dir="2700000" algn="tl">
                    <a:srgbClr val="000000">
                      <a:alpha val="43137"/>
                    </a:srgbClr>
                  </a:outerShdw>
                </a:effectLst>
                <a:latin typeface="Arial Narrow" pitchFamily="34" charset="0"/>
              </a:rPr>
              <a:t>Models</a:t>
            </a:r>
            <a:endParaRPr lang="en-US" sz="2000" b="1" dirty="0">
              <a:effectLst>
                <a:outerShdw blurRad="38100" dist="38100" dir="2700000" algn="tl">
                  <a:srgbClr val="000000">
                    <a:alpha val="43137"/>
                  </a:srgbClr>
                </a:outerShdw>
              </a:effectLst>
              <a:latin typeface="Arial Narrow" pitchFamily="34" charset="0"/>
            </a:endParaRPr>
          </a:p>
        </p:txBody>
      </p:sp>
      <p:sp>
        <p:nvSpPr>
          <p:cNvPr id="44" name="TextBox 43"/>
          <p:cNvSpPr txBox="1"/>
          <p:nvPr/>
        </p:nvSpPr>
        <p:spPr>
          <a:xfrm>
            <a:off x="1492250" y="2514600"/>
            <a:ext cx="1327150" cy="132397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Choosing Outcomes</a:t>
            </a:r>
          </a:p>
          <a:p>
            <a:pPr algn="ctr">
              <a:defRPr/>
            </a:pPr>
            <a:r>
              <a:rPr lang="en-US" sz="2000" b="1" dirty="0">
                <a:effectLst>
                  <a:outerShdw blurRad="38100" dist="38100" dir="2700000" algn="tl">
                    <a:srgbClr val="000000">
                      <a:alpha val="43137"/>
                    </a:srgbClr>
                  </a:outerShdw>
                </a:effectLst>
                <a:latin typeface="Arial Narrow" pitchFamily="34" charset="0"/>
              </a:rPr>
              <a:t> to Measure</a:t>
            </a:r>
            <a:endParaRPr lang="en-US" sz="2000" b="1" dirty="0">
              <a:effectLst>
                <a:outerShdw blurRad="38100" dist="38100" dir="2700000" algn="tl">
                  <a:srgbClr val="000000">
                    <a:alpha val="43137"/>
                  </a:srgbClr>
                </a:outerShdw>
              </a:effectLst>
              <a:latin typeface="Arial Narrow" pitchFamily="34" charset="0"/>
            </a:endParaRPr>
          </a:p>
        </p:txBody>
      </p:sp>
      <p:sp>
        <p:nvSpPr>
          <p:cNvPr id="45" name="TextBox 44"/>
          <p:cNvSpPr txBox="1"/>
          <p:nvPr/>
        </p:nvSpPr>
        <p:spPr>
          <a:xfrm>
            <a:off x="2573338" y="2035175"/>
            <a:ext cx="16002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Measurable Indicators</a:t>
            </a:r>
            <a:endParaRPr lang="en-US" sz="2000" b="1" dirty="0">
              <a:effectLst>
                <a:outerShdw blurRad="38100" dist="38100" dir="2700000" algn="tl">
                  <a:srgbClr val="000000">
                    <a:alpha val="43137"/>
                  </a:srgbClr>
                </a:outerShdw>
              </a:effectLst>
              <a:latin typeface="Arial Narrow" pitchFamily="34" charset="0"/>
            </a:endParaRPr>
          </a:p>
        </p:txBody>
      </p:sp>
      <p:sp>
        <p:nvSpPr>
          <p:cNvPr id="46" name="TextBox 45"/>
          <p:cNvSpPr txBox="1"/>
          <p:nvPr/>
        </p:nvSpPr>
        <p:spPr>
          <a:xfrm>
            <a:off x="4038600" y="1117600"/>
            <a:ext cx="1084263"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Sources and  Methods</a:t>
            </a:r>
          </a:p>
        </p:txBody>
      </p:sp>
      <p:sp>
        <p:nvSpPr>
          <p:cNvPr id="47" name="TextBox 46"/>
          <p:cNvSpPr txBox="1"/>
          <p:nvPr/>
        </p:nvSpPr>
        <p:spPr>
          <a:xfrm>
            <a:off x="4986338" y="1905000"/>
            <a:ext cx="16430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Gathering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48" name="TextBox 47"/>
          <p:cNvSpPr txBox="1"/>
          <p:nvPr/>
        </p:nvSpPr>
        <p:spPr>
          <a:xfrm>
            <a:off x="5121275" y="3429000"/>
            <a:ext cx="13716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Storing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49" name="TextBox 48"/>
          <p:cNvSpPr txBox="1"/>
          <p:nvPr/>
        </p:nvSpPr>
        <p:spPr>
          <a:xfrm>
            <a:off x="6307138" y="4165600"/>
            <a:ext cx="14652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Analyzing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50" name="TextBox 49"/>
          <p:cNvSpPr txBox="1"/>
          <p:nvPr/>
        </p:nvSpPr>
        <p:spPr>
          <a:xfrm>
            <a:off x="7448550" y="3403600"/>
            <a:ext cx="16002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Using Outcome Information</a:t>
            </a:r>
            <a:endParaRPr lang="en-US" sz="2000" b="1" dirty="0">
              <a:effectLst>
                <a:outerShdw blurRad="38100" dist="38100" dir="2700000" algn="tl">
                  <a:srgbClr val="000000">
                    <a:alpha val="43137"/>
                  </a:srgbClr>
                </a:outerShdw>
              </a:effectLst>
              <a:latin typeface="Arial Narrow"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defRPr/>
            </a:pPr>
            <a:r>
              <a:rPr lang="en-US" dirty="0"/>
              <a:t>Your </a:t>
            </a:r>
            <a:r>
              <a:rPr lang="en-US" dirty="0" smtClean="0"/>
              <a:t>Turn</a:t>
            </a:r>
          </a:p>
        </p:txBody>
      </p:sp>
      <p:sp>
        <p:nvSpPr>
          <p:cNvPr id="26627" name="Content Placeholder 1"/>
          <p:cNvSpPr>
            <a:spLocks noGrp="1"/>
          </p:cNvSpPr>
          <p:nvPr>
            <p:ph idx="1"/>
          </p:nvPr>
        </p:nvSpPr>
        <p:spPr>
          <a:xfrm>
            <a:off x="1295400" y="1219200"/>
            <a:ext cx="6934200" cy="4648200"/>
          </a:xfrm>
        </p:spPr>
        <p:txBody>
          <a:bodyPr/>
          <a:lstStyle/>
          <a:p>
            <a:pPr marL="0" indent="0" algn="ctr" eaLnBrk="1" hangingPunct="1">
              <a:buFont typeface="Tahoma" panose="020B0604030504040204" pitchFamily="34" charset="0"/>
              <a:buNone/>
            </a:pPr>
            <a:r>
              <a:rPr lang="en-US" smtClean="0"/>
              <a:t>Arrange the index cards into a reasonable logic model</a:t>
            </a:r>
          </a:p>
        </p:txBody>
      </p:sp>
      <p:pic>
        <p:nvPicPr>
          <p:cNvPr id="26628" name="Picture 2" descr="Two hands placing a small model of a house on a stacked deck of car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0600" y="2743200"/>
            <a:ext cx="2082800" cy="312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a:t>For more information</a:t>
            </a:r>
          </a:p>
        </p:txBody>
      </p:sp>
      <p:sp>
        <p:nvSpPr>
          <p:cNvPr id="27651" name="Rectangle 3"/>
          <p:cNvSpPr>
            <a:spLocks noGrp="1" noChangeArrowheads="1"/>
          </p:cNvSpPr>
          <p:nvPr>
            <p:ph type="body" idx="1"/>
          </p:nvPr>
        </p:nvSpPr>
        <p:spPr>
          <a:xfrm>
            <a:off x="457200" y="1219200"/>
            <a:ext cx="8458200" cy="4648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solidFill>
                  <a:schemeClr val="tx1"/>
                </a:solidFill>
              </a:rPr>
              <a:t>Mike Hendricks – </a:t>
            </a:r>
            <a:r>
              <a:rPr lang="en-US" sz="2800" smtClean="0">
                <a:solidFill>
                  <a:schemeClr val="tx1"/>
                </a:solidFill>
                <a:hlinkClick r:id="rId2"/>
              </a:rPr>
              <a:t>MikeHendri@aol.com</a:t>
            </a:r>
            <a:endParaRPr lang="en-US" sz="2800" smtClean="0">
              <a:solidFill>
                <a:schemeClr val="tx1"/>
              </a:solidFill>
            </a:endParaRPr>
          </a:p>
          <a:p>
            <a:pPr lvl="1" eaLnBrk="1" hangingPunct="1">
              <a:buFont typeface="Tahoma" panose="020B0604030504040204" pitchFamily="34" charset="0"/>
              <a:buNone/>
            </a:pPr>
            <a:endParaRPr lang="en-US" sz="2800" smtClean="0">
              <a:solidFill>
                <a:schemeClr val="tx1"/>
              </a:solidFill>
            </a:endParaRPr>
          </a:p>
          <a:p>
            <a:pPr lvl="1" eaLnBrk="1" hangingPunct="1">
              <a:buFont typeface="Tahoma" panose="020B0604030504040204" pitchFamily="34" charset="0"/>
              <a:buNone/>
            </a:pPr>
            <a:r>
              <a:rPr lang="en-US" sz="2800" smtClean="0">
                <a:solidFill>
                  <a:schemeClr val="tx1"/>
                </a:solidFill>
              </a:rPr>
              <a:t>Bob Michaels – </a:t>
            </a:r>
            <a:r>
              <a:rPr lang="en-US" sz="2800" smtClean="0">
                <a:solidFill>
                  <a:schemeClr val="tx1"/>
                </a:solidFill>
                <a:hlinkClick r:id="rId3"/>
              </a:rPr>
              <a:t>bobmichaels@cox.net</a:t>
            </a:r>
            <a:endParaRPr lang="en-US" sz="2800" smtClean="0">
              <a:solidFill>
                <a:schemeClr val="tx1"/>
              </a:solidFill>
            </a:endParaRPr>
          </a:p>
          <a:p>
            <a:pPr lvl="1" eaLnBrk="1" hangingPunct="1">
              <a:buFont typeface="Tahoma" panose="020B0604030504040204" pitchFamily="34" charset="0"/>
              <a:buNone/>
            </a:pPr>
            <a:endParaRPr lang="en-US" sz="2800" smtClean="0"/>
          </a:p>
          <a:p>
            <a:pPr lvl="1"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a:t>CIL-NET Attribution</a:t>
            </a:r>
          </a:p>
        </p:txBody>
      </p:sp>
      <p:sp>
        <p:nvSpPr>
          <p:cNvPr id="28675" name="Rectangle 3"/>
          <p:cNvSpPr>
            <a:spLocks noGrp="1" noChangeArrowheads="1"/>
          </p:cNvSpPr>
          <p:nvPr>
            <p:ph type="body" idx="1"/>
          </p:nvPr>
        </p:nvSpPr>
        <p:spPr>
          <a:xfrm>
            <a:off x="0" y="1143000"/>
            <a:ext cx="8610600" cy="5029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blackWhite">
          <a:xfrm>
            <a:off x="76200" y="266700"/>
            <a:ext cx="83089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3200" b="1" dirty="0">
                <a:solidFill>
                  <a:schemeClr val="accent2"/>
                </a:solidFill>
                <a:effectLst>
                  <a:outerShdw blurRad="38100" dist="38100" dir="2700000" algn="tl">
                    <a:srgbClr val="000000">
                      <a:alpha val="43137"/>
                    </a:srgbClr>
                  </a:outerShdw>
                </a:effectLst>
                <a:latin typeface="+mj-lt"/>
              </a:rPr>
              <a:t>Essential Components of a </a:t>
            </a:r>
            <a:r>
              <a:rPr lang="en-US" sz="3200" b="1" dirty="0" smtClean="0">
                <a:solidFill>
                  <a:schemeClr val="accent2"/>
                </a:solidFill>
                <a:effectLst>
                  <a:outerShdw blurRad="38100" dist="38100" dir="2700000" algn="tl">
                    <a:srgbClr val="000000">
                      <a:alpha val="43137"/>
                    </a:srgbClr>
                  </a:outerShdw>
                </a:effectLst>
                <a:latin typeface="+mj-lt"/>
              </a:rPr>
              <a:t>Program</a:t>
            </a:r>
            <a:endParaRPr lang="en-US" sz="2800" b="1" dirty="0">
              <a:solidFill>
                <a:schemeClr val="accent2"/>
              </a:solidFill>
              <a:effectLst>
                <a:outerShdw blurRad="38100" dist="38100" dir="2700000" algn="tl">
                  <a:srgbClr val="000000">
                    <a:alpha val="43137"/>
                  </a:srgbClr>
                </a:outerShdw>
              </a:effectLst>
              <a:latin typeface="+mj-lt"/>
            </a:endParaRPr>
          </a:p>
        </p:txBody>
      </p:sp>
      <p:grpSp>
        <p:nvGrpSpPr>
          <p:cNvPr id="9219" name="Group 83"/>
          <p:cNvGrpSpPr>
            <a:grpSpLocks/>
          </p:cNvGrpSpPr>
          <p:nvPr/>
        </p:nvGrpSpPr>
        <p:grpSpPr bwMode="auto">
          <a:xfrm>
            <a:off x="2101850" y="1114425"/>
            <a:ext cx="2393950" cy="4322763"/>
            <a:chOff x="1324" y="702"/>
            <a:chExt cx="1508" cy="2723"/>
          </a:xfrm>
        </p:grpSpPr>
        <p:grpSp>
          <p:nvGrpSpPr>
            <p:cNvPr id="9244" name="Group 48"/>
            <p:cNvGrpSpPr>
              <a:grpSpLocks/>
            </p:cNvGrpSpPr>
            <p:nvPr/>
          </p:nvGrpSpPr>
          <p:grpSpPr bwMode="auto">
            <a:xfrm>
              <a:off x="1584" y="702"/>
              <a:ext cx="1056" cy="624"/>
              <a:chOff x="1584" y="760"/>
              <a:chExt cx="1056" cy="624"/>
            </a:xfrm>
          </p:grpSpPr>
          <p:sp>
            <p:nvSpPr>
              <p:cNvPr id="4128" name="Text Box 9"/>
              <p:cNvSpPr txBox="1">
                <a:spLocks noChangeArrowheads="1"/>
              </p:cNvSpPr>
              <p:nvPr/>
            </p:nvSpPr>
            <p:spPr bwMode="blackWhite">
              <a:xfrm>
                <a:off x="1663" y="1007"/>
                <a:ext cx="88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0000"/>
                  </a:lnSpc>
                  <a:spcBef>
                    <a:spcPct val="25000"/>
                  </a:spcBef>
                  <a:defRPr/>
                </a:pPr>
                <a:r>
                  <a:rPr lang="en-US" sz="1600" b="1">
                    <a:latin typeface="+mn-lt"/>
                  </a:rPr>
                  <a:t>ACTIVITIES</a:t>
                </a:r>
              </a:p>
            </p:txBody>
          </p:sp>
          <p:sp>
            <p:nvSpPr>
              <p:cNvPr id="4129" name="Rectangle 10"/>
              <p:cNvSpPr>
                <a:spLocks noChangeArrowheads="1"/>
              </p:cNvSpPr>
              <p:nvPr/>
            </p:nvSpPr>
            <p:spPr bwMode="blackWhite">
              <a:xfrm>
                <a:off x="1584" y="760"/>
                <a:ext cx="1056" cy="624"/>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1600">
                  <a:latin typeface="+mn-lt"/>
                </a:endParaRPr>
              </a:p>
            </p:txBody>
          </p:sp>
        </p:grpSp>
        <p:sp>
          <p:nvSpPr>
            <p:cNvPr id="4125" name="Line 12"/>
            <p:cNvSpPr>
              <a:spLocks noChangeShapeType="1"/>
            </p:cNvSpPr>
            <p:nvPr/>
          </p:nvSpPr>
          <p:spPr bwMode="blackWhite">
            <a:xfrm>
              <a:off x="1324" y="1046"/>
              <a:ext cx="202" cy="0"/>
            </a:xfrm>
            <a:prstGeom prst="line">
              <a:avLst/>
            </a:prstGeom>
            <a:noFill/>
            <a:ln w="28575">
              <a:solidFill>
                <a:schemeClr val="accent1"/>
              </a:solidFill>
              <a:round/>
              <a:headEnd/>
              <a:tailEnd type="arrow" w="med" len="med"/>
            </a:ln>
            <a:extLst>
              <a:ext uri="{909E8E84-426E-40DD-AFC4-6F175D3DCCD1}">
                <a14:hiddenFill xmlns:a14="http://schemas.microsoft.com/office/drawing/2010/main">
                  <a:noFill/>
                </a14:hiddenFill>
              </a:ext>
            </a:extLst>
          </p:spPr>
          <p:txBody>
            <a:bodyPr wrap="none" anchor="ctr"/>
            <a:lstStyle/>
            <a:p>
              <a:pPr>
                <a:defRPr/>
              </a:pPr>
              <a:endParaRPr lang="en-US" sz="1600">
                <a:latin typeface="+mn-lt"/>
              </a:endParaRPr>
            </a:p>
          </p:txBody>
        </p:sp>
        <p:sp>
          <p:nvSpPr>
            <p:cNvPr id="4126" name="Text Box 11"/>
            <p:cNvSpPr txBox="1">
              <a:spLocks noChangeArrowheads="1"/>
            </p:cNvSpPr>
            <p:nvPr/>
          </p:nvSpPr>
          <p:spPr bwMode="blackWhite">
            <a:xfrm>
              <a:off x="1490" y="1517"/>
              <a:ext cx="1294"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66688" indent="-1666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Aft>
                  <a:spcPct val="10000"/>
                </a:spcAft>
                <a:buFont typeface="Wingdings" pitchFamily="2" charset="2"/>
                <a:buChar char="§"/>
                <a:defRPr/>
              </a:pPr>
              <a:r>
                <a:rPr lang="en-US" sz="1400" dirty="0">
                  <a:latin typeface="+mn-lt"/>
                  <a:sym typeface="Wingdings" pitchFamily="2" charset="2"/>
                </a:rPr>
                <a:t>What the program does with inputs to fulfill its mission</a:t>
              </a:r>
            </a:p>
          </p:txBody>
        </p:sp>
        <p:sp>
          <p:nvSpPr>
            <p:cNvPr id="4127" name="Text Box 38"/>
            <p:cNvSpPr txBox="1">
              <a:spLocks noChangeArrowheads="1"/>
            </p:cNvSpPr>
            <p:nvPr/>
          </p:nvSpPr>
          <p:spPr bwMode="auto">
            <a:xfrm>
              <a:off x="1488" y="2064"/>
              <a:ext cx="1344" cy="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sz="1400">
                  <a:latin typeface="+mn-lt"/>
                  <a:sym typeface="Wingdings" pitchFamily="2" charset="2"/>
                </a:rPr>
                <a:t>feeding and sheltering homeless families</a:t>
              </a:r>
            </a:p>
            <a:p>
              <a:pPr eaLnBrk="1" hangingPunct="1">
                <a:spcAft>
                  <a:spcPct val="20000"/>
                </a:spcAft>
                <a:buFont typeface="Wingdings" pitchFamily="2" charset="2"/>
                <a:buChar char="ü"/>
                <a:defRPr/>
              </a:pPr>
              <a:r>
                <a:rPr lang="en-US" sz="1400">
                  <a:latin typeface="+mn-lt"/>
                  <a:sym typeface="Wingdings" pitchFamily="2" charset="2"/>
                </a:rPr>
                <a:t>providing job training</a:t>
              </a:r>
            </a:p>
            <a:p>
              <a:pPr eaLnBrk="1" hangingPunct="1">
                <a:spcAft>
                  <a:spcPct val="20000"/>
                </a:spcAft>
                <a:buFont typeface="Wingdings" pitchFamily="2" charset="2"/>
                <a:buChar char="ü"/>
                <a:defRPr/>
              </a:pPr>
              <a:r>
                <a:rPr lang="en-US" sz="1400">
                  <a:latin typeface="+mn-lt"/>
                  <a:sym typeface="Wingdings" pitchFamily="2" charset="2"/>
                </a:rPr>
                <a:t>educating teachers about signs of child abuse</a:t>
              </a:r>
            </a:p>
            <a:p>
              <a:pPr eaLnBrk="1" hangingPunct="1">
                <a:spcAft>
                  <a:spcPct val="20000"/>
                </a:spcAft>
                <a:buFont typeface="Wingdings" pitchFamily="2" charset="2"/>
                <a:buChar char="ü"/>
                <a:defRPr/>
              </a:pPr>
              <a:r>
                <a:rPr lang="en-US" sz="1400">
                  <a:latin typeface="+mn-lt"/>
                  <a:sym typeface="Wingdings" pitchFamily="2" charset="2"/>
                </a:rPr>
                <a:t>counseling pregnant women</a:t>
              </a:r>
            </a:p>
          </p:txBody>
        </p:sp>
      </p:grpSp>
      <p:grpSp>
        <p:nvGrpSpPr>
          <p:cNvPr id="9220" name="Group 76"/>
          <p:cNvGrpSpPr>
            <a:grpSpLocks/>
          </p:cNvGrpSpPr>
          <p:nvPr/>
        </p:nvGrpSpPr>
        <p:grpSpPr bwMode="auto">
          <a:xfrm>
            <a:off x="4313238" y="1117600"/>
            <a:ext cx="2570162" cy="4578350"/>
            <a:chOff x="2717" y="704"/>
            <a:chExt cx="1619" cy="2884"/>
          </a:xfrm>
        </p:grpSpPr>
        <p:grpSp>
          <p:nvGrpSpPr>
            <p:cNvPr id="9237" name="Group 52"/>
            <p:cNvGrpSpPr>
              <a:grpSpLocks/>
            </p:cNvGrpSpPr>
            <p:nvPr/>
          </p:nvGrpSpPr>
          <p:grpSpPr bwMode="auto">
            <a:xfrm>
              <a:off x="2717" y="704"/>
              <a:ext cx="1315" cy="624"/>
              <a:chOff x="2717" y="760"/>
              <a:chExt cx="1315" cy="624"/>
            </a:xfrm>
          </p:grpSpPr>
          <p:grpSp>
            <p:nvGrpSpPr>
              <p:cNvPr id="9240" name="Group 49"/>
              <p:cNvGrpSpPr>
                <a:grpSpLocks/>
              </p:cNvGrpSpPr>
              <p:nvPr/>
            </p:nvGrpSpPr>
            <p:grpSpPr bwMode="auto">
              <a:xfrm>
                <a:off x="2976" y="760"/>
                <a:ext cx="1056" cy="624"/>
                <a:chOff x="2976" y="760"/>
                <a:chExt cx="1056" cy="624"/>
              </a:xfrm>
            </p:grpSpPr>
            <p:sp>
              <p:nvSpPr>
                <p:cNvPr id="4122" name="Text Box 15"/>
                <p:cNvSpPr txBox="1">
                  <a:spLocks noChangeArrowheads="1"/>
                </p:cNvSpPr>
                <p:nvPr/>
              </p:nvSpPr>
              <p:spPr bwMode="blackWhite">
                <a:xfrm>
                  <a:off x="3139" y="1007"/>
                  <a:ext cx="732"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0000"/>
                    </a:lnSpc>
                    <a:spcBef>
                      <a:spcPct val="25000"/>
                    </a:spcBef>
                    <a:defRPr/>
                  </a:pPr>
                  <a:r>
                    <a:rPr lang="en-US" sz="1600" b="1">
                      <a:latin typeface="+mn-lt"/>
                    </a:rPr>
                    <a:t>OUTPUTS</a:t>
                  </a:r>
                </a:p>
              </p:txBody>
            </p:sp>
            <p:sp>
              <p:nvSpPr>
                <p:cNvPr id="4123" name="Rectangle 16"/>
                <p:cNvSpPr>
                  <a:spLocks noChangeArrowheads="1"/>
                </p:cNvSpPr>
                <p:nvPr/>
              </p:nvSpPr>
              <p:spPr bwMode="blackWhite">
                <a:xfrm>
                  <a:off x="2976" y="760"/>
                  <a:ext cx="1056" cy="624"/>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1600">
                    <a:latin typeface="+mn-lt"/>
                  </a:endParaRPr>
                </a:p>
              </p:txBody>
            </p:sp>
          </p:grpSp>
          <p:sp>
            <p:nvSpPr>
              <p:cNvPr id="4121" name="Line 17"/>
              <p:cNvSpPr>
                <a:spLocks noChangeShapeType="1"/>
              </p:cNvSpPr>
              <p:nvPr/>
            </p:nvSpPr>
            <p:spPr bwMode="blackWhite">
              <a:xfrm>
                <a:off x="2717" y="1096"/>
                <a:ext cx="202" cy="0"/>
              </a:xfrm>
              <a:prstGeom prst="line">
                <a:avLst/>
              </a:prstGeom>
              <a:noFill/>
              <a:ln w="28575">
                <a:solidFill>
                  <a:schemeClr val="accent1"/>
                </a:solidFill>
                <a:round/>
                <a:headEnd/>
                <a:tailEnd type="arrow" w="med" len="med"/>
              </a:ln>
              <a:extLst>
                <a:ext uri="{909E8E84-426E-40DD-AFC4-6F175D3DCCD1}">
                  <a14:hiddenFill xmlns:a14="http://schemas.microsoft.com/office/drawing/2010/main">
                    <a:noFill/>
                  </a14:hiddenFill>
                </a:ext>
              </a:extLst>
            </p:spPr>
            <p:txBody>
              <a:bodyPr wrap="none" anchor="ctr"/>
              <a:lstStyle/>
              <a:p>
                <a:pPr>
                  <a:defRPr/>
                </a:pPr>
                <a:endParaRPr lang="en-US" sz="1600">
                  <a:latin typeface="+mn-lt"/>
                </a:endParaRPr>
              </a:p>
            </p:txBody>
          </p:sp>
        </p:grpSp>
        <p:sp>
          <p:nvSpPr>
            <p:cNvPr id="4118" name="Text Box 14"/>
            <p:cNvSpPr txBox="1">
              <a:spLocks noChangeArrowheads="1"/>
            </p:cNvSpPr>
            <p:nvPr/>
          </p:nvSpPr>
          <p:spPr bwMode="blackWhite">
            <a:xfrm>
              <a:off x="2820" y="1517"/>
              <a:ext cx="1404"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66688" indent="-1666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Aft>
                  <a:spcPct val="10000"/>
                </a:spcAft>
                <a:buFont typeface="Wingdings" pitchFamily="2" charset="2"/>
                <a:buChar char="§"/>
                <a:defRPr/>
              </a:pPr>
              <a:r>
                <a:rPr lang="en-US" sz="1400" dirty="0">
                  <a:latin typeface="+mn-lt"/>
                  <a:sym typeface="Wingdings" pitchFamily="2" charset="2"/>
                </a:rPr>
                <a:t>The volume of work accomplished by the program</a:t>
              </a:r>
            </a:p>
          </p:txBody>
        </p:sp>
        <p:sp>
          <p:nvSpPr>
            <p:cNvPr id="4119" name="Text Box 40"/>
            <p:cNvSpPr txBox="1">
              <a:spLocks noChangeArrowheads="1"/>
            </p:cNvSpPr>
            <p:nvPr/>
          </p:nvSpPr>
          <p:spPr bwMode="auto">
            <a:xfrm>
              <a:off x="2832" y="2064"/>
              <a:ext cx="1504" cy="1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sz="1400">
                  <a:latin typeface="+mn-lt"/>
                  <a:sym typeface="Wingdings" pitchFamily="2" charset="2"/>
                </a:rPr>
                <a:t>number of classes taught</a:t>
              </a:r>
            </a:p>
            <a:p>
              <a:pPr eaLnBrk="1" hangingPunct="1">
                <a:spcAft>
                  <a:spcPct val="20000"/>
                </a:spcAft>
                <a:buFont typeface="Wingdings" pitchFamily="2" charset="2"/>
                <a:buChar char="ü"/>
                <a:defRPr/>
              </a:pPr>
              <a:r>
                <a:rPr lang="en-US" sz="1400">
                  <a:latin typeface="+mn-lt"/>
                  <a:sym typeface="Wingdings" pitchFamily="2" charset="2"/>
                </a:rPr>
                <a:t>number of counseling sessions conducted</a:t>
              </a:r>
            </a:p>
            <a:p>
              <a:pPr eaLnBrk="1" hangingPunct="1">
                <a:spcAft>
                  <a:spcPct val="20000"/>
                </a:spcAft>
                <a:buFont typeface="Wingdings" pitchFamily="2" charset="2"/>
                <a:buChar char="ü"/>
                <a:defRPr/>
              </a:pPr>
              <a:r>
                <a:rPr lang="en-US" sz="1400">
                  <a:latin typeface="+mn-lt"/>
                  <a:sym typeface="Wingdings" pitchFamily="2" charset="2"/>
                </a:rPr>
                <a:t>number of educational materials distributed</a:t>
              </a:r>
            </a:p>
            <a:p>
              <a:pPr eaLnBrk="1" hangingPunct="1">
                <a:spcAft>
                  <a:spcPct val="20000"/>
                </a:spcAft>
                <a:buFont typeface="Wingdings" pitchFamily="2" charset="2"/>
                <a:buChar char="ü"/>
                <a:defRPr/>
              </a:pPr>
              <a:r>
                <a:rPr lang="en-US" sz="1400">
                  <a:latin typeface="+mn-lt"/>
                  <a:sym typeface="Wingdings" pitchFamily="2" charset="2"/>
                </a:rPr>
                <a:t>number of hours of service delivered</a:t>
              </a:r>
            </a:p>
            <a:p>
              <a:pPr eaLnBrk="1" hangingPunct="1">
                <a:spcAft>
                  <a:spcPct val="20000"/>
                </a:spcAft>
                <a:buFont typeface="Wingdings" pitchFamily="2" charset="2"/>
                <a:buChar char="ü"/>
                <a:defRPr/>
              </a:pPr>
              <a:r>
                <a:rPr lang="en-US" sz="1400">
                  <a:latin typeface="+mn-lt"/>
                  <a:sym typeface="Wingdings" pitchFamily="2" charset="2"/>
                </a:rPr>
                <a:t>number of participants served</a:t>
              </a:r>
              <a:endParaRPr lang="en-US" sz="1400">
                <a:latin typeface="+mn-lt"/>
              </a:endParaRPr>
            </a:p>
          </p:txBody>
        </p:sp>
      </p:grpSp>
      <p:grpSp>
        <p:nvGrpSpPr>
          <p:cNvPr id="9221" name="Group 72"/>
          <p:cNvGrpSpPr>
            <a:grpSpLocks/>
          </p:cNvGrpSpPr>
          <p:nvPr/>
        </p:nvGrpSpPr>
        <p:grpSpPr bwMode="auto">
          <a:xfrm>
            <a:off x="6540500" y="762000"/>
            <a:ext cx="2603500" cy="4330700"/>
            <a:chOff x="4120" y="480"/>
            <a:chExt cx="1640" cy="2728"/>
          </a:xfrm>
        </p:grpSpPr>
        <p:grpSp>
          <p:nvGrpSpPr>
            <p:cNvPr id="9230" name="Group 53"/>
            <p:cNvGrpSpPr>
              <a:grpSpLocks/>
            </p:cNvGrpSpPr>
            <p:nvPr/>
          </p:nvGrpSpPr>
          <p:grpSpPr bwMode="auto">
            <a:xfrm>
              <a:off x="4120" y="480"/>
              <a:ext cx="1304" cy="894"/>
              <a:chOff x="4120" y="504"/>
              <a:chExt cx="1304" cy="894"/>
            </a:xfrm>
          </p:grpSpPr>
          <p:grpSp>
            <p:nvGrpSpPr>
              <p:cNvPr id="9233" name="Group 50"/>
              <p:cNvGrpSpPr>
                <a:grpSpLocks/>
              </p:cNvGrpSpPr>
              <p:nvPr/>
            </p:nvGrpSpPr>
            <p:grpSpPr bwMode="auto">
              <a:xfrm>
                <a:off x="4416" y="504"/>
                <a:ext cx="1008" cy="894"/>
                <a:chOff x="4416" y="504"/>
                <a:chExt cx="1008" cy="894"/>
              </a:xfrm>
            </p:grpSpPr>
            <p:pic>
              <p:nvPicPr>
                <p:cNvPr id="9235" name="Picture 20" descr="Outcomes M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2" y="504"/>
                  <a:ext cx="762" cy="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6" name="Text Box 21"/>
                <p:cNvSpPr txBox="1">
                  <a:spLocks noChangeArrowheads="1"/>
                </p:cNvSpPr>
                <p:nvPr/>
              </p:nvSpPr>
              <p:spPr bwMode="auto">
                <a:xfrm>
                  <a:off x="4416" y="888"/>
                  <a:ext cx="1008" cy="190"/>
                </a:xfrm>
                <a:prstGeom prst="rect">
                  <a:avLst/>
                </a:prstGeom>
                <a:solidFill>
                  <a:schemeClr val="bg1"/>
                </a:solidFill>
                <a:ln w="9525">
                  <a:solidFill>
                    <a:schemeClr val="bg1"/>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5000"/>
                    </a:lnSpc>
                    <a:spcBef>
                      <a:spcPct val="25000"/>
                    </a:spcBef>
                    <a:defRPr/>
                  </a:pPr>
                  <a:r>
                    <a:rPr lang="en-US" sz="1600" b="1">
                      <a:latin typeface="+mn-lt"/>
                    </a:rPr>
                    <a:t>OUTCOMES</a:t>
                  </a:r>
                </a:p>
              </p:txBody>
            </p:sp>
          </p:grpSp>
          <p:sp>
            <p:nvSpPr>
              <p:cNvPr id="4114" name="Line 22"/>
              <p:cNvSpPr>
                <a:spLocks noChangeShapeType="1"/>
              </p:cNvSpPr>
              <p:nvPr/>
            </p:nvSpPr>
            <p:spPr bwMode="blackWhite">
              <a:xfrm>
                <a:off x="4120" y="1096"/>
                <a:ext cx="202" cy="0"/>
              </a:xfrm>
              <a:prstGeom prst="line">
                <a:avLst/>
              </a:prstGeom>
              <a:noFill/>
              <a:ln w="28575">
                <a:solidFill>
                  <a:schemeClr val="accent1"/>
                </a:solidFill>
                <a:round/>
                <a:headEnd/>
                <a:tailEnd type="arrow" w="med" len="med"/>
              </a:ln>
              <a:extLst>
                <a:ext uri="{909E8E84-426E-40DD-AFC4-6F175D3DCCD1}">
                  <a14:hiddenFill xmlns:a14="http://schemas.microsoft.com/office/drawing/2010/main">
                    <a:noFill/>
                  </a14:hiddenFill>
                </a:ext>
              </a:extLst>
            </p:spPr>
            <p:txBody>
              <a:bodyPr wrap="none" anchor="ctr"/>
              <a:lstStyle/>
              <a:p>
                <a:pPr>
                  <a:defRPr/>
                </a:pPr>
                <a:endParaRPr lang="en-US" sz="1600">
                  <a:latin typeface="+mn-lt"/>
                </a:endParaRPr>
              </a:p>
            </p:txBody>
          </p:sp>
        </p:grpSp>
        <p:sp>
          <p:nvSpPr>
            <p:cNvPr id="4111" name="Text Box 19"/>
            <p:cNvSpPr txBox="1">
              <a:spLocks noChangeArrowheads="1"/>
            </p:cNvSpPr>
            <p:nvPr/>
          </p:nvSpPr>
          <p:spPr bwMode="blackWhite">
            <a:xfrm>
              <a:off x="4224" y="1517"/>
              <a:ext cx="1536"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66688" indent="-1666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Aft>
                  <a:spcPct val="10000"/>
                </a:spcAft>
                <a:buFont typeface="Wingdings" pitchFamily="2" charset="2"/>
                <a:buChar char="§"/>
                <a:defRPr/>
              </a:pPr>
              <a:r>
                <a:rPr lang="en-US" sz="1400" dirty="0">
                  <a:latin typeface="+mn-lt"/>
                  <a:sym typeface="Wingdings" pitchFamily="2" charset="2"/>
                </a:rPr>
                <a:t>Benefits or changes for participants during or after program activities</a:t>
              </a:r>
            </a:p>
          </p:txBody>
        </p:sp>
        <p:sp>
          <p:nvSpPr>
            <p:cNvPr id="4112" name="Text Box 41"/>
            <p:cNvSpPr txBox="1">
              <a:spLocks noChangeArrowheads="1"/>
            </p:cNvSpPr>
            <p:nvPr/>
          </p:nvSpPr>
          <p:spPr bwMode="auto">
            <a:xfrm>
              <a:off x="4320" y="2064"/>
              <a:ext cx="1338" cy="1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sz="1400">
                  <a:latin typeface="+mn-lt"/>
                  <a:sym typeface="Wingdings" pitchFamily="2" charset="2"/>
                </a:rPr>
                <a:t>new </a:t>
              </a:r>
              <a:r>
                <a:rPr lang="en-US" sz="1400" i="1">
                  <a:latin typeface="+mn-lt"/>
                  <a:sym typeface="Wingdings" pitchFamily="2" charset="2"/>
                </a:rPr>
                <a:t>knowledge</a:t>
              </a:r>
            </a:p>
            <a:p>
              <a:pPr eaLnBrk="1" hangingPunct="1">
                <a:spcAft>
                  <a:spcPct val="20000"/>
                </a:spcAft>
                <a:buFont typeface="Wingdings" pitchFamily="2" charset="2"/>
                <a:buChar char="ü"/>
                <a:defRPr/>
              </a:pPr>
              <a:r>
                <a:rPr lang="en-US" sz="1400">
                  <a:latin typeface="+mn-lt"/>
                  <a:sym typeface="Wingdings" pitchFamily="2" charset="2"/>
                </a:rPr>
                <a:t>increased </a:t>
              </a:r>
              <a:r>
                <a:rPr lang="en-US" sz="1400" i="1">
                  <a:latin typeface="+mn-lt"/>
                  <a:sym typeface="Wingdings" pitchFamily="2" charset="2"/>
                </a:rPr>
                <a:t>skills</a:t>
              </a:r>
            </a:p>
            <a:p>
              <a:pPr eaLnBrk="1" hangingPunct="1">
                <a:spcAft>
                  <a:spcPct val="20000"/>
                </a:spcAft>
                <a:buFont typeface="Wingdings" pitchFamily="2" charset="2"/>
                <a:buChar char="ü"/>
                <a:defRPr/>
              </a:pPr>
              <a:r>
                <a:rPr lang="en-US" sz="1400">
                  <a:latin typeface="+mn-lt"/>
                  <a:sym typeface="Wingdings" pitchFamily="2" charset="2"/>
                </a:rPr>
                <a:t>changed </a:t>
              </a:r>
              <a:r>
                <a:rPr lang="en-US" sz="1400" i="1">
                  <a:latin typeface="+mn-lt"/>
                  <a:sym typeface="Wingdings" pitchFamily="2" charset="2"/>
                </a:rPr>
                <a:t>attitudes</a:t>
              </a:r>
              <a:r>
                <a:rPr lang="en-US" sz="1400">
                  <a:latin typeface="+mn-lt"/>
                  <a:sym typeface="Wingdings" pitchFamily="2" charset="2"/>
                </a:rPr>
                <a:t> or </a:t>
              </a:r>
              <a:r>
                <a:rPr lang="en-US" sz="1400" i="1">
                  <a:latin typeface="+mn-lt"/>
                  <a:sym typeface="Wingdings" pitchFamily="2" charset="2"/>
                </a:rPr>
                <a:t>values</a:t>
              </a:r>
            </a:p>
            <a:p>
              <a:pPr eaLnBrk="1" hangingPunct="1">
                <a:spcAft>
                  <a:spcPct val="20000"/>
                </a:spcAft>
                <a:buFont typeface="Wingdings" pitchFamily="2" charset="2"/>
                <a:buChar char="ü"/>
                <a:defRPr/>
              </a:pPr>
              <a:r>
                <a:rPr lang="en-US" sz="1400">
                  <a:latin typeface="+mn-lt"/>
                  <a:sym typeface="Wingdings" pitchFamily="2" charset="2"/>
                </a:rPr>
                <a:t>modified </a:t>
              </a:r>
              <a:r>
                <a:rPr lang="en-US" sz="1400" i="1">
                  <a:latin typeface="+mn-lt"/>
                  <a:sym typeface="Wingdings" pitchFamily="2" charset="2"/>
                </a:rPr>
                <a:t>behavior</a:t>
              </a:r>
            </a:p>
            <a:p>
              <a:pPr eaLnBrk="1" hangingPunct="1">
                <a:spcAft>
                  <a:spcPct val="20000"/>
                </a:spcAft>
                <a:buFont typeface="Wingdings" pitchFamily="2" charset="2"/>
                <a:buChar char="ü"/>
                <a:defRPr/>
              </a:pPr>
              <a:r>
                <a:rPr lang="en-US" sz="1400">
                  <a:latin typeface="+mn-lt"/>
                  <a:sym typeface="Wingdings" pitchFamily="2" charset="2"/>
                </a:rPr>
                <a:t>improved </a:t>
              </a:r>
              <a:r>
                <a:rPr lang="en-US" sz="1400" i="1">
                  <a:latin typeface="+mn-lt"/>
                  <a:sym typeface="Wingdings" pitchFamily="2" charset="2"/>
                </a:rPr>
                <a:t>condition</a:t>
              </a:r>
            </a:p>
            <a:p>
              <a:pPr eaLnBrk="1" hangingPunct="1">
                <a:spcAft>
                  <a:spcPct val="20000"/>
                </a:spcAft>
                <a:buFont typeface="Wingdings" pitchFamily="2" charset="2"/>
                <a:buChar char="ü"/>
                <a:defRPr/>
              </a:pPr>
              <a:r>
                <a:rPr lang="en-US" sz="1400">
                  <a:latin typeface="+mn-lt"/>
                  <a:sym typeface="Wingdings" pitchFamily="2" charset="2"/>
                </a:rPr>
                <a:t>altered </a:t>
              </a:r>
              <a:r>
                <a:rPr lang="en-US" sz="1400" i="1">
                  <a:latin typeface="+mn-lt"/>
                  <a:sym typeface="Wingdings" pitchFamily="2" charset="2"/>
                </a:rPr>
                <a:t>status</a:t>
              </a:r>
              <a:endParaRPr lang="en-US" sz="1400" i="1">
                <a:latin typeface="+mn-lt"/>
              </a:endParaRPr>
            </a:p>
          </p:txBody>
        </p:sp>
      </p:grpSp>
      <p:grpSp>
        <p:nvGrpSpPr>
          <p:cNvPr id="9222" name="Group 84"/>
          <p:cNvGrpSpPr>
            <a:grpSpLocks/>
          </p:cNvGrpSpPr>
          <p:nvPr/>
        </p:nvGrpSpPr>
        <p:grpSpPr bwMode="auto">
          <a:xfrm>
            <a:off x="76200" y="1117600"/>
            <a:ext cx="2209800" cy="3932238"/>
            <a:chOff x="48" y="704"/>
            <a:chExt cx="1392" cy="2477"/>
          </a:xfrm>
        </p:grpSpPr>
        <p:grpSp>
          <p:nvGrpSpPr>
            <p:cNvPr id="9224" name="Group 82"/>
            <p:cNvGrpSpPr>
              <a:grpSpLocks/>
            </p:cNvGrpSpPr>
            <p:nvPr/>
          </p:nvGrpSpPr>
          <p:grpSpPr bwMode="auto">
            <a:xfrm>
              <a:off x="216" y="704"/>
              <a:ext cx="1056" cy="624"/>
              <a:chOff x="216" y="704"/>
              <a:chExt cx="1056" cy="624"/>
            </a:xfrm>
          </p:grpSpPr>
          <p:sp>
            <p:nvSpPr>
              <p:cNvPr id="4108" name="Text Box 6"/>
              <p:cNvSpPr txBox="1">
                <a:spLocks noChangeArrowheads="1"/>
              </p:cNvSpPr>
              <p:nvPr/>
            </p:nvSpPr>
            <p:spPr bwMode="blackWhite">
              <a:xfrm>
                <a:off x="419" y="951"/>
                <a:ext cx="62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0000"/>
                  </a:lnSpc>
                  <a:spcBef>
                    <a:spcPct val="25000"/>
                  </a:spcBef>
                  <a:defRPr/>
                </a:pPr>
                <a:r>
                  <a:rPr lang="en-US" sz="1600" b="1" dirty="0">
                    <a:latin typeface="+mn-lt"/>
                  </a:rPr>
                  <a:t>INPUTS</a:t>
                </a:r>
              </a:p>
            </p:txBody>
          </p:sp>
          <p:sp>
            <p:nvSpPr>
              <p:cNvPr id="4109" name="Rectangle 7"/>
              <p:cNvSpPr>
                <a:spLocks noChangeArrowheads="1"/>
              </p:cNvSpPr>
              <p:nvPr/>
            </p:nvSpPr>
            <p:spPr bwMode="blackWhite">
              <a:xfrm>
                <a:off x="216" y="704"/>
                <a:ext cx="1056" cy="624"/>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1600">
                  <a:latin typeface="+mn-lt"/>
                </a:endParaRPr>
              </a:p>
            </p:txBody>
          </p:sp>
        </p:grpSp>
        <p:grpSp>
          <p:nvGrpSpPr>
            <p:cNvPr id="9225" name="Group 81"/>
            <p:cNvGrpSpPr>
              <a:grpSpLocks/>
            </p:cNvGrpSpPr>
            <p:nvPr/>
          </p:nvGrpSpPr>
          <p:grpSpPr bwMode="auto">
            <a:xfrm>
              <a:off x="48" y="1517"/>
              <a:ext cx="1392" cy="1664"/>
              <a:chOff x="48" y="1517"/>
              <a:chExt cx="1392" cy="1664"/>
            </a:xfrm>
          </p:grpSpPr>
          <p:sp>
            <p:nvSpPr>
              <p:cNvPr id="4106" name="Text Box 79"/>
              <p:cNvSpPr txBox="1">
                <a:spLocks noChangeArrowheads="1"/>
              </p:cNvSpPr>
              <p:nvPr/>
            </p:nvSpPr>
            <p:spPr bwMode="blackWhite">
              <a:xfrm>
                <a:off x="48" y="1517"/>
                <a:ext cx="1392"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4625" indent="-174625" eaLnBrk="0" hangingPunct="0">
                  <a:tabLst>
                    <a:tab pos="406400" algn="l"/>
                  </a:tabLst>
                  <a:defRPr>
                    <a:solidFill>
                      <a:schemeClr val="tx1"/>
                    </a:solidFill>
                    <a:latin typeface="Arial" charset="0"/>
                  </a:defRPr>
                </a:lvl1pPr>
                <a:lvl2pPr marL="742950" indent="-285750" eaLnBrk="0" hangingPunct="0">
                  <a:tabLst>
                    <a:tab pos="406400" algn="l"/>
                  </a:tabLst>
                  <a:defRPr>
                    <a:solidFill>
                      <a:schemeClr val="tx1"/>
                    </a:solidFill>
                    <a:latin typeface="Arial" charset="0"/>
                  </a:defRPr>
                </a:lvl2pPr>
                <a:lvl3pPr marL="1143000" indent="-228600" eaLnBrk="0" hangingPunct="0">
                  <a:tabLst>
                    <a:tab pos="406400" algn="l"/>
                  </a:tabLst>
                  <a:defRPr>
                    <a:solidFill>
                      <a:schemeClr val="tx1"/>
                    </a:solidFill>
                    <a:latin typeface="Arial" charset="0"/>
                  </a:defRPr>
                </a:lvl3pPr>
                <a:lvl4pPr marL="1600200" indent="-228600" eaLnBrk="0" hangingPunct="0">
                  <a:tabLst>
                    <a:tab pos="406400" algn="l"/>
                  </a:tabLst>
                  <a:defRPr>
                    <a:solidFill>
                      <a:schemeClr val="tx1"/>
                    </a:solidFill>
                    <a:latin typeface="Arial" charset="0"/>
                  </a:defRPr>
                </a:lvl4pPr>
                <a:lvl5pPr marL="2057400" indent="-228600" eaLnBrk="0" hangingPunct="0">
                  <a:tabLst>
                    <a:tab pos="406400" algn="l"/>
                  </a:tabLst>
                  <a:defRPr>
                    <a:solidFill>
                      <a:schemeClr val="tx1"/>
                    </a:solidFill>
                    <a:latin typeface="Arial" charset="0"/>
                  </a:defRPr>
                </a:lvl5pPr>
                <a:lvl6pPr marL="2514600" indent="-228600" eaLnBrk="0" fontAlgn="base" hangingPunct="0">
                  <a:spcBef>
                    <a:spcPct val="0"/>
                  </a:spcBef>
                  <a:spcAft>
                    <a:spcPct val="0"/>
                  </a:spcAft>
                  <a:tabLst>
                    <a:tab pos="406400" algn="l"/>
                  </a:tabLst>
                  <a:defRPr>
                    <a:solidFill>
                      <a:schemeClr val="tx1"/>
                    </a:solidFill>
                    <a:latin typeface="Arial" charset="0"/>
                  </a:defRPr>
                </a:lvl6pPr>
                <a:lvl7pPr marL="2971800" indent="-228600" eaLnBrk="0" fontAlgn="base" hangingPunct="0">
                  <a:spcBef>
                    <a:spcPct val="0"/>
                  </a:spcBef>
                  <a:spcAft>
                    <a:spcPct val="0"/>
                  </a:spcAft>
                  <a:tabLst>
                    <a:tab pos="406400" algn="l"/>
                  </a:tabLst>
                  <a:defRPr>
                    <a:solidFill>
                      <a:schemeClr val="tx1"/>
                    </a:solidFill>
                    <a:latin typeface="Arial" charset="0"/>
                  </a:defRPr>
                </a:lvl7pPr>
                <a:lvl8pPr marL="3429000" indent="-228600" eaLnBrk="0" fontAlgn="base" hangingPunct="0">
                  <a:spcBef>
                    <a:spcPct val="0"/>
                  </a:spcBef>
                  <a:spcAft>
                    <a:spcPct val="0"/>
                  </a:spcAft>
                  <a:tabLst>
                    <a:tab pos="406400" algn="l"/>
                  </a:tabLst>
                  <a:defRPr>
                    <a:solidFill>
                      <a:schemeClr val="tx1"/>
                    </a:solidFill>
                    <a:latin typeface="Arial" charset="0"/>
                  </a:defRPr>
                </a:lvl8pPr>
                <a:lvl9pPr marL="3886200" indent="-228600" eaLnBrk="0" fontAlgn="base" hangingPunct="0">
                  <a:spcBef>
                    <a:spcPct val="0"/>
                  </a:spcBef>
                  <a:spcAft>
                    <a:spcPct val="0"/>
                  </a:spcAft>
                  <a:tabLst>
                    <a:tab pos="406400" algn="l"/>
                  </a:tabLst>
                  <a:defRPr>
                    <a:solidFill>
                      <a:schemeClr val="tx1"/>
                    </a:solidFill>
                    <a:latin typeface="Arial" charset="0"/>
                  </a:defRPr>
                </a:lvl9pPr>
              </a:lstStyle>
              <a:p>
                <a:pPr>
                  <a:spcAft>
                    <a:spcPct val="10000"/>
                  </a:spcAft>
                  <a:buFont typeface="Wingdings" pitchFamily="2" charset="2"/>
                  <a:buChar char="§"/>
                  <a:defRPr/>
                </a:pPr>
                <a:r>
                  <a:rPr lang="en-US" sz="1400" dirty="0">
                    <a:latin typeface="+mn-lt"/>
                    <a:sym typeface="Webdings" pitchFamily="18" charset="2"/>
                  </a:rPr>
                  <a:t>Resources dedicated to or consumed by the program</a:t>
                </a:r>
              </a:p>
            </p:txBody>
          </p:sp>
          <p:sp>
            <p:nvSpPr>
              <p:cNvPr id="4107" name="Text Box 80"/>
              <p:cNvSpPr txBox="1">
                <a:spLocks noChangeArrowheads="1"/>
              </p:cNvSpPr>
              <p:nvPr/>
            </p:nvSpPr>
            <p:spPr bwMode="auto">
              <a:xfrm>
                <a:off x="96" y="2064"/>
                <a:ext cx="1230" cy="1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sz="1400">
                    <a:latin typeface="+mn-lt"/>
                    <a:sym typeface="Wingdings" pitchFamily="2" charset="2"/>
                  </a:rPr>
                  <a:t>money</a:t>
                </a:r>
              </a:p>
              <a:p>
                <a:pPr eaLnBrk="1" hangingPunct="1">
                  <a:spcAft>
                    <a:spcPct val="20000"/>
                  </a:spcAft>
                  <a:buFont typeface="Wingdings" pitchFamily="2" charset="2"/>
                  <a:buChar char="ü"/>
                  <a:defRPr/>
                </a:pPr>
                <a:r>
                  <a:rPr lang="en-US" sz="1400">
                    <a:latin typeface="+mn-lt"/>
                    <a:sym typeface="Wingdings" pitchFamily="2" charset="2"/>
                  </a:rPr>
                  <a:t>staff &amp; staff time</a:t>
                </a:r>
              </a:p>
              <a:p>
                <a:pPr eaLnBrk="1" hangingPunct="1">
                  <a:spcAft>
                    <a:spcPct val="20000"/>
                  </a:spcAft>
                  <a:buFont typeface="Wingdings" pitchFamily="2" charset="2"/>
                  <a:buChar char="ü"/>
                  <a:defRPr/>
                </a:pPr>
                <a:r>
                  <a:rPr lang="en-US" sz="1400">
                    <a:latin typeface="+mn-lt"/>
                    <a:sym typeface="Wingdings" pitchFamily="2" charset="2"/>
                  </a:rPr>
                  <a:t>volunteers &amp; volunteer time</a:t>
                </a:r>
              </a:p>
              <a:p>
                <a:pPr eaLnBrk="1" hangingPunct="1">
                  <a:spcAft>
                    <a:spcPct val="20000"/>
                  </a:spcAft>
                  <a:buFont typeface="Wingdings" pitchFamily="2" charset="2"/>
                  <a:buChar char="ü"/>
                  <a:defRPr/>
                </a:pPr>
                <a:r>
                  <a:rPr lang="en-US" sz="1400">
                    <a:latin typeface="+mn-lt"/>
                    <a:sym typeface="Wingdings" pitchFamily="2" charset="2"/>
                  </a:rPr>
                  <a:t>facilities</a:t>
                </a:r>
              </a:p>
              <a:p>
                <a:pPr eaLnBrk="1" hangingPunct="1">
                  <a:spcAft>
                    <a:spcPct val="20000"/>
                  </a:spcAft>
                  <a:buFont typeface="Wingdings" pitchFamily="2" charset="2"/>
                  <a:buChar char="ü"/>
                  <a:defRPr/>
                </a:pPr>
                <a:r>
                  <a:rPr lang="en-US" sz="1400">
                    <a:latin typeface="+mn-lt"/>
                    <a:sym typeface="Wingdings" pitchFamily="2" charset="2"/>
                  </a:rPr>
                  <a:t>equipment &amp; supplies</a:t>
                </a:r>
                <a:endParaRPr lang="en-US" sz="1400">
                  <a:latin typeface="+mn-lt"/>
                </a:endParaRPr>
              </a:p>
            </p:txBody>
          </p:sp>
        </p:grpSp>
      </p:grpSp>
      <p:pic>
        <p:nvPicPr>
          <p:cNvPr id="922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638800"/>
            <a:ext cx="1154113"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Six block arrows pointing upwards, starting at bottom: Inputs, Activities, Outputs, Initial Outcomes, Intermediate Outcomes, and Longer-Term Outcom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6600" y="609600"/>
            <a:ext cx="7416800" cy="553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600" y="427038"/>
            <a:ext cx="7696200" cy="792162"/>
          </a:xfrm>
        </p:spPr>
        <p:txBody>
          <a:bodyPr/>
          <a:lstStyle/>
          <a:p>
            <a:pPr eaLnBrk="1" hangingPunct="1">
              <a:defRPr/>
            </a:pPr>
            <a:r>
              <a:rPr lang="en-US" dirty="0"/>
              <a:t>Inputs </a:t>
            </a:r>
            <a:r>
              <a:rPr lang="en-US" dirty="0" smtClean="0"/>
              <a:t>through Outcomes</a:t>
            </a:r>
            <a:r>
              <a:rPr lang="en-US" dirty="0"/>
              <a:t>: The Conceptual Chain</a:t>
            </a:r>
            <a:br>
              <a:rPr lang="en-US" dirty="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defRPr/>
            </a:pPr>
            <a:r>
              <a:rPr lang="en-US" dirty="0" smtClean="0"/>
              <a:t>Logic Model</a:t>
            </a:r>
          </a:p>
        </p:txBody>
      </p:sp>
      <p:sp>
        <p:nvSpPr>
          <p:cNvPr id="11267" name="Content Placeholder 2"/>
          <p:cNvSpPr>
            <a:spLocks noGrp="1"/>
          </p:cNvSpPr>
          <p:nvPr>
            <p:ph idx="1"/>
          </p:nvPr>
        </p:nvSpPr>
        <p:spPr>
          <a:xfrm>
            <a:off x="457200" y="1219200"/>
            <a:ext cx="8229600" cy="4876800"/>
          </a:xfrm>
        </p:spPr>
        <p:txBody>
          <a:bodyPr/>
          <a:lstStyle/>
          <a:p>
            <a:pPr eaLnBrk="1" hangingPunct="1">
              <a:spcBef>
                <a:spcPct val="50000"/>
              </a:spcBef>
              <a:buFont typeface="Arial" panose="020B0604020202020204" pitchFamily="34" charset="0"/>
              <a:buNone/>
            </a:pPr>
            <a:r>
              <a:rPr lang="en-US" smtClean="0"/>
              <a:t>A way to show visually, on one page: </a:t>
            </a:r>
          </a:p>
          <a:p>
            <a:pPr eaLnBrk="1" hangingPunct="1">
              <a:spcBef>
                <a:spcPct val="50000"/>
              </a:spcBef>
            </a:pPr>
            <a:r>
              <a:rPr lang="en-US" smtClean="0"/>
              <a:t>A program’s resources (inputs)</a:t>
            </a:r>
          </a:p>
          <a:p>
            <a:pPr eaLnBrk="1" hangingPunct="1">
              <a:spcBef>
                <a:spcPct val="50000"/>
              </a:spcBef>
            </a:pPr>
            <a:r>
              <a:rPr lang="en-US" smtClean="0"/>
              <a:t>What a program does (activities)*</a:t>
            </a:r>
          </a:p>
          <a:p>
            <a:pPr eaLnBrk="1" hangingPunct="1">
              <a:spcBef>
                <a:spcPct val="50000"/>
              </a:spcBef>
            </a:pPr>
            <a:r>
              <a:rPr lang="en-US" smtClean="0"/>
              <a:t>How hard a program is working (outputs)</a:t>
            </a:r>
          </a:p>
          <a:p>
            <a:pPr eaLnBrk="1" hangingPunct="1">
              <a:spcBef>
                <a:spcPct val="50000"/>
              </a:spcBef>
            </a:pPr>
            <a:r>
              <a:rPr lang="en-US" smtClean="0"/>
              <a:t>What it’s trying to achieve (desired outcomes)*</a:t>
            </a:r>
          </a:p>
          <a:p>
            <a:pPr eaLnBrk="1" hangingPunct="1">
              <a:spcBef>
                <a:spcPct val="50000"/>
              </a:spcBef>
            </a:pPr>
            <a:r>
              <a:rPr lang="en-US" smtClean="0"/>
              <a:t>In what order (different levels of outcomes)*</a:t>
            </a:r>
          </a:p>
          <a:p>
            <a:pPr eaLnBrk="1" hangingPunct="1">
              <a:spcBef>
                <a:spcPct val="50000"/>
              </a:spcBef>
              <a:buFont typeface="Tahoma" panose="020B0604030504040204" pitchFamily="34" charset="0"/>
              <a:buNone/>
            </a:pPr>
            <a:endParaRPr lang="en-US" sz="1000" smtClean="0"/>
          </a:p>
          <a:p>
            <a:pPr eaLnBrk="1" hangingPunct="1">
              <a:spcBef>
                <a:spcPct val="50000"/>
              </a:spcBef>
              <a:buFont typeface="Tahoma" panose="020B0604030504040204" pitchFamily="34" charset="0"/>
              <a:buNone/>
            </a:pPr>
            <a:r>
              <a:rPr lang="en-US" smtClean="0"/>
              <a:t>       *  Key elements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5" descr="Reading the diagram from bottom to top, first box reads IF...these activities, arrow connecting box above THEN...this outome - IF..., arrow connectng to box above THEN...this outcome - IF..., arrow connecting to box above THEN...this outcome."/>
          <p:cNvGrpSpPr>
            <a:grpSpLocks/>
          </p:cNvGrpSpPr>
          <p:nvPr/>
        </p:nvGrpSpPr>
        <p:grpSpPr bwMode="auto">
          <a:xfrm>
            <a:off x="1549400" y="990600"/>
            <a:ext cx="6337300" cy="5334000"/>
            <a:chOff x="1549400" y="990600"/>
            <a:chExt cx="6337300" cy="5334000"/>
          </a:xfrm>
        </p:grpSpPr>
        <p:grpSp>
          <p:nvGrpSpPr>
            <p:cNvPr id="12292" name="Group 4"/>
            <p:cNvGrpSpPr>
              <a:grpSpLocks/>
            </p:cNvGrpSpPr>
            <p:nvPr/>
          </p:nvGrpSpPr>
          <p:grpSpPr bwMode="auto">
            <a:xfrm>
              <a:off x="1562100" y="5461000"/>
              <a:ext cx="6324600" cy="863600"/>
              <a:chOff x="1562100" y="5461000"/>
              <a:chExt cx="6324600" cy="863600"/>
            </a:xfrm>
          </p:grpSpPr>
          <p:sp>
            <p:nvSpPr>
              <p:cNvPr id="8211" name="AutoShape 5"/>
              <p:cNvSpPr>
                <a:spLocks noChangeArrowheads="1"/>
              </p:cNvSpPr>
              <p:nvPr/>
            </p:nvSpPr>
            <p:spPr bwMode="auto">
              <a:xfrm>
                <a:off x="1562100" y="5461000"/>
                <a:ext cx="6324600" cy="863600"/>
              </a:xfrm>
              <a:prstGeom prst="roundRect">
                <a:avLst>
                  <a:gd name="adj" fmla="val 16667"/>
                </a:avLst>
              </a:pr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1600">
                  <a:latin typeface="+mn-lt"/>
                </a:endParaRPr>
              </a:p>
            </p:txBody>
          </p:sp>
          <p:sp>
            <p:nvSpPr>
              <p:cNvPr id="8212" name="Text Box 6"/>
              <p:cNvSpPr txBox="1">
                <a:spLocks noChangeArrowheads="1"/>
              </p:cNvSpPr>
              <p:nvPr/>
            </p:nvSpPr>
            <p:spPr bwMode="auto">
              <a:xfrm>
                <a:off x="2857500" y="5657850"/>
                <a:ext cx="3733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a:latin typeface="+mn-lt"/>
                  </a:rPr>
                  <a:t>IF . . .  these activities</a:t>
                </a:r>
              </a:p>
            </p:txBody>
          </p:sp>
        </p:grpSp>
        <p:sp>
          <p:nvSpPr>
            <p:cNvPr id="8207" name="AutoShape 8"/>
            <p:cNvSpPr>
              <a:spLocks noChangeArrowheads="1"/>
            </p:cNvSpPr>
            <p:nvPr/>
          </p:nvSpPr>
          <p:spPr bwMode="blackWhite">
            <a:xfrm>
              <a:off x="4419600" y="4914900"/>
              <a:ext cx="609600" cy="457200"/>
            </a:xfrm>
            <a:prstGeom prst="upArrow">
              <a:avLst>
                <a:gd name="adj1" fmla="val 50000"/>
                <a:gd name="adj2" fmla="val 25000"/>
              </a:avLst>
            </a:prstGeom>
            <a:solidFill>
              <a:schemeClr val="accent2"/>
            </a:solidFill>
            <a:ln w="9525">
              <a:solidFill>
                <a:schemeClr val="accent1"/>
              </a:solidFill>
              <a:miter lim="800000"/>
              <a:headEnd/>
              <a:tailEnd/>
            </a:ln>
          </p:spPr>
          <p:txBody>
            <a:bodyPr wrap="none" anchor="ctr"/>
            <a:lstStyle/>
            <a:p>
              <a:pPr algn="ctr">
                <a:defRPr/>
              </a:pPr>
              <a:endParaRPr lang="en-US" sz="2000">
                <a:solidFill>
                  <a:schemeClr val="accent1"/>
                </a:solidFill>
                <a:latin typeface="+mn-lt"/>
              </a:endParaRPr>
            </a:p>
          </p:txBody>
        </p:sp>
        <p:grpSp>
          <p:nvGrpSpPr>
            <p:cNvPr id="12294" name="Group 1"/>
            <p:cNvGrpSpPr>
              <a:grpSpLocks/>
            </p:cNvGrpSpPr>
            <p:nvPr/>
          </p:nvGrpSpPr>
          <p:grpSpPr bwMode="auto">
            <a:xfrm>
              <a:off x="1562100" y="3960813"/>
              <a:ext cx="6324600" cy="858837"/>
              <a:chOff x="1562100" y="3960813"/>
              <a:chExt cx="6324600" cy="858837"/>
            </a:xfrm>
          </p:grpSpPr>
          <p:sp>
            <p:nvSpPr>
              <p:cNvPr id="8209" name="AutoShape 10"/>
              <p:cNvSpPr>
                <a:spLocks noChangeArrowheads="1"/>
              </p:cNvSpPr>
              <p:nvPr/>
            </p:nvSpPr>
            <p:spPr bwMode="auto">
              <a:xfrm>
                <a:off x="1562100" y="3960813"/>
                <a:ext cx="6324600" cy="858837"/>
              </a:xfrm>
              <a:prstGeom prst="roundRect">
                <a:avLst>
                  <a:gd name="adj" fmla="val 16667"/>
                </a:avLst>
              </a:pr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1600">
                  <a:latin typeface="+mn-lt"/>
                </a:endParaRPr>
              </a:p>
            </p:txBody>
          </p:sp>
          <p:sp>
            <p:nvSpPr>
              <p:cNvPr id="8210" name="Text Box 11"/>
              <p:cNvSpPr txBox="1">
                <a:spLocks noChangeArrowheads="1"/>
              </p:cNvSpPr>
              <p:nvPr/>
            </p:nvSpPr>
            <p:spPr bwMode="auto">
              <a:xfrm>
                <a:off x="2628900" y="4127500"/>
                <a:ext cx="4762500" cy="4619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a:latin typeface="+mn-lt"/>
                  </a:rPr>
                  <a:t>THEN . . .  this outcome – IF…</a:t>
                </a:r>
              </a:p>
            </p:txBody>
          </p:sp>
        </p:grpSp>
        <p:sp>
          <p:nvSpPr>
            <p:cNvPr id="8203" name="AutoShape 13"/>
            <p:cNvSpPr>
              <a:spLocks noChangeArrowheads="1"/>
            </p:cNvSpPr>
            <p:nvPr/>
          </p:nvSpPr>
          <p:spPr bwMode="blackWhite">
            <a:xfrm>
              <a:off x="4419600" y="3416300"/>
              <a:ext cx="609600" cy="457200"/>
            </a:xfrm>
            <a:prstGeom prst="upArrow">
              <a:avLst>
                <a:gd name="adj1" fmla="val 50000"/>
                <a:gd name="adj2" fmla="val 25000"/>
              </a:avLst>
            </a:prstGeom>
            <a:solidFill>
              <a:schemeClr val="accent2"/>
            </a:solidFill>
            <a:ln w="9525">
              <a:solidFill>
                <a:schemeClr val="accent1"/>
              </a:solidFill>
              <a:miter lim="800000"/>
              <a:headEnd/>
              <a:tailEnd/>
            </a:ln>
          </p:spPr>
          <p:txBody>
            <a:bodyPr wrap="none" anchor="ctr"/>
            <a:lstStyle/>
            <a:p>
              <a:pPr algn="ctr">
                <a:defRPr/>
              </a:pPr>
              <a:endParaRPr lang="en-US" sz="2000">
                <a:solidFill>
                  <a:schemeClr val="accent1"/>
                </a:solidFill>
                <a:latin typeface="+mn-lt"/>
              </a:endParaRPr>
            </a:p>
          </p:txBody>
        </p:sp>
        <p:grpSp>
          <p:nvGrpSpPr>
            <p:cNvPr id="12296" name="Group 2"/>
            <p:cNvGrpSpPr>
              <a:grpSpLocks/>
            </p:cNvGrpSpPr>
            <p:nvPr/>
          </p:nvGrpSpPr>
          <p:grpSpPr bwMode="auto">
            <a:xfrm>
              <a:off x="1549400" y="2476500"/>
              <a:ext cx="6324600" cy="858838"/>
              <a:chOff x="1549400" y="2476500"/>
              <a:chExt cx="6324600" cy="858838"/>
            </a:xfrm>
          </p:grpSpPr>
          <p:sp>
            <p:nvSpPr>
              <p:cNvPr id="8205" name="AutoShape 15"/>
              <p:cNvSpPr>
                <a:spLocks noChangeArrowheads="1"/>
              </p:cNvSpPr>
              <p:nvPr/>
            </p:nvSpPr>
            <p:spPr bwMode="auto">
              <a:xfrm>
                <a:off x="1549400" y="2476500"/>
                <a:ext cx="6324600" cy="858838"/>
              </a:xfrm>
              <a:prstGeom prst="roundRect">
                <a:avLst>
                  <a:gd name="adj" fmla="val 16667"/>
                </a:avLst>
              </a:pr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1600">
                  <a:latin typeface="+mn-lt"/>
                </a:endParaRPr>
              </a:p>
            </p:txBody>
          </p:sp>
          <p:sp>
            <p:nvSpPr>
              <p:cNvPr id="8206" name="Text Box 16"/>
              <p:cNvSpPr txBox="1">
                <a:spLocks noChangeArrowheads="1"/>
              </p:cNvSpPr>
              <p:nvPr/>
            </p:nvSpPr>
            <p:spPr bwMode="auto">
              <a:xfrm>
                <a:off x="2628900" y="2654300"/>
                <a:ext cx="4610100" cy="4619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a:latin typeface="+mn-lt"/>
                  </a:rPr>
                  <a:t>THEN . . .  this outcome – IF…</a:t>
                </a:r>
              </a:p>
            </p:txBody>
          </p:sp>
        </p:grpSp>
        <p:sp>
          <p:nvSpPr>
            <p:cNvPr id="8199" name="AutoShape 18"/>
            <p:cNvSpPr>
              <a:spLocks noChangeArrowheads="1"/>
            </p:cNvSpPr>
            <p:nvPr/>
          </p:nvSpPr>
          <p:spPr bwMode="blackWhite">
            <a:xfrm>
              <a:off x="4419600" y="1931988"/>
              <a:ext cx="609600" cy="457200"/>
            </a:xfrm>
            <a:prstGeom prst="upArrow">
              <a:avLst>
                <a:gd name="adj1" fmla="val 50000"/>
                <a:gd name="adj2" fmla="val 25000"/>
              </a:avLst>
            </a:prstGeom>
            <a:solidFill>
              <a:schemeClr val="accent2"/>
            </a:solidFill>
            <a:ln w="9525">
              <a:solidFill>
                <a:schemeClr val="accent1"/>
              </a:solidFill>
              <a:miter lim="800000"/>
              <a:headEnd/>
              <a:tailEnd/>
            </a:ln>
          </p:spPr>
          <p:txBody>
            <a:bodyPr wrap="none" anchor="ctr"/>
            <a:lstStyle/>
            <a:p>
              <a:pPr algn="ctr">
                <a:defRPr/>
              </a:pPr>
              <a:endParaRPr lang="en-US" sz="2000">
                <a:solidFill>
                  <a:schemeClr val="accent1"/>
                </a:solidFill>
                <a:latin typeface="+mn-lt"/>
              </a:endParaRPr>
            </a:p>
          </p:txBody>
        </p:sp>
        <p:grpSp>
          <p:nvGrpSpPr>
            <p:cNvPr id="12298" name="Group 3"/>
            <p:cNvGrpSpPr>
              <a:grpSpLocks/>
            </p:cNvGrpSpPr>
            <p:nvPr/>
          </p:nvGrpSpPr>
          <p:grpSpPr bwMode="auto">
            <a:xfrm>
              <a:off x="1562100" y="990600"/>
              <a:ext cx="6324600" cy="858838"/>
              <a:chOff x="1562100" y="990600"/>
              <a:chExt cx="6324600" cy="858838"/>
            </a:xfrm>
          </p:grpSpPr>
          <p:sp>
            <p:nvSpPr>
              <p:cNvPr id="8201" name="AutoShape 20"/>
              <p:cNvSpPr>
                <a:spLocks noChangeArrowheads="1"/>
              </p:cNvSpPr>
              <p:nvPr/>
            </p:nvSpPr>
            <p:spPr bwMode="auto">
              <a:xfrm>
                <a:off x="1562100" y="990600"/>
                <a:ext cx="6324600" cy="858838"/>
              </a:xfrm>
              <a:prstGeom prst="roundRect">
                <a:avLst>
                  <a:gd name="adj" fmla="val 16667"/>
                </a:avLst>
              </a:pr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1600">
                  <a:latin typeface="+mn-lt"/>
                </a:endParaRPr>
              </a:p>
            </p:txBody>
          </p:sp>
          <p:sp>
            <p:nvSpPr>
              <p:cNvPr id="8202" name="Text Box 21"/>
              <p:cNvSpPr txBox="1">
                <a:spLocks noChangeArrowheads="1"/>
              </p:cNvSpPr>
              <p:nvPr/>
            </p:nvSpPr>
            <p:spPr bwMode="auto">
              <a:xfrm>
                <a:off x="2552700" y="1168400"/>
                <a:ext cx="4343400" cy="4619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a:latin typeface="+mn-lt"/>
                  </a:rPr>
                  <a:t>THEN . . .  this outcome </a:t>
                </a:r>
              </a:p>
            </p:txBody>
          </p:sp>
        </p:grpSp>
      </p:grpSp>
      <p:sp>
        <p:nvSpPr>
          <p:cNvPr id="36870" name="Text Box 22"/>
          <p:cNvSpPr txBox="1">
            <a:spLocks noChangeArrowheads="1"/>
          </p:cNvSpPr>
          <p:nvPr/>
        </p:nvSpPr>
        <p:spPr bwMode="auto">
          <a:xfrm>
            <a:off x="228600" y="152400"/>
            <a:ext cx="8153400" cy="584200"/>
          </a:xfrm>
          <a:prstGeom prst="rect">
            <a:avLst/>
          </a:prstGeom>
          <a:noFill/>
          <a:ln w="9525">
            <a:noFill/>
            <a:miter lim="800000"/>
            <a:headEnd/>
            <a:tailEnd/>
          </a:ln>
        </p:spPr>
        <p:txBody>
          <a:bodyPr>
            <a:spAutoFit/>
          </a:bodyPr>
          <a:lstStyle/>
          <a:p>
            <a:pPr fontAlgn="auto">
              <a:spcBef>
                <a:spcPts val="0"/>
              </a:spcBef>
              <a:spcAft>
                <a:spcPts val="0"/>
              </a:spcAft>
              <a:defRPr/>
            </a:pPr>
            <a:r>
              <a:rPr lang="en-US" sz="3200" b="1" dirty="0">
                <a:solidFill>
                  <a:schemeClr val="accent2"/>
                </a:solidFill>
                <a:effectLst>
                  <a:outerShdw blurRad="38100" dist="38100" dir="2700000" algn="tl">
                    <a:srgbClr val="000000">
                      <a:alpha val="43137"/>
                    </a:srgbClr>
                  </a:outerShdw>
                </a:effectLst>
                <a:latin typeface="+mj-lt"/>
                <a:sym typeface="Wingdings" pitchFamily="2" charset="2"/>
              </a:rPr>
              <a:t>IF </a:t>
            </a:r>
            <a:r>
              <a:rPr lang="en-US" sz="3200" b="1" dirty="0">
                <a:solidFill>
                  <a:schemeClr val="accent2"/>
                </a:solidFill>
                <a:effectLst>
                  <a:outerShdw blurRad="38100" dist="38100" dir="2700000" algn="tl">
                    <a:srgbClr val="000000">
                      <a:alpha val="43137"/>
                    </a:srgbClr>
                  </a:outerShdw>
                </a:effectLst>
                <a:latin typeface="+mj-lt"/>
                <a:sym typeface="Wingdings" pitchFamily="2" charset="2"/>
              </a:rPr>
              <a:t> THEN Thinking</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Text Box 32"/>
          <p:cNvSpPr txBox="1">
            <a:spLocks noChangeArrowheads="1"/>
          </p:cNvSpPr>
          <p:nvPr/>
        </p:nvSpPr>
        <p:spPr bwMode="auto">
          <a:xfrm>
            <a:off x="292100" y="76200"/>
            <a:ext cx="7423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3200" b="1" dirty="0">
                <a:solidFill>
                  <a:schemeClr val="accent2"/>
                </a:solidFill>
                <a:effectLst>
                  <a:outerShdw blurRad="38100" dist="38100" dir="2700000" algn="tl">
                    <a:srgbClr val="000000">
                      <a:alpha val="43137"/>
                    </a:srgbClr>
                  </a:outerShdw>
                </a:effectLst>
                <a:latin typeface="+mj-lt"/>
              </a:rPr>
              <a:t>At-Risk Teen Mentoring Program</a:t>
            </a:r>
          </a:p>
        </p:txBody>
      </p:sp>
      <p:grpSp>
        <p:nvGrpSpPr>
          <p:cNvPr id="13315" name="Group 9"/>
          <p:cNvGrpSpPr>
            <a:grpSpLocks/>
          </p:cNvGrpSpPr>
          <p:nvPr/>
        </p:nvGrpSpPr>
        <p:grpSpPr bwMode="auto">
          <a:xfrm>
            <a:off x="1238250" y="762000"/>
            <a:ext cx="6705600" cy="5429250"/>
            <a:chOff x="1238250" y="762000"/>
            <a:chExt cx="6705600" cy="5429250"/>
          </a:xfrm>
        </p:grpSpPr>
        <p:grpSp>
          <p:nvGrpSpPr>
            <p:cNvPr id="13316" name="Group 7"/>
            <p:cNvGrpSpPr>
              <a:grpSpLocks/>
            </p:cNvGrpSpPr>
            <p:nvPr/>
          </p:nvGrpSpPr>
          <p:grpSpPr bwMode="auto">
            <a:xfrm>
              <a:off x="1543050" y="4667250"/>
              <a:ext cx="6324600" cy="1524000"/>
              <a:chOff x="1543050" y="4667250"/>
              <a:chExt cx="6324600" cy="1524000"/>
            </a:xfrm>
          </p:grpSpPr>
          <p:sp>
            <p:nvSpPr>
              <p:cNvPr id="6175" name="Rectangle 3" descr="Box on bottom with arrows flowing up to 2 columns says: Mentors meet with at-risk teens for an hour each week.  Mentors stress the importance of education, encourage school attendance, occasionally help with homework. Left column going up with f&#10;"/>
              <p:cNvSpPr>
                <a:spLocks noChangeArrowheads="1"/>
              </p:cNvSpPr>
              <p:nvPr/>
            </p:nvSpPr>
            <p:spPr bwMode="auto">
              <a:xfrm>
                <a:off x="1695450" y="4767263"/>
                <a:ext cx="6096000" cy="138112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p>
                <a:pPr marL="114300" indent="-114300" algn="ctr" eaLnBrk="0" hangingPunct="0">
                  <a:defRPr/>
                </a:pPr>
                <a:r>
                  <a:rPr lang="en-US" sz="2100" dirty="0">
                    <a:latin typeface="+mn-lt"/>
                  </a:rPr>
                  <a:t>Mentors meet with at-risk teens for an hour each week.  Mentors stress the importance of education, encourage school attendance, occasionally help with homework.</a:t>
                </a:r>
              </a:p>
            </p:txBody>
          </p:sp>
          <p:sp>
            <p:nvSpPr>
              <p:cNvPr id="6176" name="AutoShape 4"/>
              <p:cNvSpPr>
                <a:spLocks noChangeArrowheads="1"/>
              </p:cNvSpPr>
              <p:nvPr/>
            </p:nvSpPr>
            <p:spPr bwMode="auto">
              <a:xfrm>
                <a:off x="1543050" y="4667250"/>
                <a:ext cx="6324600" cy="15240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grpSp>
        <p:grpSp>
          <p:nvGrpSpPr>
            <p:cNvPr id="13317" name="Group 6"/>
            <p:cNvGrpSpPr>
              <a:grpSpLocks/>
            </p:cNvGrpSpPr>
            <p:nvPr/>
          </p:nvGrpSpPr>
          <p:grpSpPr bwMode="auto">
            <a:xfrm>
              <a:off x="1238250" y="1447800"/>
              <a:ext cx="3125788" cy="1028700"/>
              <a:chOff x="1238250" y="1447800"/>
              <a:chExt cx="3125788" cy="1028700"/>
            </a:xfrm>
          </p:grpSpPr>
          <p:sp>
            <p:nvSpPr>
              <p:cNvPr id="6172" name="Rectangle 6"/>
              <p:cNvSpPr>
                <a:spLocks noChangeArrowheads="1"/>
              </p:cNvSpPr>
              <p:nvPr/>
            </p:nvSpPr>
            <p:spPr bwMode="auto">
              <a:xfrm>
                <a:off x="1390650" y="1457325"/>
                <a:ext cx="28194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dirty="0">
                    <a:latin typeface="+mn-lt"/>
                  </a:rPr>
                  <a:t>At-risk teens achieve</a:t>
                </a:r>
              </a:p>
              <a:p>
                <a:pPr algn="ctr" eaLnBrk="0" hangingPunct="0">
                  <a:defRPr/>
                </a:pPr>
                <a:r>
                  <a:rPr lang="en-US" sz="2100" dirty="0">
                    <a:latin typeface="+mn-lt"/>
                  </a:rPr>
                  <a:t>passing grades.</a:t>
                </a:r>
              </a:p>
            </p:txBody>
          </p:sp>
          <p:sp>
            <p:nvSpPr>
              <p:cNvPr id="6173" name="AutoShape 7"/>
              <p:cNvSpPr>
                <a:spLocks noChangeArrowheads="1"/>
              </p:cNvSpPr>
              <p:nvPr/>
            </p:nvSpPr>
            <p:spPr bwMode="blackWhite">
              <a:xfrm>
                <a:off x="2762250" y="23241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sp>
            <p:nvSpPr>
              <p:cNvPr id="6174" name="AutoShape 8"/>
              <p:cNvSpPr>
                <a:spLocks noChangeArrowheads="1"/>
              </p:cNvSpPr>
              <p:nvPr/>
            </p:nvSpPr>
            <p:spPr bwMode="auto">
              <a:xfrm>
                <a:off x="1238250" y="1447800"/>
                <a:ext cx="3125788"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grpSp>
        <p:grpSp>
          <p:nvGrpSpPr>
            <p:cNvPr id="13318" name="Group 5"/>
            <p:cNvGrpSpPr>
              <a:grpSpLocks/>
            </p:cNvGrpSpPr>
            <p:nvPr/>
          </p:nvGrpSpPr>
          <p:grpSpPr bwMode="auto">
            <a:xfrm>
              <a:off x="1238250" y="2514600"/>
              <a:ext cx="3125788" cy="1028700"/>
              <a:chOff x="1238250" y="2514600"/>
              <a:chExt cx="3125788" cy="1028700"/>
            </a:xfrm>
          </p:grpSpPr>
          <p:sp>
            <p:nvSpPr>
              <p:cNvPr id="6169" name="Rectangle 10"/>
              <p:cNvSpPr>
                <a:spLocks noChangeArrowheads="1"/>
              </p:cNvSpPr>
              <p:nvPr/>
            </p:nvSpPr>
            <p:spPr bwMode="auto">
              <a:xfrm>
                <a:off x="1238250" y="2524125"/>
                <a:ext cx="31242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a:latin typeface="+mn-lt"/>
                  </a:rPr>
                  <a:t>At-risk teens  </a:t>
                </a:r>
              </a:p>
              <a:p>
                <a:pPr algn="ctr" eaLnBrk="0" hangingPunct="0">
                  <a:defRPr/>
                </a:pPr>
                <a:r>
                  <a:rPr lang="en-US" sz="2100">
                    <a:latin typeface="+mn-lt"/>
                  </a:rPr>
                  <a:t>earn better grades.</a:t>
                </a:r>
              </a:p>
            </p:txBody>
          </p:sp>
          <p:sp>
            <p:nvSpPr>
              <p:cNvPr id="6170" name="AutoShape 11"/>
              <p:cNvSpPr>
                <a:spLocks noChangeArrowheads="1"/>
              </p:cNvSpPr>
              <p:nvPr/>
            </p:nvSpPr>
            <p:spPr bwMode="auto">
              <a:xfrm>
                <a:off x="1238250" y="2514600"/>
                <a:ext cx="3125788"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sp>
            <p:nvSpPr>
              <p:cNvPr id="6171" name="AutoShape 12"/>
              <p:cNvSpPr>
                <a:spLocks noChangeArrowheads="1"/>
              </p:cNvSpPr>
              <p:nvPr/>
            </p:nvSpPr>
            <p:spPr bwMode="blackWhite">
              <a:xfrm>
                <a:off x="2762250" y="33909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nvGrpSpPr>
            <p:cNvPr id="13319" name="Group 4"/>
            <p:cNvGrpSpPr>
              <a:grpSpLocks/>
            </p:cNvGrpSpPr>
            <p:nvPr/>
          </p:nvGrpSpPr>
          <p:grpSpPr bwMode="auto">
            <a:xfrm>
              <a:off x="2000250" y="762000"/>
              <a:ext cx="5334000" cy="647700"/>
              <a:chOff x="2000250" y="762000"/>
              <a:chExt cx="5334000" cy="647700"/>
            </a:xfrm>
          </p:grpSpPr>
          <p:grpSp>
            <p:nvGrpSpPr>
              <p:cNvPr id="13334" name="Group 14"/>
              <p:cNvGrpSpPr>
                <a:grpSpLocks/>
              </p:cNvGrpSpPr>
              <p:nvPr/>
            </p:nvGrpSpPr>
            <p:grpSpPr bwMode="auto">
              <a:xfrm>
                <a:off x="2000250" y="762000"/>
                <a:ext cx="5334000" cy="457200"/>
                <a:chOff x="1200" y="432"/>
                <a:chExt cx="3360" cy="288"/>
              </a:xfrm>
            </p:grpSpPr>
            <p:sp>
              <p:nvSpPr>
                <p:cNvPr id="6167" name="Rectangle 15"/>
                <p:cNvSpPr>
                  <a:spLocks noChangeArrowheads="1"/>
                </p:cNvSpPr>
                <p:nvPr/>
              </p:nvSpPr>
              <p:spPr bwMode="auto">
                <a:xfrm>
                  <a:off x="1200" y="436"/>
                  <a:ext cx="3360" cy="262"/>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dirty="0">
                      <a:latin typeface="+mn-lt"/>
                    </a:rPr>
                    <a:t>At-risk </a:t>
                  </a:r>
                  <a:r>
                    <a:rPr lang="en-US" sz="2100" dirty="0">
                      <a:latin typeface="+mn-lt"/>
                    </a:rPr>
                    <a:t>teens </a:t>
                  </a:r>
                  <a:r>
                    <a:rPr lang="en-US" sz="2100" dirty="0">
                      <a:latin typeface="+mn-lt"/>
                    </a:rPr>
                    <a:t>graduate from high school.</a:t>
                  </a:r>
                </a:p>
              </p:txBody>
            </p:sp>
            <p:sp>
              <p:nvSpPr>
                <p:cNvPr id="6168" name="AutoShape 16"/>
                <p:cNvSpPr>
                  <a:spLocks noChangeArrowheads="1"/>
                </p:cNvSpPr>
                <p:nvPr/>
              </p:nvSpPr>
              <p:spPr bwMode="auto">
                <a:xfrm>
                  <a:off x="1248" y="432"/>
                  <a:ext cx="3264" cy="288"/>
                </a:xfrm>
                <a:prstGeom prst="roundRect">
                  <a:avLst>
                    <a:gd name="adj" fmla="val 16667"/>
                  </a:avLst>
                </a:prstGeom>
                <a:noFill/>
                <a:ln w="28575">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000">
                    <a:latin typeface="+mn-lt"/>
                  </a:endParaRPr>
                </a:p>
              </p:txBody>
            </p:sp>
          </p:grpSp>
          <p:sp>
            <p:nvSpPr>
              <p:cNvPr id="6165" name="AutoShape 17"/>
              <p:cNvSpPr>
                <a:spLocks noChangeArrowheads="1"/>
              </p:cNvSpPr>
              <p:nvPr/>
            </p:nvSpPr>
            <p:spPr bwMode="blackWhite">
              <a:xfrm>
                <a:off x="2762250" y="12573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sp>
            <p:nvSpPr>
              <p:cNvPr id="6166" name="AutoShape 18"/>
              <p:cNvSpPr>
                <a:spLocks noChangeArrowheads="1"/>
              </p:cNvSpPr>
              <p:nvPr/>
            </p:nvSpPr>
            <p:spPr bwMode="blackWhite">
              <a:xfrm>
                <a:off x="6229350" y="12573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nvGrpSpPr>
            <p:cNvPr id="13320" name="Group 3"/>
            <p:cNvGrpSpPr>
              <a:grpSpLocks/>
            </p:cNvGrpSpPr>
            <p:nvPr/>
          </p:nvGrpSpPr>
          <p:grpSpPr bwMode="auto">
            <a:xfrm>
              <a:off x="4667250" y="1466850"/>
              <a:ext cx="3276600" cy="1276350"/>
              <a:chOff x="4667250" y="1466850"/>
              <a:chExt cx="3276600" cy="1276350"/>
            </a:xfrm>
          </p:grpSpPr>
          <p:sp>
            <p:nvSpPr>
              <p:cNvPr id="6160" name="Rectangle 20" descr="&#10;Starting at bottom, box with two arrows pointing up to two columns. Mentors meet with at-risk teens for an hour each week. mentors stress the importance of education, encourage school attendance, occasionally help with homework. First column, starting at bottom says At-risk teens complete homework regularly. Arrow up, with next box At-risk teens earn better grades. Arrow up with next bos At-risk teens achieve passing grades, ending with top box At-risk teens graduate from high school. &#10;&#10;Back to bottom box bottom, box with two arrows pointing up to two columns. Mentors meet with at-risk teens for an hour each week. mentors stress the importance of education, encourage school attendance, occasionally help with homework. Right column, arrow up At-risk teens attend school regularly. At-risk teens meet district attendance requirements. Arrow up, top box, At-risk teens graduate from high school.&#10;&#10;&#10;&#10;At-risk teens graduate from high school"/>
              <p:cNvSpPr>
                <a:spLocks noChangeArrowheads="1"/>
              </p:cNvSpPr>
              <p:nvPr/>
            </p:nvSpPr>
            <p:spPr bwMode="auto">
              <a:xfrm>
                <a:off x="4667250" y="1495425"/>
                <a:ext cx="32766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dirty="0">
                    <a:latin typeface="+mn-lt"/>
                  </a:rPr>
                  <a:t>At-risk teens meet district attendance requirements.</a:t>
                </a:r>
              </a:p>
            </p:txBody>
          </p:sp>
          <p:grpSp>
            <p:nvGrpSpPr>
              <p:cNvPr id="13331" name="Group 21"/>
              <p:cNvGrpSpPr>
                <a:grpSpLocks/>
              </p:cNvGrpSpPr>
              <p:nvPr/>
            </p:nvGrpSpPr>
            <p:grpSpPr bwMode="auto">
              <a:xfrm>
                <a:off x="4743450" y="1466850"/>
                <a:ext cx="3124200" cy="1276350"/>
                <a:chOff x="2976" y="924"/>
                <a:chExt cx="1968" cy="804"/>
              </a:xfrm>
            </p:grpSpPr>
            <p:sp>
              <p:nvSpPr>
                <p:cNvPr id="6162" name="AutoShape 22"/>
                <p:cNvSpPr>
                  <a:spLocks noChangeArrowheads="1"/>
                </p:cNvSpPr>
                <p:nvPr/>
              </p:nvSpPr>
              <p:spPr bwMode="auto">
                <a:xfrm>
                  <a:off x="2976" y="924"/>
                  <a:ext cx="1968" cy="528"/>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sp>
              <p:nvSpPr>
                <p:cNvPr id="6163" name="AutoShape 23"/>
                <p:cNvSpPr>
                  <a:spLocks noChangeArrowheads="1"/>
                </p:cNvSpPr>
                <p:nvPr/>
              </p:nvSpPr>
              <p:spPr bwMode="blackWhite">
                <a:xfrm>
                  <a:off x="3924" y="1632"/>
                  <a:ext cx="96" cy="96"/>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grpSp>
          <p:nvGrpSpPr>
            <p:cNvPr id="13321" name="Group 2"/>
            <p:cNvGrpSpPr>
              <a:grpSpLocks/>
            </p:cNvGrpSpPr>
            <p:nvPr/>
          </p:nvGrpSpPr>
          <p:grpSpPr bwMode="auto">
            <a:xfrm>
              <a:off x="1238250" y="3600450"/>
              <a:ext cx="3125788" cy="1028700"/>
              <a:chOff x="1238250" y="3600450"/>
              <a:chExt cx="3125788" cy="1028700"/>
            </a:xfrm>
          </p:grpSpPr>
          <p:sp>
            <p:nvSpPr>
              <p:cNvPr id="6157" name="Rectangle 25"/>
              <p:cNvSpPr>
                <a:spLocks noChangeArrowheads="1"/>
              </p:cNvSpPr>
              <p:nvPr/>
            </p:nvSpPr>
            <p:spPr bwMode="auto">
              <a:xfrm>
                <a:off x="1238250" y="3609975"/>
                <a:ext cx="31242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a:latin typeface="+mn-lt"/>
                  </a:rPr>
                  <a:t>At-risk teens complete homework regularly.</a:t>
                </a:r>
              </a:p>
            </p:txBody>
          </p:sp>
          <p:sp>
            <p:nvSpPr>
              <p:cNvPr id="6158" name="AutoShape 26"/>
              <p:cNvSpPr>
                <a:spLocks noChangeArrowheads="1"/>
              </p:cNvSpPr>
              <p:nvPr/>
            </p:nvSpPr>
            <p:spPr bwMode="auto">
              <a:xfrm>
                <a:off x="1238250" y="3600450"/>
                <a:ext cx="3125788"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sp>
            <p:nvSpPr>
              <p:cNvPr id="6159" name="AutoShape 27"/>
              <p:cNvSpPr>
                <a:spLocks noChangeArrowheads="1"/>
              </p:cNvSpPr>
              <p:nvPr/>
            </p:nvSpPr>
            <p:spPr bwMode="blackWhite">
              <a:xfrm>
                <a:off x="2762250" y="447675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nvGrpSpPr>
            <p:cNvPr id="13322" name="Group 1"/>
            <p:cNvGrpSpPr>
              <a:grpSpLocks/>
            </p:cNvGrpSpPr>
            <p:nvPr/>
          </p:nvGrpSpPr>
          <p:grpSpPr bwMode="auto">
            <a:xfrm>
              <a:off x="4743450" y="3200400"/>
              <a:ext cx="3124200" cy="1219200"/>
              <a:chOff x="4743450" y="3200400"/>
              <a:chExt cx="3124200" cy="1219200"/>
            </a:xfrm>
          </p:grpSpPr>
          <p:sp>
            <p:nvSpPr>
              <p:cNvPr id="6154" name="Rectangle 29"/>
              <p:cNvSpPr>
                <a:spLocks noChangeArrowheads="1"/>
              </p:cNvSpPr>
              <p:nvPr/>
            </p:nvSpPr>
            <p:spPr bwMode="auto">
              <a:xfrm>
                <a:off x="4743450" y="3209925"/>
                <a:ext cx="29718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a:latin typeface="+mn-lt"/>
                  </a:rPr>
                  <a:t>At-risk teens attend school regularly.</a:t>
                </a:r>
              </a:p>
            </p:txBody>
          </p:sp>
          <p:sp>
            <p:nvSpPr>
              <p:cNvPr id="6155" name="AutoShape 30"/>
              <p:cNvSpPr>
                <a:spLocks noChangeArrowheads="1"/>
              </p:cNvSpPr>
              <p:nvPr/>
            </p:nvSpPr>
            <p:spPr bwMode="auto">
              <a:xfrm>
                <a:off x="4743450" y="3200400"/>
                <a:ext cx="3124200"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sp>
            <p:nvSpPr>
              <p:cNvPr id="6156" name="AutoShape 31"/>
              <p:cNvSpPr>
                <a:spLocks noChangeArrowheads="1"/>
              </p:cNvSpPr>
              <p:nvPr/>
            </p:nvSpPr>
            <p:spPr bwMode="blackWhite">
              <a:xfrm>
                <a:off x="6229350" y="42672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sp>
          <p:nvSpPr>
            <p:cNvPr id="9" name="Rounded Rectangle 8"/>
            <p:cNvSpPr/>
            <p:nvPr/>
          </p:nvSpPr>
          <p:spPr>
            <a:xfrm>
              <a:off x="2133600" y="793750"/>
              <a:ext cx="5029200" cy="39052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Ways a Logic Model Is Useful </a:t>
            </a:r>
            <a:r>
              <a:rPr lang="en-US" dirty="0" smtClean="0"/>
              <a:t>– </a:t>
            </a:r>
            <a:br>
              <a:rPr lang="en-US" dirty="0" smtClean="0"/>
            </a:br>
            <a:r>
              <a:rPr lang="en-US" dirty="0" smtClean="0"/>
              <a:t>All </a:t>
            </a:r>
            <a:r>
              <a:rPr lang="en-US" dirty="0"/>
              <a:t>By </a:t>
            </a:r>
            <a:r>
              <a:rPr lang="en-US" dirty="0" smtClean="0"/>
              <a:t>Itself</a:t>
            </a:r>
            <a:endParaRPr lang="en-US" dirty="0"/>
          </a:p>
        </p:txBody>
      </p:sp>
      <p:sp>
        <p:nvSpPr>
          <p:cNvPr id="3" name="Content Placeholder 2"/>
          <p:cNvSpPr>
            <a:spLocks noGrp="1"/>
          </p:cNvSpPr>
          <p:nvPr>
            <p:ph idx="1"/>
          </p:nvPr>
        </p:nvSpPr>
        <p:spPr>
          <a:xfrm>
            <a:off x="381000" y="1371600"/>
            <a:ext cx="8763000" cy="4648200"/>
          </a:xfrm>
        </p:spPr>
        <p:txBody>
          <a:bodyPr/>
          <a:lstStyle/>
          <a:p>
            <a:pPr eaLnBrk="1" hangingPunct="1">
              <a:buFont typeface="Arial" charset="0"/>
              <a:buChar char="•"/>
              <a:defRPr/>
            </a:pPr>
            <a:endParaRPr lang="en-US" dirty="0" smtClean="0"/>
          </a:p>
          <a:p>
            <a:pPr eaLnBrk="1" hangingPunct="1">
              <a:buFont typeface="Arial" charset="0"/>
              <a:buChar char="•"/>
              <a:defRPr/>
            </a:pPr>
            <a:r>
              <a:rPr lang="en-US" dirty="0" smtClean="0"/>
              <a:t>Make </a:t>
            </a:r>
            <a:r>
              <a:rPr lang="en-US" dirty="0"/>
              <a:t>the program’s design and theory very explicit</a:t>
            </a:r>
          </a:p>
          <a:p>
            <a:pPr marL="0" indent="0" eaLnBrk="1" hangingPunct="1">
              <a:buFont typeface="Tahoma" panose="020B0604030504040204" pitchFamily="34" charset="0"/>
              <a:buNone/>
              <a:defRPr/>
            </a:pPr>
            <a:endParaRPr lang="en-US" sz="800" dirty="0"/>
          </a:p>
          <a:p>
            <a:pPr eaLnBrk="1" hangingPunct="1">
              <a:buFont typeface="Arial" charset="0"/>
              <a:buChar char="•"/>
              <a:defRPr/>
            </a:pPr>
            <a:r>
              <a:rPr lang="en-US" dirty="0" smtClean="0"/>
              <a:t>Ensure </a:t>
            </a:r>
            <a:r>
              <a:rPr lang="en-US" dirty="0"/>
              <a:t>a shared vision </a:t>
            </a:r>
            <a:r>
              <a:rPr lang="en-US" i="1" dirty="0"/>
              <a:t>inside</a:t>
            </a:r>
            <a:r>
              <a:rPr lang="en-US" dirty="0"/>
              <a:t> the program</a:t>
            </a:r>
          </a:p>
          <a:p>
            <a:pPr marL="0" indent="0" eaLnBrk="1" hangingPunct="1">
              <a:buFont typeface="Tahoma" panose="020B0604030504040204" pitchFamily="34" charset="0"/>
              <a:buNone/>
              <a:defRPr/>
            </a:pPr>
            <a:endParaRPr lang="en-US" sz="800" dirty="0"/>
          </a:p>
          <a:p>
            <a:pPr eaLnBrk="1" hangingPunct="1">
              <a:buFont typeface="Arial" charset="0"/>
              <a:buChar char="•"/>
              <a:defRPr/>
            </a:pPr>
            <a:r>
              <a:rPr lang="en-US" dirty="0" smtClean="0"/>
              <a:t>Communicate </a:t>
            </a:r>
            <a:r>
              <a:rPr lang="en-US" dirty="0"/>
              <a:t>the program’s rationale to </a:t>
            </a:r>
            <a:r>
              <a:rPr lang="en-US" i="1" dirty="0"/>
              <a:t>outsiders</a:t>
            </a:r>
          </a:p>
          <a:p>
            <a:pPr marL="0" indent="0" eaLnBrk="1" hangingPunct="1">
              <a:buFont typeface="Tahoma" panose="020B0604030504040204" pitchFamily="34" charset="0"/>
              <a:buNone/>
              <a:defRPr/>
            </a:pPr>
            <a:endParaRPr lang="en-US" sz="800" dirty="0"/>
          </a:p>
          <a:p>
            <a:pPr eaLnBrk="1" hangingPunct="1">
              <a:buFont typeface="Arial" charset="0"/>
              <a:buChar char="•"/>
              <a:defRPr/>
            </a:pPr>
            <a:r>
              <a:rPr lang="en-US" dirty="0" smtClean="0"/>
              <a:t>Orient </a:t>
            </a:r>
            <a:r>
              <a:rPr lang="en-US" dirty="0"/>
              <a:t>workers to emphasize what’s </a:t>
            </a:r>
            <a:r>
              <a:rPr lang="en-US" dirty="0" smtClean="0"/>
              <a:t>important</a:t>
            </a:r>
          </a:p>
          <a:p>
            <a:pPr marL="0" indent="0" eaLnBrk="1" hangingPunct="1">
              <a:buFont typeface="Tahoma" panose="020B0604030504040204" pitchFamily="34" charset="0"/>
              <a:buNone/>
              <a:defRPr/>
            </a:pPr>
            <a:endParaRPr lang="en-US" dirty="0" smtClean="0"/>
          </a:p>
          <a:p>
            <a:pPr marL="0" indent="0" eaLnBrk="1" hangingPunct="1">
              <a:buFont typeface="Tahoma" panose="020B0604030504040204" pitchFamily="34" charset="0"/>
              <a:buNone/>
              <a:defRPr/>
            </a:pPr>
            <a:endParaRPr lang="en-US" sz="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Ways a Logic Model Is Useful </a:t>
            </a:r>
            <a:r>
              <a:rPr lang="en-US" dirty="0" smtClean="0"/>
              <a:t>– </a:t>
            </a:r>
            <a:br>
              <a:rPr lang="en-US" dirty="0" smtClean="0"/>
            </a:br>
            <a:r>
              <a:rPr lang="en-US" dirty="0" smtClean="0"/>
              <a:t>All </a:t>
            </a:r>
            <a:r>
              <a:rPr lang="en-US" dirty="0"/>
              <a:t>By </a:t>
            </a:r>
            <a:r>
              <a:rPr lang="en-US" dirty="0" smtClean="0"/>
              <a:t>Itself</a:t>
            </a:r>
            <a:r>
              <a:rPr lang="en-US" sz="2800" dirty="0" smtClean="0"/>
              <a:t>, cont’d.</a:t>
            </a:r>
            <a:endParaRPr lang="en-US" dirty="0"/>
          </a:p>
        </p:txBody>
      </p:sp>
      <p:sp>
        <p:nvSpPr>
          <p:cNvPr id="3" name="Content Placeholder 2"/>
          <p:cNvSpPr>
            <a:spLocks noGrp="1"/>
          </p:cNvSpPr>
          <p:nvPr>
            <p:ph idx="1"/>
          </p:nvPr>
        </p:nvSpPr>
        <p:spPr>
          <a:xfrm>
            <a:off x="381000" y="1219200"/>
            <a:ext cx="8763000" cy="4648200"/>
          </a:xfrm>
        </p:spPr>
        <p:txBody>
          <a:bodyPr/>
          <a:lstStyle/>
          <a:p>
            <a:pPr marL="0" indent="0" eaLnBrk="1" hangingPunct="1">
              <a:buFont typeface="Tahoma" panose="020B0604030504040204" pitchFamily="34" charset="0"/>
              <a:buNone/>
              <a:defRPr/>
            </a:pPr>
            <a:endParaRPr lang="en-US" sz="800" dirty="0"/>
          </a:p>
          <a:p>
            <a:pPr eaLnBrk="1" hangingPunct="1">
              <a:buFont typeface="Arial" charset="0"/>
              <a:buChar char="•"/>
              <a:defRPr/>
            </a:pPr>
            <a:endParaRPr lang="en-US" dirty="0" smtClean="0"/>
          </a:p>
          <a:p>
            <a:pPr eaLnBrk="1" hangingPunct="1">
              <a:buFont typeface="Arial" charset="0"/>
              <a:buChar char="•"/>
              <a:defRPr/>
            </a:pPr>
            <a:r>
              <a:rPr lang="en-US" dirty="0" smtClean="0"/>
              <a:t>Help </a:t>
            </a:r>
            <a:r>
              <a:rPr lang="en-US" dirty="0"/>
              <a:t>allocate resources properly to different activities</a:t>
            </a:r>
          </a:p>
          <a:p>
            <a:pPr marL="0" indent="0" eaLnBrk="1" hangingPunct="1">
              <a:buFont typeface="Tahoma" panose="020B0604030504040204" pitchFamily="34" charset="0"/>
              <a:buNone/>
              <a:defRPr/>
            </a:pPr>
            <a:endParaRPr lang="en-US" sz="800" dirty="0"/>
          </a:p>
          <a:p>
            <a:pPr eaLnBrk="1" hangingPunct="1">
              <a:buFont typeface="Arial" charset="0"/>
              <a:buChar char="•"/>
              <a:defRPr/>
            </a:pPr>
            <a:r>
              <a:rPr lang="en-US" dirty="0" smtClean="0"/>
              <a:t>Stimulate </a:t>
            </a:r>
            <a:r>
              <a:rPr lang="en-US" dirty="0"/>
              <a:t>a discussion of how to define and measure success</a:t>
            </a:r>
          </a:p>
          <a:p>
            <a:pPr marL="0" indent="0" eaLnBrk="1" hangingPunct="1">
              <a:buFont typeface="Tahoma" panose="020B0604030504040204" pitchFamily="34" charset="0"/>
              <a:buNone/>
              <a:defRPr/>
            </a:pPr>
            <a:endParaRPr lang="en-US" sz="800" dirty="0"/>
          </a:p>
          <a:p>
            <a:pPr eaLnBrk="1" hangingPunct="1">
              <a:buFont typeface="Arial" charset="0"/>
              <a:buChar char="•"/>
              <a:defRPr/>
            </a:pPr>
            <a:r>
              <a:rPr lang="en-US" dirty="0" smtClean="0"/>
              <a:t>Help </a:t>
            </a:r>
            <a:r>
              <a:rPr lang="en-US" dirty="0"/>
              <a:t>identify which desired outcomes should be measured</a:t>
            </a:r>
          </a:p>
          <a:p>
            <a:pPr eaLnBrk="1" hangingPunct="1">
              <a:defRP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docProps/app.xml><?xml version="1.0" encoding="utf-8"?>
<Properties xmlns="http://schemas.openxmlformats.org/officeDocument/2006/extended-properties" xmlns:vt="http://schemas.openxmlformats.org/officeDocument/2006/docPropsVTypes">
  <TotalTime>1176</TotalTime>
  <Words>977</Words>
  <Application>Microsoft Office PowerPoint</Application>
  <PresentationFormat>On-screen Show (4:3)</PresentationFormat>
  <Paragraphs>227</Paragraphs>
  <Slides>22</Slides>
  <Notes>0</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22</vt:i4>
      </vt:variant>
    </vt:vector>
  </HeadingPairs>
  <TitlesOfParts>
    <vt:vector size="35" baseType="lpstr">
      <vt:lpstr>Arial</vt:lpstr>
      <vt:lpstr>Arial Rounded MT Bold</vt:lpstr>
      <vt:lpstr>Tahoma</vt:lpstr>
      <vt:lpstr>Trebuchet MS</vt:lpstr>
      <vt:lpstr>Georgia</vt:lpstr>
      <vt:lpstr>Calibri</vt:lpstr>
      <vt:lpstr>Arial Narrow</vt:lpstr>
      <vt:lpstr>Wingdings</vt:lpstr>
      <vt:lpstr>Webdings</vt:lpstr>
      <vt:lpstr>Times New Roman</vt:lpstr>
      <vt:lpstr>Default Design</vt:lpstr>
      <vt:lpstr>Slipstream</vt:lpstr>
      <vt:lpstr>Office Theme</vt:lpstr>
      <vt:lpstr>PowerPoint Presentation</vt:lpstr>
      <vt:lpstr>The Yellow Brick Road – Step 2 </vt:lpstr>
      <vt:lpstr>PowerPoint Presentation</vt:lpstr>
      <vt:lpstr>Inputs through Outcomes: The Conceptual Chain </vt:lpstr>
      <vt:lpstr>Logic Model</vt:lpstr>
      <vt:lpstr>PowerPoint Presentation</vt:lpstr>
      <vt:lpstr>PowerPoint Presentation</vt:lpstr>
      <vt:lpstr>Ways a Logic Model Is Useful –  All By Itself</vt:lpstr>
      <vt:lpstr>Ways a Logic Model Is Useful –  All By Itself, cont’d.</vt:lpstr>
      <vt:lpstr>Useful Tip #1:</vt:lpstr>
      <vt:lpstr>PowerPoint Presentation</vt:lpstr>
      <vt:lpstr>Useful Tip #2:</vt:lpstr>
      <vt:lpstr>NCIL Outcome Measures Project</vt:lpstr>
      <vt:lpstr>Proposed Logic Model for the CIL Program</vt:lpstr>
      <vt:lpstr>IL Services Stream</vt:lpstr>
      <vt:lpstr>I &amp; R  Stream</vt:lpstr>
      <vt:lpstr>Systems Advocacy Stream</vt:lpstr>
      <vt:lpstr>Ultimate Outcomes</vt:lpstr>
      <vt:lpstr>Proposed Logic Model for the CIL Program</vt:lpstr>
      <vt:lpstr>Your Turn</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95</cp:revision>
  <cp:lastPrinted>2011-08-10T12:49:07Z</cp:lastPrinted>
  <dcterms:created xsi:type="dcterms:W3CDTF">2011-01-05T14:17:40Z</dcterms:created>
  <dcterms:modified xsi:type="dcterms:W3CDTF">2014-02-07T17:13:22Z</dcterms:modified>
</cp:coreProperties>
</file>