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708" r:id="rId3"/>
    <p:sldMasterId id="2147483720" r:id="rId4"/>
    <p:sldMasterId id="2147483732" r:id="rId5"/>
  </p:sldMasterIdLst>
  <p:notesMasterIdLst>
    <p:notesMasterId r:id="rId29"/>
  </p:notesMasterIdLst>
  <p:handoutMasterIdLst>
    <p:handoutMasterId r:id="rId30"/>
  </p:handoutMasterIdLst>
  <p:sldIdLst>
    <p:sldId id="280" r:id="rId6"/>
    <p:sldId id="427" r:id="rId7"/>
    <p:sldId id="388" r:id="rId8"/>
    <p:sldId id="389" r:id="rId9"/>
    <p:sldId id="422" r:id="rId10"/>
    <p:sldId id="411" r:id="rId11"/>
    <p:sldId id="390" r:id="rId12"/>
    <p:sldId id="398" r:id="rId13"/>
    <p:sldId id="399" r:id="rId14"/>
    <p:sldId id="391" r:id="rId15"/>
    <p:sldId id="408" r:id="rId16"/>
    <p:sldId id="409" r:id="rId17"/>
    <p:sldId id="414" r:id="rId18"/>
    <p:sldId id="429" r:id="rId19"/>
    <p:sldId id="419" r:id="rId20"/>
    <p:sldId id="423" r:id="rId21"/>
    <p:sldId id="420" r:id="rId22"/>
    <p:sldId id="424" r:id="rId23"/>
    <p:sldId id="421" r:id="rId24"/>
    <p:sldId id="425" r:id="rId25"/>
    <p:sldId id="426" r:id="rId26"/>
    <p:sldId id="412" r:id="rId27"/>
    <p:sldId id="318"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1968" autoAdjust="0"/>
    <p:restoredTop sz="94614"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0C3829AF-FF7E-4C73-8F76-CEFCFDAA8FB2}"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2152B22A-D801-4EAE-999B-84E73A9246AD}" type="slidenum">
              <a:rPr lang="en-US"/>
              <a:pPr/>
              <a:t>‹#›</a:t>
            </a:fld>
            <a:endParaRPr lang="en-US"/>
          </a:p>
        </p:txBody>
      </p:sp>
    </p:spTree>
    <p:extLst>
      <p:ext uri="{BB962C8B-B14F-4D97-AF65-F5344CB8AC3E}">
        <p14:creationId xmlns:p14="http://schemas.microsoft.com/office/powerpoint/2010/main" val="4044250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3368659-FE7C-4BAA-9780-4E7A8C72961C}" type="slidenum">
              <a:rPr lang="en-US"/>
              <a:pPr/>
              <a:t>‹#›</a:t>
            </a:fld>
            <a:endParaRPr lang="en-US"/>
          </a:p>
        </p:txBody>
      </p:sp>
    </p:spTree>
    <p:extLst>
      <p:ext uri="{BB962C8B-B14F-4D97-AF65-F5344CB8AC3E}">
        <p14:creationId xmlns:p14="http://schemas.microsoft.com/office/powerpoint/2010/main" val="3362696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5222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720B4E-6ACF-4F98-8F56-744A9657271B}" type="slidenum">
              <a:rPr lang="en-US"/>
              <a:pPr eaLnBrk="1" hangingPunct="1"/>
              <a:t>20</a:t>
            </a:fld>
            <a:endParaRPr lang="en-US"/>
          </a:p>
        </p:txBody>
      </p:sp>
    </p:spTree>
    <p:extLst>
      <p:ext uri="{BB962C8B-B14F-4D97-AF65-F5344CB8AC3E}">
        <p14:creationId xmlns:p14="http://schemas.microsoft.com/office/powerpoint/2010/main" val="117819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94397D76-6755-497F-A84A-43FDE8FCFD3D}" type="slidenum">
              <a:rPr lang="en-US"/>
              <a:pPr/>
              <a:t>‹#›</a:t>
            </a:fld>
            <a:endParaRPr lang="en-US"/>
          </a:p>
        </p:txBody>
      </p:sp>
    </p:spTree>
    <p:extLst>
      <p:ext uri="{BB962C8B-B14F-4D97-AF65-F5344CB8AC3E}">
        <p14:creationId xmlns:p14="http://schemas.microsoft.com/office/powerpoint/2010/main" val="83194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44F66C8-16F5-4A37-8649-A2D4D2A254F8}" type="slidenum">
              <a:rPr lang="en-US"/>
              <a:pPr/>
              <a:t>‹#›</a:t>
            </a:fld>
            <a:endParaRPr lang="en-US"/>
          </a:p>
        </p:txBody>
      </p:sp>
    </p:spTree>
    <p:extLst>
      <p:ext uri="{BB962C8B-B14F-4D97-AF65-F5344CB8AC3E}">
        <p14:creationId xmlns:p14="http://schemas.microsoft.com/office/powerpoint/2010/main" val="236273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84D14FA1-79AF-4D8E-9E7B-0B7975AF3011}" type="slidenum">
              <a:rPr lang="en-US"/>
              <a:pPr/>
              <a:t>‹#›</a:t>
            </a:fld>
            <a:endParaRPr lang="en-US"/>
          </a:p>
        </p:txBody>
      </p:sp>
    </p:spTree>
    <p:extLst>
      <p:ext uri="{BB962C8B-B14F-4D97-AF65-F5344CB8AC3E}">
        <p14:creationId xmlns:p14="http://schemas.microsoft.com/office/powerpoint/2010/main" val="49115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1BE59184-7847-4F6C-B090-DAAEA2BFE3A8}"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54B6586E-A277-4092-BB75-EFFEB505A8E7}" type="slidenum">
              <a:rPr lang="en-US"/>
              <a:pPr/>
              <a:t>‹#›</a:t>
            </a:fld>
            <a:endParaRPr lang="en-US"/>
          </a:p>
        </p:txBody>
      </p:sp>
    </p:spTree>
    <p:extLst>
      <p:ext uri="{BB962C8B-B14F-4D97-AF65-F5344CB8AC3E}">
        <p14:creationId xmlns:p14="http://schemas.microsoft.com/office/powerpoint/2010/main" val="1949017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244DE52C-14F9-4DD9-B14D-7493ABE3B7B2}"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81A364E2-A459-4334-8D70-1E92C47F6E41}" type="slidenum">
              <a:rPr lang="en-US"/>
              <a:pPr/>
              <a:t>‹#›</a:t>
            </a:fld>
            <a:endParaRPr lang="en-US"/>
          </a:p>
        </p:txBody>
      </p:sp>
    </p:spTree>
    <p:extLst>
      <p:ext uri="{BB962C8B-B14F-4D97-AF65-F5344CB8AC3E}">
        <p14:creationId xmlns:p14="http://schemas.microsoft.com/office/powerpoint/2010/main" val="189168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1E6E5B21-DC4A-4F78-AC83-4FFF5296C891}"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17D1175E-FF38-4E93-8A85-80AB76658793}" type="slidenum">
              <a:rPr lang="en-US"/>
              <a:pPr/>
              <a:t>‹#›</a:t>
            </a:fld>
            <a:endParaRPr lang="en-US"/>
          </a:p>
        </p:txBody>
      </p:sp>
    </p:spTree>
    <p:extLst>
      <p:ext uri="{BB962C8B-B14F-4D97-AF65-F5344CB8AC3E}">
        <p14:creationId xmlns:p14="http://schemas.microsoft.com/office/powerpoint/2010/main" val="2153251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C40C8519-D4DA-46B9-A988-A0668137C645}"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A1301F8F-A7AA-4059-AB21-29F4FC238CAA}" type="slidenum">
              <a:rPr lang="en-US"/>
              <a:pPr/>
              <a:t>‹#›</a:t>
            </a:fld>
            <a:endParaRPr lang="en-US"/>
          </a:p>
        </p:txBody>
      </p:sp>
    </p:spTree>
    <p:extLst>
      <p:ext uri="{BB962C8B-B14F-4D97-AF65-F5344CB8AC3E}">
        <p14:creationId xmlns:p14="http://schemas.microsoft.com/office/powerpoint/2010/main" val="3134107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C765F59A-71C5-4005-A468-F10DB9EEA285}"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C5418BD-673F-4653-B81B-0AABB844E0A6}" type="slidenum">
              <a:rPr lang="en-US"/>
              <a:pPr/>
              <a:t>‹#›</a:t>
            </a:fld>
            <a:endParaRPr lang="en-US"/>
          </a:p>
        </p:txBody>
      </p:sp>
    </p:spTree>
    <p:extLst>
      <p:ext uri="{BB962C8B-B14F-4D97-AF65-F5344CB8AC3E}">
        <p14:creationId xmlns:p14="http://schemas.microsoft.com/office/powerpoint/2010/main" val="3288036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819BC52-AB73-4A50-97DC-D49971E6A41C}"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F02B970-D831-41D4-A9E3-F629557E23D6}" type="slidenum">
              <a:rPr lang="en-US"/>
              <a:pPr/>
              <a:t>‹#›</a:t>
            </a:fld>
            <a:endParaRPr lang="en-US"/>
          </a:p>
        </p:txBody>
      </p:sp>
    </p:spTree>
    <p:extLst>
      <p:ext uri="{BB962C8B-B14F-4D97-AF65-F5344CB8AC3E}">
        <p14:creationId xmlns:p14="http://schemas.microsoft.com/office/powerpoint/2010/main" val="2339571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5AC034-9933-48D0-AB89-EF97E6D5A49E}"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E602923-7C9C-4FB8-A1EE-55EEB14A7EB5}" type="slidenum">
              <a:rPr lang="en-US"/>
              <a:pPr/>
              <a:t>‹#›</a:t>
            </a:fld>
            <a:endParaRPr lang="en-US"/>
          </a:p>
        </p:txBody>
      </p:sp>
    </p:spTree>
    <p:extLst>
      <p:ext uri="{BB962C8B-B14F-4D97-AF65-F5344CB8AC3E}">
        <p14:creationId xmlns:p14="http://schemas.microsoft.com/office/powerpoint/2010/main" val="708771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DB849E-87E9-4AD5-A100-A686FD30DC46}"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6128CA5-2381-4E06-82DB-2AB5B12DF813}" type="slidenum">
              <a:rPr lang="en-US"/>
              <a:pPr/>
              <a:t>‹#›</a:t>
            </a:fld>
            <a:endParaRPr lang="en-US"/>
          </a:p>
        </p:txBody>
      </p:sp>
    </p:spTree>
    <p:extLst>
      <p:ext uri="{BB962C8B-B14F-4D97-AF65-F5344CB8AC3E}">
        <p14:creationId xmlns:p14="http://schemas.microsoft.com/office/powerpoint/2010/main" val="245709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6D71C2E-5C3B-4735-BEF6-CBFB927B80D5}" type="slidenum">
              <a:rPr lang="en-US"/>
              <a:pPr/>
              <a:t>‹#›</a:t>
            </a:fld>
            <a:endParaRPr lang="en-US"/>
          </a:p>
        </p:txBody>
      </p:sp>
    </p:spTree>
    <p:extLst>
      <p:ext uri="{BB962C8B-B14F-4D97-AF65-F5344CB8AC3E}">
        <p14:creationId xmlns:p14="http://schemas.microsoft.com/office/powerpoint/2010/main" val="392303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28E3888B-E2D2-45F2-AD2A-7967863678C3}"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999F3FB3-1D86-4743-96BB-1745DBF83857}" type="slidenum">
              <a:rPr lang="en-US"/>
              <a:pPr/>
              <a:t>‹#›</a:t>
            </a:fld>
            <a:endParaRPr lang="en-US"/>
          </a:p>
        </p:txBody>
      </p:sp>
    </p:spTree>
    <p:extLst>
      <p:ext uri="{BB962C8B-B14F-4D97-AF65-F5344CB8AC3E}">
        <p14:creationId xmlns:p14="http://schemas.microsoft.com/office/powerpoint/2010/main" val="2818619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5D8AA1-EEA1-46DB-9484-0729991DD5F1}"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03A827-5591-4ECC-9433-3C24480E4A42}" type="slidenum">
              <a:rPr lang="en-US"/>
              <a:pPr/>
              <a:t>‹#›</a:t>
            </a:fld>
            <a:endParaRPr lang="en-US"/>
          </a:p>
        </p:txBody>
      </p:sp>
    </p:spTree>
    <p:extLst>
      <p:ext uri="{BB962C8B-B14F-4D97-AF65-F5344CB8AC3E}">
        <p14:creationId xmlns:p14="http://schemas.microsoft.com/office/powerpoint/2010/main" val="2692365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CC4E51-CD93-483E-BF3C-6786A497D09D}"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A19D19E-2089-4A48-AE83-C52146B12806}" type="slidenum">
              <a:rPr lang="en-US"/>
              <a:pPr/>
              <a:t>‹#›</a:t>
            </a:fld>
            <a:endParaRPr lang="en-US"/>
          </a:p>
        </p:txBody>
      </p:sp>
    </p:spTree>
    <p:extLst>
      <p:ext uri="{BB962C8B-B14F-4D97-AF65-F5344CB8AC3E}">
        <p14:creationId xmlns:p14="http://schemas.microsoft.com/office/powerpoint/2010/main" val="23938298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F67C23-6B4E-4789-8F02-CC594DB2961E}" type="slidenum">
              <a:rPr lang="en-US"/>
              <a:pPr/>
              <a:t>‹#›</a:t>
            </a:fld>
            <a:endParaRPr lang="en-US"/>
          </a:p>
        </p:txBody>
      </p:sp>
    </p:spTree>
    <p:extLst>
      <p:ext uri="{BB962C8B-B14F-4D97-AF65-F5344CB8AC3E}">
        <p14:creationId xmlns:p14="http://schemas.microsoft.com/office/powerpoint/2010/main" val="164277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03CF7D1-6E9B-4A0F-8A4A-83300AFC21D8}" type="slidenum">
              <a:rPr lang="en-US"/>
              <a:pPr/>
              <a:t>‹#›</a:t>
            </a:fld>
            <a:endParaRPr lang="en-US"/>
          </a:p>
        </p:txBody>
      </p:sp>
    </p:spTree>
    <p:extLst>
      <p:ext uri="{BB962C8B-B14F-4D97-AF65-F5344CB8AC3E}">
        <p14:creationId xmlns:p14="http://schemas.microsoft.com/office/powerpoint/2010/main" val="3096044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700A723-694B-4678-85FD-2E0E1BDB671F}" type="slidenum">
              <a:rPr lang="en-US"/>
              <a:pPr/>
              <a:t>‹#›</a:t>
            </a:fld>
            <a:endParaRPr lang="en-US"/>
          </a:p>
        </p:txBody>
      </p:sp>
    </p:spTree>
    <p:extLst>
      <p:ext uri="{BB962C8B-B14F-4D97-AF65-F5344CB8AC3E}">
        <p14:creationId xmlns:p14="http://schemas.microsoft.com/office/powerpoint/2010/main" val="19138427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BF5A062-D40F-4DB0-BCA8-1111DE46BCF5}" type="slidenum">
              <a:rPr lang="en-US"/>
              <a:pPr/>
              <a:t>‹#›</a:t>
            </a:fld>
            <a:endParaRPr lang="en-US"/>
          </a:p>
        </p:txBody>
      </p:sp>
    </p:spTree>
    <p:extLst>
      <p:ext uri="{BB962C8B-B14F-4D97-AF65-F5344CB8AC3E}">
        <p14:creationId xmlns:p14="http://schemas.microsoft.com/office/powerpoint/2010/main" val="3217509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7742CC8-59DC-48CC-B7FF-1D97ED03B965}" type="slidenum">
              <a:rPr lang="en-US"/>
              <a:pPr/>
              <a:t>‹#›</a:t>
            </a:fld>
            <a:endParaRPr lang="en-US"/>
          </a:p>
        </p:txBody>
      </p:sp>
    </p:spTree>
    <p:extLst>
      <p:ext uri="{BB962C8B-B14F-4D97-AF65-F5344CB8AC3E}">
        <p14:creationId xmlns:p14="http://schemas.microsoft.com/office/powerpoint/2010/main" val="12148022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008E487-109F-4DD8-AB2A-06D2E8E30966}" type="slidenum">
              <a:rPr lang="en-US" sz="1000" b="1">
                <a:solidFill>
                  <a:schemeClr val="bg1"/>
                </a:solidFill>
                <a:latin typeface="Calibri" panose="020F0502020204030204" pitchFamily="34" charset="0"/>
              </a:rPr>
              <a:pPr algn="r" eaLnBrk="1" hangingPunct="1"/>
              <a:t>‹#›</a:t>
            </a:fld>
            <a:endParaRPr lang="en-US" sz="1000" b="1">
              <a:solidFill>
                <a:schemeClr val="bg1"/>
              </a:solidFill>
              <a:latin typeface="Calibri" panose="020F0502020204030204" pitchFamily="34" charset="0"/>
            </a:endParaRPr>
          </a:p>
        </p:txBody>
      </p:sp>
      <p:sp>
        <p:nvSpPr>
          <p:cNvPr id="4" name="Rectangle 10"/>
          <p:cNvSpPr>
            <a:spLocks noChangeArrowheads="1"/>
          </p:cNvSpPr>
          <p:nvPr/>
        </p:nvSpPr>
        <p:spPr bwMode="auto">
          <a:xfrm>
            <a:off x="228600" y="6489700"/>
            <a:ext cx="5029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4"/>
          <p:cNvSpPr>
            <a:spLocks noGrp="1"/>
          </p:cNvSpPr>
          <p:nvPr>
            <p:ph type="sldNum" sz="quarter" idx="10"/>
          </p:nvPr>
        </p:nvSpPr>
        <p:spPr>
          <a:xfrm>
            <a:off x="6781800" y="6356350"/>
            <a:ext cx="2133600" cy="365125"/>
          </a:xfrm>
        </p:spPr>
        <p:txBody>
          <a:bodyPr/>
          <a:lstStyle>
            <a:lvl1pPr>
              <a:defRPr sz="900"/>
            </a:lvl1pPr>
          </a:lstStyle>
          <a:p>
            <a:fld id="{7847B49A-9CB1-4A9F-8DE0-6F3F251B8206}" type="slidenum">
              <a:rPr lang="en-US"/>
              <a:pPr/>
              <a:t>‹#›</a:t>
            </a:fld>
            <a:endParaRPr lang="en-US"/>
          </a:p>
        </p:txBody>
      </p:sp>
    </p:spTree>
    <p:extLst>
      <p:ext uri="{BB962C8B-B14F-4D97-AF65-F5344CB8AC3E}">
        <p14:creationId xmlns:p14="http://schemas.microsoft.com/office/powerpoint/2010/main" val="36195157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sz="900"/>
            </a:lvl1pPr>
          </a:lstStyle>
          <a:p>
            <a:fld id="{5869484E-0C08-46F2-9994-DB832A3C0DB8}" type="slidenum">
              <a:rPr lang="en-US"/>
              <a:pPr/>
              <a:t>‹#›</a:t>
            </a:fld>
            <a:endParaRPr lang="en-US"/>
          </a:p>
        </p:txBody>
      </p:sp>
    </p:spTree>
    <p:extLst>
      <p:ext uri="{BB962C8B-B14F-4D97-AF65-F5344CB8AC3E}">
        <p14:creationId xmlns:p14="http://schemas.microsoft.com/office/powerpoint/2010/main" val="250356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B7F03E2E-0849-4699-8931-C4B367DD4B7D}" type="slidenum">
              <a:rPr lang="en-US"/>
              <a:pPr/>
              <a:t>‹#›</a:t>
            </a:fld>
            <a:endParaRPr lang="en-US"/>
          </a:p>
        </p:txBody>
      </p:sp>
    </p:spTree>
    <p:extLst>
      <p:ext uri="{BB962C8B-B14F-4D97-AF65-F5344CB8AC3E}">
        <p14:creationId xmlns:p14="http://schemas.microsoft.com/office/powerpoint/2010/main" val="2840361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0A3A024D-6F03-475E-A322-9A4344FD3796}" type="slidenum">
              <a:rPr lang="en-US"/>
              <a:pPr/>
              <a:t>‹#›</a:t>
            </a:fld>
            <a:endParaRPr lang="en-US"/>
          </a:p>
        </p:txBody>
      </p:sp>
    </p:spTree>
    <p:extLst>
      <p:ext uri="{BB962C8B-B14F-4D97-AF65-F5344CB8AC3E}">
        <p14:creationId xmlns:p14="http://schemas.microsoft.com/office/powerpoint/2010/main" val="3376059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E66D1D81-6DAB-4B82-93DE-8175455A574B}" type="slidenum">
              <a:rPr lang="en-US"/>
              <a:pPr/>
              <a:t>‹#›</a:t>
            </a:fld>
            <a:endParaRPr lang="en-US"/>
          </a:p>
        </p:txBody>
      </p:sp>
    </p:spTree>
    <p:extLst>
      <p:ext uri="{BB962C8B-B14F-4D97-AF65-F5344CB8AC3E}">
        <p14:creationId xmlns:p14="http://schemas.microsoft.com/office/powerpoint/2010/main" val="14762123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3EBA885-3BD2-4969-82A1-FB313D43497E}" type="slidenum">
              <a:rPr lang="en-US"/>
              <a:pPr/>
              <a:t>‹#›</a:t>
            </a:fld>
            <a:endParaRPr lang="en-US"/>
          </a:p>
        </p:txBody>
      </p:sp>
    </p:spTree>
    <p:extLst>
      <p:ext uri="{BB962C8B-B14F-4D97-AF65-F5344CB8AC3E}">
        <p14:creationId xmlns:p14="http://schemas.microsoft.com/office/powerpoint/2010/main" val="11560097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1AB6235-3C26-42F4-9B43-50A8D33FF182}" type="slidenum">
              <a:rPr lang="en-US"/>
              <a:pPr/>
              <a:t>‹#›</a:t>
            </a:fld>
            <a:endParaRPr lang="en-US"/>
          </a:p>
        </p:txBody>
      </p:sp>
    </p:spTree>
    <p:extLst>
      <p:ext uri="{BB962C8B-B14F-4D97-AF65-F5344CB8AC3E}">
        <p14:creationId xmlns:p14="http://schemas.microsoft.com/office/powerpoint/2010/main" val="31612387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86EDC9C-71A3-49F3-BD3D-564DCF5E9CB5}" type="slidenum">
              <a:rPr lang="en-US"/>
              <a:pPr/>
              <a:t>‹#›</a:t>
            </a:fld>
            <a:endParaRPr lang="en-US"/>
          </a:p>
        </p:txBody>
      </p:sp>
    </p:spTree>
    <p:extLst>
      <p:ext uri="{BB962C8B-B14F-4D97-AF65-F5344CB8AC3E}">
        <p14:creationId xmlns:p14="http://schemas.microsoft.com/office/powerpoint/2010/main" val="26770998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AC71F7C-C278-4AF0-B9B1-754D8FD850B6}" type="slidenum">
              <a:rPr lang="en-US"/>
              <a:pPr/>
              <a:t>‹#›</a:t>
            </a:fld>
            <a:endParaRPr lang="en-US"/>
          </a:p>
        </p:txBody>
      </p:sp>
    </p:spTree>
    <p:extLst>
      <p:ext uri="{BB962C8B-B14F-4D97-AF65-F5344CB8AC3E}">
        <p14:creationId xmlns:p14="http://schemas.microsoft.com/office/powerpoint/2010/main" val="17985310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1BC023B-E79E-4F60-B1A7-363F5CDFFEC7}" type="slidenum">
              <a:rPr lang="en-US"/>
              <a:pPr/>
              <a:t>‹#›</a:t>
            </a:fld>
            <a:endParaRPr lang="en-US"/>
          </a:p>
        </p:txBody>
      </p:sp>
    </p:spTree>
    <p:extLst>
      <p:ext uri="{BB962C8B-B14F-4D97-AF65-F5344CB8AC3E}">
        <p14:creationId xmlns:p14="http://schemas.microsoft.com/office/powerpoint/2010/main" val="3152248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646197-A69E-4E9C-8A97-92CB1BEC6AAB}" type="slidenum">
              <a:rPr lang="en-US"/>
              <a:pPr/>
              <a:t>‹#›</a:t>
            </a:fld>
            <a:endParaRPr lang="en-US"/>
          </a:p>
        </p:txBody>
      </p:sp>
    </p:spTree>
    <p:extLst>
      <p:ext uri="{BB962C8B-B14F-4D97-AF65-F5344CB8AC3E}">
        <p14:creationId xmlns:p14="http://schemas.microsoft.com/office/powerpoint/2010/main" val="17918124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DD7D7B5-3CF5-4975-94B1-9434D2DC3689}" type="slidenum">
              <a:rPr lang="en-US"/>
              <a:pPr/>
              <a:t>‹#›</a:t>
            </a:fld>
            <a:endParaRPr lang="en-US"/>
          </a:p>
        </p:txBody>
      </p:sp>
    </p:spTree>
    <p:extLst>
      <p:ext uri="{BB962C8B-B14F-4D97-AF65-F5344CB8AC3E}">
        <p14:creationId xmlns:p14="http://schemas.microsoft.com/office/powerpoint/2010/main" val="15848791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D4A282B-5771-4F5E-914C-7054E0BADDA8}" type="slidenum">
              <a:rPr lang="en-US" sz="1000" b="1">
                <a:solidFill>
                  <a:schemeClr val="bg1"/>
                </a:solidFill>
                <a:latin typeface="Calibri" panose="020F0502020204030204" pitchFamily="34" charset="0"/>
              </a:rPr>
              <a:pPr algn="r" eaLnBrk="1" hangingPunct="1"/>
              <a:t>‹#›</a:t>
            </a:fld>
            <a:endParaRPr lang="en-US" sz="1000" b="1">
              <a:solidFill>
                <a:schemeClr val="bg1"/>
              </a:solidFill>
              <a:latin typeface="Calibri" panose="020F0502020204030204" pitchFamily="34" charset="0"/>
            </a:endParaRPr>
          </a:p>
        </p:txBody>
      </p:sp>
      <p:sp>
        <p:nvSpPr>
          <p:cNvPr id="4" name="Rectangle 10"/>
          <p:cNvSpPr>
            <a:spLocks noChangeArrowheads="1"/>
          </p:cNvSpPr>
          <p:nvPr/>
        </p:nvSpPr>
        <p:spPr bwMode="auto">
          <a:xfrm>
            <a:off x="228600" y="6489700"/>
            <a:ext cx="5029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4"/>
          <p:cNvSpPr>
            <a:spLocks noGrp="1"/>
          </p:cNvSpPr>
          <p:nvPr>
            <p:ph type="sldNum" sz="quarter" idx="10"/>
          </p:nvPr>
        </p:nvSpPr>
        <p:spPr>
          <a:xfrm>
            <a:off x="6781800" y="6356350"/>
            <a:ext cx="2133600" cy="365125"/>
          </a:xfrm>
        </p:spPr>
        <p:txBody>
          <a:bodyPr/>
          <a:lstStyle>
            <a:lvl1pPr>
              <a:defRPr sz="900"/>
            </a:lvl1pPr>
          </a:lstStyle>
          <a:p>
            <a:fld id="{605D313D-C067-4100-97FA-42B2FA2B9A80}" type="slidenum">
              <a:rPr lang="en-US"/>
              <a:pPr/>
              <a:t>‹#›</a:t>
            </a:fld>
            <a:endParaRPr lang="en-US"/>
          </a:p>
        </p:txBody>
      </p:sp>
    </p:spTree>
    <p:extLst>
      <p:ext uri="{BB962C8B-B14F-4D97-AF65-F5344CB8AC3E}">
        <p14:creationId xmlns:p14="http://schemas.microsoft.com/office/powerpoint/2010/main" val="4938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D2D59B00-186D-403B-9958-7F9952A6FB16}" type="slidenum">
              <a:rPr lang="en-US"/>
              <a:pPr/>
              <a:t>‹#›</a:t>
            </a:fld>
            <a:endParaRPr lang="en-US"/>
          </a:p>
        </p:txBody>
      </p:sp>
    </p:spTree>
    <p:extLst>
      <p:ext uri="{BB962C8B-B14F-4D97-AF65-F5344CB8AC3E}">
        <p14:creationId xmlns:p14="http://schemas.microsoft.com/office/powerpoint/2010/main" val="25290712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sz="900"/>
            </a:lvl1pPr>
          </a:lstStyle>
          <a:p>
            <a:fld id="{CDF850D8-0009-49BF-9E5B-6E11B605FC6E}" type="slidenum">
              <a:rPr lang="en-US"/>
              <a:pPr/>
              <a:t>‹#›</a:t>
            </a:fld>
            <a:endParaRPr lang="en-US"/>
          </a:p>
        </p:txBody>
      </p:sp>
    </p:spTree>
    <p:extLst>
      <p:ext uri="{BB962C8B-B14F-4D97-AF65-F5344CB8AC3E}">
        <p14:creationId xmlns:p14="http://schemas.microsoft.com/office/powerpoint/2010/main" val="265326782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C1D480D7-51C6-435B-977B-1498008B9897}" type="slidenum">
              <a:rPr lang="en-US"/>
              <a:pPr/>
              <a:t>‹#›</a:t>
            </a:fld>
            <a:endParaRPr lang="en-US"/>
          </a:p>
        </p:txBody>
      </p:sp>
    </p:spTree>
    <p:extLst>
      <p:ext uri="{BB962C8B-B14F-4D97-AF65-F5344CB8AC3E}">
        <p14:creationId xmlns:p14="http://schemas.microsoft.com/office/powerpoint/2010/main" val="19027549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C21393AF-5EC0-400A-BC72-B2078BB3E0FF}" type="slidenum">
              <a:rPr lang="en-US"/>
              <a:pPr/>
              <a:t>‹#›</a:t>
            </a:fld>
            <a:endParaRPr lang="en-US"/>
          </a:p>
        </p:txBody>
      </p:sp>
    </p:spTree>
    <p:extLst>
      <p:ext uri="{BB962C8B-B14F-4D97-AF65-F5344CB8AC3E}">
        <p14:creationId xmlns:p14="http://schemas.microsoft.com/office/powerpoint/2010/main" val="26922186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EFA394E-4942-406C-8458-7B8098D63C63}" type="slidenum">
              <a:rPr lang="en-US"/>
              <a:pPr/>
              <a:t>‹#›</a:t>
            </a:fld>
            <a:endParaRPr lang="en-US"/>
          </a:p>
        </p:txBody>
      </p:sp>
    </p:spTree>
    <p:extLst>
      <p:ext uri="{BB962C8B-B14F-4D97-AF65-F5344CB8AC3E}">
        <p14:creationId xmlns:p14="http://schemas.microsoft.com/office/powerpoint/2010/main" val="14407023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9837D65-92E3-4C94-9682-A0BC8023B09B}" type="slidenum">
              <a:rPr lang="en-US"/>
              <a:pPr/>
              <a:t>‹#›</a:t>
            </a:fld>
            <a:endParaRPr lang="en-US"/>
          </a:p>
        </p:txBody>
      </p:sp>
    </p:spTree>
    <p:extLst>
      <p:ext uri="{BB962C8B-B14F-4D97-AF65-F5344CB8AC3E}">
        <p14:creationId xmlns:p14="http://schemas.microsoft.com/office/powerpoint/2010/main" val="19415238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F0D876D-8623-4C67-8892-892B5FE8BCB4}" type="slidenum">
              <a:rPr lang="en-US"/>
              <a:pPr/>
              <a:t>‹#›</a:t>
            </a:fld>
            <a:endParaRPr lang="en-US"/>
          </a:p>
        </p:txBody>
      </p:sp>
    </p:spTree>
    <p:extLst>
      <p:ext uri="{BB962C8B-B14F-4D97-AF65-F5344CB8AC3E}">
        <p14:creationId xmlns:p14="http://schemas.microsoft.com/office/powerpoint/2010/main" val="41305036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A55FFE1-DFC4-41BC-8559-DC3491604622}" type="slidenum">
              <a:rPr lang="en-US"/>
              <a:pPr/>
              <a:t>‹#›</a:t>
            </a:fld>
            <a:endParaRPr lang="en-US"/>
          </a:p>
        </p:txBody>
      </p:sp>
    </p:spTree>
    <p:extLst>
      <p:ext uri="{BB962C8B-B14F-4D97-AF65-F5344CB8AC3E}">
        <p14:creationId xmlns:p14="http://schemas.microsoft.com/office/powerpoint/2010/main" val="12883853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1BA912E-8391-4966-8543-882606E1BA27}" type="slidenum">
              <a:rPr lang="en-US"/>
              <a:pPr/>
              <a:t>‹#›</a:t>
            </a:fld>
            <a:endParaRPr lang="en-US"/>
          </a:p>
        </p:txBody>
      </p:sp>
    </p:spTree>
    <p:extLst>
      <p:ext uri="{BB962C8B-B14F-4D97-AF65-F5344CB8AC3E}">
        <p14:creationId xmlns:p14="http://schemas.microsoft.com/office/powerpoint/2010/main" val="11766395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CE6ED3F-455B-4ACE-8650-EDA9C59938A4}" type="slidenum">
              <a:rPr lang="en-US"/>
              <a:pPr/>
              <a:t>‹#›</a:t>
            </a:fld>
            <a:endParaRPr lang="en-US"/>
          </a:p>
        </p:txBody>
      </p:sp>
    </p:spTree>
    <p:extLst>
      <p:ext uri="{BB962C8B-B14F-4D97-AF65-F5344CB8AC3E}">
        <p14:creationId xmlns:p14="http://schemas.microsoft.com/office/powerpoint/2010/main" val="388260542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79DEB9A-9D38-48C3-8F5F-7FAD23DF2B1E}" type="slidenum">
              <a:rPr lang="en-US"/>
              <a:pPr/>
              <a:t>‹#›</a:t>
            </a:fld>
            <a:endParaRPr lang="en-US"/>
          </a:p>
        </p:txBody>
      </p:sp>
    </p:spTree>
    <p:extLst>
      <p:ext uri="{BB962C8B-B14F-4D97-AF65-F5344CB8AC3E}">
        <p14:creationId xmlns:p14="http://schemas.microsoft.com/office/powerpoint/2010/main" val="404923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766D346C-336B-4601-A882-68F236AC91AC}" type="slidenum">
              <a:rPr lang="en-US"/>
              <a:pPr/>
              <a:t>‹#›</a:t>
            </a:fld>
            <a:endParaRPr lang="en-US"/>
          </a:p>
        </p:txBody>
      </p:sp>
    </p:spTree>
    <p:extLst>
      <p:ext uri="{BB962C8B-B14F-4D97-AF65-F5344CB8AC3E}">
        <p14:creationId xmlns:p14="http://schemas.microsoft.com/office/powerpoint/2010/main" val="19345521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D3905F4-3748-4FE5-BF82-F0C102C89B6B}" type="slidenum">
              <a:rPr lang="en-US" sz="1000" b="1">
                <a:solidFill>
                  <a:schemeClr val="bg1"/>
                </a:solidFill>
                <a:latin typeface="Calibri" panose="020F0502020204030204" pitchFamily="34" charset="0"/>
              </a:rPr>
              <a:pPr algn="r" eaLnBrk="1" hangingPunct="1"/>
              <a:t>‹#›</a:t>
            </a:fld>
            <a:endParaRPr lang="en-US" sz="1000" b="1">
              <a:solidFill>
                <a:schemeClr val="bg1"/>
              </a:solidFill>
              <a:latin typeface="Calibri" panose="020F0502020204030204" pitchFamily="34" charset="0"/>
            </a:endParaRPr>
          </a:p>
        </p:txBody>
      </p:sp>
      <p:sp>
        <p:nvSpPr>
          <p:cNvPr id="4" name="Rectangle 10"/>
          <p:cNvSpPr>
            <a:spLocks noChangeArrowheads="1"/>
          </p:cNvSpPr>
          <p:nvPr/>
        </p:nvSpPr>
        <p:spPr bwMode="auto">
          <a:xfrm>
            <a:off x="228600" y="6489700"/>
            <a:ext cx="5029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4"/>
          <p:cNvSpPr>
            <a:spLocks noGrp="1"/>
          </p:cNvSpPr>
          <p:nvPr>
            <p:ph type="sldNum" sz="quarter" idx="10"/>
          </p:nvPr>
        </p:nvSpPr>
        <p:spPr>
          <a:xfrm>
            <a:off x="6781800" y="6356350"/>
            <a:ext cx="2133600" cy="365125"/>
          </a:xfrm>
        </p:spPr>
        <p:txBody>
          <a:bodyPr/>
          <a:lstStyle>
            <a:lvl1pPr>
              <a:defRPr sz="900"/>
            </a:lvl1pPr>
          </a:lstStyle>
          <a:p>
            <a:fld id="{76690106-B91D-41A5-A157-6B6F47CBFEF4}" type="slidenum">
              <a:rPr lang="en-US"/>
              <a:pPr/>
              <a:t>‹#›</a:t>
            </a:fld>
            <a:endParaRPr lang="en-US"/>
          </a:p>
        </p:txBody>
      </p:sp>
    </p:spTree>
    <p:extLst>
      <p:ext uri="{BB962C8B-B14F-4D97-AF65-F5344CB8AC3E}">
        <p14:creationId xmlns:p14="http://schemas.microsoft.com/office/powerpoint/2010/main" val="18622022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sz="900"/>
            </a:lvl1pPr>
          </a:lstStyle>
          <a:p>
            <a:fld id="{10E242B9-3A74-401B-8602-C795E02B4F6A}" type="slidenum">
              <a:rPr lang="en-US"/>
              <a:pPr/>
              <a:t>‹#›</a:t>
            </a:fld>
            <a:endParaRPr lang="en-US"/>
          </a:p>
        </p:txBody>
      </p:sp>
    </p:spTree>
    <p:extLst>
      <p:ext uri="{BB962C8B-B14F-4D97-AF65-F5344CB8AC3E}">
        <p14:creationId xmlns:p14="http://schemas.microsoft.com/office/powerpoint/2010/main" val="14678610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097AA636-9556-47EB-83FA-A0A228ABE9F8}" type="slidenum">
              <a:rPr lang="en-US"/>
              <a:pPr/>
              <a:t>‹#›</a:t>
            </a:fld>
            <a:endParaRPr lang="en-US"/>
          </a:p>
        </p:txBody>
      </p:sp>
    </p:spTree>
    <p:extLst>
      <p:ext uri="{BB962C8B-B14F-4D97-AF65-F5344CB8AC3E}">
        <p14:creationId xmlns:p14="http://schemas.microsoft.com/office/powerpoint/2010/main" val="2130733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DD372FC-6FB6-4A89-8FD3-440EE108C6DE}" type="slidenum">
              <a:rPr lang="en-US"/>
              <a:pPr/>
              <a:t>‹#›</a:t>
            </a:fld>
            <a:endParaRPr lang="en-US"/>
          </a:p>
        </p:txBody>
      </p:sp>
    </p:spTree>
    <p:extLst>
      <p:ext uri="{BB962C8B-B14F-4D97-AF65-F5344CB8AC3E}">
        <p14:creationId xmlns:p14="http://schemas.microsoft.com/office/powerpoint/2010/main" val="8330599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450B74E-394B-4A1F-A410-E22D1F5F81AA}" type="slidenum">
              <a:rPr lang="en-US"/>
              <a:pPr/>
              <a:t>‹#›</a:t>
            </a:fld>
            <a:endParaRPr lang="en-US"/>
          </a:p>
        </p:txBody>
      </p:sp>
    </p:spTree>
    <p:extLst>
      <p:ext uri="{BB962C8B-B14F-4D97-AF65-F5344CB8AC3E}">
        <p14:creationId xmlns:p14="http://schemas.microsoft.com/office/powerpoint/2010/main" val="383898003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179F58B-E3AF-41A4-8D25-5A62BFEFC5AA}" type="slidenum">
              <a:rPr lang="en-US"/>
              <a:pPr/>
              <a:t>‹#›</a:t>
            </a:fld>
            <a:endParaRPr lang="en-US"/>
          </a:p>
        </p:txBody>
      </p:sp>
    </p:spTree>
    <p:extLst>
      <p:ext uri="{BB962C8B-B14F-4D97-AF65-F5344CB8AC3E}">
        <p14:creationId xmlns:p14="http://schemas.microsoft.com/office/powerpoint/2010/main" val="143542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14FDEF17-4762-4993-8B7E-89CF61DFE0CF}" type="slidenum">
              <a:rPr lang="en-US"/>
              <a:pPr/>
              <a:t>‹#›</a:t>
            </a:fld>
            <a:endParaRPr lang="en-US"/>
          </a:p>
        </p:txBody>
      </p:sp>
    </p:spTree>
    <p:extLst>
      <p:ext uri="{BB962C8B-B14F-4D97-AF65-F5344CB8AC3E}">
        <p14:creationId xmlns:p14="http://schemas.microsoft.com/office/powerpoint/2010/main" val="1687790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D1E6D0F3-13BD-49F1-9823-181D255D0F7A}" type="slidenum">
              <a:rPr lang="en-US"/>
              <a:pPr/>
              <a:t>‹#›</a:t>
            </a:fld>
            <a:endParaRPr lang="en-US"/>
          </a:p>
        </p:txBody>
      </p:sp>
    </p:spTree>
    <p:extLst>
      <p:ext uri="{BB962C8B-B14F-4D97-AF65-F5344CB8AC3E}">
        <p14:creationId xmlns:p14="http://schemas.microsoft.com/office/powerpoint/2010/main" val="206769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927CF863-859E-4A2B-AC66-AB96E88C8911}" type="slidenum">
              <a:rPr lang="en-US"/>
              <a:pPr/>
              <a:t>‹#›</a:t>
            </a:fld>
            <a:endParaRPr lang="en-US"/>
          </a:p>
        </p:txBody>
      </p:sp>
    </p:spTree>
    <p:extLst>
      <p:ext uri="{BB962C8B-B14F-4D97-AF65-F5344CB8AC3E}">
        <p14:creationId xmlns:p14="http://schemas.microsoft.com/office/powerpoint/2010/main" val="97572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08D90BE8-7CB4-4073-ABD3-06EBC1BB2E1F}" type="slidenum">
              <a:rPr lang="en-US"/>
              <a:pPr/>
              <a:t>‹#›</a:t>
            </a:fld>
            <a:endParaRPr lang="en-US"/>
          </a:p>
        </p:txBody>
      </p:sp>
    </p:spTree>
    <p:extLst>
      <p:ext uri="{BB962C8B-B14F-4D97-AF65-F5344CB8AC3E}">
        <p14:creationId xmlns:p14="http://schemas.microsoft.com/office/powerpoint/2010/main" val="1734267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B69C6E33-3FC3-4A0E-B222-A32C268FD825}"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9CE2B67-6E81-4C7B-A21E-6D0106B72AC2}"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BDBCED29-2D20-46B5-8E5B-D3F40F841F27}"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0FCAA830-3B75-45D4-844F-ED9BCC7F89CD}"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9" r:id="rId1"/>
    <p:sldLayoutId id="2147483776" r:id="rId2"/>
    <p:sldLayoutId id="2147483800" r:id="rId3"/>
    <p:sldLayoutId id="2147483777" r:id="rId4"/>
    <p:sldLayoutId id="2147483778" r:id="rId5"/>
    <p:sldLayoutId id="2147483779" r:id="rId6"/>
    <p:sldLayoutId id="2147483780" r:id="rId7"/>
    <p:sldLayoutId id="2147483781" r:id="rId8"/>
    <p:sldLayoutId id="2147483801" r:id="rId9"/>
    <p:sldLayoutId id="2147483782" r:id="rId10"/>
    <p:sldLayoutId id="214748378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CD0BE25-3EFA-48DB-8E72-772EA5B3AD06}" type="slidenum">
              <a:rPr lang="en-US"/>
              <a:pPr/>
              <a:t>‹#›</a:t>
            </a:fld>
            <a:endParaRPr lang="en-US"/>
          </a:p>
        </p:txBody>
      </p:sp>
      <p:pic>
        <p:nvPicPr>
          <p:cNvPr id="3079" name="Picture 6"/>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308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802" r:id="rId6"/>
    <p:sldLayoutId id="2147483803" r:id="rId7"/>
    <p:sldLayoutId id="2147483804" r:id="rId8"/>
    <p:sldLayoutId id="2147483805" r:id="rId9"/>
    <p:sldLayoutId id="2147483806" r:id="rId10"/>
    <p:sldLayoutId id="2147483807"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3933C08-4641-4CCD-A879-319F001C1443}" type="slidenum">
              <a:rPr lang="en-US"/>
              <a:pPr/>
              <a:t>‹#›</a:t>
            </a:fld>
            <a:endParaRPr lang="en-US"/>
          </a:p>
        </p:txBody>
      </p:sp>
      <p:pic>
        <p:nvPicPr>
          <p:cNvPr id="4103" name="Picture 6"/>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4105"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056FA42-5CA4-42D0-862E-72DFE55F8233}" type="slidenum">
              <a:rPr lang="en-US"/>
              <a:pPr/>
              <a:t>‹#›</a:t>
            </a:fld>
            <a:endParaRPr lang="en-US"/>
          </a:p>
        </p:txBody>
      </p:sp>
      <p:pic>
        <p:nvPicPr>
          <p:cNvPr id="5127" name="Picture 6"/>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5129"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814" r:id="rId6"/>
    <p:sldLayoutId id="2147483815" r:id="rId7"/>
    <p:sldLayoutId id="2147483816" r:id="rId8"/>
    <p:sldLayoutId id="2147483817" r:id="rId9"/>
    <p:sldLayoutId id="2147483818" r:id="rId10"/>
    <p:sldLayoutId id="214748381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27651"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56D925C-4708-493F-87FF-5FF7FF475CB8}" type="slidenum">
              <a:rPr lang="en-US" sz="800" b="1"/>
              <a:pPr algn="r" eaLnBrk="1" hangingPunct="1"/>
              <a:t>1</a:t>
            </a:fld>
            <a:endParaRPr lang="en-US" sz="800" b="1"/>
          </a:p>
        </p:txBody>
      </p:sp>
      <p:sp>
        <p:nvSpPr>
          <p:cNvPr id="2"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Measurable Indicators</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0"/>
            <a:ext cx="8229600" cy="1371600"/>
          </a:xfrm>
        </p:spPr>
        <p:txBody>
          <a:bodyPr/>
          <a:lstStyle/>
          <a:p>
            <a:pPr eaLnBrk="1" hangingPunct="1">
              <a:defRPr/>
            </a:pPr>
            <a:r>
              <a:rPr lang="en-US" dirty="0" smtClean="0"/>
              <a:t>Example Outcomes and Indicators for Various Programs</a:t>
            </a:r>
            <a:r>
              <a:rPr lang="en-US" sz="2800" dirty="0" smtClean="0"/>
              <a:t>, cont’d. 3</a:t>
            </a:r>
            <a:endParaRPr lang="en-US" dirty="0" smtClean="0"/>
          </a:p>
        </p:txBody>
      </p:sp>
      <p:sp>
        <p:nvSpPr>
          <p:cNvPr id="6147" name="Rectangle 3"/>
          <p:cNvSpPr>
            <a:spLocks noGrp="1" noChangeArrowheads="1"/>
          </p:cNvSpPr>
          <p:nvPr>
            <p:ph type="body" idx="1"/>
          </p:nvPr>
        </p:nvSpPr>
        <p:spPr>
          <a:xfrm>
            <a:off x="457200" y="1295400"/>
            <a:ext cx="8458200" cy="4876800"/>
          </a:xfrm>
        </p:spPr>
        <p:txBody>
          <a:bodyPr/>
          <a:lstStyle/>
          <a:p>
            <a:pPr marL="0" indent="0" eaLnBrk="1" hangingPunct="1">
              <a:lnSpc>
                <a:spcPct val="90000"/>
              </a:lnSpc>
              <a:buFont typeface="Tahoma" panose="020B0604030504040204" pitchFamily="34" charset="0"/>
              <a:buNone/>
              <a:defRPr/>
            </a:pPr>
            <a:endParaRPr lang="en-US" sz="800" dirty="0" smtClean="0"/>
          </a:p>
          <a:p>
            <a:pPr eaLnBrk="1" hangingPunct="1">
              <a:lnSpc>
                <a:spcPct val="90000"/>
              </a:lnSpc>
              <a:buFont typeface="Wingdings" pitchFamily="2" charset="2"/>
              <a:buNone/>
              <a:defRPr/>
            </a:pPr>
            <a:r>
              <a:rPr lang="en-US" b="1" dirty="0" smtClean="0"/>
              <a:t>Neighborhood organizing program:</a:t>
            </a:r>
          </a:p>
          <a:p>
            <a:pPr eaLnBrk="1" hangingPunct="1">
              <a:lnSpc>
                <a:spcPct val="90000"/>
              </a:lnSpc>
              <a:defRPr/>
            </a:pPr>
            <a:r>
              <a:rPr lang="en-US" i="1" u="sng" dirty="0" smtClean="0"/>
              <a:t>Outcome:</a:t>
            </a:r>
            <a:r>
              <a:rPr lang="en-US" dirty="0" smtClean="0"/>
              <a:t>  Volunteers create clean, drug-free play areas.</a:t>
            </a:r>
          </a:p>
          <a:p>
            <a:pPr eaLnBrk="1" hangingPunct="1">
              <a:lnSpc>
                <a:spcPct val="90000"/>
              </a:lnSpc>
              <a:defRPr/>
            </a:pPr>
            <a:r>
              <a:rPr lang="en-US" i="1" u="sng" dirty="0" smtClean="0"/>
              <a:t>Indicator:</a:t>
            </a:r>
            <a:r>
              <a:rPr lang="en-US" dirty="0" smtClean="0"/>
              <a:t>  # and % of vacant lots free of litter, have grass or other appropriate ground cover, have play equipment, and are free of drug sales and/or use.</a:t>
            </a:r>
            <a:endParaRPr lang="en-US" i="1" u="sng"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381000"/>
            <a:ext cx="8229600" cy="838200"/>
          </a:xfrm>
        </p:spPr>
        <p:txBody>
          <a:bodyPr/>
          <a:lstStyle/>
          <a:p>
            <a:pPr eaLnBrk="1" hangingPunct="1">
              <a:defRPr/>
            </a:pPr>
            <a:r>
              <a:rPr lang="en-US" dirty="0" smtClean="0"/>
              <a:t>Good Indicators are SMART:</a:t>
            </a:r>
          </a:p>
        </p:txBody>
      </p:sp>
      <p:sp>
        <p:nvSpPr>
          <p:cNvPr id="37891" name="Content Placeholder 2"/>
          <p:cNvSpPr>
            <a:spLocks noGrp="1"/>
          </p:cNvSpPr>
          <p:nvPr>
            <p:ph idx="1"/>
          </p:nvPr>
        </p:nvSpPr>
        <p:spPr>
          <a:xfrm>
            <a:off x="2514600" y="1524000"/>
            <a:ext cx="3657600" cy="4419600"/>
          </a:xfrm>
        </p:spPr>
        <p:txBody>
          <a:bodyPr/>
          <a:lstStyle/>
          <a:p>
            <a:pPr eaLnBrk="1" hangingPunct="1"/>
            <a:r>
              <a:rPr lang="en-US" sz="4400" b="1" smtClean="0"/>
              <a:t>S</a:t>
            </a:r>
            <a:r>
              <a:rPr lang="en-US" sz="3200" smtClean="0"/>
              <a:t>pecific</a:t>
            </a:r>
            <a:r>
              <a:rPr lang="en-US" smtClean="0"/>
              <a:t> </a:t>
            </a:r>
          </a:p>
          <a:p>
            <a:pPr eaLnBrk="1" hangingPunct="1"/>
            <a:r>
              <a:rPr lang="en-US" sz="4400" b="1" smtClean="0"/>
              <a:t>M</a:t>
            </a:r>
            <a:r>
              <a:rPr lang="en-US" sz="3200" smtClean="0"/>
              <a:t>easurable</a:t>
            </a:r>
          </a:p>
          <a:p>
            <a:pPr eaLnBrk="1" hangingPunct="1"/>
            <a:r>
              <a:rPr lang="en-US" sz="4400" b="1" smtClean="0"/>
              <a:t>A</a:t>
            </a:r>
            <a:r>
              <a:rPr lang="en-US" sz="3200" smtClean="0"/>
              <a:t>chievable</a:t>
            </a:r>
          </a:p>
          <a:p>
            <a:pPr eaLnBrk="1" hangingPunct="1"/>
            <a:r>
              <a:rPr lang="en-US" sz="4400" b="1" smtClean="0"/>
              <a:t>R</a:t>
            </a:r>
            <a:r>
              <a:rPr lang="en-US" sz="3200" smtClean="0"/>
              <a:t>elevant</a:t>
            </a:r>
          </a:p>
          <a:p>
            <a:pPr eaLnBrk="1" hangingPunct="1"/>
            <a:r>
              <a:rPr lang="en-US" sz="4400" b="1" smtClean="0"/>
              <a:t>T</a:t>
            </a:r>
            <a:r>
              <a:rPr lang="en-US" sz="3200" smtClean="0"/>
              <a:t>imely</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04800" y="304800"/>
            <a:ext cx="8229600" cy="609600"/>
          </a:xfrm>
        </p:spPr>
        <p:txBody>
          <a:bodyPr/>
          <a:lstStyle/>
          <a:p>
            <a:pPr eaLnBrk="1" hangingPunct="1">
              <a:defRPr/>
            </a:pPr>
            <a:r>
              <a:rPr lang="en-US" dirty="0" smtClean="0"/>
              <a:t>Good Indicators are SMART, </a:t>
            </a:r>
            <a:r>
              <a:rPr lang="en-US" sz="2800" dirty="0" smtClean="0"/>
              <a:t>cont’d</a:t>
            </a:r>
            <a:r>
              <a:rPr lang="en-US" dirty="0" smtClean="0"/>
              <a:t>:</a:t>
            </a:r>
          </a:p>
        </p:txBody>
      </p:sp>
      <p:sp>
        <p:nvSpPr>
          <p:cNvPr id="38915" name="Content Placeholder 2"/>
          <p:cNvSpPr>
            <a:spLocks noGrp="1"/>
          </p:cNvSpPr>
          <p:nvPr>
            <p:ph idx="1"/>
          </p:nvPr>
        </p:nvSpPr>
        <p:spPr>
          <a:xfrm>
            <a:off x="228600" y="1219200"/>
            <a:ext cx="8915400" cy="5105400"/>
          </a:xfrm>
        </p:spPr>
        <p:txBody>
          <a:bodyPr/>
          <a:lstStyle/>
          <a:p>
            <a:pPr eaLnBrk="1" hangingPunct="1"/>
            <a:r>
              <a:rPr lang="en-US" sz="2600" b="1" smtClean="0"/>
              <a:t>S</a:t>
            </a:r>
            <a:r>
              <a:rPr lang="en-US" sz="2600" smtClean="0"/>
              <a:t>pecific = Is it clear exactly what is being measured?</a:t>
            </a:r>
          </a:p>
          <a:p>
            <a:pPr eaLnBrk="1" hangingPunct="1">
              <a:buFont typeface="Tahoma" panose="020B0604030504040204" pitchFamily="34" charset="0"/>
              <a:buNone/>
            </a:pPr>
            <a:endParaRPr lang="en-US" sz="1000" smtClean="0"/>
          </a:p>
          <a:p>
            <a:pPr eaLnBrk="1" hangingPunct="1"/>
            <a:r>
              <a:rPr lang="en-US" sz="2600" b="1" smtClean="0"/>
              <a:t>M</a:t>
            </a:r>
            <a:r>
              <a:rPr lang="en-US" sz="2600" smtClean="0"/>
              <a:t>easurable = Can the necessary information be gathered with an acceptable amount of effort and cost?</a:t>
            </a:r>
          </a:p>
          <a:p>
            <a:pPr eaLnBrk="1" hangingPunct="1">
              <a:buFont typeface="Tahoma" panose="020B0604030504040204" pitchFamily="34" charset="0"/>
              <a:buNone/>
            </a:pPr>
            <a:endParaRPr lang="en-US" sz="1000" smtClean="0"/>
          </a:p>
          <a:p>
            <a:pPr eaLnBrk="1" hangingPunct="1"/>
            <a:r>
              <a:rPr lang="en-US" sz="2600" b="1" smtClean="0"/>
              <a:t>A</a:t>
            </a:r>
            <a:r>
              <a:rPr lang="en-US" sz="2600" smtClean="0"/>
              <a:t>chievable = Is the indicator somewhere between too easy to achieve and hopelessly out of reach?</a:t>
            </a:r>
          </a:p>
          <a:p>
            <a:pPr eaLnBrk="1" hangingPunct="1"/>
            <a:endParaRPr lang="en-US" sz="1000" smtClean="0"/>
          </a:p>
          <a:p>
            <a:pPr eaLnBrk="1" hangingPunct="1"/>
            <a:r>
              <a:rPr lang="en-US" sz="2600" b="1" smtClean="0"/>
              <a:t>R</a:t>
            </a:r>
            <a:r>
              <a:rPr lang="en-US" sz="2600" smtClean="0"/>
              <a:t>elevant = Does the indicator capture the core essence of the desired outcome?</a:t>
            </a:r>
          </a:p>
          <a:p>
            <a:pPr eaLnBrk="1" hangingPunct="1">
              <a:buFont typeface="Tahoma" panose="020B0604030504040204" pitchFamily="34" charset="0"/>
              <a:buNone/>
            </a:pPr>
            <a:endParaRPr lang="en-US" sz="1000" smtClean="0"/>
          </a:p>
          <a:p>
            <a:pPr eaLnBrk="1" hangingPunct="1"/>
            <a:r>
              <a:rPr lang="en-US" sz="2600" b="1" smtClean="0"/>
              <a:t>T</a:t>
            </a:r>
            <a:r>
              <a:rPr lang="en-US" sz="2600" smtClean="0"/>
              <a:t>imely = Is the indicator likely to move enough during the designated time period to provide useful information?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1143000" y="990600"/>
            <a:ext cx="6629400" cy="7620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Measurable Indicators</a:t>
            </a:r>
            <a:endParaRPr lang="en-US" sz="2400" dirty="0" smtClean="0">
              <a:solidFill>
                <a:srgbClr val="C00000"/>
              </a:solidFill>
            </a:endParaRPr>
          </a:p>
        </p:txBody>
      </p:sp>
      <p:sp>
        <p:nvSpPr>
          <p:cNvPr id="39943"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859284-B0D7-4AD8-A1A2-9280F2356F00}" type="slidenum">
              <a:rPr lang="en-US">
                <a:solidFill>
                  <a:schemeClr val="bg1"/>
                </a:solidFill>
              </a:rPr>
              <a:pPr eaLnBrk="1" hangingPunct="1"/>
              <a:t>13</a:t>
            </a:fld>
            <a:endParaRPr lang="en-US">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315200" cy="792162"/>
          </a:xfrm>
        </p:spPr>
        <p:txBody>
          <a:bodyPr>
            <a:noAutofit/>
          </a:bodyPr>
          <a:lstStyle/>
          <a:p>
            <a:pPr eaLnBrk="1" hangingPunct="1">
              <a:defRPr/>
            </a:pPr>
            <a:r>
              <a:rPr lang="en-US" dirty="0" smtClean="0">
                <a:effectLst>
                  <a:outerShdw blurRad="38100" dist="38100" dir="2700000" algn="tl">
                    <a:srgbClr val="000000">
                      <a:alpha val="43137"/>
                    </a:srgbClr>
                  </a:outerShdw>
                </a:effectLst>
              </a:rPr>
              <a:t>Key Definitions Used in the NCIL Field Test</a:t>
            </a:r>
            <a:endParaRPr lang="en-US" dirty="0">
              <a:effectLst>
                <a:outerShdw blurRad="38100" dist="38100" dir="2700000" algn="tl">
                  <a:srgbClr val="000000">
                    <a:alpha val="43137"/>
                  </a:srgbClr>
                </a:outerShdw>
              </a:effectLst>
            </a:endParaRPr>
          </a:p>
        </p:txBody>
      </p:sp>
      <p:sp>
        <p:nvSpPr>
          <p:cNvPr id="3" name="Subtitle 2"/>
          <p:cNvSpPr>
            <a:spLocks noGrp="1"/>
          </p:cNvSpPr>
          <p:nvPr>
            <p:ph idx="1"/>
          </p:nvPr>
        </p:nvSpPr>
        <p:spPr>
          <a:xfrm>
            <a:off x="457200" y="1295400"/>
            <a:ext cx="8153400" cy="4648200"/>
          </a:xfrm>
        </p:spPr>
        <p:txBody>
          <a:bodyPr/>
          <a:lstStyle/>
          <a:p>
            <a:pPr eaLnBrk="1" hangingPunct="1">
              <a:defRPr/>
            </a:pPr>
            <a:r>
              <a:rPr lang="en-US" dirty="0" smtClean="0"/>
              <a:t>  Consumer = A person with a Consumer</a:t>
            </a:r>
          </a:p>
          <a:p>
            <a:pPr marL="0" indent="0" eaLnBrk="1" hangingPunct="1">
              <a:buFont typeface="Tahoma" panose="020B0604030504040204" pitchFamily="34" charset="0"/>
              <a:buNone/>
              <a:defRPr/>
            </a:pPr>
            <a:r>
              <a:rPr lang="en-US" dirty="0" smtClean="0"/>
              <a:t>     Service Record (CSR)</a:t>
            </a:r>
          </a:p>
          <a:p>
            <a:pPr marL="0" indent="0" eaLnBrk="1" hangingPunct="1">
              <a:buFont typeface="Tahoma" panose="020B0604030504040204" pitchFamily="34" charset="0"/>
              <a:buNone/>
              <a:defRPr/>
            </a:pPr>
            <a:endParaRPr lang="en-US" sz="1400" dirty="0" smtClean="0"/>
          </a:p>
          <a:p>
            <a:pPr eaLnBrk="1" hangingPunct="1">
              <a:defRPr/>
            </a:pPr>
            <a:r>
              <a:rPr lang="en-US" dirty="0" smtClean="0"/>
              <a:t>  I&amp;R caller = A person without a CSR who</a:t>
            </a:r>
          </a:p>
          <a:p>
            <a:pPr marL="0" indent="0" eaLnBrk="1" hangingPunct="1">
              <a:buFont typeface="Tahoma" panose="020B0604030504040204" pitchFamily="34" charset="0"/>
              <a:buNone/>
              <a:defRPr/>
            </a:pPr>
            <a:r>
              <a:rPr lang="en-US" dirty="0" smtClean="0"/>
              <a:t>     contacts the CIL for information</a:t>
            </a:r>
          </a:p>
          <a:p>
            <a:pPr marL="0" indent="0" eaLnBrk="1" hangingPunct="1">
              <a:buFont typeface="Tahoma" panose="020B0604030504040204" pitchFamily="34" charset="0"/>
              <a:buNone/>
              <a:defRPr/>
            </a:pPr>
            <a:endParaRPr lang="en-US" sz="1400" dirty="0" smtClean="0"/>
          </a:p>
          <a:p>
            <a:pPr eaLnBrk="1" hangingPunct="1">
              <a:defRPr/>
            </a:pPr>
            <a:r>
              <a:rPr lang="en-US" dirty="0" smtClean="0"/>
              <a:t>  Client = Either a consumer or an I&amp;R caller</a:t>
            </a:r>
          </a:p>
          <a:p>
            <a:pPr eaLnBrk="1" hangingPunct="1">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Title 43"/>
          <p:cNvSpPr>
            <a:spLocks noGrp="1"/>
          </p:cNvSpPr>
          <p:nvPr>
            <p:ph type="title"/>
          </p:nvPr>
        </p:nvSpPr>
        <p:spPr>
          <a:xfrm>
            <a:off x="228600" y="-76200"/>
            <a:ext cx="822960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IL Services Stream with Indicators</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3" name="Slide Number Placeholder 2"/>
          <p:cNvSpPr>
            <a:spLocks noGrp="1"/>
          </p:cNvSpPr>
          <p:nvPr>
            <p:ph type="sldNum" sz="quarter" idx="12"/>
          </p:nvPr>
        </p:nvSpPr>
        <p:spPr>
          <a:xfrm>
            <a:off x="6629400" y="635635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1EBC84-4B64-423E-AB41-887418BA558B}" type="slidenum">
              <a:rPr lang="en-US">
                <a:solidFill>
                  <a:srgbClr val="898989"/>
                </a:solidFill>
              </a:rPr>
              <a:pPr eaLnBrk="1" hangingPunct="1"/>
              <a:t>15</a:t>
            </a:fld>
            <a:endParaRPr lang="en-US">
              <a:solidFill>
                <a:srgbClr val="898989"/>
              </a:solidFill>
            </a:endParaRPr>
          </a:p>
        </p:txBody>
      </p:sp>
      <p:sp>
        <p:nvSpPr>
          <p:cNvPr id="116" name="Rectangle 115"/>
          <p:cNvSpPr/>
          <p:nvPr/>
        </p:nvSpPr>
        <p:spPr>
          <a:xfrm>
            <a:off x="5123726" y="1371600"/>
            <a:ext cx="2648674" cy="762001"/>
          </a:xfrm>
          <a:prstGeom prst="rect">
            <a:avLst/>
          </a:prstGeom>
          <a:noFill/>
          <a:ln w="28575"/>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are more independent</a:t>
            </a:r>
          </a:p>
        </p:txBody>
      </p:sp>
      <p:sp>
        <p:nvSpPr>
          <p:cNvPr id="125" name="Rectangle 124"/>
          <p:cNvSpPr/>
          <p:nvPr/>
        </p:nvSpPr>
        <p:spPr>
          <a:xfrm>
            <a:off x="1981200" y="1371600"/>
            <a:ext cx="2647950" cy="7620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regard themselves as more independent</a:t>
            </a:r>
          </a:p>
        </p:txBody>
      </p:sp>
      <p:sp>
        <p:nvSpPr>
          <p:cNvPr id="126" name="Rectangle 125"/>
          <p:cNvSpPr/>
          <p:nvPr/>
        </p:nvSpPr>
        <p:spPr>
          <a:xfrm>
            <a:off x="3581400" y="2514600"/>
            <a:ext cx="2647950" cy="6858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make their own choices</a:t>
            </a:r>
          </a:p>
        </p:txBody>
      </p:sp>
      <p:sp>
        <p:nvSpPr>
          <p:cNvPr id="127" name="Rectangle 126"/>
          <p:cNvSpPr/>
          <p:nvPr/>
        </p:nvSpPr>
        <p:spPr>
          <a:xfrm>
            <a:off x="2895600" y="3810000"/>
            <a:ext cx="4038600" cy="685800"/>
          </a:xfrm>
          <a:prstGeom prst="rect">
            <a:avLst/>
          </a:prstGeom>
          <a:no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have skills/ knowledge/resources to support their choices</a:t>
            </a:r>
          </a:p>
        </p:txBody>
      </p:sp>
      <p:sp>
        <p:nvSpPr>
          <p:cNvPr id="128" name="Rectangle 127"/>
          <p:cNvSpPr/>
          <p:nvPr/>
        </p:nvSpPr>
        <p:spPr>
          <a:xfrm>
            <a:off x="2895600" y="5105400"/>
            <a:ext cx="4038600" cy="838200"/>
          </a:xfrm>
          <a:prstGeom prst="rect">
            <a:avLst/>
          </a:prstGeom>
          <a:solidFill>
            <a:srgbClr val="FFFF99"/>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IL Services – Peer Support, Skills Training, Transition Assistance, Individual Advocacy</a:t>
            </a:r>
            <a:endParaRPr lang="en-US" b="1" dirty="0">
              <a:solidFill>
                <a:schemeClr val="tx1"/>
              </a:solidFill>
              <a:latin typeface="Arial Narrow" pitchFamily="34" charset="0"/>
            </a:endParaRPr>
          </a:p>
        </p:txBody>
      </p:sp>
      <p:cxnSp>
        <p:nvCxnSpPr>
          <p:cNvPr id="84" name="Straight Connector 83"/>
          <p:cNvCxnSpPr/>
          <p:nvPr/>
        </p:nvCxnSpPr>
        <p:spPr>
          <a:xfrm flipV="1">
            <a:off x="4114800" y="1143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5638800" y="1143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4114800" y="11430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4114800" y="22860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V="1">
            <a:off x="4114800" y="21336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V="1">
            <a:off x="5638800" y="2133600"/>
            <a:ext cx="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a:endCxn id="126" idx="0"/>
          </p:cNvCxnSpPr>
          <p:nvPr/>
        </p:nvCxnSpPr>
        <p:spPr>
          <a:xfrm>
            <a:off x="4905375" y="2286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128" idx="0"/>
            <a:endCxn id="0" idx="2"/>
          </p:cNvCxnSpPr>
          <p:nvPr/>
        </p:nvCxnSpPr>
        <p:spPr>
          <a:xfrm flipV="1">
            <a:off x="4914900" y="44958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914900" y="4800600"/>
            <a:ext cx="647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0" idx="3"/>
          </p:cNvCxnSpPr>
          <p:nvPr/>
        </p:nvCxnSpPr>
        <p:spPr>
          <a:xfrm>
            <a:off x="6934200" y="41529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a:stCxn id="0" idx="0"/>
            <a:endCxn id="126" idx="2"/>
          </p:cNvCxnSpPr>
          <p:nvPr/>
        </p:nvCxnSpPr>
        <p:spPr>
          <a:xfrm flipH="1" flipV="1">
            <a:off x="4905375" y="3200400"/>
            <a:ext cx="9525"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4800" y="3415605"/>
            <a:ext cx="2569029" cy="1384995"/>
          </a:xfrm>
          <a:prstGeom prst="rect">
            <a:avLst/>
          </a:prstGeom>
          <a:noFill/>
          <a:ln>
            <a:solidFill>
              <a:schemeClr val="accent6">
                <a:lumMod val="75000"/>
              </a:schemeClr>
            </a:solidFill>
          </a:ln>
          <a:effectLst>
            <a:glow rad="228600">
              <a:schemeClr val="accent6">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consumers served by the CIL </a:t>
            </a:r>
            <a:r>
              <a:rPr lang="en-US" sz="1200" b="1" i="1" dirty="0">
                <a:latin typeface="Arial Narrow" pitchFamily="34" charset="0"/>
              </a:rPr>
              <a:t>within the last nine (9) months of the past federal fiscal year</a:t>
            </a:r>
            <a:r>
              <a:rPr lang="en-US" sz="1200" b="1" dirty="0">
                <a:latin typeface="Arial Narrow" pitchFamily="34" charset="0"/>
              </a:rPr>
              <a:t> who can list at least one (1) specific skill, type of knowledge or resource they have now that they didn’t have before approaching the CIL.</a:t>
            </a:r>
            <a:endParaRPr lang="en-US" sz="1200" b="1" dirty="0">
              <a:latin typeface="Arial Narrow" pitchFamily="34" charset="0"/>
            </a:endParaRPr>
          </a:p>
        </p:txBody>
      </p:sp>
      <p:sp>
        <p:nvSpPr>
          <p:cNvPr id="23" name="TextBox 22"/>
          <p:cNvSpPr txBox="1"/>
          <p:nvPr/>
        </p:nvSpPr>
        <p:spPr>
          <a:xfrm>
            <a:off x="6629400" y="2133601"/>
            <a:ext cx="2286000" cy="1015663"/>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 served by the CIL…who can list at least one (1) specific way in which they are more independent than when they approached the CIL.</a:t>
            </a:r>
            <a:endParaRPr lang="en-US" sz="1200" b="1" dirty="0">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152400"/>
            <a:ext cx="7696200" cy="792163"/>
          </a:xfrm>
        </p:spPr>
        <p:txBody>
          <a:bodyPr/>
          <a:lstStyle/>
          <a:p>
            <a:pPr eaLnBrk="1" hangingPunct="1">
              <a:defRPr/>
            </a:pPr>
            <a:r>
              <a:rPr lang="en-US" dirty="0" smtClean="0"/>
              <a:t>11 Measurable Indicators for the 8 Selected Outcomes</a:t>
            </a:r>
          </a:p>
        </p:txBody>
      </p:sp>
      <p:sp>
        <p:nvSpPr>
          <p:cNvPr id="21507" name="Content Placeholder 2"/>
          <p:cNvSpPr>
            <a:spLocks noGrp="1"/>
          </p:cNvSpPr>
          <p:nvPr>
            <p:ph idx="1"/>
          </p:nvPr>
        </p:nvSpPr>
        <p:spPr>
          <a:xfrm>
            <a:off x="304800" y="1219200"/>
            <a:ext cx="8686800" cy="4572000"/>
          </a:xfrm>
        </p:spPr>
        <p:txBody>
          <a:bodyPr/>
          <a:lstStyle/>
          <a:p>
            <a:pPr marL="609600" indent="-609600" eaLnBrk="1" hangingPunct="1">
              <a:buFont typeface="Tahoma" panose="020B0604030504040204" pitchFamily="34" charset="0"/>
              <a:buNone/>
              <a:defRPr/>
            </a:pPr>
            <a:r>
              <a:rPr lang="en-US" u="sng" dirty="0" smtClean="0"/>
              <a:t>IL Services</a:t>
            </a:r>
          </a:p>
          <a:p>
            <a:pPr marL="609600" indent="-609600" eaLnBrk="1" hangingPunct="1">
              <a:buFont typeface="Tahoma" panose="020B0604030504040204" pitchFamily="34" charset="0"/>
              <a:buNone/>
              <a:defRPr/>
            </a:pPr>
            <a:endParaRPr lang="en-US" sz="1200" u="sng" dirty="0" smtClean="0"/>
          </a:p>
          <a:p>
            <a:pPr marL="609600" indent="-609600" eaLnBrk="1" hangingPunct="1">
              <a:buFont typeface="Tahoma" panose="020B0604030504040204" pitchFamily="34" charset="0"/>
              <a:buNone/>
              <a:defRPr/>
            </a:pPr>
            <a:r>
              <a:rPr lang="en-US" dirty="0" smtClean="0"/>
              <a:t>Outcome:  PWD have skills/knowledge/resources to support their choices</a:t>
            </a:r>
          </a:p>
          <a:p>
            <a:pPr marL="609600" indent="-609600" eaLnBrk="1" hangingPunct="1">
              <a:buFont typeface="Tahoma" panose="020B0604030504040204" pitchFamily="34" charset="0"/>
              <a:buNone/>
              <a:defRPr/>
            </a:pPr>
            <a:endParaRPr lang="en-US" sz="1200" dirty="0" smtClean="0"/>
          </a:p>
          <a:p>
            <a:pPr marL="609600" indent="-609600" eaLnBrk="1" hangingPunct="1">
              <a:buFont typeface="Tahoma" panose="020B0604030504040204" pitchFamily="34" charset="0"/>
              <a:buNone/>
              <a:defRPr/>
            </a:pPr>
            <a:r>
              <a:rPr lang="en-US" dirty="0" smtClean="0"/>
              <a:t> Indicator:  “# and % of consumers served by the CIL </a:t>
            </a:r>
            <a:r>
              <a:rPr lang="en-US" i="1" dirty="0" smtClean="0"/>
              <a:t>within the last nine (9) months of the past federal fiscal year </a:t>
            </a:r>
            <a:r>
              <a:rPr lang="en-US" dirty="0" smtClean="0"/>
              <a:t>who can list at least one (1) specific skill, type of knowledge, or resource they have now that they didn’t have before approaching the CIL”</a:t>
            </a:r>
          </a:p>
          <a:p>
            <a:pPr marL="0" indent="0" eaLnBrk="1" hangingPunct="1">
              <a:buFont typeface="Tahoma" panose="020B0604030504040204" pitchFamily="34" charset="0"/>
              <a:buNone/>
              <a:defRPr/>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Title 43"/>
          <p:cNvSpPr>
            <a:spLocks noGrp="1"/>
          </p:cNvSpPr>
          <p:nvPr>
            <p:ph type="title"/>
          </p:nvPr>
        </p:nvSpPr>
        <p:spPr>
          <a:xfrm>
            <a:off x="304800" y="76200"/>
            <a:ext cx="631825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I &amp; R Stream with Indicators</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E62C0E-CC80-437B-9A88-E87D9885AF4A}" type="slidenum">
              <a:rPr lang="en-US">
                <a:solidFill>
                  <a:srgbClr val="898989"/>
                </a:solidFill>
              </a:rPr>
              <a:pPr eaLnBrk="1" hangingPunct="1"/>
              <a:t>17</a:t>
            </a:fld>
            <a:endParaRPr lang="en-US">
              <a:solidFill>
                <a:srgbClr val="898989"/>
              </a:solidFill>
            </a:endParaRPr>
          </a:p>
        </p:txBody>
      </p:sp>
      <p:sp>
        <p:nvSpPr>
          <p:cNvPr id="126" name="Rectangle 125"/>
          <p:cNvSpPr/>
          <p:nvPr/>
        </p:nvSpPr>
        <p:spPr>
          <a:xfrm>
            <a:off x="3145971" y="2209800"/>
            <a:ext cx="3238048" cy="685800"/>
          </a:xfrm>
          <a:prstGeom prst="rect">
            <a:avLst/>
          </a:prstGeom>
          <a:noFill/>
          <a:ln w="28575"/>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t>
            </a:r>
            <a:r>
              <a:rPr lang="en-US" b="1" dirty="0">
                <a:solidFill>
                  <a:schemeClr val="tx1"/>
                </a:solidFill>
                <a:latin typeface="Arial Narrow" pitchFamily="34" charset="0"/>
              </a:rPr>
              <a:t>advocate for increased community supports</a:t>
            </a:r>
            <a:endParaRPr lang="en-US" b="1" dirty="0">
              <a:solidFill>
                <a:schemeClr val="tx1"/>
              </a:solidFill>
              <a:latin typeface="Arial Narrow" pitchFamily="34" charset="0"/>
            </a:endParaRPr>
          </a:p>
        </p:txBody>
      </p:sp>
      <p:sp>
        <p:nvSpPr>
          <p:cNvPr id="127" name="Rectangle 126"/>
          <p:cNvSpPr/>
          <p:nvPr/>
        </p:nvSpPr>
        <p:spPr>
          <a:xfrm>
            <a:off x="3603171" y="3505200"/>
            <a:ext cx="2286000" cy="914400"/>
          </a:xfrm>
          <a:prstGeom prst="rect">
            <a:avLst/>
          </a:prstGeom>
          <a:no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a:t>
            </a:r>
            <a:r>
              <a:rPr lang="en-US" b="1" dirty="0">
                <a:solidFill>
                  <a:schemeClr val="tx1"/>
                </a:solidFill>
                <a:latin typeface="Arial Narrow" pitchFamily="34" charset="0"/>
              </a:rPr>
              <a:t>get the information they need</a:t>
            </a:r>
            <a:endParaRPr lang="en-US" b="1" dirty="0">
              <a:solidFill>
                <a:schemeClr val="tx1"/>
              </a:solidFill>
              <a:latin typeface="Arial Narrow" pitchFamily="34" charset="0"/>
            </a:endParaRPr>
          </a:p>
        </p:txBody>
      </p:sp>
      <p:sp>
        <p:nvSpPr>
          <p:cNvPr id="128" name="Rectangle 127"/>
          <p:cNvSpPr/>
          <p:nvPr/>
        </p:nvSpPr>
        <p:spPr>
          <a:xfrm>
            <a:off x="3146425" y="5181600"/>
            <a:ext cx="3171825" cy="838200"/>
          </a:xfrm>
          <a:prstGeom prst="rect">
            <a:avLst/>
          </a:prstGeom>
          <a:solidFill>
            <a:srgbClr val="FFFF99"/>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Information and Referral</a:t>
            </a:r>
            <a:endParaRPr lang="en-US" b="1" dirty="0">
              <a:solidFill>
                <a:schemeClr val="tx1"/>
              </a:solidFill>
              <a:latin typeface="Arial Narrow" pitchFamily="34" charset="0"/>
            </a:endParaRPr>
          </a:p>
        </p:txBody>
      </p:sp>
      <p:sp>
        <p:nvSpPr>
          <p:cNvPr id="24" name="Rectangle 23"/>
          <p:cNvSpPr/>
          <p:nvPr/>
        </p:nvSpPr>
        <p:spPr>
          <a:xfrm>
            <a:off x="1241425" y="3505200"/>
            <a:ext cx="2190750" cy="9144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itchFamily="34" charset="0"/>
              </a:rPr>
              <a:t>PWD see different possibilities</a:t>
            </a:r>
            <a:endParaRPr lang="en-US" b="1" dirty="0">
              <a:solidFill>
                <a:schemeClr val="tx1"/>
              </a:solidFill>
              <a:latin typeface="Arial Narrow" pitchFamily="34" charset="0"/>
            </a:endParaRPr>
          </a:p>
        </p:txBody>
      </p:sp>
      <p:cxnSp>
        <p:nvCxnSpPr>
          <p:cNvPr id="23" name="Straight Arrow Connector 22"/>
          <p:cNvCxnSpPr>
            <a:stCxn id="128" idx="0"/>
          </p:cNvCxnSpPr>
          <p:nvPr/>
        </p:nvCxnSpPr>
        <p:spPr>
          <a:xfrm flipV="1">
            <a:off x="4732338" y="44196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0" idx="1"/>
            <a:endCxn id="24" idx="3"/>
          </p:cNvCxnSpPr>
          <p:nvPr/>
        </p:nvCxnSpPr>
        <p:spPr>
          <a:xfrm flipH="1">
            <a:off x="3432175" y="3962400"/>
            <a:ext cx="1714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4" idx="1"/>
          </p:cNvCxnSpPr>
          <p:nvPr/>
        </p:nvCxnSpPr>
        <p:spPr>
          <a:xfrm flipH="1">
            <a:off x="1012825" y="3962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2308225" y="4800600"/>
            <a:ext cx="24098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308225" y="44196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0" idx="0"/>
          </p:cNvCxnSpPr>
          <p:nvPr/>
        </p:nvCxnSpPr>
        <p:spPr>
          <a:xfrm flipV="1">
            <a:off x="4746625" y="28956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889171" y="3392269"/>
            <a:ext cx="2797629" cy="646331"/>
          </a:xfrm>
          <a:prstGeom prst="rect">
            <a:avLst/>
          </a:prstGeom>
          <a:noFill/>
          <a:ln>
            <a:solidFill>
              <a:schemeClr val="accent6">
                <a:lumMod val="75000"/>
              </a:schemeClr>
            </a:solidFill>
          </a:ln>
          <a:effectLst>
            <a:glow rad="228600">
              <a:schemeClr val="accent6">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PWD contacting the CIL … who report they have the information they requested from the CIL.</a:t>
            </a:r>
          </a:p>
        </p:txBody>
      </p:sp>
      <p:sp>
        <p:nvSpPr>
          <p:cNvPr id="27" name="TextBox 26"/>
          <p:cNvSpPr txBox="1"/>
          <p:nvPr/>
        </p:nvSpPr>
        <p:spPr>
          <a:xfrm>
            <a:off x="6270171" y="4045803"/>
            <a:ext cx="2569029" cy="830997"/>
          </a:xfrm>
          <a:prstGeom prst="rect">
            <a:avLst/>
          </a:prstGeom>
          <a:noFill/>
          <a:ln>
            <a:solidFill>
              <a:schemeClr val="accent6">
                <a:lumMod val="75000"/>
              </a:schemeClr>
            </a:solidFill>
          </a:ln>
          <a:effectLst>
            <a:glow rad="228600">
              <a:schemeClr val="accent6">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PWD contacting the CIL </a:t>
            </a:r>
            <a:r>
              <a:rPr lang="en-US" sz="1200" b="1" i="1" dirty="0">
                <a:latin typeface="Arial Narrow" pitchFamily="34" charset="0"/>
              </a:rPr>
              <a:t>… </a:t>
            </a:r>
            <a:r>
              <a:rPr lang="en-US" sz="1200" b="1" dirty="0">
                <a:latin typeface="Arial Narrow" pitchFamily="34" charset="0"/>
              </a:rPr>
              <a:t>who used a new resource they learned about from the CIL’s I&amp;R efforts.</a:t>
            </a:r>
            <a:endParaRPr lang="en-US" sz="1200" b="1" dirty="0">
              <a:latin typeface="Arial Narrow" pitchFamily="34" charset="0"/>
            </a:endParaRPr>
          </a:p>
        </p:txBody>
      </p:sp>
      <p:sp>
        <p:nvSpPr>
          <p:cNvPr id="29" name="TextBox 28"/>
          <p:cNvSpPr txBox="1"/>
          <p:nvPr/>
        </p:nvSpPr>
        <p:spPr>
          <a:xfrm>
            <a:off x="1126671" y="1378803"/>
            <a:ext cx="2476500" cy="830997"/>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consumers served by the CIL…who can list at least one </a:t>
            </a:r>
            <a:r>
              <a:rPr lang="en-US" sz="1200" b="1" u="sng" dirty="0">
                <a:latin typeface="Arial Narrow" pitchFamily="34" charset="0"/>
              </a:rPr>
              <a:t>personal</a:t>
            </a:r>
            <a:r>
              <a:rPr lang="en-US" sz="1200" b="1" dirty="0">
                <a:latin typeface="Arial Narrow" pitchFamily="34" charset="0"/>
              </a:rPr>
              <a:t> advocacy activity they engaged in.</a:t>
            </a:r>
            <a:endParaRPr lang="en-US" sz="1200" b="1" u="sng" dirty="0">
              <a:latin typeface="Arial Narrow" pitchFamily="34" charset="0"/>
            </a:endParaRPr>
          </a:p>
        </p:txBody>
      </p:sp>
      <p:sp>
        <p:nvSpPr>
          <p:cNvPr id="31" name="TextBox 30"/>
          <p:cNvSpPr txBox="1"/>
          <p:nvPr/>
        </p:nvSpPr>
        <p:spPr>
          <a:xfrm>
            <a:off x="533400" y="2209800"/>
            <a:ext cx="2612571" cy="830997"/>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consumers served by the CIL…who can list at least one </a:t>
            </a:r>
            <a:r>
              <a:rPr lang="en-US" sz="1200" b="1" u="sng" dirty="0">
                <a:latin typeface="Arial Narrow" pitchFamily="34" charset="0"/>
              </a:rPr>
              <a:t>systems</a:t>
            </a:r>
            <a:r>
              <a:rPr lang="en-US" sz="1200" b="1" dirty="0">
                <a:latin typeface="Arial Narrow" pitchFamily="34" charset="0"/>
              </a:rPr>
              <a:t> advocacy activity they engaged in.</a:t>
            </a:r>
            <a:endParaRPr lang="en-US" sz="1200" b="1" u="sng" dirty="0">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153400" cy="4724400"/>
          </a:xfrm>
        </p:spPr>
        <p:txBody>
          <a:bodyPr/>
          <a:lstStyle/>
          <a:p>
            <a:pPr marL="609600" indent="-609600" eaLnBrk="1" hangingPunct="1">
              <a:buFont typeface="Tahoma" panose="020B0604030504040204" pitchFamily="34" charset="0"/>
              <a:buNone/>
              <a:defRPr/>
            </a:pPr>
            <a:r>
              <a:rPr lang="en-US" u="sng" dirty="0" smtClean="0">
                <a:cs typeface="Times New Roman" pitchFamily="18" charset="0"/>
              </a:rPr>
              <a:t>Information and Referral</a:t>
            </a:r>
          </a:p>
          <a:p>
            <a:pPr marL="609600" indent="-609600" eaLnBrk="1" hangingPunct="1">
              <a:buFont typeface="Tahoma" panose="020B0604030504040204" pitchFamily="34" charset="0"/>
              <a:buNone/>
              <a:defRPr/>
            </a:pPr>
            <a:endParaRPr lang="en-US" sz="1200" u="sng" dirty="0" smtClean="0">
              <a:cs typeface="Times New Roman" pitchFamily="18" charset="0"/>
            </a:endParaRPr>
          </a:p>
          <a:p>
            <a:pPr marL="609600" indent="-609600" eaLnBrk="1" hangingPunct="1">
              <a:buFont typeface="Tahoma" panose="020B0604030504040204" pitchFamily="34" charset="0"/>
              <a:buNone/>
              <a:defRPr/>
            </a:pPr>
            <a:r>
              <a:rPr lang="en-US" dirty="0" smtClean="0">
                <a:cs typeface="Times New Roman" pitchFamily="18" charset="0"/>
              </a:rPr>
              <a:t>Outcome:  PWD get the information they need</a:t>
            </a:r>
            <a:r>
              <a:rPr lang="en-US" dirty="0" smtClean="0"/>
              <a:t> </a:t>
            </a:r>
          </a:p>
          <a:p>
            <a:pPr marL="609600" indent="-609600" eaLnBrk="1" hangingPunct="1">
              <a:buFont typeface="Tahoma" panose="020B0604030504040204" pitchFamily="34" charset="0"/>
              <a:buNone/>
              <a:defRPr/>
            </a:pPr>
            <a:endParaRPr lang="en-US" sz="1200" dirty="0" smtClean="0"/>
          </a:p>
          <a:p>
            <a:pPr marL="609600" indent="-609600" eaLnBrk="1" hangingPunct="1">
              <a:buFont typeface="Tahoma" panose="020B0604030504040204" pitchFamily="34" charset="0"/>
              <a:buNone/>
              <a:defRPr/>
            </a:pPr>
            <a:endParaRPr lang="en-US" sz="1200" dirty="0" smtClean="0"/>
          </a:p>
          <a:p>
            <a:pPr marL="609600" indent="-609600" eaLnBrk="1" hangingPunct="1">
              <a:buFont typeface="Tahoma" panose="020B0604030504040204" pitchFamily="34" charset="0"/>
              <a:buNone/>
              <a:defRPr/>
            </a:pPr>
            <a:r>
              <a:rPr lang="en-US" dirty="0" smtClean="0"/>
              <a:t>Indicator:  “# and % of PWD contacting the CIL … who used a new resource they learned about from the CIL’s I&amp;R efforts”</a:t>
            </a:r>
          </a:p>
          <a:p>
            <a:pPr marL="514350" indent="-514350" eaLnBrk="1" hangingPunct="1">
              <a:buFont typeface="+mj-lt"/>
              <a:buAutoNum type="arabicPeriod" startAt="7"/>
              <a:defRPr/>
            </a:pPr>
            <a:endParaRPr lang="en-US" dirty="0"/>
          </a:p>
        </p:txBody>
      </p:sp>
      <p:sp>
        <p:nvSpPr>
          <p:cNvPr id="4" name="Title 1"/>
          <p:cNvSpPr>
            <a:spLocks noGrp="1"/>
          </p:cNvSpPr>
          <p:nvPr>
            <p:ph type="title"/>
          </p:nvPr>
        </p:nvSpPr>
        <p:spPr>
          <a:xfrm>
            <a:off x="228600" y="152400"/>
            <a:ext cx="7696200" cy="792163"/>
          </a:xfrm>
        </p:spPr>
        <p:txBody>
          <a:bodyPr/>
          <a:lstStyle/>
          <a:p>
            <a:pPr eaLnBrk="1" hangingPunct="1">
              <a:defRPr/>
            </a:pPr>
            <a:r>
              <a:rPr lang="en-US" dirty="0" smtClean="0"/>
              <a:t>11 Measurable Indicators for the 8 Selected Outcomes, </a:t>
            </a:r>
            <a:r>
              <a:rPr lang="en-US" sz="2800" dirty="0" smtClean="0"/>
              <a:t>cont’d. 2</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Title 43"/>
          <p:cNvSpPr>
            <a:spLocks noGrp="1"/>
          </p:cNvSpPr>
          <p:nvPr>
            <p:ph type="title"/>
          </p:nvPr>
        </p:nvSpPr>
        <p:spPr>
          <a:xfrm>
            <a:off x="228600" y="152400"/>
            <a:ext cx="8229600" cy="11430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Systems Advocacy Stream with Indicators</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62256B-F8AA-482F-A51E-93B3685206AB}" type="slidenum">
              <a:rPr lang="en-US">
                <a:solidFill>
                  <a:srgbClr val="898989"/>
                </a:solidFill>
              </a:rPr>
              <a:pPr eaLnBrk="1" hangingPunct="1"/>
              <a:t>19</a:t>
            </a:fld>
            <a:endParaRPr lang="en-US">
              <a:solidFill>
                <a:srgbClr val="898989"/>
              </a:solidFill>
            </a:endParaRPr>
          </a:p>
        </p:txBody>
      </p:sp>
      <p:sp>
        <p:nvSpPr>
          <p:cNvPr id="27" name="Rectangle 26"/>
          <p:cNvSpPr/>
          <p:nvPr/>
        </p:nvSpPr>
        <p:spPr>
          <a:xfrm>
            <a:off x="3352800" y="5772150"/>
            <a:ext cx="1371600" cy="455613"/>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Systems Advocacy</a:t>
            </a:r>
            <a:endParaRPr lang="en-US" dirty="0">
              <a:solidFill>
                <a:schemeClr val="tx1"/>
              </a:solidFill>
            </a:endParaRPr>
          </a:p>
        </p:txBody>
      </p:sp>
      <p:sp>
        <p:nvSpPr>
          <p:cNvPr id="117" name="TextBox 116"/>
          <p:cNvSpPr txBox="1"/>
          <p:nvPr/>
        </p:nvSpPr>
        <p:spPr>
          <a:xfrm>
            <a:off x="1524000" y="1547813"/>
            <a:ext cx="2019300" cy="738187"/>
          </a:xfrm>
          <a:prstGeom prst="rect">
            <a:avLst/>
          </a:prstGeom>
          <a:solidFill>
            <a:schemeClr val="accent3">
              <a:lumMod val="40000"/>
              <a:lumOff val="60000"/>
            </a:schemeClr>
          </a:solidFill>
          <a:ln w="38100">
            <a:solidFill>
              <a:schemeClr val="accent1"/>
            </a:solidFill>
          </a:ln>
        </p:spPr>
        <p:txBody>
          <a:bodyPr>
            <a:spAutoFit/>
          </a:bodyPr>
          <a:lstStyle/>
          <a:p>
            <a:pPr algn="ctr">
              <a:defRPr/>
            </a:pPr>
            <a:r>
              <a:rPr lang="en-US" sz="1400" b="1" dirty="0">
                <a:latin typeface="Arial Narrow" pitchFamily="34" charset="0"/>
              </a:rPr>
              <a:t>Communities have more resources that support independence</a:t>
            </a:r>
            <a:endParaRPr lang="en-US" sz="1400" b="1" dirty="0">
              <a:latin typeface="Arial Narrow" pitchFamily="34" charset="0"/>
            </a:endParaRPr>
          </a:p>
        </p:txBody>
      </p:sp>
      <p:sp>
        <p:nvSpPr>
          <p:cNvPr id="118" name="TextBox 117"/>
          <p:cNvSpPr txBox="1"/>
          <p:nvPr/>
        </p:nvSpPr>
        <p:spPr>
          <a:xfrm>
            <a:off x="4572000" y="1547336"/>
            <a:ext cx="2019300" cy="738664"/>
          </a:xfrm>
          <a:prstGeom prst="rect">
            <a:avLst/>
          </a:prstGeom>
          <a:noFill/>
          <a:ln w="38100">
            <a:solidFill>
              <a:schemeClr val="accent1"/>
            </a:solidFill>
          </a:ln>
          <a:effectLst>
            <a:glow rad="228600">
              <a:schemeClr val="accent3">
                <a:satMod val="175000"/>
                <a:alpha val="40000"/>
              </a:schemeClr>
            </a:glow>
          </a:effectLst>
        </p:spPr>
        <p:txBody>
          <a:bodyPr>
            <a:spAutoFit/>
          </a:bodyPr>
          <a:lstStyle/>
          <a:p>
            <a:pPr algn="ctr">
              <a:defRPr/>
            </a:pPr>
            <a:r>
              <a:rPr lang="en-US" sz="1400" b="1" dirty="0">
                <a:latin typeface="Arial Narrow" pitchFamily="34" charset="0"/>
              </a:rPr>
              <a:t>Methods &amp; practices promote </a:t>
            </a:r>
          </a:p>
          <a:p>
            <a:pPr algn="ctr">
              <a:defRPr/>
            </a:pPr>
            <a:r>
              <a:rPr lang="en-US" sz="1400" b="1" dirty="0">
                <a:latin typeface="Arial Narrow" pitchFamily="34" charset="0"/>
              </a:rPr>
              <a:t>independence</a:t>
            </a:r>
            <a:endParaRPr lang="en-US" sz="1400" b="1" dirty="0">
              <a:latin typeface="Arial Narrow" pitchFamily="34" charset="0"/>
            </a:endParaRPr>
          </a:p>
        </p:txBody>
      </p:sp>
      <p:sp>
        <p:nvSpPr>
          <p:cNvPr id="119" name="TextBox 118"/>
          <p:cNvSpPr txBox="1"/>
          <p:nvPr/>
        </p:nvSpPr>
        <p:spPr>
          <a:xfrm>
            <a:off x="3319463" y="2766536"/>
            <a:ext cx="1938337" cy="523220"/>
          </a:xfrm>
          <a:prstGeom prst="rect">
            <a:avLst/>
          </a:prstGeom>
          <a:noFill/>
          <a:ln w="38100">
            <a:solidFill>
              <a:schemeClr val="accent1"/>
            </a:solidFill>
          </a:ln>
          <a:effectLst>
            <a:glow rad="228600">
              <a:schemeClr val="accent3">
                <a:satMod val="175000"/>
                <a:alpha val="40000"/>
              </a:schemeClr>
            </a:glow>
          </a:effectLst>
        </p:spPr>
        <p:txBody>
          <a:bodyPr>
            <a:spAutoFit/>
          </a:bodyPr>
          <a:lstStyle/>
          <a:p>
            <a:pPr algn="ctr">
              <a:defRPr/>
            </a:pPr>
            <a:r>
              <a:rPr lang="en-US" sz="1400" b="1" dirty="0">
                <a:latin typeface="Arial Narrow" pitchFamily="34" charset="0"/>
              </a:rPr>
              <a:t>Decision-makers act on our agenda</a:t>
            </a:r>
            <a:endParaRPr lang="en-US" sz="1400" b="1" dirty="0">
              <a:latin typeface="Arial Narrow" pitchFamily="34" charset="0"/>
            </a:endParaRPr>
          </a:p>
        </p:txBody>
      </p:sp>
      <p:sp>
        <p:nvSpPr>
          <p:cNvPr id="121" name="Rectangle 120"/>
          <p:cNvSpPr/>
          <p:nvPr/>
        </p:nvSpPr>
        <p:spPr>
          <a:xfrm>
            <a:off x="1952625" y="3939149"/>
            <a:ext cx="1857375" cy="579987"/>
          </a:xfrm>
          <a:prstGeom prst="rect">
            <a:avLst/>
          </a:prstGeom>
          <a:no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A consumer agenda for change exists</a:t>
            </a:r>
            <a:endParaRPr lang="en-US" sz="1400" b="1" dirty="0">
              <a:solidFill>
                <a:schemeClr val="tx1"/>
              </a:solidFill>
              <a:latin typeface="Arial Narrow" pitchFamily="34" charset="0"/>
            </a:endParaRPr>
          </a:p>
        </p:txBody>
      </p:sp>
      <p:sp>
        <p:nvSpPr>
          <p:cNvPr id="123" name="Rectangle 122"/>
          <p:cNvSpPr/>
          <p:nvPr/>
        </p:nvSpPr>
        <p:spPr>
          <a:xfrm>
            <a:off x="4419600" y="3938588"/>
            <a:ext cx="1857375" cy="581025"/>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Active coalitions exist around our issues</a:t>
            </a:r>
            <a:endParaRPr lang="en-US" sz="1400" b="1" dirty="0">
              <a:solidFill>
                <a:schemeClr val="tx1"/>
              </a:solidFill>
              <a:latin typeface="Arial Narrow" pitchFamily="34" charset="0"/>
            </a:endParaRPr>
          </a:p>
        </p:txBody>
      </p:sp>
      <p:sp>
        <p:nvSpPr>
          <p:cNvPr id="124" name="Rectangle 123"/>
          <p:cNvSpPr/>
          <p:nvPr/>
        </p:nvSpPr>
        <p:spPr>
          <a:xfrm>
            <a:off x="3109912" y="4685845"/>
            <a:ext cx="1857375" cy="579987"/>
          </a:xfrm>
          <a:prstGeom prst="rect">
            <a:avLst/>
          </a:prstGeom>
          <a:no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1"/>
                </a:solidFill>
                <a:latin typeface="Arial Narrow" pitchFamily="34" charset="0"/>
              </a:rPr>
              <a:t>Barriers, problems identified</a:t>
            </a:r>
            <a:endParaRPr lang="en-US" sz="1400" b="1" dirty="0">
              <a:solidFill>
                <a:schemeClr val="tx1"/>
              </a:solidFill>
              <a:latin typeface="Arial Narrow" pitchFamily="34" charset="0"/>
            </a:endParaRPr>
          </a:p>
        </p:txBody>
      </p:sp>
      <p:cxnSp>
        <p:nvCxnSpPr>
          <p:cNvPr id="133" name="Straight Connector 132"/>
          <p:cNvCxnSpPr/>
          <p:nvPr/>
        </p:nvCxnSpPr>
        <p:spPr>
          <a:xfrm>
            <a:off x="2286000" y="1395413"/>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5791200" y="1395413"/>
            <a:ext cx="0" cy="171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286000" y="1395413"/>
            <a:ext cx="0" cy="1698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2286000" y="2462213"/>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27" idx="0"/>
            <a:endCxn id="0" idx="2"/>
          </p:cNvCxnSpPr>
          <p:nvPr/>
        </p:nvCxnSpPr>
        <p:spPr>
          <a:xfrm flipV="1">
            <a:off x="4038600" y="5265738"/>
            <a:ext cx="0" cy="506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509838" y="5053013"/>
            <a:ext cx="6143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flipV="1">
            <a:off x="2509838" y="4508500"/>
            <a:ext cx="0" cy="54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8" name="TextBox 177"/>
          <p:cNvSpPr txBox="1"/>
          <p:nvPr/>
        </p:nvSpPr>
        <p:spPr>
          <a:xfrm>
            <a:off x="4967287" y="4704375"/>
            <a:ext cx="3948113" cy="1015663"/>
          </a:xfrm>
          <a:prstGeom prst="rect">
            <a:avLst/>
          </a:prstGeom>
          <a:noFill/>
          <a:ln>
            <a:solidFill>
              <a:schemeClr val="accent6">
                <a:lumMod val="75000"/>
              </a:schemeClr>
            </a:solidFill>
          </a:ln>
          <a:effectLst>
            <a:glow rad="228600">
              <a:schemeClr val="accent6">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of activities conducted (such as surveys, public meetings, focus groups, polls) during the past calendar year to identify or confirm the primary barriers/problems in the community that prevent PWD from leading more independent lives.</a:t>
            </a:r>
            <a:endParaRPr lang="en-US" sz="1200" b="1" dirty="0">
              <a:latin typeface="Arial Narrow" pitchFamily="34" charset="0"/>
            </a:endParaRPr>
          </a:p>
        </p:txBody>
      </p:sp>
      <p:sp>
        <p:nvSpPr>
          <p:cNvPr id="179" name="TextBox 178"/>
          <p:cNvSpPr txBox="1"/>
          <p:nvPr/>
        </p:nvSpPr>
        <p:spPr>
          <a:xfrm>
            <a:off x="228600" y="4519136"/>
            <a:ext cx="2133601" cy="830997"/>
          </a:xfrm>
          <a:prstGeom prst="rect">
            <a:avLst/>
          </a:prstGeom>
          <a:noFill/>
          <a:ln>
            <a:solidFill>
              <a:schemeClr val="accent6">
                <a:lumMod val="75000"/>
              </a:schemeClr>
            </a:solidFill>
          </a:ln>
          <a:effectLst>
            <a:glow rad="228600">
              <a:schemeClr val="accent6">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Presence within the CIL’s annual plan of a separate section containing an explicit systems advocacy workplan.</a:t>
            </a:r>
            <a:endParaRPr lang="en-US" sz="1200" b="1" dirty="0">
              <a:latin typeface="Arial Narrow" pitchFamily="34" charset="0"/>
            </a:endParaRPr>
          </a:p>
        </p:txBody>
      </p:sp>
      <p:sp>
        <p:nvSpPr>
          <p:cNvPr id="180" name="TextBox 179"/>
          <p:cNvSpPr txBox="1"/>
          <p:nvPr/>
        </p:nvSpPr>
        <p:spPr>
          <a:xfrm>
            <a:off x="228600" y="2461736"/>
            <a:ext cx="3048001" cy="1200329"/>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positive changes achieved or negative changes prevented during the past calendar year in legislation, policies, practices, or services at the local, state, or federal level that address the barriers/problems identified by the Center’s consumers.</a:t>
            </a:r>
            <a:endParaRPr lang="en-US" sz="1200" b="1" u="sng" dirty="0">
              <a:latin typeface="Arial Narrow" pitchFamily="34" charset="0"/>
            </a:endParaRPr>
          </a:p>
        </p:txBody>
      </p:sp>
      <p:cxnSp>
        <p:nvCxnSpPr>
          <p:cNvPr id="185" name="Straight Arrow Connector 184"/>
          <p:cNvCxnSpPr>
            <a:stCxn id="0" idx="0"/>
          </p:cNvCxnSpPr>
          <p:nvPr/>
        </p:nvCxnSpPr>
        <p:spPr>
          <a:xfrm flipH="1" flipV="1">
            <a:off x="4287838" y="2444750"/>
            <a:ext cx="1587" cy="322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6591300" y="1270337"/>
            <a:ext cx="2324100" cy="1015663"/>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consumers served by the CIL within the past calendar year who moved out of an institution and into a self-directed, community-based setting.</a:t>
            </a:r>
            <a:endParaRPr lang="en-US" sz="1200" b="1" u="sng" dirty="0">
              <a:latin typeface="Arial Narrow" pitchFamily="34" charset="0"/>
            </a:endParaRPr>
          </a:p>
        </p:txBody>
      </p:sp>
      <p:sp>
        <p:nvSpPr>
          <p:cNvPr id="187" name="TextBox 186"/>
          <p:cNvSpPr txBox="1"/>
          <p:nvPr/>
        </p:nvSpPr>
        <p:spPr>
          <a:xfrm>
            <a:off x="5791200" y="2286000"/>
            <a:ext cx="2743200" cy="1200329"/>
          </a:xfrm>
          <a:prstGeom prst="rect">
            <a:avLst/>
          </a:prstGeom>
          <a:noFill/>
          <a:ln>
            <a:solidFill>
              <a:schemeClr val="accent3">
                <a:lumMod val="50000"/>
              </a:schemeClr>
            </a:solidFill>
          </a:ln>
          <a:effectLst>
            <a:glow rad="228600">
              <a:schemeClr val="accent3">
                <a:satMod val="175000"/>
                <a:alpha val="40000"/>
              </a:schemeClr>
            </a:glow>
          </a:effectLst>
        </p:spPr>
        <p:txBody>
          <a:bodyPr>
            <a:spAutoFit/>
          </a:bodyPr>
          <a:lstStyle/>
          <a:p>
            <a:pPr>
              <a:defRPr/>
            </a:pPr>
            <a:r>
              <a:rPr lang="en-US" sz="1200" b="1" u="sng" dirty="0">
                <a:latin typeface="Arial Narrow" pitchFamily="34" charset="0"/>
              </a:rPr>
              <a:t>Indicator:</a:t>
            </a:r>
            <a:r>
              <a:rPr lang="en-US" sz="1200" b="1" dirty="0">
                <a:latin typeface="Arial Narrow" pitchFamily="34" charset="0"/>
              </a:rPr>
              <a:t> # and % of consumers served by the CIL within the past calendar year who remained in a self-directed, community-based setting on December 31 despite having been at risk of moving into an institution.</a:t>
            </a:r>
            <a:endParaRPr lang="en-US" sz="1200" b="1" u="sng" dirty="0">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8680"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8684"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5"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6"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52400"/>
            <a:ext cx="2005013"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4 </a:t>
            </a:r>
            <a:endParaRPr lang="en-US" sz="3200" dirty="0">
              <a:solidFill>
                <a:schemeClr val="tx2"/>
              </a:solidFill>
              <a:latin typeface="Arial Rounded MT Bold" pitchFamily="34" charset="0"/>
            </a:endParaRPr>
          </a:p>
        </p:txBody>
      </p:sp>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Hexagon 35"/>
          <p:cNvSpPr/>
          <p:nvPr/>
        </p:nvSpPr>
        <p:spPr>
          <a:xfrm>
            <a:off x="3781425" y="930275"/>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5863" y="170338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sp>
        <p:nvSpPr>
          <p:cNvPr id="46" name="TextBox 45"/>
          <p:cNvSpPr txBox="1"/>
          <p:nvPr/>
        </p:nvSpPr>
        <p:spPr>
          <a:xfrm>
            <a:off x="3962400" y="1143000"/>
            <a:ext cx="12350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a:t>
            </a:r>
          </a:p>
          <a:p>
            <a:pPr algn="ctr">
              <a:defRPr/>
            </a:pPr>
            <a:r>
              <a:rPr lang="en-US" sz="2000" b="1" dirty="0">
                <a:effectLst>
                  <a:outerShdw blurRad="38100" dist="38100" dir="2700000" algn="tl">
                    <a:srgbClr val="000000">
                      <a:alpha val="43137"/>
                    </a:srgbClr>
                  </a:outerShdw>
                </a:effectLst>
                <a:latin typeface="Arial Narrow" pitchFamily="34" charset="0"/>
              </a:rPr>
              <a:t>Methods</a:t>
            </a: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28704"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457200" y="1219200"/>
            <a:ext cx="8458200" cy="4876800"/>
          </a:xfrm>
        </p:spPr>
        <p:txBody>
          <a:bodyPr/>
          <a:lstStyle/>
          <a:p>
            <a:pPr marL="514350" indent="-514350" eaLnBrk="1" hangingPunct="1">
              <a:buFont typeface="Tahoma" panose="020B0604030504040204" pitchFamily="34" charset="0"/>
              <a:buNone/>
            </a:pPr>
            <a:r>
              <a:rPr lang="en-US" u="sng" smtClean="0"/>
              <a:t>Systems Advocacy</a:t>
            </a:r>
          </a:p>
          <a:p>
            <a:pPr marL="514350" indent="-514350" eaLnBrk="1" hangingPunct="1">
              <a:buFont typeface="Tahoma" panose="020B0604030504040204" pitchFamily="34" charset="0"/>
              <a:buNone/>
            </a:pPr>
            <a:endParaRPr lang="en-US" sz="1200" smtClean="0"/>
          </a:p>
          <a:p>
            <a:pPr marL="514350" indent="-514350" eaLnBrk="1" hangingPunct="1">
              <a:buFont typeface="Tahoma" panose="020B0604030504040204" pitchFamily="34" charset="0"/>
              <a:buNone/>
            </a:pPr>
            <a:r>
              <a:rPr lang="en-US" smtClean="0"/>
              <a:t>Outcome:  Methods and practices promote independence</a:t>
            </a:r>
          </a:p>
          <a:p>
            <a:pPr marL="514350" indent="-514350" eaLnBrk="1" hangingPunct="1">
              <a:buFont typeface="Tahoma" panose="020B0604030504040204" pitchFamily="34" charset="0"/>
              <a:buNone/>
            </a:pPr>
            <a:endParaRPr lang="en-US" sz="1200" smtClean="0"/>
          </a:p>
          <a:p>
            <a:pPr marL="514350" indent="-514350" eaLnBrk="1" hangingPunct="1">
              <a:buFont typeface="Tahoma" panose="020B0604030504040204" pitchFamily="34" charset="0"/>
              <a:buNone/>
            </a:pPr>
            <a:r>
              <a:rPr lang="en-US" sz="2400" smtClean="0"/>
              <a:t>Indicator:  “# and % of consumers served by the CIL within the past calendar year who moved out of an institution and into a self-directed, community-based setting”</a:t>
            </a:r>
          </a:p>
          <a:p>
            <a:pPr marL="514350" indent="-514350" eaLnBrk="1" hangingPunct="1">
              <a:buFont typeface="Tahoma" panose="020B0604030504040204" pitchFamily="34" charset="0"/>
              <a:buNone/>
            </a:pPr>
            <a:endParaRPr lang="en-US" sz="1200" smtClean="0"/>
          </a:p>
          <a:p>
            <a:pPr marL="514350" indent="-514350" eaLnBrk="1" hangingPunct="1">
              <a:buFont typeface="Tahoma" panose="020B0604030504040204" pitchFamily="34" charset="0"/>
              <a:buNone/>
            </a:pPr>
            <a:r>
              <a:rPr lang="en-US" sz="2400" smtClean="0"/>
              <a:t>Indicator:  “# and % of consumers served by the CIL within the past calendar year who remained in a self-directed, community-based setting on December 31 despite having been at risk of moving into an institution”</a:t>
            </a:r>
          </a:p>
        </p:txBody>
      </p:sp>
      <p:sp>
        <p:nvSpPr>
          <p:cNvPr id="4" name="Title 1"/>
          <p:cNvSpPr>
            <a:spLocks noGrp="1"/>
          </p:cNvSpPr>
          <p:nvPr>
            <p:ph type="title"/>
          </p:nvPr>
        </p:nvSpPr>
        <p:spPr/>
        <p:txBody>
          <a:bodyPr/>
          <a:lstStyle/>
          <a:p>
            <a:pPr eaLnBrk="1" hangingPunct="1">
              <a:defRPr/>
            </a:pPr>
            <a:r>
              <a:rPr lang="en-US" dirty="0" smtClean="0"/>
              <a:t>11 Measurable Indicators for the 8 Selected Outcomes, </a:t>
            </a:r>
            <a:r>
              <a:rPr lang="en-US" sz="2800" dirty="0" smtClean="0"/>
              <a:t>cont’d. 3</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304800" y="1828800"/>
            <a:ext cx="7696200" cy="792163"/>
          </a:xfrm>
        </p:spPr>
        <p:txBody>
          <a:bodyPr/>
          <a:lstStyle/>
          <a:p>
            <a:pPr algn="ctr" eaLnBrk="1" hangingPunct="1">
              <a:defRPr/>
            </a:pPr>
            <a:r>
              <a:rPr lang="en-US" dirty="0" smtClean="0"/>
              <a:t>Your Turn</a:t>
            </a:r>
            <a:br>
              <a:rPr lang="en-US" dirty="0" smtClean="0"/>
            </a:br>
            <a:endParaRPr lang="en-US" dirty="0" smtClean="0"/>
          </a:p>
        </p:txBody>
      </p:sp>
      <p:sp>
        <p:nvSpPr>
          <p:cNvPr id="48131" name="Subtitle 4"/>
          <p:cNvSpPr>
            <a:spLocks noGrp="1"/>
          </p:cNvSpPr>
          <p:nvPr>
            <p:ph idx="1"/>
          </p:nvPr>
        </p:nvSpPr>
        <p:spPr>
          <a:xfrm>
            <a:off x="457200" y="2895600"/>
            <a:ext cx="8153400" cy="1828800"/>
          </a:xfrm>
        </p:spPr>
        <p:txBody>
          <a:bodyPr/>
          <a:lstStyle/>
          <a:p>
            <a:pPr eaLnBrk="1" hangingPunct="1"/>
            <a:r>
              <a:rPr lang="en-US" smtClean="0"/>
              <a:t>Develop 2 measurable indicators for each of your 2 outcomes (4 indicators in total), and write them on your Outcomes Management Worksheet.  Make each indicator SMART.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49155"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50179"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52400"/>
            <a:ext cx="7696200" cy="792163"/>
          </a:xfrm>
        </p:spPr>
        <p:txBody>
          <a:bodyPr/>
          <a:lstStyle/>
          <a:p>
            <a:pPr eaLnBrk="1" hangingPunct="1">
              <a:defRPr/>
            </a:pPr>
            <a:r>
              <a:rPr lang="en-US" dirty="0" smtClean="0"/>
              <a:t>Measurable</a:t>
            </a:r>
            <a:r>
              <a:rPr lang="en-US" i="1" dirty="0" smtClean="0"/>
              <a:t> Indicator</a:t>
            </a:r>
          </a:p>
        </p:txBody>
      </p:sp>
      <p:sp>
        <p:nvSpPr>
          <p:cNvPr id="29699" name="Rectangle 3"/>
          <p:cNvSpPr>
            <a:spLocks noGrp="1" noChangeArrowheads="1"/>
          </p:cNvSpPr>
          <p:nvPr>
            <p:ph idx="1"/>
          </p:nvPr>
        </p:nvSpPr>
        <p:spPr>
          <a:xfrm>
            <a:off x="457200" y="1066800"/>
            <a:ext cx="8458200" cy="4648200"/>
          </a:xfrm>
        </p:spPr>
        <p:txBody>
          <a:bodyPr/>
          <a:lstStyle/>
          <a:p>
            <a:pPr marL="0" indent="0" eaLnBrk="1" hangingPunct="1">
              <a:buFont typeface="Wingdings" panose="05000000000000000000" pitchFamily="2" charset="2"/>
              <a:buNone/>
            </a:pPr>
            <a:r>
              <a:rPr lang="en-US" smtClean="0"/>
              <a:t>The specific item of information that tracks (“indicates”) a program’s success on an outcome:</a:t>
            </a:r>
          </a:p>
          <a:p>
            <a:pPr marL="0" indent="0" eaLnBrk="1" hangingPunct="1">
              <a:buFont typeface="Wingdings" panose="05000000000000000000" pitchFamily="2" charset="2"/>
              <a:buNone/>
            </a:pPr>
            <a:r>
              <a:rPr lang="en-US" sz="1400" smtClean="0"/>
              <a:t>  </a:t>
            </a:r>
          </a:p>
          <a:p>
            <a:pPr marL="0" indent="0" eaLnBrk="1" hangingPunct="1"/>
            <a:r>
              <a:rPr lang="en-US" smtClean="0"/>
              <a:t>  Defines exactly what you mean by the outcome</a:t>
            </a:r>
          </a:p>
          <a:p>
            <a:pPr marL="0" indent="0" eaLnBrk="1" hangingPunct="1">
              <a:buFont typeface="Tahoma" panose="020B0604030504040204" pitchFamily="34" charset="0"/>
              <a:buNone/>
            </a:pPr>
            <a:endParaRPr lang="en-US" sz="1400" smtClean="0"/>
          </a:p>
          <a:p>
            <a:pPr marL="0" indent="0" eaLnBrk="1" hangingPunct="1"/>
            <a:r>
              <a:rPr lang="en-US" smtClean="0"/>
              <a:t>  Shows how much the outcome is being achieved</a:t>
            </a:r>
            <a:endParaRPr lang="en-US" sz="1400" smtClean="0"/>
          </a:p>
          <a:p>
            <a:pPr marL="0" indent="0" eaLnBrk="1" hangingPunct="1">
              <a:buFont typeface="Tahoma" panose="020B0604030504040204" pitchFamily="34" charset="0"/>
              <a:buNone/>
            </a:pPr>
            <a:endParaRPr lang="en-US" sz="1400" smtClean="0"/>
          </a:p>
          <a:p>
            <a:pPr marL="0" indent="0" eaLnBrk="1" hangingPunct="1"/>
            <a:r>
              <a:rPr lang="en-US" smtClean="0"/>
              <a:t>  Often expressed as the number (#) and</a:t>
            </a:r>
          </a:p>
          <a:p>
            <a:pPr marL="0" indent="0" eaLnBrk="1" hangingPunct="1">
              <a:buFont typeface="Tahoma" panose="020B0604030504040204" pitchFamily="34" charset="0"/>
              <a:buNone/>
            </a:pPr>
            <a:r>
              <a:rPr lang="en-US" smtClean="0"/>
              <a:t>   percent (%) of participants achieving the outcome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28600"/>
            <a:ext cx="8610600" cy="838200"/>
          </a:xfrm>
        </p:spPr>
        <p:txBody>
          <a:bodyPr/>
          <a:lstStyle/>
          <a:p>
            <a:pPr eaLnBrk="1" hangingPunct="1">
              <a:defRPr/>
            </a:pPr>
            <a:r>
              <a:rPr lang="en-US" dirty="0" smtClean="0"/>
              <a:t>Outcomes vs. Indicators</a:t>
            </a:r>
          </a:p>
        </p:txBody>
      </p:sp>
      <p:sp>
        <p:nvSpPr>
          <p:cNvPr id="4099" name="Rectangle 3"/>
          <p:cNvSpPr>
            <a:spLocks noGrp="1" noChangeArrowheads="1"/>
          </p:cNvSpPr>
          <p:nvPr>
            <p:ph type="body" idx="1"/>
          </p:nvPr>
        </p:nvSpPr>
        <p:spPr>
          <a:xfrm>
            <a:off x="381000" y="1371600"/>
            <a:ext cx="8077200" cy="4876800"/>
          </a:xfrm>
        </p:spPr>
        <p:txBody>
          <a:bodyPr/>
          <a:lstStyle/>
          <a:p>
            <a:pPr eaLnBrk="1" hangingPunct="1"/>
            <a:r>
              <a:rPr lang="en-US" b="1" smtClean="0"/>
              <a:t>Outcome:  </a:t>
            </a:r>
            <a:r>
              <a:rPr lang="en-US" smtClean="0"/>
              <a:t>Benefits for participants during or after their involvement with a program</a:t>
            </a:r>
          </a:p>
          <a:p>
            <a:pPr eaLnBrk="1" hangingPunct="1"/>
            <a:endParaRPr lang="en-US" sz="1400" smtClean="0"/>
          </a:p>
          <a:p>
            <a:pPr eaLnBrk="1" hangingPunct="1">
              <a:buFont typeface="Tahoma" panose="020B0604030504040204" pitchFamily="34" charset="0"/>
              <a:buNone/>
            </a:pPr>
            <a:r>
              <a:rPr lang="en-US" i="1" smtClean="0"/>
              <a:t>   “Parents read to their preschoolers”</a:t>
            </a:r>
            <a:endParaRPr lang="en-US" b="1" smtClean="0"/>
          </a:p>
          <a:p>
            <a:pPr eaLnBrk="1" hangingPunct="1">
              <a:lnSpc>
                <a:spcPct val="50000"/>
              </a:lnSpc>
            </a:pPr>
            <a:endParaRPr lang="en-US" sz="3200" b="1" smtClean="0"/>
          </a:p>
          <a:p>
            <a:pPr eaLnBrk="1" hangingPunct="1"/>
            <a:r>
              <a:rPr lang="en-US" b="1" smtClean="0"/>
              <a:t>Indicator:  </a:t>
            </a:r>
            <a:r>
              <a:rPr lang="en-US" smtClean="0"/>
              <a:t>The specific information collected to track the program’s success on an outcome</a:t>
            </a:r>
          </a:p>
          <a:p>
            <a:pPr eaLnBrk="1" hangingPunct="1">
              <a:buFont typeface="Tahoma" panose="020B0604030504040204" pitchFamily="34" charset="0"/>
              <a:buNone/>
            </a:pPr>
            <a:endParaRPr lang="en-US" sz="1400" smtClean="0"/>
          </a:p>
          <a:p>
            <a:pPr eaLnBrk="1" hangingPunct="1">
              <a:buFont typeface="Tahoma" panose="020B0604030504040204" pitchFamily="34" charset="0"/>
              <a:buNone/>
            </a:pPr>
            <a:r>
              <a:rPr lang="en-US" i="1" smtClean="0"/>
              <a:t>   “The # and % of parents who read to their preschoolers at least 3 times per week”</a:t>
            </a:r>
            <a:endParaRPr lang="en-US" b="1"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4" end="4"/>
                                            </p:txEl>
                                          </p:spTgt>
                                        </p:tgtEl>
                                        <p:attrNameLst>
                                          <p:attrName>style.visibility</p:attrName>
                                        </p:attrNameLst>
                                      </p:cBhvr>
                                      <p:to>
                                        <p:strVal val="visible"/>
                                      </p:to>
                                    </p:set>
                                    <p:anim calcmode="lin" valueType="num">
                                      <p:cBhvr additive="base">
                                        <p:cTn id="7"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6" end="6"/>
                                            </p:txEl>
                                          </p:spTgt>
                                        </p:tgtEl>
                                        <p:attrNameLst>
                                          <p:attrName>style.visibility</p:attrName>
                                        </p:attrNameLst>
                                      </p:cBhvr>
                                      <p:to>
                                        <p:strVal val="visible"/>
                                      </p:to>
                                    </p:set>
                                    <p:anim calcmode="lin" valueType="num">
                                      <p:cBhvr additive="base">
                                        <p:cTn id="13"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Text Box 32"/>
          <p:cNvSpPr txBox="1">
            <a:spLocks noChangeArrowheads="1"/>
          </p:cNvSpPr>
          <p:nvPr/>
        </p:nvSpPr>
        <p:spPr bwMode="auto">
          <a:xfrm>
            <a:off x="292100" y="76200"/>
            <a:ext cx="7423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3200" b="1" dirty="0">
                <a:solidFill>
                  <a:schemeClr val="accent2"/>
                </a:solidFill>
                <a:effectLst>
                  <a:outerShdw blurRad="38100" dist="38100" dir="2700000" algn="tl">
                    <a:srgbClr val="000000">
                      <a:alpha val="43137"/>
                    </a:srgbClr>
                  </a:outerShdw>
                </a:effectLst>
                <a:latin typeface="+mj-lt"/>
              </a:rPr>
              <a:t>At-Risk Teen Mentoring Program</a:t>
            </a:r>
          </a:p>
        </p:txBody>
      </p:sp>
      <p:grpSp>
        <p:nvGrpSpPr>
          <p:cNvPr id="31747" name="Group 9"/>
          <p:cNvGrpSpPr>
            <a:grpSpLocks/>
          </p:cNvGrpSpPr>
          <p:nvPr/>
        </p:nvGrpSpPr>
        <p:grpSpPr bwMode="auto">
          <a:xfrm>
            <a:off x="1238250" y="762000"/>
            <a:ext cx="6705600" cy="5429250"/>
            <a:chOff x="1238250" y="762000"/>
            <a:chExt cx="6705600" cy="5429250"/>
          </a:xfrm>
        </p:grpSpPr>
        <p:grpSp>
          <p:nvGrpSpPr>
            <p:cNvPr id="31748" name="Group 7"/>
            <p:cNvGrpSpPr>
              <a:grpSpLocks/>
            </p:cNvGrpSpPr>
            <p:nvPr/>
          </p:nvGrpSpPr>
          <p:grpSpPr bwMode="auto">
            <a:xfrm>
              <a:off x="1543050" y="4667250"/>
              <a:ext cx="6324600" cy="1524000"/>
              <a:chOff x="1543050" y="4667250"/>
              <a:chExt cx="6324600" cy="1524000"/>
            </a:xfrm>
          </p:grpSpPr>
          <p:sp>
            <p:nvSpPr>
              <p:cNvPr id="6175" name="Rectangle 3" descr="Box on bottom with arrows flowing up to 2 columns says: Mentors meet with at-risk teens for an hour each week.  Mentors stress the importance of education, encourage school attendance, occasionally help with homework. Left column going up with f&#10;"/>
              <p:cNvSpPr>
                <a:spLocks noChangeArrowheads="1"/>
              </p:cNvSpPr>
              <p:nvPr/>
            </p:nvSpPr>
            <p:spPr bwMode="auto">
              <a:xfrm>
                <a:off x="1695450" y="4767263"/>
                <a:ext cx="6096000" cy="138112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p>
                <a:pPr marL="114300" indent="-114300" algn="ctr" eaLnBrk="0" hangingPunct="0">
                  <a:defRPr/>
                </a:pPr>
                <a:r>
                  <a:rPr lang="en-US" sz="2100" dirty="0">
                    <a:latin typeface="+mn-lt"/>
                  </a:rPr>
                  <a:t>Mentors meet with at-risk teens for an hour each week.  Mentors stress the importance of education, encourage school attendance, occasionally help with homework.</a:t>
                </a:r>
              </a:p>
            </p:txBody>
          </p:sp>
          <p:sp>
            <p:nvSpPr>
              <p:cNvPr id="6176" name="AutoShape 4"/>
              <p:cNvSpPr>
                <a:spLocks noChangeArrowheads="1"/>
              </p:cNvSpPr>
              <p:nvPr/>
            </p:nvSpPr>
            <p:spPr bwMode="auto">
              <a:xfrm>
                <a:off x="1543050" y="4667250"/>
                <a:ext cx="6324600" cy="15240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31749" name="Group 6"/>
            <p:cNvGrpSpPr>
              <a:grpSpLocks/>
            </p:cNvGrpSpPr>
            <p:nvPr/>
          </p:nvGrpSpPr>
          <p:grpSpPr bwMode="auto">
            <a:xfrm>
              <a:off x="1238250" y="1447800"/>
              <a:ext cx="3125788" cy="1028700"/>
              <a:chOff x="1238250" y="1447800"/>
              <a:chExt cx="3125788" cy="1028700"/>
            </a:xfrm>
          </p:grpSpPr>
          <p:sp>
            <p:nvSpPr>
              <p:cNvPr id="6172" name="Rectangle 6"/>
              <p:cNvSpPr>
                <a:spLocks noChangeArrowheads="1"/>
              </p:cNvSpPr>
              <p:nvPr/>
            </p:nvSpPr>
            <p:spPr bwMode="auto">
              <a:xfrm>
                <a:off x="1390650" y="1457325"/>
                <a:ext cx="28194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achieve</a:t>
                </a:r>
              </a:p>
              <a:p>
                <a:pPr algn="ctr" eaLnBrk="0" hangingPunct="0">
                  <a:defRPr/>
                </a:pPr>
                <a:r>
                  <a:rPr lang="en-US" sz="2100" dirty="0">
                    <a:latin typeface="+mn-lt"/>
                  </a:rPr>
                  <a:t>passing grades.</a:t>
                </a:r>
              </a:p>
            </p:txBody>
          </p:sp>
          <p:sp>
            <p:nvSpPr>
              <p:cNvPr id="6173" name="AutoShape 7"/>
              <p:cNvSpPr>
                <a:spLocks noChangeArrowheads="1"/>
              </p:cNvSpPr>
              <p:nvPr/>
            </p:nvSpPr>
            <p:spPr bwMode="blackWhite">
              <a:xfrm>
                <a:off x="2762250" y="23241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74" name="AutoShape 8"/>
              <p:cNvSpPr>
                <a:spLocks noChangeArrowheads="1"/>
              </p:cNvSpPr>
              <p:nvPr/>
            </p:nvSpPr>
            <p:spPr bwMode="auto">
              <a:xfrm>
                <a:off x="1238250" y="14478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grpSp>
        <p:grpSp>
          <p:nvGrpSpPr>
            <p:cNvPr id="31750" name="Group 5"/>
            <p:cNvGrpSpPr>
              <a:grpSpLocks/>
            </p:cNvGrpSpPr>
            <p:nvPr/>
          </p:nvGrpSpPr>
          <p:grpSpPr bwMode="auto">
            <a:xfrm>
              <a:off x="1238250" y="2514600"/>
              <a:ext cx="3125788" cy="1028700"/>
              <a:chOff x="1238250" y="2514600"/>
              <a:chExt cx="3125788" cy="1028700"/>
            </a:xfrm>
          </p:grpSpPr>
          <p:sp>
            <p:nvSpPr>
              <p:cNvPr id="6169" name="Rectangle 10"/>
              <p:cNvSpPr>
                <a:spLocks noChangeArrowheads="1"/>
              </p:cNvSpPr>
              <p:nvPr/>
            </p:nvSpPr>
            <p:spPr bwMode="auto">
              <a:xfrm>
                <a:off x="1238250" y="252412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
                </a:r>
              </a:p>
              <a:p>
                <a:pPr algn="ctr" eaLnBrk="0" hangingPunct="0">
                  <a:defRPr/>
                </a:pPr>
                <a:r>
                  <a:rPr lang="en-US" sz="2100">
                    <a:latin typeface="+mn-lt"/>
                  </a:rPr>
                  <a:t>earn better grades.</a:t>
                </a:r>
              </a:p>
            </p:txBody>
          </p:sp>
          <p:sp>
            <p:nvSpPr>
              <p:cNvPr id="6170" name="AutoShape 11"/>
              <p:cNvSpPr>
                <a:spLocks noChangeArrowheads="1"/>
              </p:cNvSpPr>
              <p:nvPr/>
            </p:nvSpPr>
            <p:spPr bwMode="auto">
              <a:xfrm>
                <a:off x="1238250" y="251460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71" name="AutoShape 12"/>
              <p:cNvSpPr>
                <a:spLocks noChangeArrowheads="1"/>
              </p:cNvSpPr>
              <p:nvPr/>
            </p:nvSpPr>
            <p:spPr bwMode="blackWhite">
              <a:xfrm>
                <a:off x="2762250" y="33909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31751" name="Group 4"/>
            <p:cNvGrpSpPr>
              <a:grpSpLocks/>
            </p:cNvGrpSpPr>
            <p:nvPr/>
          </p:nvGrpSpPr>
          <p:grpSpPr bwMode="auto">
            <a:xfrm>
              <a:off x="2000250" y="762000"/>
              <a:ext cx="5334000" cy="647700"/>
              <a:chOff x="2000250" y="762000"/>
              <a:chExt cx="5334000" cy="647700"/>
            </a:xfrm>
          </p:grpSpPr>
          <p:grpSp>
            <p:nvGrpSpPr>
              <p:cNvPr id="31766" name="Group 14"/>
              <p:cNvGrpSpPr>
                <a:grpSpLocks/>
              </p:cNvGrpSpPr>
              <p:nvPr/>
            </p:nvGrpSpPr>
            <p:grpSpPr bwMode="auto">
              <a:xfrm>
                <a:off x="2000250" y="762000"/>
                <a:ext cx="5334000" cy="457200"/>
                <a:chOff x="1200" y="432"/>
                <a:chExt cx="3360" cy="288"/>
              </a:xfrm>
            </p:grpSpPr>
            <p:sp>
              <p:nvSpPr>
                <p:cNvPr id="6167" name="Rectangle 15"/>
                <p:cNvSpPr>
                  <a:spLocks noChangeArrowheads="1"/>
                </p:cNvSpPr>
                <p:nvPr/>
              </p:nvSpPr>
              <p:spPr bwMode="auto">
                <a:xfrm>
                  <a:off x="1200" y="436"/>
                  <a:ext cx="3360" cy="262"/>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a:t>
                  </a:r>
                  <a:r>
                    <a:rPr lang="en-US" sz="2100" dirty="0">
                      <a:latin typeface="+mn-lt"/>
                    </a:rPr>
                    <a:t>teens </a:t>
                  </a:r>
                  <a:r>
                    <a:rPr lang="en-US" sz="2100" dirty="0">
                      <a:latin typeface="+mn-lt"/>
                    </a:rPr>
                    <a:t>graduate from high school.</a:t>
                  </a:r>
                </a:p>
              </p:txBody>
            </p:sp>
            <p:sp>
              <p:nvSpPr>
                <p:cNvPr id="6168" name="AutoShape 16"/>
                <p:cNvSpPr>
                  <a:spLocks noChangeArrowheads="1"/>
                </p:cNvSpPr>
                <p:nvPr/>
              </p:nvSpPr>
              <p:spPr bwMode="auto">
                <a:xfrm>
                  <a:off x="1248" y="432"/>
                  <a:ext cx="3264" cy="288"/>
                </a:xfrm>
                <a:prstGeom prst="roundRect">
                  <a:avLst>
                    <a:gd name="adj" fmla="val 16667"/>
                  </a:avLst>
                </a:prstGeom>
                <a:noFill/>
                <a:ln w="28575">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000">
                    <a:latin typeface="+mn-lt"/>
                  </a:endParaRPr>
                </a:p>
              </p:txBody>
            </p:sp>
          </p:grpSp>
          <p:sp>
            <p:nvSpPr>
              <p:cNvPr id="6165" name="AutoShape 17"/>
              <p:cNvSpPr>
                <a:spLocks noChangeArrowheads="1"/>
              </p:cNvSpPr>
              <p:nvPr/>
            </p:nvSpPr>
            <p:spPr bwMode="blackWhite">
              <a:xfrm>
                <a:off x="27622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66" name="AutoShape 18"/>
              <p:cNvSpPr>
                <a:spLocks noChangeArrowheads="1"/>
              </p:cNvSpPr>
              <p:nvPr/>
            </p:nvSpPr>
            <p:spPr bwMode="blackWhite">
              <a:xfrm>
                <a:off x="62293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31752" name="Group 3"/>
            <p:cNvGrpSpPr>
              <a:grpSpLocks/>
            </p:cNvGrpSpPr>
            <p:nvPr/>
          </p:nvGrpSpPr>
          <p:grpSpPr bwMode="auto">
            <a:xfrm>
              <a:off x="4667250" y="1466850"/>
              <a:ext cx="3276600" cy="1276350"/>
              <a:chOff x="4667250" y="1466850"/>
              <a:chExt cx="3276600" cy="1276350"/>
            </a:xfrm>
          </p:grpSpPr>
          <p:sp>
            <p:nvSpPr>
              <p:cNvPr id="6160" name="Rectangle 20" descr="&#10;Starting at bottom, box with two arrows pointing up to two columns. Mentors meet with at-risk teens for an hour each week. mentors stress the importance of education, encourage school attendance, occasionally help with homework. First column, starting at bottom says At-risk teens complete homework regularly. Arrow up, with next box At-risk teens earn better grades. Arrow up with next bos At-risk teens achieve passing grades, ending with top box At-risk teens graduate from high school. &#10;&#10;Back to bottom box bottom, box with two arrows pointing up to two columns. Mentors meet with at-risk teens for an hour each week. mentors stress the importance of education, encourage school attendance, occasionally help with homework. Right column, arrow up At-risk teens attend school regularly. At-risk teens meet district attendance requirements. Arrow up, top box, At-risk teens graduate from high school.&#10;&#10;&#10;&#10;At-risk teens graduate from high school"/>
              <p:cNvSpPr>
                <a:spLocks noChangeArrowheads="1"/>
              </p:cNvSpPr>
              <p:nvPr/>
            </p:nvSpPr>
            <p:spPr bwMode="auto">
              <a:xfrm>
                <a:off x="4667250" y="1495425"/>
                <a:ext cx="32766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dirty="0">
                    <a:latin typeface="+mn-lt"/>
                  </a:rPr>
                  <a:t>At-risk teens meet district attendance requirements.</a:t>
                </a:r>
              </a:p>
            </p:txBody>
          </p:sp>
          <p:grpSp>
            <p:nvGrpSpPr>
              <p:cNvPr id="31763" name="Group 21"/>
              <p:cNvGrpSpPr>
                <a:grpSpLocks/>
              </p:cNvGrpSpPr>
              <p:nvPr/>
            </p:nvGrpSpPr>
            <p:grpSpPr bwMode="auto">
              <a:xfrm>
                <a:off x="4743450" y="1466850"/>
                <a:ext cx="3124200" cy="1276350"/>
                <a:chOff x="2976" y="924"/>
                <a:chExt cx="1968" cy="804"/>
              </a:xfrm>
            </p:grpSpPr>
            <p:sp>
              <p:nvSpPr>
                <p:cNvPr id="6162" name="AutoShape 22"/>
                <p:cNvSpPr>
                  <a:spLocks noChangeArrowheads="1"/>
                </p:cNvSpPr>
                <p:nvPr/>
              </p:nvSpPr>
              <p:spPr bwMode="auto">
                <a:xfrm>
                  <a:off x="2976" y="924"/>
                  <a:ext cx="1968" cy="528"/>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63" name="AutoShape 23"/>
                <p:cNvSpPr>
                  <a:spLocks noChangeArrowheads="1"/>
                </p:cNvSpPr>
                <p:nvPr/>
              </p:nvSpPr>
              <p:spPr bwMode="blackWhite">
                <a:xfrm>
                  <a:off x="3924" y="1632"/>
                  <a:ext cx="96" cy="96"/>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grpSp>
          <p:nvGrpSpPr>
            <p:cNvPr id="31753" name="Group 2"/>
            <p:cNvGrpSpPr>
              <a:grpSpLocks/>
            </p:cNvGrpSpPr>
            <p:nvPr/>
          </p:nvGrpSpPr>
          <p:grpSpPr bwMode="auto">
            <a:xfrm>
              <a:off x="1238250" y="3600450"/>
              <a:ext cx="3125788" cy="1028700"/>
              <a:chOff x="1238250" y="3600450"/>
              <a:chExt cx="3125788" cy="1028700"/>
            </a:xfrm>
          </p:grpSpPr>
          <p:sp>
            <p:nvSpPr>
              <p:cNvPr id="6157" name="Rectangle 25"/>
              <p:cNvSpPr>
                <a:spLocks noChangeArrowheads="1"/>
              </p:cNvSpPr>
              <p:nvPr/>
            </p:nvSpPr>
            <p:spPr bwMode="auto">
              <a:xfrm>
                <a:off x="1238250" y="3609975"/>
                <a:ext cx="31242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complete homework regularly.</a:t>
                </a:r>
              </a:p>
            </p:txBody>
          </p:sp>
          <p:sp>
            <p:nvSpPr>
              <p:cNvPr id="6158" name="AutoShape 26"/>
              <p:cNvSpPr>
                <a:spLocks noChangeArrowheads="1"/>
              </p:cNvSpPr>
              <p:nvPr/>
            </p:nvSpPr>
            <p:spPr bwMode="auto">
              <a:xfrm>
                <a:off x="1238250" y="3600450"/>
                <a:ext cx="3125788"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9" name="AutoShape 27"/>
              <p:cNvSpPr>
                <a:spLocks noChangeArrowheads="1"/>
              </p:cNvSpPr>
              <p:nvPr/>
            </p:nvSpPr>
            <p:spPr bwMode="blackWhite">
              <a:xfrm>
                <a:off x="2762250" y="447675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31754" name="Group 1"/>
            <p:cNvGrpSpPr>
              <a:grpSpLocks/>
            </p:cNvGrpSpPr>
            <p:nvPr/>
          </p:nvGrpSpPr>
          <p:grpSpPr bwMode="auto">
            <a:xfrm>
              <a:off x="4743450" y="3200400"/>
              <a:ext cx="3124200" cy="1219200"/>
              <a:chOff x="4743450" y="3200400"/>
              <a:chExt cx="3124200" cy="1219200"/>
            </a:xfrm>
          </p:grpSpPr>
          <p:sp>
            <p:nvSpPr>
              <p:cNvPr id="6154" name="Rectangle 29"/>
              <p:cNvSpPr>
                <a:spLocks noChangeArrowheads="1"/>
              </p:cNvSpPr>
              <p:nvPr/>
            </p:nvSpPr>
            <p:spPr bwMode="auto">
              <a:xfrm>
                <a:off x="4743450" y="3209925"/>
                <a:ext cx="2971800" cy="73977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46038" tIns="46038" rIns="46038" bIns="46038" anchor="ctr">
                <a:spAutoFit/>
              </a:bodyPr>
              <a:lstStyle/>
              <a:p>
                <a:pPr algn="ctr" eaLnBrk="0" hangingPunct="0">
                  <a:defRPr/>
                </a:pPr>
                <a:r>
                  <a:rPr lang="en-US" sz="2100">
                    <a:latin typeface="+mn-lt"/>
                  </a:rPr>
                  <a:t>At-risk teens attend school regularly.</a:t>
                </a:r>
              </a:p>
            </p:txBody>
          </p:sp>
          <p:sp>
            <p:nvSpPr>
              <p:cNvPr id="6155" name="AutoShape 30"/>
              <p:cNvSpPr>
                <a:spLocks noChangeArrowheads="1"/>
              </p:cNvSpPr>
              <p:nvPr/>
            </p:nvSpPr>
            <p:spPr bwMode="auto">
              <a:xfrm>
                <a:off x="4743450" y="3200400"/>
                <a:ext cx="3124200" cy="838200"/>
              </a:xfrm>
              <a:prstGeom prst="roundRect">
                <a:avLst>
                  <a:gd name="adj" fmla="val 16667"/>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defRPr/>
                </a:pPr>
                <a:endParaRPr lang="en-US" sz="2100">
                  <a:latin typeface="+mn-lt"/>
                </a:endParaRPr>
              </a:p>
            </p:txBody>
          </p:sp>
          <p:sp>
            <p:nvSpPr>
              <p:cNvPr id="6156" name="AutoShape 31"/>
              <p:cNvSpPr>
                <a:spLocks noChangeArrowheads="1"/>
              </p:cNvSpPr>
              <p:nvPr/>
            </p:nvSpPr>
            <p:spPr bwMode="blackWhite">
              <a:xfrm>
                <a:off x="6229350" y="42672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sp>
          <p:nvSpPr>
            <p:cNvPr id="9" name="Rounded Rectangle 8"/>
            <p:cNvSpPr/>
            <p:nvPr/>
          </p:nvSpPr>
          <p:spPr>
            <a:xfrm>
              <a:off x="2133600" y="793750"/>
              <a:ext cx="5029200" cy="3905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5638800" cy="609600"/>
          </a:xfrm>
        </p:spPr>
        <p:txBody>
          <a:bodyPr/>
          <a:lstStyle/>
          <a:p>
            <a:pPr eaLnBrk="1" hangingPunct="1">
              <a:defRPr/>
            </a:pPr>
            <a:r>
              <a:rPr lang="en-US" smtClean="0"/>
              <a:t>At-Risk Teen Mentoring Program</a:t>
            </a:r>
            <a:r>
              <a:rPr lang="en-US" sz="1400" smtClean="0"/>
              <a:t> </a:t>
            </a:r>
          </a:p>
        </p:txBody>
      </p:sp>
      <p:sp>
        <p:nvSpPr>
          <p:cNvPr id="32771" name="Rectangle 3"/>
          <p:cNvSpPr>
            <a:spLocks noChangeArrowheads="1"/>
          </p:cNvSpPr>
          <p:nvPr/>
        </p:nvSpPr>
        <p:spPr bwMode="auto">
          <a:xfrm>
            <a:off x="1905000" y="51054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b="1">
              <a:latin typeface="Times New Roman" panose="02020603050405020304" pitchFamily="18" charset="0"/>
            </a:endParaRPr>
          </a:p>
        </p:txBody>
      </p:sp>
      <p:sp>
        <p:nvSpPr>
          <p:cNvPr id="32772" name="Text Box 4"/>
          <p:cNvSpPr txBox="1">
            <a:spLocks noChangeArrowheads="1"/>
          </p:cNvSpPr>
          <p:nvPr/>
        </p:nvSpPr>
        <p:spPr bwMode="auto">
          <a:xfrm>
            <a:off x="1905000" y="51054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32773" name="Text Box 5"/>
          <p:cNvSpPr txBox="1">
            <a:spLocks noChangeArrowheads="1"/>
          </p:cNvSpPr>
          <p:nvPr/>
        </p:nvSpPr>
        <p:spPr bwMode="auto">
          <a:xfrm>
            <a:off x="1600200" y="3505200"/>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4000" b="1">
              <a:latin typeface="Times New Roman" panose="02020603050405020304" pitchFamily="18" charset="0"/>
            </a:endParaRPr>
          </a:p>
        </p:txBody>
      </p:sp>
      <p:sp>
        <p:nvSpPr>
          <p:cNvPr id="32774" name="Rectangle 6"/>
          <p:cNvSpPr>
            <a:spLocks noChangeArrowheads="1"/>
          </p:cNvSpPr>
          <p:nvPr/>
        </p:nvSpPr>
        <p:spPr bwMode="auto">
          <a:xfrm>
            <a:off x="685800" y="39624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32775" name="Rectangle 7"/>
          <p:cNvSpPr>
            <a:spLocks noChangeArrowheads="1"/>
          </p:cNvSpPr>
          <p:nvPr/>
        </p:nvSpPr>
        <p:spPr bwMode="auto">
          <a:xfrm>
            <a:off x="685800" y="2895600"/>
            <a:ext cx="17526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 </a:t>
            </a:r>
          </a:p>
        </p:txBody>
      </p:sp>
      <p:sp>
        <p:nvSpPr>
          <p:cNvPr id="32776" name="Rectangle 8"/>
          <p:cNvSpPr>
            <a:spLocks noChangeArrowheads="1"/>
          </p:cNvSpPr>
          <p:nvPr/>
        </p:nvSpPr>
        <p:spPr bwMode="auto">
          <a:xfrm>
            <a:off x="762000" y="19812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32777" name="Rectangle 9"/>
          <p:cNvSpPr>
            <a:spLocks noChangeArrowheads="1"/>
          </p:cNvSpPr>
          <p:nvPr/>
        </p:nvSpPr>
        <p:spPr bwMode="auto">
          <a:xfrm>
            <a:off x="5181600" y="36576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sz="1400" b="1"/>
          </a:p>
          <a:p>
            <a:pPr algn="ctr" eaLnBrk="1" hangingPunct="1"/>
            <a:r>
              <a:rPr lang="en-US" sz="1400" b="1">
                <a:latin typeface="Times New Roman" panose="02020603050405020304" pitchFamily="18" charset="0"/>
                <a:cs typeface="Times New Roman" panose="02020603050405020304" pitchFamily="18" charset="0"/>
              </a:rPr>
              <a:t>At-risk teens attend</a:t>
            </a:r>
          </a:p>
          <a:p>
            <a:pPr algn="ctr" eaLnBrk="1" hangingPunct="1"/>
            <a:r>
              <a:rPr lang="en-US" sz="1400" b="1">
                <a:latin typeface="Times New Roman" panose="02020603050405020304" pitchFamily="18" charset="0"/>
                <a:cs typeface="Times New Roman" panose="02020603050405020304" pitchFamily="18" charset="0"/>
              </a:rPr>
              <a:t>school regularly.</a:t>
            </a:r>
          </a:p>
          <a:p>
            <a:pPr algn="ctr" eaLnBrk="1" hangingPunct="1"/>
            <a:endParaRPr lang="en-US" sz="1400" b="1">
              <a:latin typeface="Times New Roman" panose="02020603050405020304" pitchFamily="18" charset="0"/>
            </a:endParaRPr>
          </a:p>
        </p:txBody>
      </p:sp>
      <p:sp>
        <p:nvSpPr>
          <p:cNvPr id="32778" name="Rectangle 10"/>
          <p:cNvSpPr>
            <a:spLocks noChangeArrowheads="1"/>
          </p:cNvSpPr>
          <p:nvPr/>
        </p:nvSpPr>
        <p:spPr bwMode="auto">
          <a:xfrm>
            <a:off x="5105400" y="2286000"/>
            <a:ext cx="1676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32779" name="Rectangle 11"/>
          <p:cNvSpPr>
            <a:spLocks noChangeArrowheads="1"/>
          </p:cNvSpPr>
          <p:nvPr/>
        </p:nvSpPr>
        <p:spPr bwMode="auto">
          <a:xfrm>
            <a:off x="3048000" y="11430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32780" name="Line 12"/>
          <p:cNvSpPr>
            <a:spLocks noChangeShapeType="1"/>
          </p:cNvSpPr>
          <p:nvPr/>
        </p:nvSpPr>
        <p:spPr bwMode="auto">
          <a:xfrm flipV="1">
            <a:off x="2438400" y="4648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1" name="Line 13"/>
          <p:cNvSpPr>
            <a:spLocks noChangeShapeType="1"/>
          </p:cNvSpPr>
          <p:nvPr/>
        </p:nvSpPr>
        <p:spPr bwMode="auto">
          <a:xfrm flipV="1">
            <a:off x="2438400" y="3657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2" name="Line 14"/>
          <p:cNvSpPr>
            <a:spLocks noChangeShapeType="1"/>
          </p:cNvSpPr>
          <p:nvPr/>
        </p:nvSpPr>
        <p:spPr bwMode="auto">
          <a:xfrm flipV="1">
            <a:off x="2438400" y="2590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3" name="Line 15"/>
          <p:cNvSpPr>
            <a:spLocks noChangeShapeType="1"/>
          </p:cNvSpPr>
          <p:nvPr/>
        </p:nvSpPr>
        <p:spPr bwMode="auto">
          <a:xfrm flipV="1">
            <a:off x="6019800" y="4419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4" name="Line 16"/>
          <p:cNvSpPr>
            <a:spLocks noChangeShapeType="1"/>
          </p:cNvSpPr>
          <p:nvPr/>
        </p:nvSpPr>
        <p:spPr bwMode="auto">
          <a:xfrm flipV="1">
            <a:off x="6019800" y="3200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5" name="Line 17"/>
          <p:cNvSpPr>
            <a:spLocks noChangeShapeType="1"/>
          </p:cNvSpPr>
          <p:nvPr/>
        </p:nvSpPr>
        <p:spPr bwMode="auto">
          <a:xfrm flipV="1">
            <a:off x="6019800" y="1828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6" name="Line 18"/>
          <p:cNvSpPr>
            <a:spLocks noChangeShapeType="1"/>
          </p:cNvSpPr>
          <p:nvPr/>
        </p:nvSpPr>
        <p:spPr bwMode="auto">
          <a:xfrm flipV="1">
            <a:off x="2438400" y="1752600"/>
            <a:ext cx="533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2787" name="Text Box 20"/>
          <p:cNvSpPr txBox="1">
            <a:spLocks noChangeArrowheads="1"/>
          </p:cNvSpPr>
          <p:nvPr/>
        </p:nvSpPr>
        <p:spPr bwMode="auto">
          <a:xfrm>
            <a:off x="2438400" y="3962400"/>
            <a:ext cx="2362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finish their homework at least three days out of the week</a:t>
            </a:r>
          </a:p>
        </p:txBody>
      </p:sp>
      <p:sp>
        <p:nvSpPr>
          <p:cNvPr id="32788" name="Text Box 21"/>
          <p:cNvSpPr txBox="1">
            <a:spLocks noChangeArrowheads="1"/>
          </p:cNvSpPr>
          <p:nvPr/>
        </p:nvSpPr>
        <p:spPr bwMode="auto">
          <a:xfrm>
            <a:off x="3276600" y="2895600"/>
            <a:ext cx="1371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1200" b="1"/>
          </a:p>
        </p:txBody>
      </p:sp>
      <p:sp>
        <p:nvSpPr>
          <p:cNvPr id="32789" name="Text Box 22"/>
          <p:cNvSpPr txBox="1">
            <a:spLocks noChangeArrowheads="1"/>
          </p:cNvSpPr>
          <p:nvPr/>
        </p:nvSpPr>
        <p:spPr bwMode="auto">
          <a:xfrm>
            <a:off x="2438400" y="2971800"/>
            <a:ext cx="2209800" cy="8302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better grades in the semester after the intervention than before</a:t>
            </a:r>
          </a:p>
        </p:txBody>
      </p:sp>
      <p:sp>
        <p:nvSpPr>
          <p:cNvPr id="32790" name="Text Box 23"/>
          <p:cNvSpPr txBox="1">
            <a:spLocks noChangeArrowheads="1"/>
          </p:cNvSpPr>
          <p:nvPr/>
        </p:nvSpPr>
        <p:spPr bwMode="auto">
          <a:xfrm>
            <a:off x="2438400" y="2057400"/>
            <a:ext cx="17526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a C or better overall</a:t>
            </a:r>
          </a:p>
        </p:txBody>
      </p:sp>
      <p:sp>
        <p:nvSpPr>
          <p:cNvPr id="32791" name="Text Box 24"/>
          <p:cNvSpPr txBox="1">
            <a:spLocks noChangeArrowheads="1"/>
          </p:cNvSpPr>
          <p:nvPr/>
        </p:nvSpPr>
        <p:spPr bwMode="auto">
          <a:xfrm>
            <a:off x="6781800" y="3733800"/>
            <a:ext cx="1981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attend school at least 80% of the time</a:t>
            </a:r>
          </a:p>
        </p:txBody>
      </p:sp>
      <p:sp>
        <p:nvSpPr>
          <p:cNvPr id="32792" name="Text Box 26"/>
          <p:cNvSpPr txBox="1">
            <a:spLocks noChangeArrowheads="1"/>
          </p:cNvSpPr>
          <p:nvPr/>
        </p:nvSpPr>
        <p:spPr bwMode="auto">
          <a:xfrm>
            <a:off x="6781800" y="2438400"/>
            <a:ext cx="19050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avoid attendance problems with the district</a:t>
            </a:r>
          </a:p>
        </p:txBody>
      </p:sp>
      <p:sp>
        <p:nvSpPr>
          <p:cNvPr id="32793" name="Text Box 26"/>
          <p:cNvSpPr txBox="1">
            <a:spLocks noChangeArrowheads="1"/>
          </p:cNvSpPr>
          <p:nvPr/>
        </p:nvSpPr>
        <p:spPr bwMode="auto">
          <a:xfrm>
            <a:off x="6400800" y="1219200"/>
            <a:ext cx="1905000" cy="4619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receive a diploma on time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0"/>
            <a:ext cx="8229600" cy="1322388"/>
          </a:xfrm>
        </p:spPr>
        <p:txBody>
          <a:bodyPr/>
          <a:lstStyle/>
          <a:p>
            <a:pPr eaLnBrk="1" hangingPunct="1">
              <a:defRPr/>
            </a:pPr>
            <a:r>
              <a:rPr lang="en-US" dirty="0" smtClean="0"/>
              <a:t>Example Outcomes and Indicators for Various Programs</a:t>
            </a:r>
          </a:p>
        </p:txBody>
      </p:sp>
      <p:sp>
        <p:nvSpPr>
          <p:cNvPr id="5123" name="Rectangle 3"/>
          <p:cNvSpPr>
            <a:spLocks noGrp="1" noChangeArrowheads="1"/>
          </p:cNvSpPr>
          <p:nvPr>
            <p:ph type="body" idx="1"/>
          </p:nvPr>
        </p:nvSpPr>
        <p:spPr>
          <a:xfrm>
            <a:off x="381000" y="1295400"/>
            <a:ext cx="8763000" cy="4953000"/>
          </a:xfrm>
        </p:spPr>
        <p:txBody>
          <a:bodyPr/>
          <a:lstStyle/>
          <a:p>
            <a:pPr eaLnBrk="1" hangingPunct="1">
              <a:buFont typeface="Wingdings" pitchFamily="2" charset="2"/>
              <a:buNone/>
              <a:defRPr/>
            </a:pPr>
            <a:r>
              <a:rPr lang="en-US" b="1" dirty="0" smtClean="0"/>
              <a:t>Smoking cessation class</a:t>
            </a:r>
            <a:r>
              <a:rPr lang="en-US" dirty="0" smtClean="0"/>
              <a:t>:</a:t>
            </a:r>
          </a:p>
          <a:p>
            <a:pPr eaLnBrk="1" hangingPunct="1">
              <a:defRPr/>
            </a:pPr>
            <a:r>
              <a:rPr lang="en-US" i="1" u="sng" dirty="0" smtClean="0"/>
              <a:t>Outcome</a:t>
            </a:r>
            <a:r>
              <a:rPr lang="en-US" i="1" dirty="0" smtClean="0"/>
              <a:t>:  </a:t>
            </a:r>
            <a:r>
              <a:rPr lang="en-US" dirty="0" smtClean="0"/>
              <a:t>Participants stop smoking.</a:t>
            </a:r>
          </a:p>
          <a:p>
            <a:pPr eaLnBrk="1" hangingPunct="1">
              <a:defRPr/>
            </a:pPr>
            <a:r>
              <a:rPr lang="en-US" i="1" u="sng" dirty="0" smtClean="0"/>
              <a:t>Indicator</a:t>
            </a:r>
            <a:r>
              <a:rPr lang="en-US" i="1" dirty="0" smtClean="0"/>
              <a:t>:  # and % </a:t>
            </a:r>
            <a:r>
              <a:rPr lang="en-US" dirty="0" smtClean="0"/>
              <a:t>of participants who smoke zero cigarettes in the week following the end of the course</a:t>
            </a:r>
          </a:p>
          <a:p>
            <a:pPr marL="0" indent="0" eaLnBrk="1" hangingPunct="1">
              <a:buFont typeface="Tahoma" panose="020B0604030504040204" pitchFamily="34" charset="0"/>
              <a:buNone/>
              <a:defRPr/>
            </a:pPr>
            <a:endParaRPr lang="en-US" sz="200" dirty="0" smtClean="0"/>
          </a:p>
          <a:p>
            <a:pPr eaLnBrk="1" hangingPunct="1">
              <a:buFont typeface="Wingdings" pitchFamily="2" charset="2"/>
              <a:buNone/>
              <a:defRPr/>
            </a:pPr>
            <a:r>
              <a:rPr lang="en-US" b="1" dirty="0" smtClean="0"/>
              <a:t>English-as-a-second-language instruction</a:t>
            </a:r>
            <a:r>
              <a:rPr lang="en-US" dirty="0" smtClean="0"/>
              <a:t>:</a:t>
            </a:r>
          </a:p>
          <a:p>
            <a:pPr eaLnBrk="1" hangingPunct="1">
              <a:defRPr/>
            </a:pPr>
            <a:r>
              <a:rPr lang="en-US" i="1" u="sng" dirty="0" smtClean="0"/>
              <a:t>Outcome</a:t>
            </a:r>
            <a:r>
              <a:rPr lang="en-US" i="1" dirty="0" smtClean="0"/>
              <a:t>:  </a:t>
            </a:r>
            <a:r>
              <a:rPr lang="en-US" dirty="0" smtClean="0"/>
              <a:t>Participants become proficient in English.</a:t>
            </a:r>
          </a:p>
          <a:p>
            <a:pPr eaLnBrk="1" hangingPunct="1">
              <a:defRPr/>
            </a:pPr>
            <a:r>
              <a:rPr lang="en-US" i="1" u="sng" dirty="0" smtClean="0"/>
              <a:t>Indicator</a:t>
            </a:r>
            <a:r>
              <a:rPr lang="en-US" i="1" dirty="0" smtClean="0"/>
              <a:t>:  # and % </a:t>
            </a:r>
            <a:r>
              <a:rPr lang="en-US" dirty="0" smtClean="0"/>
              <a:t>of participants who score at least ___ on a TOFEL test given on the last day of the course</a:t>
            </a:r>
            <a:endParaRPr lang="en-US" sz="10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57200" y="1295400"/>
            <a:ext cx="8153400" cy="4648200"/>
          </a:xfrm>
        </p:spPr>
        <p:txBody>
          <a:bodyPr/>
          <a:lstStyle/>
          <a:p>
            <a:pPr eaLnBrk="1" hangingPunct="1">
              <a:buFont typeface="Wingdings" panose="05000000000000000000" pitchFamily="2" charset="2"/>
              <a:buNone/>
            </a:pPr>
            <a:r>
              <a:rPr lang="en-US" b="1" smtClean="0"/>
              <a:t>Tutorial program for 6</a:t>
            </a:r>
            <a:r>
              <a:rPr lang="en-US" b="1" baseline="30000" smtClean="0"/>
              <a:t>th</a:t>
            </a:r>
            <a:r>
              <a:rPr lang="en-US" b="1" smtClean="0"/>
              <a:t> grade students:</a:t>
            </a:r>
          </a:p>
          <a:p>
            <a:pPr eaLnBrk="1" hangingPunct="1"/>
            <a:r>
              <a:rPr lang="en-US" i="1" u="sng" smtClean="0"/>
              <a:t>Outcome:</a:t>
            </a:r>
            <a:r>
              <a:rPr lang="en-US" smtClean="0"/>
              <a:t>  Students’ academic performance improves.</a:t>
            </a:r>
          </a:p>
          <a:p>
            <a:pPr eaLnBrk="1" hangingPunct="1"/>
            <a:r>
              <a:rPr lang="en-US" i="1" u="sng" smtClean="0"/>
              <a:t>Indicator:</a:t>
            </a:r>
            <a:r>
              <a:rPr lang="en-US" smtClean="0"/>
              <a:t>  # and % of participants who earn better grades in the grading period immediately after the program ended than in the grading period immediately before the program began</a:t>
            </a:r>
            <a:endParaRPr lang="en-US" i="1" u="sng" smtClean="0"/>
          </a:p>
        </p:txBody>
      </p:sp>
      <p:sp>
        <p:nvSpPr>
          <p:cNvPr id="5" name="Rectangle 2"/>
          <p:cNvSpPr>
            <a:spLocks noGrp="1" noChangeArrowheads="1"/>
          </p:cNvSpPr>
          <p:nvPr>
            <p:ph type="title"/>
          </p:nvPr>
        </p:nvSpPr>
        <p:spPr/>
        <p:txBody>
          <a:bodyPr/>
          <a:lstStyle/>
          <a:p>
            <a:pPr eaLnBrk="1" hangingPunct="1">
              <a:defRPr/>
            </a:pPr>
            <a:r>
              <a:rPr lang="en-US" dirty="0" smtClean="0"/>
              <a:t>Example Outcomes and Indicators for Various Programs, </a:t>
            </a:r>
            <a:r>
              <a:rPr lang="en-US" sz="2800" dirty="0" smtClean="0"/>
              <a:t>cont’d.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686800" cy="4648200"/>
          </a:xfrm>
        </p:spPr>
        <p:txBody>
          <a:bodyPr/>
          <a:lstStyle/>
          <a:p>
            <a:pPr eaLnBrk="1" hangingPunct="1">
              <a:lnSpc>
                <a:spcPct val="90000"/>
              </a:lnSpc>
              <a:buFont typeface="Wingdings" pitchFamily="2" charset="2"/>
              <a:buNone/>
              <a:defRPr/>
            </a:pPr>
            <a:r>
              <a:rPr lang="en-US" sz="2600" b="1" dirty="0"/>
              <a:t>Employee assistance program:</a:t>
            </a:r>
          </a:p>
          <a:p>
            <a:pPr eaLnBrk="1" hangingPunct="1">
              <a:lnSpc>
                <a:spcPct val="90000"/>
              </a:lnSpc>
              <a:defRPr/>
            </a:pPr>
            <a:r>
              <a:rPr lang="en-US" sz="2600" i="1" u="sng" dirty="0"/>
              <a:t>Outcome</a:t>
            </a:r>
            <a:r>
              <a:rPr lang="en-US" sz="2600" i="1" dirty="0"/>
              <a:t>:  </a:t>
            </a:r>
            <a:r>
              <a:rPr lang="en-US" sz="2600" dirty="0"/>
              <a:t>Employees recovering from drug and/or alcohol problems retain their jobs.</a:t>
            </a:r>
            <a:endParaRPr lang="en-US" sz="2600" i="1" dirty="0"/>
          </a:p>
          <a:p>
            <a:pPr eaLnBrk="1" hangingPunct="1">
              <a:lnSpc>
                <a:spcPct val="90000"/>
              </a:lnSpc>
              <a:defRPr/>
            </a:pPr>
            <a:r>
              <a:rPr lang="en-US" sz="2600" i="1" u="sng" dirty="0"/>
              <a:t>Indicator</a:t>
            </a:r>
            <a:r>
              <a:rPr lang="en-US" sz="2600" i="1" dirty="0"/>
              <a:t>:  # and % </a:t>
            </a:r>
            <a:r>
              <a:rPr lang="en-US" sz="2600" dirty="0"/>
              <a:t>of participants employed at the same company six months after beginning our program</a:t>
            </a:r>
          </a:p>
          <a:p>
            <a:pPr marL="0" indent="0" eaLnBrk="1" hangingPunct="1">
              <a:lnSpc>
                <a:spcPct val="90000"/>
              </a:lnSpc>
              <a:buFont typeface="Tahoma" panose="020B0604030504040204" pitchFamily="34" charset="0"/>
              <a:buNone/>
              <a:defRPr/>
            </a:pPr>
            <a:endParaRPr lang="en-US" sz="200" dirty="0"/>
          </a:p>
          <a:p>
            <a:pPr eaLnBrk="1" hangingPunct="1">
              <a:lnSpc>
                <a:spcPct val="90000"/>
              </a:lnSpc>
              <a:buFont typeface="Wingdings" pitchFamily="2" charset="2"/>
              <a:buNone/>
              <a:defRPr/>
            </a:pPr>
            <a:r>
              <a:rPr lang="en-US" sz="2600" b="1" dirty="0"/>
              <a:t>Prenatal care program:</a:t>
            </a:r>
          </a:p>
          <a:p>
            <a:pPr eaLnBrk="1" hangingPunct="1">
              <a:lnSpc>
                <a:spcPct val="90000"/>
              </a:lnSpc>
              <a:defRPr/>
            </a:pPr>
            <a:r>
              <a:rPr lang="en-US" sz="2600" i="1" u="sng" dirty="0"/>
              <a:t>Outcome</a:t>
            </a:r>
            <a:r>
              <a:rPr lang="en-US" sz="2600" i="1" dirty="0"/>
              <a:t>:  </a:t>
            </a:r>
            <a:r>
              <a:rPr lang="en-US" sz="2600" dirty="0"/>
              <a:t>Pregnant women follow the advice of a nutritionist.</a:t>
            </a:r>
          </a:p>
          <a:p>
            <a:pPr eaLnBrk="1" hangingPunct="1">
              <a:lnSpc>
                <a:spcPct val="90000"/>
              </a:lnSpc>
              <a:defRPr/>
            </a:pPr>
            <a:r>
              <a:rPr lang="en-US" sz="2600" i="1" u="sng" dirty="0"/>
              <a:t>Indicator</a:t>
            </a:r>
            <a:r>
              <a:rPr lang="en-US" sz="2600" i="1" dirty="0"/>
              <a:t>:  # and % </a:t>
            </a:r>
            <a:r>
              <a:rPr lang="en-US" sz="2600" dirty="0"/>
              <a:t>of participants who take recommended vitamin supplements and calcium at least 5 of 7 days per week during their entire pregnancy</a:t>
            </a:r>
          </a:p>
          <a:p>
            <a:pPr eaLnBrk="1" hangingPunct="1">
              <a:defRPr/>
            </a:pPr>
            <a:endParaRPr lang="en-US" dirty="0"/>
          </a:p>
        </p:txBody>
      </p:sp>
      <p:sp>
        <p:nvSpPr>
          <p:cNvPr id="5" name="Rectangle 2"/>
          <p:cNvSpPr>
            <a:spLocks noGrp="1" noChangeArrowheads="1"/>
          </p:cNvSpPr>
          <p:nvPr>
            <p:ph type="title"/>
          </p:nvPr>
        </p:nvSpPr>
        <p:spPr/>
        <p:txBody>
          <a:bodyPr/>
          <a:lstStyle/>
          <a:p>
            <a:pPr eaLnBrk="1" hangingPunct="1">
              <a:defRPr/>
            </a:pPr>
            <a:r>
              <a:rPr lang="en-US" dirty="0" smtClean="0"/>
              <a:t>Example Outcomes and Indicators for Various Programs, </a:t>
            </a:r>
            <a:r>
              <a:rPr lang="en-US" sz="2800" dirty="0" smtClean="0"/>
              <a:t>cont’d. 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1130</TotalTime>
  <Words>1548</Words>
  <Application>Microsoft Office PowerPoint</Application>
  <PresentationFormat>On-screen Show (4:3)</PresentationFormat>
  <Paragraphs>197</Paragraphs>
  <Slides>23</Slides>
  <Notes>1</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23</vt:i4>
      </vt:variant>
    </vt:vector>
  </HeadingPairs>
  <TitlesOfParts>
    <vt:vector size="37" baseType="lpstr">
      <vt:lpstr>Arial</vt:lpstr>
      <vt:lpstr>Arial Rounded MT Bold</vt:lpstr>
      <vt:lpstr>Tahoma</vt:lpstr>
      <vt:lpstr>Trebuchet MS</vt:lpstr>
      <vt:lpstr>Georgia</vt:lpstr>
      <vt:lpstr>Calibri</vt:lpstr>
      <vt:lpstr>Arial Narrow</vt:lpstr>
      <vt:lpstr>Wingdings</vt:lpstr>
      <vt:lpstr>Times New Roman</vt:lpstr>
      <vt:lpstr>Default Design</vt:lpstr>
      <vt:lpstr>Slipstream</vt:lpstr>
      <vt:lpstr>Office Theme</vt:lpstr>
      <vt:lpstr>3_Office Theme</vt:lpstr>
      <vt:lpstr>1_Office Theme</vt:lpstr>
      <vt:lpstr>PowerPoint Presentation</vt:lpstr>
      <vt:lpstr>The Yellow Brick Road – Step 4 </vt:lpstr>
      <vt:lpstr>Measurable Indicator</vt:lpstr>
      <vt:lpstr>Outcomes vs. Indicators</vt:lpstr>
      <vt:lpstr>PowerPoint Presentation</vt:lpstr>
      <vt:lpstr>At-Risk Teen Mentoring Program </vt:lpstr>
      <vt:lpstr>Example Outcomes and Indicators for Various Programs</vt:lpstr>
      <vt:lpstr>Example Outcomes and Indicators for Various Programs, cont’d.</vt:lpstr>
      <vt:lpstr>Example Outcomes and Indicators for Various Programs, cont’d. 2</vt:lpstr>
      <vt:lpstr>Example Outcomes and Indicators for Various Programs, cont’d. 3</vt:lpstr>
      <vt:lpstr>Good Indicators are SMART:</vt:lpstr>
      <vt:lpstr>Good Indicators are SMART, cont’d:</vt:lpstr>
      <vt:lpstr>NCIL Outcome Measures Project</vt:lpstr>
      <vt:lpstr>Key Definitions Used in the NCIL Field Test</vt:lpstr>
      <vt:lpstr>IL Services Stream with Indicators</vt:lpstr>
      <vt:lpstr>11 Measurable Indicators for the 8 Selected Outcomes</vt:lpstr>
      <vt:lpstr>I &amp; R Stream with Indicators</vt:lpstr>
      <vt:lpstr>11 Measurable Indicators for the 8 Selected Outcomes, cont’d. 2</vt:lpstr>
      <vt:lpstr>Systems Advocacy Stream with Indicators</vt:lpstr>
      <vt:lpstr>11 Measurable Indicators for the 8 Selected Outcomes, cont’d. 3</vt:lpstr>
      <vt:lpstr>Your Turn </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94</cp:revision>
  <cp:lastPrinted>2011-08-23T12:25:24Z</cp:lastPrinted>
  <dcterms:created xsi:type="dcterms:W3CDTF">2011-01-05T14:17:40Z</dcterms:created>
  <dcterms:modified xsi:type="dcterms:W3CDTF">2014-02-07T17:31:42Z</dcterms:modified>
</cp:coreProperties>
</file>