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Lst>
  <p:notesMasterIdLst>
    <p:notesMasterId r:id="rId36"/>
  </p:notesMasterIdLst>
  <p:handoutMasterIdLst>
    <p:handoutMasterId r:id="rId37"/>
  </p:handoutMasterIdLst>
  <p:sldIdLst>
    <p:sldId id="280" r:id="rId3"/>
    <p:sldId id="434" r:id="rId4"/>
    <p:sldId id="435" r:id="rId5"/>
    <p:sldId id="442" r:id="rId6"/>
    <p:sldId id="388" r:id="rId7"/>
    <p:sldId id="389" r:id="rId8"/>
    <p:sldId id="426" r:id="rId9"/>
    <p:sldId id="390" r:id="rId10"/>
    <p:sldId id="412" r:id="rId11"/>
    <p:sldId id="392" r:id="rId12"/>
    <p:sldId id="423" r:id="rId13"/>
    <p:sldId id="393" r:id="rId14"/>
    <p:sldId id="394" r:id="rId15"/>
    <p:sldId id="395" r:id="rId16"/>
    <p:sldId id="396" r:id="rId17"/>
    <p:sldId id="397" r:id="rId18"/>
    <p:sldId id="398" r:id="rId19"/>
    <p:sldId id="422" r:id="rId20"/>
    <p:sldId id="399" r:id="rId21"/>
    <p:sldId id="429" r:id="rId22"/>
    <p:sldId id="400" r:id="rId23"/>
    <p:sldId id="432" r:id="rId24"/>
    <p:sldId id="436" r:id="rId25"/>
    <p:sldId id="437" r:id="rId26"/>
    <p:sldId id="438" r:id="rId27"/>
    <p:sldId id="439" r:id="rId28"/>
    <p:sldId id="440" r:id="rId29"/>
    <p:sldId id="441" r:id="rId30"/>
    <p:sldId id="409" r:id="rId31"/>
    <p:sldId id="427" r:id="rId32"/>
    <p:sldId id="430" r:id="rId33"/>
    <p:sldId id="387" r:id="rId34"/>
    <p:sldId id="318" r:id="rId3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149" autoAdjust="0"/>
    <p:restoredTop sz="94614" autoAdjust="0"/>
  </p:normalViewPr>
  <p:slideViewPr>
    <p:cSldViewPr>
      <p:cViewPr varScale="1">
        <p:scale>
          <a:sx n="112" d="100"/>
          <a:sy n="112" d="100"/>
        </p:scale>
        <p:origin x="1530"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8EB66B8A-9F13-44CC-8F2F-650CCEAAAF20}"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681BE31E-0E33-4B08-AC79-8154320CCD09}" type="slidenum">
              <a:rPr lang="en-US"/>
              <a:pPr/>
              <a:t>‹#›</a:t>
            </a:fld>
            <a:endParaRPr lang="en-US"/>
          </a:p>
        </p:txBody>
      </p:sp>
    </p:spTree>
    <p:extLst>
      <p:ext uri="{BB962C8B-B14F-4D97-AF65-F5344CB8AC3E}">
        <p14:creationId xmlns:p14="http://schemas.microsoft.com/office/powerpoint/2010/main" val="2339538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76227AEB-817E-4A19-B630-60AF82FF8A19}" type="slidenum">
              <a:rPr lang="en-US"/>
              <a:pPr/>
              <a:t>‹#›</a:t>
            </a:fld>
            <a:endParaRPr lang="en-US"/>
          </a:p>
        </p:txBody>
      </p:sp>
    </p:spTree>
    <p:extLst>
      <p:ext uri="{BB962C8B-B14F-4D97-AF65-F5344CB8AC3E}">
        <p14:creationId xmlns:p14="http://schemas.microsoft.com/office/powerpoint/2010/main" val="28609241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F57713BC-72CF-4A20-956A-F7EDC61E2653}" type="slidenum">
              <a:rPr lang="en-US"/>
              <a:pPr/>
              <a:t>‹#›</a:t>
            </a:fld>
            <a:endParaRPr lang="en-US"/>
          </a:p>
        </p:txBody>
      </p:sp>
    </p:spTree>
    <p:extLst>
      <p:ext uri="{BB962C8B-B14F-4D97-AF65-F5344CB8AC3E}">
        <p14:creationId xmlns:p14="http://schemas.microsoft.com/office/powerpoint/2010/main" val="1218366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10A1E5C-F97C-42E6-9569-103C19ABA820}" type="slidenum">
              <a:rPr lang="en-US"/>
              <a:pPr/>
              <a:t>‹#›</a:t>
            </a:fld>
            <a:endParaRPr lang="en-US"/>
          </a:p>
        </p:txBody>
      </p:sp>
    </p:spTree>
    <p:extLst>
      <p:ext uri="{BB962C8B-B14F-4D97-AF65-F5344CB8AC3E}">
        <p14:creationId xmlns:p14="http://schemas.microsoft.com/office/powerpoint/2010/main" val="2710490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786F0FDC-FC0E-4615-8F16-5C2AB4F39B07}" type="slidenum">
              <a:rPr lang="en-US"/>
              <a:pPr/>
              <a:t>‹#›</a:t>
            </a:fld>
            <a:endParaRPr lang="en-US"/>
          </a:p>
        </p:txBody>
      </p:sp>
    </p:spTree>
    <p:extLst>
      <p:ext uri="{BB962C8B-B14F-4D97-AF65-F5344CB8AC3E}">
        <p14:creationId xmlns:p14="http://schemas.microsoft.com/office/powerpoint/2010/main" val="797279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465361B3-0C29-47B9-90B0-57AB01A9CD3A}"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A2D2AC27-B533-4F79-8DEB-1AC6FE97FA1F}" type="slidenum">
              <a:rPr lang="en-US"/>
              <a:pPr/>
              <a:t>‹#›</a:t>
            </a:fld>
            <a:endParaRPr lang="en-US"/>
          </a:p>
        </p:txBody>
      </p:sp>
    </p:spTree>
    <p:extLst>
      <p:ext uri="{BB962C8B-B14F-4D97-AF65-F5344CB8AC3E}">
        <p14:creationId xmlns:p14="http://schemas.microsoft.com/office/powerpoint/2010/main" val="4077124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954626B8-72AE-45B8-9FF1-74A00DFBCF08}"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D81ECA21-8005-4ACB-8A4F-7B8FF01D9D59}" type="slidenum">
              <a:rPr lang="en-US"/>
              <a:pPr/>
              <a:t>‹#›</a:t>
            </a:fld>
            <a:endParaRPr lang="en-US"/>
          </a:p>
        </p:txBody>
      </p:sp>
    </p:spTree>
    <p:extLst>
      <p:ext uri="{BB962C8B-B14F-4D97-AF65-F5344CB8AC3E}">
        <p14:creationId xmlns:p14="http://schemas.microsoft.com/office/powerpoint/2010/main" val="3158924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64EC5499-B56B-4FB0-A73E-2C866265445B}"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99257466-4E79-4630-AA5D-EB2AA5E1C704}" type="slidenum">
              <a:rPr lang="en-US"/>
              <a:pPr/>
              <a:t>‹#›</a:t>
            </a:fld>
            <a:endParaRPr lang="en-US"/>
          </a:p>
        </p:txBody>
      </p:sp>
    </p:spTree>
    <p:extLst>
      <p:ext uri="{BB962C8B-B14F-4D97-AF65-F5344CB8AC3E}">
        <p14:creationId xmlns:p14="http://schemas.microsoft.com/office/powerpoint/2010/main" val="3046234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0A5BF9FD-B6BF-46F0-A92E-02F0988659ED}"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8244906E-A386-44D4-B7A1-CF96840EE766}" type="slidenum">
              <a:rPr lang="en-US"/>
              <a:pPr/>
              <a:t>‹#›</a:t>
            </a:fld>
            <a:endParaRPr lang="en-US"/>
          </a:p>
        </p:txBody>
      </p:sp>
    </p:spTree>
    <p:extLst>
      <p:ext uri="{BB962C8B-B14F-4D97-AF65-F5344CB8AC3E}">
        <p14:creationId xmlns:p14="http://schemas.microsoft.com/office/powerpoint/2010/main" val="374860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56AA9E68-FCC0-4E8D-ADC5-50B8831A55BA}"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481DF993-EEE9-4EFD-9452-92ACEDA249C5}" type="slidenum">
              <a:rPr lang="en-US"/>
              <a:pPr/>
              <a:t>‹#›</a:t>
            </a:fld>
            <a:endParaRPr lang="en-US"/>
          </a:p>
        </p:txBody>
      </p:sp>
    </p:spTree>
    <p:extLst>
      <p:ext uri="{BB962C8B-B14F-4D97-AF65-F5344CB8AC3E}">
        <p14:creationId xmlns:p14="http://schemas.microsoft.com/office/powerpoint/2010/main" val="3120269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6DD5AC11-FFEB-48C1-8A66-1F0984B95E84}"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6865233-1037-483D-A515-D57F0EAE79B1}" type="slidenum">
              <a:rPr lang="en-US"/>
              <a:pPr/>
              <a:t>‹#›</a:t>
            </a:fld>
            <a:endParaRPr lang="en-US"/>
          </a:p>
        </p:txBody>
      </p:sp>
    </p:spTree>
    <p:extLst>
      <p:ext uri="{BB962C8B-B14F-4D97-AF65-F5344CB8AC3E}">
        <p14:creationId xmlns:p14="http://schemas.microsoft.com/office/powerpoint/2010/main" val="11612791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ED935CA-297F-4376-B556-0381BF5F33C0}"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6414BD5-F2CB-4657-A6FD-E1E8EB232836}" type="slidenum">
              <a:rPr lang="en-US"/>
              <a:pPr/>
              <a:t>‹#›</a:t>
            </a:fld>
            <a:endParaRPr lang="en-US"/>
          </a:p>
        </p:txBody>
      </p:sp>
    </p:spTree>
    <p:extLst>
      <p:ext uri="{BB962C8B-B14F-4D97-AF65-F5344CB8AC3E}">
        <p14:creationId xmlns:p14="http://schemas.microsoft.com/office/powerpoint/2010/main" val="36793598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DA2A865-1E15-4A0C-A962-B79BD3D42228}"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D272534-A6D0-475A-9DFF-D7D8989CFCE0}" type="slidenum">
              <a:rPr lang="en-US"/>
              <a:pPr/>
              <a:t>‹#›</a:t>
            </a:fld>
            <a:endParaRPr lang="en-US"/>
          </a:p>
        </p:txBody>
      </p:sp>
    </p:spTree>
    <p:extLst>
      <p:ext uri="{BB962C8B-B14F-4D97-AF65-F5344CB8AC3E}">
        <p14:creationId xmlns:p14="http://schemas.microsoft.com/office/powerpoint/2010/main" val="83228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83573B2C-F2DB-4A8F-8D49-AE5BFD702FF5}" type="slidenum">
              <a:rPr lang="en-US"/>
              <a:pPr/>
              <a:t>‹#›</a:t>
            </a:fld>
            <a:endParaRPr lang="en-US"/>
          </a:p>
        </p:txBody>
      </p:sp>
    </p:spTree>
    <p:extLst>
      <p:ext uri="{BB962C8B-B14F-4D97-AF65-F5344CB8AC3E}">
        <p14:creationId xmlns:p14="http://schemas.microsoft.com/office/powerpoint/2010/main" val="37217822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592A02E0-60C8-4BAE-ADC0-73DF9950E37F}"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8BDAB536-8A91-4FAD-8E63-53C39AE0DA59}" type="slidenum">
              <a:rPr lang="en-US"/>
              <a:pPr/>
              <a:t>‹#›</a:t>
            </a:fld>
            <a:endParaRPr lang="en-US"/>
          </a:p>
        </p:txBody>
      </p:sp>
    </p:spTree>
    <p:extLst>
      <p:ext uri="{BB962C8B-B14F-4D97-AF65-F5344CB8AC3E}">
        <p14:creationId xmlns:p14="http://schemas.microsoft.com/office/powerpoint/2010/main" val="603221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81A829-7BCD-42FF-B30A-FE4AAF3E8918}"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197350F-243D-49E0-9E3E-CD699B2C3E9B}" type="slidenum">
              <a:rPr lang="en-US"/>
              <a:pPr/>
              <a:t>‹#›</a:t>
            </a:fld>
            <a:endParaRPr lang="en-US"/>
          </a:p>
        </p:txBody>
      </p:sp>
    </p:spTree>
    <p:extLst>
      <p:ext uri="{BB962C8B-B14F-4D97-AF65-F5344CB8AC3E}">
        <p14:creationId xmlns:p14="http://schemas.microsoft.com/office/powerpoint/2010/main" val="14075576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FE6DB0D-A896-49E6-9631-A87E622ACBB1}"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5823C7E-1CA5-420C-BA15-97EF46857108}" type="slidenum">
              <a:rPr lang="en-US"/>
              <a:pPr/>
              <a:t>‹#›</a:t>
            </a:fld>
            <a:endParaRPr lang="en-US"/>
          </a:p>
        </p:txBody>
      </p:sp>
    </p:spTree>
    <p:extLst>
      <p:ext uri="{BB962C8B-B14F-4D97-AF65-F5344CB8AC3E}">
        <p14:creationId xmlns:p14="http://schemas.microsoft.com/office/powerpoint/2010/main" val="15378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C4DF41DF-1739-4FEC-906F-5C7303ABEC93}" type="slidenum">
              <a:rPr lang="en-US"/>
              <a:pPr/>
              <a:t>‹#›</a:t>
            </a:fld>
            <a:endParaRPr lang="en-US"/>
          </a:p>
        </p:txBody>
      </p:sp>
    </p:spTree>
    <p:extLst>
      <p:ext uri="{BB962C8B-B14F-4D97-AF65-F5344CB8AC3E}">
        <p14:creationId xmlns:p14="http://schemas.microsoft.com/office/powerpoint/2010/main" val="4281505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BAE4A0E6-66D5-4809-B076-A9AD12278F3E}" type="slidenum">
              <a:rPr lang="en-US"/>
              <a:pPr/>
              <a:t>‹#›</a:t>
            </a:fld>
            <a:endParaRPr lang="en-US"/>
          </a:p>
        </p:txBody>
      </p:sp>
    </p:spTree>
    <p:extLst>
      <p:ext uri="{BB962C8B-B14F-4D97-AF65-F5344CB8AC3E}">
        <p14:creationId xmlns:p14="http://schemas.microsoft.com/office/powerpoint/2010/main" val="117148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0E7F97F5-053A-40D1-A599-02EAEFF86C82}" type="slidenum">
              <a:rPr lang="en-US"/>
              <a:pPr/>
              <a:t>‹#›</a:t>
            </a:fld>
            <a:endParaRPr lang="en-US"/>
          </a:p>
        </p:txBody>
      </p:sp>
    </p:spTree>
    <p:extLst>
      <p:ext uri="{BB962C8B-B14F-4D97-AF65-F5344CB8AC3E}">
        <p14:creationId xmlns:p14="http://schemas.microsoft.com/office/powerpoint/2010/main" val="33163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1C03CE80-EEC4-475F-9B4F-FCEAED1652BE}" type="slidenum">
              <a:rPr lang="en-US"/>
              <a:pPr/>
              <a:t>‹#›</a:t>
            </a:fld>
            <a:endParaRPr lang="en-US"/>
          </a:p>
        </p:txBody>
      </p:sp>
    </p:spTree>
    <p:extLst>
      <p:ext uri="{BB962C8B-B14F-4D97-AF65-F5344CB8AC3E}">
        <p14:creationId xmlns:p14="http://schemas.microsoft.com/office/powerpoint/2010/main" val="36194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F8B77F27-D9E1-404C-9A3F-12284A11810E}" type="slidenum">
              <a:rPr lang="en-US"/>
              <a:pPr/>
              <a:t>‹#›</a:t>
            </a:fld>
            <a:endParaRPr lang="en-US"/>
          </a:p>
        </p:txBody>
      </p:sp>
    </p:spTree>
    <p:extLst>
      <p:ext uri="{BB962C8B-B14F-4D97-AF65-F5344CB8AC3E}">
        <p14:creationId xmlns:p14="http://schemas.microsoft.com/office/powerpoint/2010/main" val="2641894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54F959D6-EF65-4380-82DA-2BD2393322C7}" type="slidenum">
              <a:rPr lang="en-US"/>
              <a:pPr/>
              <a:t>‹#›</a:t>
            </a:fld>
            <a:endParaRPr lang="en-US"/>
          </a:p>
        </p:txBody>
      </p:sp>
    </p:spTree>
    <p:extLst>
      <p:ext uri="{BB962C8B-B14F-4D97-AF65-F5344CB8AC3E}">
        <p14:creationId xmlns:p14="http://schemas.microsoft.com/office/powerpoint/2010/main" val="493875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682DE2B0-23BA-4E43-8832-60D4E5EA343A}" type="slidenum">
              <a:rPr lang="en-US"/>
              <a:pPr/>
              <a:t>‹#›</a:t>
            </a:fld>
            <a:endParaRPr lang="en-US"/>
          </a:p>
        </p:txBody>
      </p:sp>
    </p:spTree>
    <p:extLst>
      <p:ext uri="{BB962C8B-B14F-4D97-AF65-F5344CB8AC3E}">
        <p14:creationId xmlns:p14="http://schemas.microsoft.com/office/powerpoint/2010/main" val="2879039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E2327A03-A7C3-4740-8AC2-67B053C07C52}"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5A019FB-E521-4721-9696-7C6916D62FA2}"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CC4AEB65-3A17-48DD-8D62-26C7EF7DD17D}"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E5A65131-1AC3-4182-8553-D45AB5D16B65}" type="slidenum">
              <a:rPr lang="en-US"/>
              <a:pPr/>
              <a:t>‹#›</a:t>
            </a:fld>
            <a:endParaRPr lang="en-US"/>
          </a:p>
        </p:txBody>
      </p:sp>
      <p:sp>
        <p:nvSpPr>
          <p:cNvPr id="2065"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6" r:id="rId1"/>
    <p:sldLayoutId id="2147483698" r:id="rId2"/>
    <p:sldLayoutId id="2147483707" r:id="rId3"/>
    <p:sldLayoutId id="2147483699" r:id="rId4"/>
    <p:sldLayoutId id="2147483700" r:id="rId5"/>
    <p:sldLayoutId id="2147483701" r:id="rId6"/>
    <p:sldLayoutId id="2147483702" r:id="rId7"/>
    <p:sldLayoutId id="2147483703" r:id="rId8"/>
    <p:sldLayoutId id="2147483708" r:id="rId9"/>
    <p:sldLayoutId id="2147483704" r:id="rId10"/>
    <p:sldLayoutId id="2147483705"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614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1E9A71B-95AE-4B1E-AA91-97DFDE6F379D}" type="slidenum">
              <a:rPr lang="en-US" sz="800" b="1"/>
              <a:pPr algn="r" eaLnBrk="1" hangingPunct="1"/>
              <a:t>1</a:t>
            </a:fld>
            <a:endParaRPr lang="en-US" sz="800" b="1"/>
          </a:p>
        </p:txBody>
      </p:sp>
      <p:sp>
        <p:nvSpPr>
          <p:cNvPr id="6148"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Outcomes and Outcomes Management</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p:nvPr>
        </p:nvSpPr>
        <p:spPr>
          <a:xfrm>
            <a:off x="152400" y="152400"/>
            <a:ext cx="8229600" cy="1066800"/>
          </a:xfrm>
        </p:spPr>
        <p:txBody>
          <a:bodyPr rtlCol="0">
            <a:normAutofit/>
          </a:bodyPr>
          <a:lstStyle/>
          <a:p>
            <a:pPr eaLnBrk="1" fontAlgn="auto" hangingPunct="1">
              <a:spcAft>
                <a:spcPts val="0"/>
              </a:spcAft>
              <a:defRPr/>
            </a:pPr>
            <a:r>
              <a:rPr lang="en-US" dirty="0" smtClean="0"/>
              <a:t>Outputs vs. Outcomes --</a:t>
            </a:r>
            <a:br>
              <a:rPr lang="en-US" dirty="0" smtClean="0"/>
            </a:br>
            <a:r>
              <a:rPr lang="en-US" dirty="0" smtClean="0"/>
              <a:t>      There’s a Big Difference</a:t>
            </a:r>
          </a:p>
        </p:txBody>
      </p:sp>
      <p:sp>
        <p:nvSpPr>
          <p:cNvPr id="7172" name="Content Placeholder 7"/>
          <p:cNvSpPr>
            <a:spLocks noGrp="1"/>
          </p:cNvSpPr>
          <p:nvPr>
            <p:ph sz="quarter" idx="4"/>
          </p:nvPr>
        </p:nvSpPr>
        <p:spPr>
          <a:xfrm>
            <a:off x="4648200" y="4518025"/>
            <a:ext cx="4041775" cy="4678363"/>
          </a:xfrm>
        </p:spPr>
        <p:txBody>
          <a:bodyPr/>
          <a:lstStyle/>
          <a:p>
            <a:pPr eaLnBrk="1" hangingPunct="1">
              <a:defRPr/>
            </a:pPr>
            <a:endParaRPr lang="en-US" dirty="0" smtClean="0"/>
          </a:p>
          <a:p>
            <a:pPr eaLnBrk="1" hangingPunct="1">
              <a:buFont typeface="Arial" charset="0"/>
              <a:buNone/>
              <a:defRPr/>
            </a:pPr>
            <a:endParaRPr lang="en-US" dirty="0" smtClean="0"/>
          </a:p>
          <a:p>
            <a:pPr marL="0" indent="0" eaLnBrk="1" hangingPunct="1">
              <a:buFont typeface="Tahoma" panose="020B0604030504040204" pitchFamily="34" charset="0"/>
              <a:buNone/>
              <a:defRPr/>
            </a:pPr>
            <a:endParaRPr lang="en-US" dirty="0" smtClean="0"/>
          </a:p>
          <a:p>
            <a:pPr marL="0" indent="0" eaLnBrk="1" hangingPunct="1">
              <a:buFont typeface="Tahoma" panose="020B0604030504040204" pitchFamily="34" charset="0"/>
              <a:buNone/>
              <a:defRPr/>
            </a:pPr>
            <a:endParaRPr lang="en-US" dirty="0" smtClean="0"/>
          </a:p>
        </p:txBody>
      </p:sp>
      <p:sp>
        <p:nvSpPr>
          <p:cNvPr id="2" name="TextBox 1"/>
          <p:cNvSpPr txBox="1"/>
          <p:nvPr/>
        </p:nvSpPr>
        <p:spPr>
          <a:xfrm>
            <a:off x="685800" y="1524000"/>
            <a:ext cx="4818063" cy="523875"/>
          </a:xfrm>
          <a:prstGeom prst="rect">
            <a:avLst/>
          </a:prstGeom>
          <a:noFill/>
        </p:spPr>
        <p:txBody>
          <a:bodyPr wrap="none">
            <a:spAutoFit/>
          </a:bodyPr>
          <a:lstStyle/>
          <a:p>
            <a:pPr algn="ctr">
              <a:defRPr/>
            </a:pPr>
            <a:r>
              <a:rPr lang="en-US" sz="2800" b="1" dirty="0">
                <a:latin typeface="+mn-lt"/>
              </a:rPr>
              <a:t>Comprehensive child </a:t>
            </a:r>
            <a:r>
              <a:rPr lang="en-US" sz="2800" b="1" dirty="0">
                <a:latin typeface="+mn-lt"/>
              </a:rPr>
              <a:t>care</a:t>
            </a:r>
            <a:endParaRPr lang="en-US" sz="2800" b="1" dirty="0">
              <a:latin typeface="+mn-lt"/>
            </a:endParaRPr>
          </a:p>
        </p:txBody>
      </p:sp>
      <p:sp>
        <p:nvSpPr>
          <p:cNvPr id="3" name="TextBox 2"/>
          <p:cNvSpPr txBox="1"/>
          <p:nvPr/>
        </p:nvSpPr>
        <p:spPr>
          <a:xfrm>
            <a:off x="381000" y="3048000"/>
            <a:ext cx="3900488" cy="523875"/>
          </a:xfrm>
          <a:prstGeom prst="rect">
            <a:avLst/>
          </a:prstGeom>
          <a:noFill/>
        </p:spPr>
        <p:txBody>
          <a:bodyPr>
            <a:spAutoFit/>
          </a:bodyPr>
          <a:lstStyle/>
          <a:p>
            <a:pPr algn="ctr">
              <a:defRPr/>
            </a:pPr>
            <a:r>
              <a:rPr lang="en-US" sz="2800" b="1" dirty="0">
                <a:latin typeface="+mn-lt"/>
              </a:rPr>
              <a:t>GED </a:t>
            </a:r>
            <a:r>
              <a:rPr lang="en-US" sz="2800" b="1" dirty="0">
                <a:latin typeface="+mn-lt"/>
              </a:rPr>
              <a:t>preparation</a:t>
            </a:r>
            <a:endParaRPr lang="en-US" sz="2800" b="1" dirty="0">
              <a:latin typeface="+mn-lt"/>
            </a:endParaRPr>
          </a:p>
        </p:txBody>
      </p:sp>
      <p:sp>
        <p:nvSpPr>
          <p:cNvPr id="4" name="TextBox 3"/>
          <p:cNvSpPr txBox="1"/>
          <p:nvPr/>
        </p:nvSpPr>
        <p:spPr>
          <a:xfrm>
            <a:off x="685800" y="2057400"/>
            <a:ext cx="4267200" cy="461963"/>
          </a:xfrm>
          <a:prstGeom prst="rect">
            <a:avLst/>
          </a:prstGeom>
          <a:noFill/>
        </p:spPr>
        <p:txBody>
          <a:bodyPr>
            <a:spAutoFit/>
          </a:bodyPr>
          <a:lstStyle/>
          <a:p>
            <a:pPr marL="342900" indent="-342900">
              <a:buFont typeface="Arial" pitchFamily="34" charset="0"/>
              <a:buChar char="•"/>
              <a:defRPr/>
            </a:pPr>
            <a:r>
              <a:rPr lang="en-US" sz="2400" dirty="0">
                <a:latin typeface="+mn-lt"/>
              </a:rPr>
              <a:t># child-days of care given</a:t>
            </a:r>
            <a:endParaRPr lang="en-US" sz="2400" dirty="0">
              <a:latin typeface="+mn-lt"/>
            </a:endParaRPr>
          </a:p>
        </p:txBody>
      </p:sp>
      <p:sp>
        <p:nvSpPr>
          <p:cNvPr id="8" name="TextBox 7"/>
          <p:cNvSpPr txBox="1"/>
          <p:nvPr/>
        </p:nvSpPr>
        <p:spPr>
          <a:xfrm>
            <a:off x="4772025" y="2057400"/>
            <a:ext cx="4219575" cy="830263"/>
          </a:xfrm>
          <a:prstGeom prst="rect">
            <a:avLst/>
          </a:prstGeom>
          <a:noFill/>
        </p:spPr>
        <p:txBody>
          <a:bodyPr>
            <a:spAutoFit/>
          </a:bodyPr>
          <a:lstStyle/>
          <a:p>
            <a:pPr marL="342900" indent="-342900">
              <a:buFont typeface="Arial" pitchFamily="34" charset="0"/>
              <a:buChar char="•"/>
              <a:defRPr/>
            </a:pPr>
            <a:r>
              <a:rPr lang="en-US" sz="2400" dirty="0">
                <a:latin typeface="Arial" charset="0"/>
              </a:rPr>
              <a:t>Children </a:t>
            </a:r>
            <a:r>
              <a:rPr lang="en-US" sz="2400" dirty="0">
                <a:latin typeface="Arial" charset="0"/>
              </a:rPr>
              <a:t>are school-ready for </a:t>
            </a:r>
            <a:r>
              <a:rPr lang="en-US" sz="2400" dirty="0">
                <a:latin typeface="Arial" charset="0"/>
              </a:rPr>
              <a:t>kindergarten</a:t>
            </a:r>
            <a:endParaRPr lang="en-US" sz="2400" dirty="0">
              <a:latin typeface="+mn-lt"/>
            </a:endParaRPr>
          </a:p>
        </p:txBody>
      </p:sp>
      <p:sp>
        <p:nvSpPr>
          <p:cNvPr id="15368" name="TextBox 8"/>
          <p:cNvSpPr txBox="1">
            <a:spLocks noChangeArrowheads="1"/>
          </p:cNvSpPr>
          <p:nvPr/>
        </p:nvSpPr>
        <p:spPr bwMode="auto">
          <a:xfrm>
            <a:off x="762000" y="3589338"/>
            <a:ext cx="4191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en-US" sz="2400"/>
              <a:t># tutoring sessions held</a:t>
            </a:r>
          </a:p>
        </p:txBody>
      </p:sp>
      <p:sp>
        <p:nvSpPr>
          <p:cNvPr id="15369" name="TextBox 9"/>
          <p:cNvSpPr txBox="1">
            <a:spLocks noChangeArrowheads="1"/>
          </p:cNvSpPr>
          <p:nvPr/>
        </p:nvSpPr>
        <p:spPr bwMode="auto">
          <a:xfrm>
            <a:off x="4800600" y="3589338"/>
            <a:ext cx="43434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en-US" sz="2400"/>
              <a:t>Participants obtain their GED certificates</a:t>
            </a:r>
          </a:p>
        </p:txBody>
      </p:sp>
      <p:sp>
        <p:nvSpPr>
          <p:cNvPr id="11" name="TextBox 10"/>
          <p:cNvSpPr txBox="1"/>
          <p:nvPr/>
        </p:nvSpPr>
        <p:spPr>
          <a:xfrm>
            <a:off x="609600" y="4648200"/>
            <a:ext cx="5715000" cy="523875"/>
          </a:xfrm>
          <a:prstGeom prst="rect">
            <a:avLst/>
          </a:prstGeom>
          <a:noFill/>
        </p:spPr>
        <p:txBody>
          <a:bodyPr>
            <a:spAutoFit/>
          </a:bodyPr>
          <a:lstStyle/>
          <a:p>
            <a:pPr algn="ctr">
              <a:defRPr/>
            </a:pPr>
            <a:r>
              <a:rPr lang="en-US" sz="2800" b="1" dirty="0">
                <a:latin typeface="+mn-lt"/>
              </a:rPr>
              <a:t>Independent Living Services</a:t>
            </a:r>
            <a:endParaRPr lang="en-US" sz="2800" b="1" dirty="0">
              <a:latin typeface="+mn-lt"/>
            </a:endParaRPr>
          </a:p>
        </p:txBody>
      </p:sp>
      <p:sp>
        <p:nvSpPr>
          <p:cNvPr id="15371" name="TextBox 11"/>
          <p:cNvSpPr txBox="1">
            <a:spLocks noChangeArrowheads="1"/>
          </p:cNvSpPr>
          <p:nvPr/>
        </p:nvSpPr>
        <p:spPr bwMode="auto">
          <a:xfrm>
            <a:off x="914400" y="5189538"/>
            <a:ext cx="3617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en-US" sz="2400"/>
              <a:t># consumers served</a:t>
            </a:r>
          </a:p>
        </p:txBody>
      </p:sp>
      <p:sp>
        <p:nvSpPr>
          <p:cNvPr id="15372" name="TextBox 12"/>
          <p:cNvSpPr txBox="1">
            <a:spLocks noChangeArrowheads="1"/>
          </p:cNvSpPr>
          <p:nvPr/>
        </p:nvSpPr>
        <p:spPr bwMode="auto">
          <a:xfrm>
            <a:off x="4849813" y="5189538"/>
            <a:ext cx="41417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en-US" sz="2400"/>
              <a:t>Consumers have skills to support choices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76200"/>
            <a:ext cx="7696200" cy="792163"/>
          </a:xfrm>
        </p:spPr>
        <p:txBody>
          <a:bodyPr/>
          <a:lstStyle/>
          <a:p>
            <a:pPr eaLnBrk="1" hangingPunct="1">
              <a:defRPr/>
            </a:pPr>
            <a:r>
              <a:rPr lang="en-US" dirty="0" smtClean="0"/>
              <a:t>Examples of Outcomes</a:t>
            </a:r>
          </a:p>
        </p:txBody>
      </p:sp>
      <p:sp>
        <p:nvSpPr>
          <p:cNvPr id="18435" name="Rectangle 3"/>
          <p:cNvSpPr>
            <a:spLocks noGrp="1" noChangeArrowheads="1"/>
          </p:cNvSpPr>
          <p:nvPr>
            <p:ph idx="1"/>
          </p:nvPr>
        </p:nvSpPr>
        <p:spPr>
          <a:xfrm>
            <a:off x="228600" y="914400"/>
            <a:ext cx="8839200" cy="4800600"/>
          </a:xfrm>
        </p:spPr>
        <p:txBody>
          <a:bodyPr/>
          <a:lstStyle/>
          <a:p>
            <a:pPr eaLnBrk="1" hangingPunct="1">
              <a:defRPr/>
            </a:pPr>
            <a:r>
              <a:rPr lang="en-US" sz="2600" dirty="0" smtClean="0"/>
              <a:t>Clients at high-risk for becoming parents demonstrate healthy, socially appropriate </a:t>
            </a:r>
            <a:r>
              <a:rPr lang="en-US" sz="2600" u="sng" dirty="0" smtClean="0"/>
              <a:t>attitudes</a:t>
            </a:r>
            <a:r>
              <a:rPr lang="en-US" sz="2600" dirty="0" smtClean="0"/>
              <a:t> toward teenage parenthood.</a:t>
            </a:r>
          </a:p>
          <a:p>
            <a:pPr marL="0" indent="0" eaLnBrk="1" hangingPunct="1">
              <a:buFont typeface="Tahoma" panose="020B0604030504040204" pitchFamily="34" charset="0"/>
              <a:buNone/>
              <a:defRPr/>
            </a:pPr>
            <a:endParaRPr lang="en-US" sz="800" dirty="0" smtClean="0"/>
          </a:p>
          <a:p>
            <a:pPr eaLnBrk="1" hangingPunct="1">
              <a:defRPr/>
            </a:pPr>
            <a:r>
              <a:rPr lang="en-US" sz="2600" dirty="0" smtClean="0"/>
              <a:t>Seniors gain new </a:t>
            </a:r>
            <a:r>
              <a:rPr lang="en-US" sz="2600" u="sng" dirty="0" smtClean="0"/>
              <a:t>knowledge</a:t>
            </a:r>
            <a:r>
              <a:rPr lang="en-US" sz="2600" b="1" dirty="0" smtClean="0"/>
              <a:t> </a:t>
            </a:r>
            <a:r>
              <a:rPr lang="en-US" sz="2600" dirty="0" smtClean="0"/>
              <a:t>about mental health and aging.</a:t>
            </a:r>
          </a:p>
          <a:p>
            <a:pPr marL="0" indent="0" eaLnBrk="1" hangingPunct="1">
              <a:buFont typeface="Tahoma" panose="020B0604030504040204" pitchFamily="34" charset="0"/>
              <a:buNone/>
              <a:defRPr/>
            </a:pPr>
            <a:endParaRPr lang="en-US" sz="800" dirty="0" smtClean="0"/>
          </a:p>
          <a:p>
            <a:pPr eaLnBrk="1" hangingPunct="1">
              <a:defRPr/>
            </a:pPr>
            <a:r>
              <a:rPr lang="en-US" sz="2600" dirty="0" smtClean="0"/>
              <a:t>Clients improve their job readiness and job search </a:t>
            </a:r>
            <a:r>
              <a:rPr lang="en-US" sz="2600" u="sng" dirty="0" smtClean="0"/>
              <a:t>skills</a:t>
            </a:r>
            <a:r>
              <a:rPr lang="en-US" sz="2600" dirty="0" smtClean="0"/>
              <a:t>.</a:t>
            </a:r>
          </a:p>
          <a:p>
            <a:pPr marL="0" indent="0" eaLnBrk="1" hangingPunct="1">
              <a:buFont typeface="Tahoma" panose="020B0604030504040204" pitchFamily="34" charset="0"/>
              <a:buNone/>
              <a:defRPr/>
            </a:pPr>
            <a:endParaRPr lang="en-US" sz="800" dirty="0" smtClean="0"/>
          </a:p>
          <a:p>
            <a:pPr eaLnBrk="1" hangingPunct="1">
              <a:defRPr/>
            </a:pPr>
            <a:r>
              <a:rPr lang="en-US" sz="2600" dirty="0" smtClean="0"/>
              <a:t>Patients follow medical advice for disease management.</a:t>
            </a:r>
          </a:p>
          <a:p>
            <a:pPr marL="0" indent="0" eaLnBrk="1" hangingPunct="1">
              <a:buFont typeface="Tahoma" panose="020B0604030504040204" pitchFamily="34" charset="0"/>
              <a:buNone/>
              <a:defRPr/>
            </a:pPr>
            <a:r>
              <a:rPr lang="en-US" sz="2600" dirty="0"/>
              <a:t> </a:t>
            </a:r>
            <a:r>
              <a:rPr lang="en-US" sz="2600" dirty="0" smtClean="0"/>
              <a:t>  (</a:t>
            </a:r>
            <a:r>
              <a:rPr lang="en-US" sz="2600" u="sng" dirty="0" smtClean="0"/>
              <a:t>behavior</a:t>
            </a:r>
            <a:r>
              <a:rPr lang="en-US" sz="2600" dirty="0" smtClean="0"/>
              <a:t>)</a:t>
            </a:r>
          </a:p>
          <a:p>
            <a:pPr marL="0" indent="0" eaLnBrk="1" hangingPunct="1">
              <a:buFont typeface="Tahoma" panose="020B0604030504040204" pitchFamily="34" charset="0"/>
              <a:buNone/>
              <a:defRPr/>
            </a:pPr>
            <a:endParaRPr lang="en-US" sz="800" dirty="0" smtClean="0"/>
          </a:p>
          <a:p>
            <a:pPr eaLnBrk="1" hangingPunct="1">
              <a:defRPr/>
            </a:pPr>
            <a:r>
              <a:rPr lang="en-US" sz="2600" dirty="0" smtClean="0"/>
              <a:t>CIL consumers obtain independent housing. (</a:t>
            </a:r>
            <a:r>
              <a:rPr lang="en-US" sz="2600" u="sng" dirty="0" smtClean="0"/>
              <a:t>status</a:t>
            </a:r>
            <a:r>
              <a:rPr lang="en-US" sz="2600" dirty="0" smtClean="0"/>
              <a:t>)</a:t>
            </a:r>
          </a:p>
          <a:p>
            <a:pPr eaLnBrk="1" hangingPunct="1">
              <a:defRPr/>
            </a:pPr>
            <a:endParaRPr lang="en-US" sz="2600" dirty="0" smtClean="0"/>
          </a:p>
          <a:p>
            <a:pPr eaLnBrk="1" hangingPunct="1">
              <a:defRPr/>
            </a:pPr>
            <a:endParaRPr lang="en-US" sz="26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pPr eaLnBrk="1" hangingPunct="1">
              <a:defRPr/>
            </a:pPr>
            <a:r>
              <a:rPr lang="en-US" dirty="0" smtClean="0"/>
              <a:t>Pop Quiz</a:t>
            </a:r>
          </a:p>
        </p:txBody>
      </p:sp>
      <p:sp>
        <p:nvSpPr>
          <p:cNvPr id="17411" name="Subtitle 7"/>
          <p:cNvSpPr>
            <a:spLocks noGrp="1"/>
          </p:cNvSpPr>
          <p:nvPr>
            <p:ph idx="1"/>
          </p:nvPr>
        </p:nvSpPr>
        <p:spPr>
          <a:xfrm>
            <a:off x="457200" y="1600200"/>
            <a:ext cx="8153400" cy="4267200"/>
          </a:xfrm>
        </p:spPr>
        <p:txBody>
          <a:bodyPr/>
          <a:lstStyle/>
          <a:p>
            <a:pPr marL="0" indent="0" algn="ctr" eaLnBrk="1" hangingPunct="1">
              <a:buFont typeface="Tahoma" panose="020B0604030504040204" pitchFamily="34" charset="0"/>
              <a:buNone/>
            </a:pPr>
            <a:r>
              <a:rPr lang="en-US" smtClean="0"/>
              <a:t>Can you spot the outcomes in the next four examples?</a:t>
            </a:r>
          </a:p>
        </p:txBody>
      </p:sp>
      <p:pic>
        <p:nvPicPr>
          <p:cNvPr id="17412" name="Picture 2" descr="Man looking through magnifying gl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2971800"/>
            <a:ext cx="1725613"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76200"/>
            <a:ext cx="7772400" cy="838200"/>
          </a:xfrm>
        </p:spPr>
        <p:txBody>
          <a:bodyPr/>
          <a:lstStyle/>
          <a:p>
            <a:pPr eaLnBrk="1" hangingPunct="1">
              <a:defRPr/>
            </a:pPr>
            <a:r>
              <a:rPr lang="en-US" dirty="0" smtClean="0"/>
              <a:t>Parenting Education Program</a:t>
            </a:r>
          </a:p>
        </p:txBody>
      </p:sp>
      <p:sp>
        <p:nvSpPr>
          <p:cNvPr id="9219" name="Rectangle 3"/>
          <p:cNvSpPr>
            <a:spLocks noGrp="1" noChangeArrowheads="1"/>
          </p:cNvSpPr>
          <p:nvPr>
            <p:ph type="body" idx="1"/>
          </p:nvPr>
        </p:nvSpPr>
        <p:spPr>
          <a:xfrm>
            <a:off x="685800" y="990600"/>
            <a:ext cx="8153400" cy="4572000"/>
          </a:xfrm>
        </p:spPr>
        <p:txBody>
          <a:bodyPr/>
          <a:lstStyle/>
          <a:p>
            <a:pPr eaLnBrk="1" hangingPunct="1">
              <a:defRPr/>
            </a:pPr>
            <a:r>
              <a:rPr lang="en-US" dirty="0" smtClean="0"/>
              <a:t>Parents from 10 families attend the workshops.</a:t>
            </a:r>
          </a:p>
          <a:p>
            <a:pPr marL="0" indent="0" eaLnBrk="1" hangingPunct="1">
              <a:buFont typeface="Tahoma" panose="020B0604030504040204" pitchFamily="34" charset="0"/>
              <a:buNone/>
              <a:defRPr/>
            </a:pPr>
            <a:endParaRPr lang="en-US" sz="800" dirty="0" smtClean="0"/>
          </a:p>
          <a:p>
            <a:pPr eaLnBrk="1" hangingPunct="1">
              <a:defRPr/>
            </a:pPr>
            <a:r>
              <a:rPr lang="en-US" dirty="0" smtClean="0"/>
              <a:t>Six group workshops are conducted.</a:t>
            </a:r>
          </a:p>
          <a:p>
            <a:pPr marL="0" indent="0" eaLnBrk="1" hangingPunct="1">
              <a:buFont typeface="Tahoma" panose="020B0604030504040204" pitchFamily="34" charset="0"/>
              <a:buNone/>
              <a:defRPr/>
            </a:pPr>
            <a:endParaRPr lang="en-US" sz="800" dirty="0" smtClean="0"/>
          </a:p>
          <a:p>
            <a:pPr eaLnBrk="1" hangingPunct="1">
              <a:defRPr/>
            </a:pPr>
            <a:r>
              <a:rPr lang="en-US" dirty="0" smtClean="0"/>
              <a:t>Parents’ understanding of children’s developmental issues increases.</a:t>
            </a:r>
          </a:p>
          <a:p>
            <a:pPr marL="0" indent="0" eaLnBrk="1" hangingPunct="1">
              <a:buFont typeface="Tahoma" panose="020B0604030504040204" pitchFamily="34" charset="0"/>
              <a:buNone/>
              <a:defRPr/>
            </a:pPr>
            <a:endParaRPr lang="en-US" sz="800" dirty="0" smtClean="0"/>
          </a:p>
          <a:p>
            <a:pPr eaLnBrk="1" hangingPunct="1">
              <a:defRPr/>
            </a:pPr>
            <a:r>
              <a:rPr lang="en-US" dirty="0" smtClean="0"/>
              <a:t>Parents provide more age-appropriate guidance to children.</a:t>
            </a:r>
          </a:p>
          <a:p>
            <a:pPr marL="0" indent="0" eaLnBrk="1" hangingPunct="1">
              <a:buFont typeface="Tahoma" panose="020B0604030504040204" pitchFamily="34" charset="0"/>
              <a:buNone/>
              <a:defRPr/>
            </a:pPr>
            <a:endParaRPr lang="en-US" sz="800" dirty="0" smtClean="0"/>
          </a:p>
          <a:p>
            <a:pPr eaLnBrk="1" hangingPunct="1">
              <a:defRPr/>
            </a:pPr>
            <a:r>
              <a:rPr lang="en-US" dirty="0" smtClean="0"/>
              <a:t>Parents participate in role plays and group discussions.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76200"/>
            <a:ext cx="8077200" cy="914400"/>
          </a:xfrm>
        </p:spPr>
        <p:txBody>
          <a:bodyPr/>
          <a:lstStyle/>
          <a:p>
            <a:pPr eaLnBrk="1" hangingPunct="1">
              <a:defRPr/>
            </a:pPr>
            <a:r>
              <a:rPr lang="en-US" dirty="0" smtClean="0"/>
              <a:t>Tutoring Program</a:t>
            </a:r>
          </a:p>
        </p:txBody>
      </p:sp>
      <p:sp>
        <p:nvSpPr>
          <p:cNvPr id="10243" name="Rectangle 3"/>
          <p:cNvSpPr>
            <a:spLocks noGrp="1" noChangeArrowheads="1"/>
          </p:cNvSpPr>
          <p:nvPr>
            <p:ph type="body" idx="1"/>
          </p:nvPr>
        </p:nvSpPr>
        <p:spPr>
          <a:xfrm>
            <a:off x="685800" y="1066800"/>
            <a:ext cx="8153400" cy="4343400"/>
          </a:xfrm>
        </p:spPr>
        <p:txBody>
          <a:bodyPr/>
          <a:lstStyle/>
          <a:p>
            <a:pPr eaLnBrk="1" hangingPunct="1">
              <a:defRPr/>
            </a:pPr>
            <a:r>
              <a:rPr lang="en-US" dirty="0" smtClean="0"/>
              <a:t>20 school-agers in grades 4 to 8 are matched with high school tutors.</a:t>
            </a:r>
          </a:p>
          <a:p>
            <a:pPr marL="0" indent="0" eaLnBrk="1" hangingPunct="1">
              <a:buFont typeface="Tahoma" panose="020B0604030504040204" pitchFamily="34" charset="0"/>
              <a:buNone/>
              <a:defRPr/>
            </a:pPr>
            <a:endParaRPr lang="en-US" sz="800" dirty="0" smtClean="0"/>
          </a:p>
          <a:p>
            <a:pPr eaLnBrk="1" hangingPunct="1">
              <a:defRPr/>
            </a:pPr>
            <a:r>
              <a:rPr lang="en-US" dirty="0" smtClean="0"/>
              <a:t>Youngsters’ academic performance increases.</a:t>
            </a:r>
          </a:p>
          <a:p>
            <a:pPr marL="0" indent="0" eaLnBrk="1" hangingPunct="1">
              <a:buFont typeface="Tahoma" panose="020B0604030504040204" pitchFamily="34" charset="0"/>
              <a:buNone/>
              <a:defRPr/>
            </a:pPr>
            <a:endParaRPr lang="en-US" sz="800" dirty="0" smtClean="0"/>
          </a:p>
          <a:p>
            <a:pPr eaLnBrk="1" hangingPunct="1">
              <a:defRPr/>
            </a:pPr>
            <a:r>
              <a:rPr lang="en-US" dirty="0" smtClean="0"/>
              <a:t>Youngsters indicate increased belief in their abilities to learn new subjects.</a:t>
            </a:r>
          </a:p>
          <a:p>
            <a:pPr marL="0" indent="0" eaLnBrk="1" hangingPunct="1">
              <a:buFont typeface="Tahoma" panose="020B0604030504040204" pitchFamily="34" charset="0"/>
              <a:buNone/>
              <a:defRPr/>
            </a:pPr>
            <a:endParaRPr lang="en-US" sz="800" dirty="0" smtClean="0"/>
          </a:p>
          <a:p>
            <a:pPr eaLnBrk="1" hangingPunct="1">
              <a:defRPr/>
            </a:pPr>
            <a:r>
              <a:rPr lang="en-US" dirty="0" smtClean="0"/>
              <a:t>Youngsters receive one-to-one help in reading and math.</a:t>
            </a:r>
          </a:p>
          <a:p>
            <a:pPr marL="0" indent="0" eaLnBrk="1" hangingPunct="1">
              <a:buFont typeface="Tahoma" panose="020B0604030504040204" pitchFamily="34" charset="0"/>
              <a:buNone/>
              <a:defRPr/>
            </a:pPr>
            <a:endParaRPr lang="en-US" sz="800" dirty="0" smtClean="0"/>
          </a:p>
          <a:p>
            <a:pPr eaLnBrk="1" hangingPunct="1">
              <a:defRPr/>
            </a:pPr>
            <a:r>
              <a:rPr lang="en-US" dirty="0" smtClean="0"/>
              <a:t>Tutors emphasize the importance of education.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6200"/>
            <a:ext cx="8001000" cy="914400"/>
          </a:xfrm>
        </p:spPr>
        <p:txBody>
          <a:bodyPr/>
          <a:lstStyle/>
          <a:p>
            <a:pPr eaLnBrk="1" hangingPunct="1">
              <a:defRPr/>
            </a:pPr>
            <a:r>
              <a:rPr lang="en-US" dirty="0" smtClean="0"/>
              <a:t>After-School Program</a:t>
            </a:r>
          </a:p>
        </p:txBody>
      </p:sp>
      <p:sp>
        <p:nvSpPr>
          <p:cNvPr id="11267" name="Rectangle 3"/>
          <p:cNvSpPr>
            <a:spLocks noGrp="1" noChangeArrowheads="1"/>
          </p:cNvSpPr>
          <p:nvPr>
            <p:ph type="body" idx="1"/>
          </p:nvPr>
        </p:nvSpPr>
        <p:spPr>
          <a:xfrm>
            <a:off x="381000" y="914400"/>
            <a:ext cx="6934200" cy="5715000"/>
          </a:xfrm>
        </p:spPr>
        <p:txBody>
          <a:bodyPr/>
          <a:lstStyle/>
          <a:p>
            <a:pPr eaLnBrk="1" hangingPunct="1">
              <a:defRPr/>
            </a:pPr>
            <a:r>
              <a:rPr lang="en-US" dirty="0" smtClean="0"/>
              <a:t>Children master new individual and group activities.</a:t>
            </a:r>
          </a:p>
          <a:p>
            <a:pPr marL="0" indent="0" eaLnBrk="1" hangingPunct="1">
              <a:buFont typeface="Tahoma" panose="020B0604030504040204" pitchFamily="34" charset="0"/>
              <a:buNone/>
              <a:defRPr/>
            </a:pPr>
            <a:endParaRPr lang="en-US" sz="900" dirty="0" smtClean="0"/>
          </a:p>
          <a:p>
            <a:pPr eaLnBrk="1" hangingPunct="1">
              <a:defRPr/>
            </a:pPr>
            <a:r>
              <a:rPr lang="en-US" dirty="0" smtClean="0"/>
              <a:t>15 at-risk children attend after-school sessions at the church.</a:t>
            </a:r>
          </a:p>
          <a:p>
            <a:pPr marL="0" indent="0" eaLnBrk="1" hangingPunct="1">
              <a:buFont typeface="Tahoma" panose="020B0604030504040204" pitchFamily="34" charset="0"/>
              <a:buNone/>
              <a:defRPr/>
            </a:pPr>
            <a:endParaRPr lang="en-US" sz="800" dirty="0" smtClean="0"/>
          </a:p>
          <a:p>
            <a:pPr eaLnBrk="1" hangingPunct="1">
              <a:defRPr/>
            </a:pPr>
            <a:r>
              <a:rPr lang="en-US" dirty="0" smtClean="0"/>
              <a:t>Activities are designed to encourage cooperative play.</a:t>
            </a:r>
          </a:p>
          <a:p>
            <a:pPr marL="0" indent="0" eaLnBrk="1" hangingPunct="1">
              <a:buFont typeface="Tahoma" panose="020B0604030504040204" pitchFamily="34" charset="0"/>
              <a:buNone/>
              <a:defRPr/>
            </a:pPr>
            <a:endParaRPr lang="en-US" sz="800" dirty="0" smtClean="0"/>
          </a:p>
          <a:p>
            <a:pPr eaLnBrk="1" hangingPunct="1">
              <a:defRPr/>
            </a:pPr>
            <a:r>
              <a:rPr lang="en-US" dirty="0" smtClean="0"/>
              <a:t>Children’s social skills improve.</a:t>
            </a:r>
          </a:p>
          <a:p>
            <a:pPr marL="0" indent="0" eaLnBrk="1" hangingPunct="1">
              <a:buFont typeface="Tahoma" panose="020B0604030504040204" pitchFamily="34" charset="0"/>
              <a:buNone/>
              <a:defRPr/>
            </a:pPr>
            <a:endParaRPr lang="en-US" sz="800" dirty="0" smtClean="0"/>
          </a:p>
          <a:p>
            <a:pPr eaLnBrk="1" hangingPunct="1">
              <a:defRPr/>
            </a:pPr>
            <a:r>
              <a:rPr lang="en-US" dirty="0" smtClean="0"/>
              <a:t>Children make more positive use of free time outside the program.</a:t>
            </a:r>
          </a:p>
        </p:txBody>
      </p:sp>
      <p:pic>
        <p:nvPicPr>
          <p:cNvPr id="20484" name="Picture 1" descr="Closeup of young girl smili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990600"/>
            <a:ext cx="15017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228600"/>
            <a:ext cx="8153400" cy="762000"/>
          </a:xfrm>
        </p:spPr>
        <p:txBody>
          <a:bodyPr/>
          <a:lstStyle/>
          <a:p>
            <a:pPr eaLnBrk="1" hangingPunct="1">
              <a:defRPr/>
            </a:pPr>
            <a:r>
              <a:rPr lang="en-US" dirty="0" smtClean="0"/>
              <a:t>Conflict Management Program</a:t>
            </a:r>
          </a:p>
        </p:txBody>
      </p:sp>
      <p:sp>
        <p:nvSpPr>
          <p:cNvPr id="12291" name="Rectangle 3"/>
          <p:cNvSpPr>
            <a:spLocks noGrp="1" noChangeArrowheads="1"/>
          </p:cNvSpPr>
          <p:nvPr>
            <p:ph type="body" idx="1"/>
          </p:nvPr>
        </p:nvSpPr>
        <p:spPr>
          <a:xfrm>
            <a:off x="457200" y="1066800"/>
            <a:ext cx="7924800" cy="5410200"/>
          </a:xfrm>
        </p:spPr>
        <p:txBody>
          <a:bodyPr/>
          <a:lstStyle/>
          <a:p>
            <a:pPr eaLnBrk="1" hangingPunct="1">
              <a:defRPr/>
            </a:pPr>
            <a:r>
              <a:rPr lang="en-US" dirty="0" smtClean="0"/>
              <a:t>Youth are involved in fewer physical conflicts.</a:t>
            </a:r>
          </a:p>
          <a:p>
            <a:pPr marL="0" indent="0" eaLnBrk="1" hangingPunct="1">
              <a:buFont typeface="Tahoma" panose="020B0604030504040204" pitchFamily="34" charset="0"/>
              <a:buNone/>
              <a:defRPr/>
            </a:pPr>
            <a:endParaRPr lang="en-US" sz="800" dirty="0" smtClean="0"/>
          </a:p>
          <a:p>
            <a:pPr eaLnBrk="1" hangingPunct="1">
              <a:defRPr/>
            </a:pPr>
            <a:r>
              <a:rPr lang="en-US" dirty="0" smtClean="0"/>
              <a:t>Discussion sessions explore experiences with stereotyping, cultural differences.</a:t>
            </a:r>
          </a:p>
          <a:p>
            <a:pPr marL="0" indent="0" eaLnBrk="1" hangingPunct="1">
              <a:buFont typeface="Tahoma" panose="020B0604030504040204" pitchFamily="34" charset="0"/>
              <a:buNone/>
              <a:defRPr/>
            </a:pPr>
            <a:endParaRPr lang="en-US" sz="800" dirty="0" smtClean="0"/>
          </a:p>
          <a:p>
            <a:pPr eaLnBrk="1" hangingPunct="1">
              <a:defRPr/>
            </a:pPr>
            <a:r>
              <a:rPr lang="en-US" dirty="0" smtClean="0"/>
              <a:t>Youth display greater tolerance of differing points of view.</a:t>
            </a:r>
          </a:p>
          <a:p>
            <a:pPr marL="0" indent="0" eaLnBrk="1" hangingPunct="1">
              <a:buFont typeface="Tahoma" panose="020B0604030504040204" pitchFamily="34" charset="0"/>
              <a:buNone/>
              <a:defRPr/>
            </a:pPr>
            <a:endParaRPr lang="en-US" sz="800" dirty="0" smtClean="0"/>
          </a:p>
          <a:p>
            <a:pPr eaLnBrk="1" hangingPunct="1">
              <a:defRPr/>
            </a:pPr>
            <a:r>
              <a:rPr lang="en-US" dirty="0" smtClean="0"/>
              <a:t>Youth practice communication and negotiation skills.</a:t>
            </a:r>
          </a:p>
          <a:p>
            <a:pPr marL="0" indent="0" eaLnBrk="1" hangingPunct="1">
              <a:buFont typeface="Tahoma" panose="020B0604030504040204" pitchFamily="34" charset="0"/>
              <a:buNone/>
              <a:defRPr/>
            </a:pPr>
            <a:endParaRPr lang="en-US" sz="800" dirty="0" smtClean="0"/>
          </a:p>
          <a:p>
            <a:pPr eaLnBrk="1" hangingPunct="1">
              <a:defRPr/>
            </a:pPr>
            <a:r>
              <a:rPr lang="en-US" dirty="0" smtClean="0"/>
              <a:t>Youth report more willingness to have friends with backgrounds different from theirs.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304800" y="381000"/>
            <a:ext cx="8229600" cy="584200"/>
          </a:xfrm>
          <a:prstGeom prst="rect">
            <a:avLst/>
          </a:prstGeom>
          <a:noFill/>
          <a:ln w="9525">
            <a:noFill/>
            <a:miter lim="800000"/>
            <a:headEnd/>
            <a:tailEnd/>
          </a:ln>
        </p:spPr>
        <p:txBody>
          <a:bodyPr>
            <a:spAutoFit/>
          </a:bodyPr>
          <a:lstStyle/>
          <a:p>
            <a:pPr fontAlgn="auto">
              <a:spcBef>
                <a:spcPts val="0"/>
              </a:spcBef>
              <a:spcAft>
                <a:spcPts val="0"/>
              </a:spcAft>
              <a:defRPr/>
            </a:pPr>
            <a:r>
              <a:rPr lang="en-US" sz="3200" b="1" dirty="0">
                <a:solidFill>
                  <a:schemeClr val="accent2"/>
                </a:solidFill>
                <a:effectLst>
                  <a:outerShdw blurRad="38100" dist="38100" dir="2700000" algn="tl">
                    <a:srgbClr val="000000">
                      <a:alpha val="43137"/>
                    </a:srgbClr>
                  </a:outerShdw>
                </a:effectLst>
                <a:latin typeface="+mj-lt"/>
              </a:rPr>
              <a:t>Who’s Focusing on Outcomes?</a:t>
            </a:r>
          </a:p>
        </p:txBody>
      </p:sp>
      <p:sp>
        <p:nvSpPr>
          <p:cNvPr id="13315" name="TextBox 3"/>
          <p:cNvSpPr txBox="1">
            <a:spLocks noChangeArrowheads="1"/>
          </p:cNvSpPr>
          <p:nvPr/>
        </p:nvSpPr>
        <p:spPr bwMode="auto">
          <a:xfrm>
            <a:off x="533400" y="1219200"/>
            <a:ext cx="5638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50000"/>
              </a:lnSpc>
              <a:buClr>
                <a:schemeClr val="accent2"/>
              </a:buClr>
              <a:buFont typeface="Arial" charset="0"/>
              <a:buChar char="•"/>
              <a:defRPr/>
            </a:pPr>
            <a:r>
              <a:rPr lang="en-US" sz="2800" dirty="0">
                <a:latin typeface="+mn-lt"/>
                <a:cs typeface="Calibri" pitchFamily="34" charset="0"/>
              </a:rPr>
              <a:t>  Governments at all levels</a:t>
            </a:r>
          </a:p>
          <a:p>
            <a:pPr eaLnBrk="1" hangingPunct="1">
              <a:lnSpc>
                <a:spcPct val="150000"/>
              </a:lnSpc>
              <a:buClr>
                <a:schemeClr val="accent2"/>
              </a:buClr>
              <a:buFont typeface="Arial" charset="0"/>
              <a:buChar char="•"/>
              <a:defRPr/>
            </a:pPr>
            <a:r>
              <a:rPr lang="en-US" sz="2800" dirty="0">
                <a:latin typeface="+mn-lt"/>
                <a:cs typeface="Calibri" pitchFamily="34" charset="0"/>
              </a:rPr>
              <a:t>  Accrediting bodies</a:t>
            </a:r>
          </a:p>
          <a:p>
            <a:pPr eaLnBrk="1" hangingPunct="1">
              <a:lnSpc>
                <a:spcPct val="150000"/>
              </a:lnSpc>
              <a:buClr>
                <a:schemeClr val="accent2"/>
              </a:buClr>
              <a:buFont typeface="Arial" charset="0"/>
              <a:buChar char="•"/>
              <a:defRPr/>
            </a:pPr>
            <a:r>
              <a:rPr lang="en-US" sz="2800" dirty="0">
                <a:latin typeface="+mn-lt"/>
                <a:cs typeface="Calibri" pitchFamily="34" charset="0"/>
              </a:rPr>
              <a:t>  National nonprofit associations</a:t>
            </a:r>
          </a:p>
          <a:p>
            <a:pPr eaLnBrk="1" hangingPunct="1">
              <a:lnSpc>
                <a:spcPct val="150000"/>
              </a:lnSpc>
              <a:buClr>
                <a:schemeClr val="accent2"/>
              </a:buClr>
              <a:buFont typeface="Arial" charset="0"/>
              <a:buChar char="•"/>
              <a:defRPr/>
            </a:pPr>
            <a:r>
              <a:rPr lang="en-US" sz="2800" dirty="0">
                <a:latin typeface="+mn-lt"/>
                <a:cs typeface="Calibri" pitchFamily="34" charset="0"/>
              </a:rPr>
              <a:t>  Local nonprofit agencies</a:t>
            </a:r>
          </a:p>
          <a:p>
            <a:pPr eaLnBrk="1" hangingPunct="1">
              <a:lnSpc>
                <a:spcPct val="150000"/>
              </a:lnSpc>
              <a:buClr>
                <a:schemeClr val="accent2"/>
              </a:buClr>
              <a:buFont typeface="Arial" charset="0"/>
              <a:buChar char="•"/>
              <a:defRPr/>
            </a:pPr>
            <a:r>
              <a:rPr lang="en-US" sz="2800" dirty="0">
                <a:latin typeface="+mn-lt"/>
                <a:cs typeface="Calibri" pitchFamily="34" charset="0"/>
              </a:rPr>
              <a:t>  Private </a:t>
            </a:r>
            <a:r>
              <a:rPr lang="en-US" sz="2800" dirty="0" smtClean="0">
                <a:latin typeface="+mn-lt"/>
                <a:cs typeface="Calibri" pitchFamily="34" charset="0"/>
              </a:rPr>
              <a:t>foundations</a:t>
            </a:r>
          </a:p>
          <a:p>
            <a:pPr eaLnBrk="1" hangingPunct="1">
              <a:lnSpc>
                <a:spcPct val="150000"/>
              </a:lnSpc>
              <a:buClr>
                <a:schemeClr val="accent2"/>
              </a:buClr>
              <a:buFont typeface="Arial" charset="0"/>
              <a:buChar char="•"/>
              <a:defRPr/>
            </a:pPr>
            <a:r>
              <a:rPr lang="en-US" sz="2800" dirty="0" smtClean="0">
                <a:latin typeface="+mn-lt"/>
                <a:cs typeface="Calibri" pitchFamily="34" charset="0"/>
              </a:rPr>
              <a:t>  International agencies</a:t>
            </a:r>
            <a:endParaRPr lang="en-US" sz="2800" dirty="0">
              <a:latin typeface="+mn-lt"/>
              <a:cs typeface="Calibri" pitchFamily="34" charset="0"/>
            </a:endParaRPr>
          </a:p>
        </p:txBody>
      </p:sp>
      <p:pic>
        <p:nvPicPr>
          <p:cNvPr id="22532" name="Picture 1" descr="Traffic light showing green light."/>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447800"/>
            <a:ext cx="257175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defRPr/>
            </a:pPr>
            <a:r>
              <a:rPr lang="en-US" dirty="0" smtClean="0"/>
              <a:t>But here’s why YOU should, too…</a:t>
            </a:r>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smtClean="0"/>
              <a:t>Samaritan Ministry – Washington, DC</a:t>
            </a:r>
          </a:p>
          <a:p>
            <a:pPr eaLnBrk="1" hangingPunct="1">
              <a:buFont typeface="Arial" panose="020B0604020202020204" pitchFamily="34" charset="0"/>
              <a:buChar char="•"/>
            </a:pPr>
            <a:r>
              <a:rPr lang="en-US" smtClean="0"/>
              <a:t>Employment program for homeless, alcoholic men</a:t>
            </a:r>
          </a:p>
          <a:p>
            <a:pPr eaLnBrk="1" hangingPunct="1">
              <a:buFont typeface="Arial" panose="020B0604020202020204" pitchFamily="34" charset="0"/>
              <a:buChar char="•"/>
            </a:pPr>
            <a:r>
              <a:rPr lang="en-US" smtClean="0"/>
              <a:t>Yes, men were being placed in jobs</a:t>
            </a:r>
          </a:p>
          <a:p>
            <a:pPr eaLnBrk="1" hangingPunct="1">
              <a:buFont typeface="Arial" panose="020B0604020202020204" pitchFamily="34" charset="0"/>
              <a:buChar char="•"/>
            </a:pPr>
            <a:r>
              <a:rPr lang="en-US" smtClean="0"/>
              <a:t>But they were being fired – and pretty quickly</a:t>
            </a:r>
          </a:p>
          <a:p>
            <a:pPr eaLnBrk="1" hangingPunct="1">
              <a:buFont typeface="Arial" panose="020B0604020202020204" pitchFamily="34" charset="0"/>
              <a:buChar char="•"/>
            </a:pPr>
            <a:r>
              <a:rPr lang="en-US" smtClean="0"/>
              <a:t>Program learned this, changed its activities</a:t>
            </a:r>
          </a:p>
          <a:p>
            <a:pPr eaLnBrk="1" hangingPunct="1">
              <a:buFont typeface="Arial" panose="020B0604020202020204" pitchFamily="34" charset="0"/>
              <a:buChar char="•"/>
            </a:pPr>
            <a:r>
              <a:rPr lang="en-US" smtClean="0"/>
              <a:t>Outcomes much improved</a:t>
            </a:r>
          </a:p>
          <a:p>
            <a:pPr eaLnBrk="1" hangingPunct="1">
              <a:buFont typeface="Arial" panose="020B0604020202020204" pitchFamily="34" charset="0"/>
              <a:buChar char="•"/>
            </a:pPr>
            <a:r>
              <a:rPr lang="en-US" smtClean="0"/>
              <a:t>THIS is the reason to focus on outcomes!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rtlCol="0">
            <a:noAutofit/>
          </a:bodyPr>
          <a:lstStyle/>
          <a:p>
            <a:pPr eaLnBrk="1" fontAlgn="auto" hangingPunct="1">
              <a:spcAft>
                <a:spcPts val="0"/>
              </a:spcAft>
              <a:defRPr/>
            </a:pPr>
            <a:r>
              <a:rPr lang="en-US" dirty="0" smtClean="0"/>
              <a:t>Just what </a:t>
            </a:r>
            <a:r>
              <a:rPr lang="en-US" i="1" dirty="0" smtClean="0"/>
              <a:t>is</a:t>
            </a:r>
            <a:r>
              <a:rPr lang="en-US" dirty="0" smtClean="0"/>
              <a:t/>
            </a:r>
            <a:br>
              <a:rPr lang="en-US" dirty="0" smtClean="0"/>
            </a:br>
            <a:r>
              <a:rPr lang="en-US" dirty="0" smtClean="0"/>
              <a:t>“Outcomes Management”?</a:t>
            </a:r>
            <a:endParaRPr lang="en-US" i="1" dirty="0" smtClean="0"/>
          </a:p>
        </p:txBody>
      </p:sp>
      <p:sp>
        <p:nvSpPr>
          <p:cNvPr id="24579" name="Content Placeholder 1"/>
          <p:cNvSpPr>
            <a:spLocks noGrp="1"/>
          </p:cNvSpPr>
          <p:nvPr>
            <p:ph idx="1"/>
          </p:nvPr>
        </p:nvSpPr>
        <p:spPr>
          <a:xfrm>
            <a:off x="457200" y="1371600"/>
            <a:ext cx="8153400" cy="4648200"/>
          </a:xfrm>
        </p:spPr>
        <p:txBody>
          <a:bodyPr/>
          <a:lstStyle/>
          <a:p>
            <a:pPr marL="0" indent="0" algn="ctr" eaLnBrk="1" hangingPunct="1">
              <a:buFont typeface="Tahoma" panose="020B0604030504040204" pitchFamily="34" charset="0"/>
              <a:buNone/>
            </a:pPr>
            <a:r>
              <a:rPr lang="en-US" sz="3200" smtClean="0"/>
              <a:t>“The systematic use of outcome information to </a:t>
            </a:r>
            <a:r>
              <a:rPr lang="en-US" sz="3200" i="1" smtClean="0"/>
              <a:t>improve the effectiveness </a:t>
            </a:r>
            <a:r>
              <a:rPr lang="en-US" sz="3200" smtClean="0"/>
              <a:t>of your programs and services and to </a:t>
            </a:r>
            <a:r>
              <a:rPr lang="en-US" sz="3200" i="1" smtClean="0"/>
              <a:t>communicate their value</a:t>
            </a:r>
            <a:r>
              <a:rPr lang="en-US" sz="3200" smtClean="0"/>
              <a:t>.”</a:t>
            </a:r>
          </a:p>
        </p:txBody>
      </p:sp>
      <p:pic>
        <p:nvPicPr>
          <p:cNvPr id="24580" name="Picture 2" descr="Road sign with Success and Failure with arrows pointing both direction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3733800"/>
            <a:ext cx="2971800"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dirty="0" smtClean="0"/>
              <a:t>Objectives of Our Time Together</a:t>
            </a:r>
            <a:endParaRPr lang="en-US" dirty="0"/>
          </a:p>
        </p:txBody>
      </p:sp>
      <p:sp>
        <p:nvSpPr>
          <p:cNvPr id="4" name="Content Placeholder 3"/>
          <p:cNvSpPr>
            <a:spLocks noGrp="1"/>
          </p:cNvSpPr>
          <p:nvPr>
            <p:ph idx="1"/>
          </p:nvPr>
        </p:nvSpPr>
        <p:spPr>
          <a:xfrm>
            <a:off x="304800" y="1219200"/>
            <a:ext cx="8305800" cy="3657600"/>
          </a:xfrm>
        </p:spPr>
        <p:txBody>
          <a:bodyPr/>
          <a:lstStyle/>
          <a:p>
            <a:pPr eaLnBrk="1" hangingPunct="1">
              <a:defRPr/>
            </a:pPr>
            <a:r>
              <a:rPr lang="en-US" dirty="0"/>
              <a:t>Learn </a:t>
            </a:r>
            <a:r>
              <a:rPr lang="en-US" dirty="0" smtClean="0"/>
              <a:t>the basic </a:t>
            </a:r>
            <a:r>
              <a:rPr lang="en-US" dirty="0"/>
              <a:t>concepts and practices </a:t>
            </a:r>
            <a:r>
              <a:rPr lang="en-US" dirty="0" smtClean="0"/>
              <a:t>of measuring and improving outcomes</a:t>
            </a:r>
            <a:endParaRPr lang="en-US" dirty="0"/>
          </a:p>
          <a:p>
            <a:pPr marL="0" indent="0" eaLnBrk="1" hangingPunct="1">
              <a:buFont typeface="Tahoma" panose="020B0604030504040204" pitchFamily="34" charset="0"/>
              <a:buNone/>
              <a:defRPr/>
            </a:pPr>
            <a:endParaRPr lang="en-US" sz="800" dirty="0"/>
          </a:p>
          <a:p>
            <a:pPr eaLnBrk="1" hangingPunct="1">
              <a:defRPr/>
            </a:pPr>
            <a:r>
              <a:rPr lang="en-US" dirty="0" smtClean="0"/>
              <a:t>Learn </a:t>
            </a:r>
            <a:r>
              <a:rPr lang="en-US" dirty="0"/>
              <a:t>in detail how the NCIL Task Force on Outcome Measures did its work, including its </a:t>
            </a:r>
            <a:r>
              <a:rPr lang="en-US" dirty="0" smtClean="0"/>
              <a:t>two field tests</a:t>
            </a:r>
            <a:endParaRPr lang="en-US" dirty="0"/>
          </a:p>
          <a:p>
            <a:pPr marL="0" indent="0" eaLnBrk="1" hangingPunct="1">
              <a:buFont typeface="Tahoma" panose="020B0604030504040204" pitchFamily="34" charset="0"/>
              <a:buNone/>
              <a:defRPr/>
            </a:pPr>
            <a:endParaRPr lang="en-US" sz="800" dirty="0"/>
          </a:p>
          <a:p>
            <a:pPr eaLnBrk="1" hangingPunct="1">
              <a:defRPr/>
            </a:pPr>
            <a:r>
              <a:rPr lang="en-US" dirty="0" smtClean="0"/>
              <a:t>Receive </a:t>
            </a:r>
            <a:r>
              <a:rPr lang="en-US" dirty="0"/>
              <a:t>and understand all the operational materials from the </a:t>
            </a:r>
            <a:r>
              <a:rPr lang="en-US" dirty="0" smtClean="0"/>
              <a:t>more recent NCIL field </a:t>
            </a:r>
            <a:r>
              <a:rPr lang="en-US" dirty="0"/>
              <a:t>test</a:t>
            </a:r>
          </a:p>
          <a:p>
            <a:pPr marL="0" indent="0" eaLnBrk="1" hangingPunct="1">
              <a:buFont typeface="Tahoma" panose="020B0604030504040204" pitchFamily="34" charset="0"/>
              <a:buNone/>
              <a:defRPr/>
            </a:pPr>
            <a:endParaRPr lang="en-US" sz="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Why Do Outcomes Management</a:t>
            </a:r>
            <a:r>
              <a:rPr lang="en-US" dirty="0" smtClean="0"/>
              <a:t>?</a:t>
            </a:r>
            <a:endParaRPr lang="en-US" dirty="0"/>
          </a:p>
        </p:txBody>
      </p:sp>
      <p:sp>
        <p:nvSpPr>
          <p:cNvPr id="3" name="Content Placeholder 2"/>
          <p:cNvSpPr>
            <a:spLocks noGrp="1"/>
          </p:cNvSpPr>
          <p:nvPr>
            <p:ph sz="half" idx="1"/>
          </p:nvPr>
        </p:nvSpPr>
        <p:spPr>
          <a:xfrm>
            <a:off x="457200" y="1295400"/>
            <a:ext cx="4000500" cy="3276600"/>
          </a:xfrm>
        </p:spPr>
        <p:txBody>
          <a:bodyPr/>
          <a:lstStyle/>
          <a:p>
            <a:pPr marL="0" indent="0" algn="ctr" eaLnBrk="1" hangingPunct="1">
              <a:buFont typeface="Tahoma" panose="020B0604030504040204" pitchFamily="34" charset="0"/>
              <a:buNone/>
              <a:defRPr/>
            </a:pPr>
            <a:r>
              <a:rPr lang="en-US" dirty="0" smtClean="0"/>
              <a:t>Increase program effectiveness</a:t>
            </a:r>
          </a:p>
          <a:p>
            <a:pPr algn="ctr" eaLnBrk="1" hangingPunct="1">
              <a:defRPr/>
            </a:pPr>
            <a:endParaRPr lang="en-US" dirty="0" smtClean="0"/>
          </a:p>
          <a:p>
            <a:pPr algn="ctr" eaLnBrk="1" hangingPunct="1">
              <a:defRPr/>
            </a:pPr>
            <a:endParaRPr lang="en-US" dirty="0"/>
          </a:p>
          <a:p>
            <a:pPr marL="0" indent="0" algn="ctr" eaLnBrk="1" hangingPunct="1">
              <a:buFont typeface="Tahoma" panose="020B0604030504040204" pitchFamily="34" charset="0"/>
              <a:buNone/>
              <a:defRPr/>
            </a:pPr>
            <a:endParaRPr lang="en-US" dirty="0" smtClean="0"/>
          </a:p>
          <a:p>
            <a:pPr algn="ctr" eaLnBrk="1" hangingPunct="1">
              <a:defRPr/>
            </a:pPr>
            <a:endParaRPr lang="en-US" dirty="0"/>
          </a:p>
          <a:p>
            <a:pPr algn="ctr" eaLnBrk="1" hangingPunct="1">
              <a:defRPr/>
            </a:pPr>
            <a:endParaRPr lang="en-US" dirty="0" smtClean="0"/>
          </a:p>
          <a:p>
            <a:pPr algn="ctr" eaLnBrk="1" hangingPunct="1">
              <a:defRPr/>
            </a:pPr>
            <a:endParaRPr lang="en-US" dirty="0"/>
          </a:p>
        </p:txBody>
      </p:sp>
      <p:sp>
        <p:nvSpPr>
          <p:cNvPr id="5" name="Content Placeholder 4"/>
          <p:cNvSpPr>
            <a:spLocks noGrp="1"/>
          </p:cNvSpPr>
          <p:nvPr>
            <p:ph sz="half" idx="2"/>
          </p:nvPr>
        </p:nvSpPr>
        <p:spPr>
          <a:xfrm>
            <a:off x="5029200" y="2286000"/>
            <a:ext cx="3581400" cy="1524000"/>
          </a:xfrm>
        </p:spPr>
        <p:txBody>
          <a:bodyPr/>
          <a:lstStyle/>
          <a:p>
            <a:pPr marL="0" indent="0" algn="ctr" eaLnBrk="1" hangingPunct="1">
              <a:buFont typeface="Tahoma" panose="020B0604030504040204" pitchFamily="34" charset="0"/>
              <a:buNone/>
              <a:defRPr/>
            </a:pPr>
            <a:r>
              <a:rPr lang="en-US" dirty="0"/>
              <a:t>Tell the program’s </a:t>
            </a:r>
            <a:r>
              <a:rPr lang="en-US" dirty="0" smtClean="0"/>
              <a:t>story</a:t>
            </a:r>
          </a:p>
          <a:p>
            <a:pPr algn="ctr" eaLnBrk="1" hangingPunct="1">
              <a:defRPr/>
            </a:pPr>
            <a:endParaRPr lang="en-US" dirty="0"/>
          </a:p>
          <a:p>
            <a:pPr marL="0" indent="0" algn="ctr" eaLnBrk="1" hangingPunct="1">
              <a:buFont typeface="Tahoma" panose="020B0604030504040204" pitchFamily="34" charset="0"/>
              <a:buNone/>
              <a:defRPr/>
            </a:pPr>
            <a:endParaRPr lang="en-US" dirty="0"/>
          </a:p>
        </p:txBody>
      </p:sp>
      <p:pic>
        <p:nvPicPr>
          <p:cNvPr id="25605" name="Picture 6" descr="Red and white target with dart in bulls ey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532063"/>
            <a:ext cx="2514600" cy="188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7" descr="Man talking into megaph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406775"/>
            <a:ext cx="198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03238"/>
            <a:ext cx="7848600" cy="792162"/>
          </a:xfrm>
        </p:spPr>
        <p:txBody>
          <a:bodyPr/>
          <a:lstStyle/>
          <a:p>
            <a:pPr eaLnBrk="1" hangingPunct="1">
              <a:defRPr/>
            </a:pPr>
            <a:r>
              <a:rPr lang="en-US" dirty="0"/>
              <a:t>How does outcomes </a:t>
            </a:r>
            <a:r>
              <a:rPr lang="en-US" i="1" dirty="0"/>
              <a:t>management</a:t>
            </a:r>
            <a:r>
              <a:rPr lang="en-US" dirty="0"/>
              <a:t> differ from outcomes </a:t>
            </a:r>
            <a:r>
              <a:rPr lang="en-US" i="1" dirty="0"/>
              <a:t>measurement</a:t>
            </a:r>
            <a:r>
              <a:rPr lang="en-US" dirty="0"/>
              <a:t>?</a:t>
            </a:r>
            <a:br>
              <a:rPr lang="en-US" dirty="0"/>
            </a:br>
            <a:endParaRPr lang="en-US" dirty="0"/>
          </a:p>
        </p:txBody>
      </p:sp>
      <p:sp>
        <p:nvSpPr>
          <p:cNvPr id="3" name="Content Placeholder 2"/>
          <p:cNvSpPr>
            <a:spLocks noGrp="1"/>
          </p:cNvSpPr>
          <p:nvPr>
            <p:ph idx="1"/>
          </p:nvPr>
        </p:nvSpPr>
        <p:spPr>
          <a:xfrm>
            <a:off x="381000" y="1295400"/>
            <a:ext cx="8229600" cy="4648200"/>
          </a:xfrm>
        </p:spPr>
        <p:txBody>
          <a:bodyPr/>
          <a:lstStyle/>
          <a:p>
            <a:pPr marL="0" indent="0" eaLnBrk="1" hangingPunct="1">
              <a:buFont typeface="Tahoma" panose="020B0604030504040204" pitchFamily="34" charset="0"/>
              <a:buNone/>
              <a:defRPr/>
            </a:pPr>
            <a:endParaRPr lang="en-US" sz="800" dirty="0"/>
          </a:p>
          <a:p>
            <a:pPr eaLnBrk="1" hangingPunct="1">
              <a:defRPr/>
            </a:pPr>
            <a:r>
              <a:rPr lang="en-US" dirty="0" smtClean="0"/>
              <a:t>Outcomes </a:t>
            </a:r>
            <a:r>
              <a:rPr lang="en-US" i="1" dirty="0"/>
              <a:t>measurement</a:t>
            </a:r>
            <a:r>
              <a:rPr lang="en-US" dirty="0"/>
              <a:t> helps to </a:t>
            </a:r>
            <a:r>
              <a:rPr lang="en-US" i="1" dirty="0"/>
              <a:t>measure</a:t>
            </a:r>
            <a:r>
              <a:rPr lang="en-US" dirty="0"/>
              <a:t> program performance and </a:t>
            </a:r>
            <a:r>
              <a:rPr lang="en-US" i="1" dirty="0"/>
              <a:t>report</a:t>
            </a:r>
            <a:r>
              <a:rPr lang="en-US" dirty="0"/>
              <a:t> findings.  (</a:t>
            </a:r>
            <a:r>
              <a:rPr lang="en-US" dirty="0" smtClean="0"/>
              <a:t>What’s happening?)</a:t>
            </a:r>
            <a:endParaRPr lang="en-US" dirty="0"/>
          </a:p>
          <a:p>
            <a:pPr marL="0" indent="0" eaLnBrk="1" hangingPunct="1">
              <a:buFont typeface="Tahoma" panose="020B0604030504040204" pitchFamily="34" charset="0"/>
              <a:buNone/>
              <a:defRPr/>
            </a:pPr>
            <a:endParaRPr lang="en-US" sz="800" dirty="0"/>
          </a:p>
          <a:p>
            <a:pPr eaLnBrk="1" hangingPunct="1">
              <a:defRPr/>
            </a:pPr>
            <a:r>
              <a:rPr lang="en-US" dirty="0" smtClean="0"/>
              <a:t>Outcomes </a:t>
            </a:r>
            <a:r>
              <a:rPr lang="en-US" i="1" dirty="0"/>
              <a:t>management</a:t>
            </a:r>
            <a:r>
              <a:rPr lang="en-US" dirty="0"/>
              <a:t> takes the next step – it encourages an agency to </a:t>
            </a:r>
            <a:r>
              <a:rPr lang="en-US" dirty="0" smtClean="0"/>
              <a:t>systematically </a:t>
            </a:r>
            <a:r>
              <a:rPr lang="en-US" i="1" dirty="0" smtClean="0"/>
              <a:t>use</a:t>
            </a:r>
            <a:r>
              <a:rPr lang="en-US" dirty="0" smtClean="0"/>
              <a:t> </a:t>
            </a:r>
            <a:r>
              <a:rPr lang="en-US" dirty="0"/>
              <a:t>that performance information to </a:t>
            </a:r>
            <a:r>
              <a:rPr lang="en-US" i="1" dirty="0"/>
              <a:t>learn</a:t>
            </a:r>
            <a:r>
              <a:rPr lang="en-US" dirty="0"/>
              <a:t> about its services and </a:t>
            </a:r>
            <a:r>
              <a:rPr lang="en-US" i="1" dirty="0"/>
              <a:t>improve</a:t>
            </a:r>
            <a:r>
              <a:rPr lang="en-US" dirty="0"/>
              <a:t> them.  (Why </a:t>
            </a:r>
            <a:r>
              <a:rPr lang="en-US" dirty="0" smtClean="0"/>
              <a:t>is </a:t>
            </a:r>
            <a:r>
              <a:rPr lang="en-US" dirty="0"/>
              <a:t>it </a:t>
            </a:r>
            <a:r>
              <a:rPr lang="en-US" dirty="0" smtClean="0"/>
              <a:t>happening?  </a:t>
            </a:r>
            <a:r>
              <a:rPr lang="en-US" dirty="0"/>
              <a:t>How can we make things better?)</a:t>
            </a:r>
          </a:p>
          <a:p>
            <a:pPr eaLnBrk="1" hangingPunct="1">
              <a:defRPr/>
            </a:pPr>
            <a:endParaRPr lang="en-US" sz="2400"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1600200" y="990600"/>
            <a:ext cx="5715000" cy="6858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Desired Outcomes</a:t>
            </a:r>
            <a:endParaRPr lang="en-US" sz="2400" dirty="0" smtClean="0">
              <a:solidFill>
                <a:srgbClr val="C00000"/>
              </a:solidFill>
            </a:endParaRPr>
          </a:p>
        </p:txBody>
      </p:sp>
      <p:sp>
        <p:nvSpPr>
          <p:cNvPr id="27655"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72A039-1720-4291-AFBB-8BF40EA43017}" type="slidenum">
              <a:rPr lang="en-US">
                <a:solidFill>
                  <a:schemeClr val="bg1"/>
                </a:solidFill>
              </a:rPr>
              <a:pPr eaLnBrk="1" hangingPunct="1"/>
              <a:t>22</a:t>
            </a:fld>
            <a:endParaRPr lang="en-US">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Need to Address Outcome Measures</a:t>
            </a:r>
            <a:endParaRPr lang="en-US" dirty="0"/>
          </a:p>
        </p:txBody>
      </p:sp>
      <p:sp>
        <p:nvSpPr>
          <p:cNvPr id="28675" name="Content Placeholder 2"/>
          <p:cNvSpPr>
            <a:spLocks noGrp="1"/>
          </p:cNvSpPr>
          <p:nvPr>
            <p:ph idx="1"/>
          </p:nvPr>
        </p:nvSpPr>
        <p:spPr>
          <a:xfrm>
            <a:off x="457200" y="1219200"/>
            <a:ext cx="8153400" cy="2819400"/>
          </a:xfrm>
        </p:spPr>
        <p:txBody>
          <a:bodyPr/>
          <a:lstStyle/>
          <a:p>
            <a:pPr eaLnBrk="1" hangingPunct="1"/>
            <a:endParaRPr lang="en-US" smtClean="0"/>
          </a:p>
          <a:p>
            <a:pPr eaLnBrk="1" hangingPunct="1"/>
            <a:r>
              <a:rPr lang="en-US" smtClean="0"/>
              <a:t>OMB’s Program Assessment Rating Tool (PART)</a:t>
            </a:r>
          </a:p>
          <a:p>
            <a:pPr eaLnBrk="1" hangingPunct="1"/>
            <a:r>
              <a:rPr lang="en-US" smtClean="0"/>
              <a:t>Pressure from United Way and other funders</a:t>
            </a:r>
          </a:p>
          <a:p>
            <a:pPr eaLnBrk="1" hangingPunct="1"/>
            <a:r>
              <a:rPr lang="en-US" smtClean="0"/>
              <a:t>We need to do a better job telling our story</a:t>
            </a:r>
          </a:p>
          <a:p>
            <a:pPr eaLnBrk="1" hangingPunct="1"/>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NCIL Outcome Measures Project</a:t>
            </a:r>
            <a:endParaRPr lang="en-US" dirty="0"/>
          </a:p>
        </p:txBody>
      </p:sp>
      <p:sp>
        <p:nvSpPr>
          <p:cNvPr id="29699" name="Content Placeholder 2"/>
          <p:cNvSpPr>
            <a:spLocks noGrp="1"/>
          </p:cNvSpPr>
          <p:nvPr>
            <p:ph idx="1"/>
          </p:nvPr>
        </p:nvSpPr>
        <p:spPr>
          <a:xfrm>
            <a:off x="457200" y="1219200"/>
            <a:ext cx="8153400" cy="3581400"/>
          </a:xfrm>
        </p:spPr>
        <p:txBody>
          <a:bodyPr/>
          <a:lstStyle/>
          <a:p>
            <a:pPr eaLnBrk="1" hangingPunct="1"/>
            <a:r>
              <a:rPr lang="en-US" smtClean="0"/>
              <a:t>Started in 2006</a:t>
            </a:r>
          </a:p>
          <a:p>
            <a:pPr eaLnBrk="1" hangingPunct="1"/>
            <a:r>
              <a:rPr lang="en-US" smtClean="0"/>
              <a:t>Two task forces:</a:t>
            </a:r>
          </a:p>
          <a:p>
            <a:pPr lvl="1" eaLnBrk="1" hangingPunct="1"/>
            <a:r>
              <a:rPr lang="en-US" smtClean="0">
                <a:solidFill>
                  <a:schemeClr val="tx1"/>
                </a:solidFill>
              </a:rPr>
              <a:t>CIL Leaders and government experts</a:t>
            </a:r>
          </a:p>
          <a:p>
            <a:pPr lvl="1" eaLnBrk="1" hangingPunct="1"/>
            <a:r>
              <a:rPr lang="en-US" smtClean="0">
                <a:solidFill>
                  <a:schemeClr val="tx1"/>
                </a:solidFill>
              </a:rPr>
              <a:t>Experts in IL, research, and data management</a:t>
            </a:r>
          </a:p>
          <a:p>
            <a:pPr eaLnBrk="1" hangingPunct="1"/>
            <a:r>
              <a:rPr lang="en-US" smtClean="0"/>
              <a:t> IL Community Input at every step</a:t>
            </a:r>
          </a:p>
          <a:p>
            <a:pPr eaLnBrk="1" hangingPunct="1"/>
            <a:r>
              <a:rPr lang="en-US" smtClean="0"/>
              <a:t>Broad financial support</a:t>
            </a:r>
          </a:p>
          <a:p>
            <a:pPr eaLnBrk="1" hangingPunct="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defRPr/>
            </a:pPr>
            <a:r>
              <a:rPr lang="en-US" dirty="0" smtClean="0"/>
              <a:t>16 Desired Outcomes for the CIL Program</a:t>
            </a:r>
          </a:p>
        </p:txBody>
      </p:sp>
      <p:sp>
        <p:nvSpPr>
          <p:cNvPr id="21507" name="Content Placeholder 2"/>
          <p:cNvSpPr>
            <a:spLocks noGrp="1"/>
          </p:cNvSpPr>
          <p:nvPr>
            <p:ph idx="1"/>
          </p:nvPr>
        </p:nvSpPr>
        <p:spPr>
          <a:xfrm>
            <a:off x="457200" y="1447800"/>
            <a:ext cx="8153400" cy="4648200"/>
          </a:xfrm>
        </p:spPr>
        <p:txBody>
          <a:bodyPr/>
          <a:lstStyle/>
          <a:p>
            <a:pPr marL="609600" indent="-609600" eaLnBrk="1" hangingPunct="1">
              <a:buFont typeface="Tahoma" panose="020B0604030504040204" pitchFamily="34" charset="0"/>
              <a:buNone/>
              <a:defRPr/>
            </a:pPr>
            <a:r>
              <a:rPr lang="en-US" u="sng" dirty="0" smtClean="0"/>
              <a:t>IL Services</a:t>
            </a:r>
          </a:p>
          <a:p>
            <a:pPr marL="609600" indent="-609600" eaLnBrk="1" hangingPunct="1">
              <a:buFont typeface="Tahoma" panose="020B0604030504040204" pitchFamily="34" charset="0"/>
              <a:buNone/>
              <a:defRPr/>
            </a:pPr>
            <a:endParaRPr lang="en-US" sz="1200" u="sng" dirty="0" smtClean="0"/>
          </a:p>
          <a:p>
            <a:pPr eaLnBrk="1" hangingPunct="1">
              <a:buFont typeface="Arial" pitchFamily="34" charset="0"/>
              <a:buChar char="•"/>
              <a:defRPr/>
            </a:pPr>
            <a:r>
              <a:rPr lang="en-US" dirty="0" smtClean="0"/>
              <a:t>Persons with disabilities (PWD) have skills/knowledge/resources to support their choices</a:t>
            </a:r>
          </a:p>
          <a:p>
            <a:pPr eaLnBrk="1" hangingPunct="1">
              <a:buFont typeface="Arial" pitchFamily="34" charset="0"/>
              <a:buChar char="•"/>
              <a:defRPr/>
            </a:pPr>
            <a:r>
              <a:rPr lang="en-US" dirty="0" smtClean="0"/>
              <a:t>PWD make their own choices</a:t>
            </a:r>
          </a:p>
          <a:p>
            <a:pPr eaLnBrk="1" hangingPunct="1">
              <a:buFont typeface="Arial" pitchFamily="34" charset="0"/>
              <a:buChar char="•"/>
              <a:defRPr/>
            </a:pPr>
            <a:r>
              <a:rPr lang="en-US" dirty="0" smtClean="0"/>
              <a:t>PWD regard themselves as more independent</a:t>
            </a:r>
          </a:p>
          <a:p>
            <a:pPr eaLnBrk="1" hangingPunct="1">
              <a:buFont typeface="Arial" pitchFamily="34" charset="0"/>
              <a:buChar char="•"/>
              <a:defRPr/>
            </a:pPr>
            <a:r>
              <a:rPr lang="en-US" dirty="0" smtClean="0"/>
              <a:t>PWD are more independent </a:t>
            </a:r>
          </a:p>
          <a:p>
            <a:pPr eaLnBrk="1" hangingPunct="1">
              <a:buFont typeface="Arial" pitchFamily="34" charset="0"/>
              <a:buChar char="•"/>
              <a:defRPr/>
            </a:pPr>
            <a:endParaRPr lang="en-US" dirty="0" smtClean="0"/>
          </a:p>
          <a:p>
            <a:pPr marL="0" indent="0" eaLnBrk="1" hangingPunct="1">
              <a:buFont typeface="Tahoma" panose="020B0604030504040204" pitchFamily="34" charset="0"/>
              <a:buNone/>
              <a:defRPr/>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eaLnBrk="1" hangingPunct="1">
              <a:defRPr/>
            </a:pPr>
            <a:r>
              <a:rPr lang="en-US" dirty="0" smtClean="0"/>
              <a:t>16 Desired Outcomes for the CIL Program, cont’d.</a:t>
            </a:r>
          </a:p>
        </p:txBody>
      </p:sp>
      <p:sp>
        <p:nvSpPr>
          <p:cNvPr id="3" name="Content Placeholder 2"/>
          <p:cNvSpPr>
            <a:spLocks noGrp="1"/>
          </p:cNvSpPr>
          <p:nvPr>
            <p:ph idx="1"/>
          </p:nvPr>
        </p:nvSpPr>
        <p:spPr>
          <a:xfrm>
            <a:off x="457200" y="1600200"/>
            <a:ext cx="8153400" cy="3276600"/>
          </a:xfrm>
        </p:spPr>
        <p:txBody>
          <a:bodyPr/>
          <a:lstStyle/>
          <a:p>
            <a:pPr marL="609600" indent="-609600" eaLnBrk="1" hangingPunct="1">
              <a:buFont typeface="Tahoma" panose="020B0604030504040204" pitchFamily="34" charset="0"/>
              <a:buNone/>
              <a:defRPr/>
            </a:pPr>
            <a:r>
              <a:rPr lang="en-US" u="sng" dirty="0" smtClean="0">
                <a:cs typeface="Times New Roman" pitchFamily="18" charset="0"/>
              </a:rPr>
              <a:t>Information and Referral</a:t>
            </a:r>
          </a:p>
          <a:p>
            <a:pPr marL="609600" indent="-609600" eaLnBrk="1" hangingPunct="1">
              <a:buFont typeface="Tahoma" panose="020B0604030504040204" pitchFamily="34" charset="0"/>
              <a:buNone/>
              <a:defRPr/>
            </a:pPr>
            <a:endParaRPr lang="en-US" sz="1200" u="sng" dirty="0" smtClean="0">
              <a:cs typeface="Times New Roman" pitchFamily="18" charset="0"/>
            </a:endParaRPr>
          </a:p>
          <a:p>
            <a:pPr eaLnBrk="1" hangingPunct="1">
              <a:defRPr/>
            </a:pPr>
            <a:r>
              <a:rPr lang="en-US" dirty="0" smtClean="0">
                <a:cs typeface="Times New Roman" pitchFamily="18" charset="0"/>
              </a:rPr>
              <a:t>PWD get the information they need</a:t>
            </a:r>
            <a:r>
              <a:rPr lang="en-US" dirty="0" smtClean="0"/>
              <a:t> </a:t>
            </a:r>
          </a:p>
          <a:p>
            <a:pPr eaLnBrk="1" hangingPunct="1">
              <a:defRPr/>
            </a:pPr>
            <a:r>
              <a:rPr lang="en-US" dirty="0" smtClean="0"/>
              <a:t>PWD see different possibilities</a:t>
            </a:r>
          </a:p>
          <a:p>
            <a:pPr eaLnBrk="1" hangingPunct="1">
              <a:defRPr/>
            </a:pPr>
            <a:r>
              <a:rPr lang="en-US" dirty="0" smtClean="0"/>
              <a:t>PWD advocate for increased community supports</a:t>
            </a:r>
          </a:p>
          <a:p>
            <a:pPr marL="514350" indent="-514350" eaLnBrk="1" hangingPunct="1">
              <a:buFont typeface="+mj-lt"/>
              <a:buAutoNum type="arabicPeriod" startAt="7"/>
              <a:defRP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457200" y="1219200"/>
            <a:ext cx="8458200" cy="4876800"/>
          </a:xfrm>
        </p:spPr>
        <p:txBody>
          <a:bodyPr/>
          <a:lstStyle/>
          <a:p>
            <a:pPr marL="514350" indent="-514350" eaLnBrk="1" hangingPunct="1">
              <a:buFont typeface="Tahoma" panose="020B0604030504040204" pitchFamily="34" charset="0"/>
              <a:buNone/>
              <a:defRPr/>
            </a:pPr>
            <a:r>
              <a:rPr lang="en-US" u="sng" dirty="0" smtClean="0"/>
              <a:t>Systems Advocacy</a:t>
            </a:r>
          </a:p>
          <a:p>
            <a:pPr marL="514350" indent="-514350" eaLnBrk="1" hangingPunct="1">
              <a:buFont typeface="Tahoma" panose="020B0604030504040204" pitchFamily="34" charset="0"/>
              <a:buNone/>
              <a:defRPr/>
            </a:pPr>
            <a:endParaRPr lang="en-US" sz="1200" dirty="0" smtClean="0"/>
          </a:p>
          <a:p>
            <a:pPr eaLnBrk="1" hangingPunct="1">
              <a:defRPr/>
            </a:pPr>
            <a:r>
              <a:rPr lang="en-US" dirty="0" smtClean="0"/>
              <a:t>Barriers, problems identified</a:t>
            </a:r>
          </a:p>
          <a:p>
            <a:pPr eaLnBrk="1" hangingPunct="1">
              <a:defRPr/>
            </a:pPr>
            <a:r>
              <a:rPr lang="en-US" dirty="0" smtClean="0"/>
              <a:t>A consumer agenda for change exists</a:t>
            </a:r>
          </a:p>
          <a:p>
            <a:pPr eaLnBrk="1" hangingPunct="1">
              <a:defRPr/>
            </a:pPr>
            <a:r>
              <a:rPr lang="en-US" dirty="0" smtClean="0"/>
              <a:t>Active coalitions exist around our issues</a:t>
            </a:r>
          </a:p>
          <a:p>
            <a:pPr eaLnBrk="1" hangingPunct="1">
              <a:defRPr/>
            </a:pPr>
            <a:r>
              <a:rPr lang="en-US" dirty="0" smtClean="0"/>
              <a:t>Decision-makers act on our agenda</a:t>
            </a:r>
          </a:p>
          <a:p>
            <a:pPr eaLnBrk="1" hangingPunct="1">
              <a:defRPr/>
            </a:pPr>
            <a:r>
              <a:rPr lang="en-US" dirty="0" smtClean="0"/>
              <a:t>Communities have more resources that support</a:t>
            </a:r>
          </a:p>
          <a:p>
            <a:pPr marL="0" indent="0" eaLnBrk="1" hangingPunct="1">
              <a:buFont typeface="Tahoma" panose="020B0604030504040204" pitchFamily="34" charset="0"/>
              <a:buNone/>
              <a:defRPr/>
            </a:pPr>
            <a:r>
              <a:rPr lang="en-US" dirty="0" smtClean="0"/>
              <a:t>    independence</a:t>
            </a:r>
          </a:p>
          <a:p>
            <a:pPr eaLnBrk="1" hangingPunct="1">
              <a:defRPr/>
            </a:pPr>
            <a:r>
              <a:rPr lang="en-US" dirty="0" smtClean="0"/>
              <a:t>Methods and practices promote independence</a:t>
            </a:r>
          </a:p>
        </p:txBody>
      </p:sp>
      <p:sp>
        <p:nvSpPr>
          <p:cNvPr id="4" name="Title 1"/>
          <p:cNvSpPr>
            <a:spLocks noGrp="1"/>
          </p:cNvSpPr>
          <p:nvPr>
            <p:ph type="title"/>
          </p:nvPr>
        </p:nvSpPr>
        <p:spPr/>
        <p:txBody>
          <a:bodyPr/>
          <a:lstStyle/>
          <a:p>
            <a:pPr eaLnBrk="1" hangingPunct="1">
              <a:defRPr/>
            </a:pPr>
            <a:r>
              <a:rPr lang="en-US" dirty="0" smtClean="0"/>
              <a:t>16 Desired Outcomes for the CIL Program, cont’d. 2</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457200" y="1600200"/>
            <a:ext cx="8458200" cy="3048000"/>
          </a:xfrm>
        </p:spPr>
        <p:txBody>
          <a:bodyPr/>
          <a:lstStyle/>
          <a:p>
            <a:pPr marL="514350" indent="-514350" eaLnBrk="1" hangingPunct="1">
              <a:buFont typeface="Tahoma" panose="020B0604030504040204" pitchFamily="34" charset="0"/>
              <a:buNone/>
              <a:defRPr/>
            </a:pPr>
            <a:r>
              <a:rPr lang="en-US" u="sng" dirty="0" smtClean="0"/>
              <a:t>All Three Service Streams</a:t>
            </a:r>
          </a:p>
          <a:p>
            <a:pPr marL="514350" indent="-514350" eaLnBrk="1" hangingPunct="1">
              <a:buFont typeface="Tahoma" panose="020B0604030504040204" pitchFamily="34" charset="0"/>
              <a:buNone/>
              <a:defRPr/>
            </a:pPr>
            <a:endParaRPr lang="en-US" sz="1200" u="sng" dirty="0" smtClean="0"/>
          </a:p>
          <a:p>
            <a:pPr eaLnBrk="1" hangingPunct="1">
              <a:defRPr/>
            </a:pPr>
            <a:r>
              <a:rPr lang="en-US" dirty="0" smtClean="0"/>
              <a:t>PWD participate in communities to the extent they wish</a:t>
            </a:r>
          </a:p>
          <a:p>
            <a:pPr eaLnBrk="1" hangingPunct="1">
              <a:defRPr/>
            </a:pPr>
            <a:r>
              <a:rPr lang="en-US" dirty="0" smtClean="0"/>
              <a:t>Communities are more accessible</a:t>
            </a:r>
          </a:p>
          <a:p>
            <a:pPr eaLnBrk="1" hangingPunct="1">
              <a:defRPr/>
            </a:pPr>
            <a:r>
              <a:rPr lang="en-US" dirty="0" smtClean="0"/>
              <a:t>PWD are integrated into American society</a:t>
            </a:r>
          </a:p>
          <a:p>
            <a:pPr marL="514350" indent="-514350" eaLnBrk="1" hangingPunct="1">
              <a:buFont typeface="+mj-lt"/>
              <a:buAutoNum type="arabicPeriod" startAt="15"/>
              <a:defRPr/>
            </a:pPr>
            <a:endParaRPr lang="en-US" dirty="0" smtClean="0"/>
          </a:p>
          <a:p>
            <a:pPr marL="514350" indent="-514350" eaLnBrk="1" hangingPunct="1">
              <a:buFont typeface="+mj-lt"/>
              <a:buAutoNum type="arabicPeriod" startAt="15"/>
              <a:defRPr/>
            </a:pPr>
            <a:endParaRPr lang="en-US" dirty="0" smtClean="0"/>
          </a:p>
        </p:txBody>
      </p:sp>
      <p:sp>
        <p:nvSpPr>
          <p:cNvPr id="4" name="Title 1"/>
          <p:cNvSpPr>
            <a:spLocks noGrp="1"/>
          </p:cNvSpPr>
          <p:nvPr>
            <p:ph type="title"/>
          </p:nvPr>
        </p:nvSpPr>
        <p:spPr/>
        <p:txBody>
          <a:bodyPr/>
          <a:lstStyle/>
          <a:p>
            <a:pPr eaLnBrk="1" hangingPunct="1">
              <a:defRPr/>
            </a:pPr>
            <a:r>
              <a:rPr lang="en-US" dirty="0" smtClean="0"/>
              <a:t>16 Desired Outcomes for the CIL Program, cont’d. 3</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228600" y="609600"/>
            <a:ext cx="7696200" cy="792163"/>
          </a:xfrm>
        </p:spPr>
        <p:txBody>
          <a:bodyPr/>
          <a:lstStyle/>
          <a:p>
            <a:pPr algn="ctr" eaLnBrk="1" hangingPunct="1">
              <a:defRPr/>
            </a:pPr>
            <a:r>
              <a:rPr lang="en-US" dirty="0" smtClean="0"/>
              <a:t>Your Turn</a:t>
            </a:r>
            <a:br>
              <a:rPr lang="en-US" dirty="0" smtClean="0"/>
            </a:br>
            <a:endParaRPr lang="en-US" dirty="0" smtClean="0"/>
          </a:p>
        </p:txBody>
      </p:sp>
      <p:sp>
        <p:nvSpPr>
          <p:cNvPr id="34819" name="Subtitle 4"/>
          <p:cNvSpPr>
            <a:spLocks noGrp="1"/>
          </p:cNvSpPr>
          <p:nvPr>
            <p:ph idx="1"/>
          </p:nvPr>
        </p:nvSpPr>
        <p:spPr>
          <a:xfrm>
            <a:off x="457200" y="1524000"/>
            <a:ext cx="8153400" cy="4648200"/>
          </a:xfrm>
        </p:spPr>
        <p:txBody>
          <a:bodyPr/>
          <a:lstStyle/>
          <a:p>
            <a:pPr eaLnBrk="1" hangingPunct="1"/>
            <a:r>
              <a:rPr lang="en-US" smtClean="0"/>
              <a:t>Write 4 desired outcomes for your hypothetical program and put them on your Outcomes Management Worksheet.  Follow the tips on the next two slides.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Objectives of Our Time Together, </a:t>
            </a:r>
            <a:r>
              <a:rPr lang="en-US" sz="2800" dirty="0" smtClean="0"/>
              <a:t>cont’d.</a:t>
            </a:r>
            <a:endParaRPr lang="en-US" sz="2800" dirty="0"/>
          </a:p>
        </p:txBody>
      </p:sp>
      <p:sp>
        <p:nvSpPr>
          <p:cNvPr id="3" name="Content Placeholder 2"/>
          <p:cNvSpPr>
            <a:spLocks noGrp="1"/>
          </p:cNvSpPr>
          <p:nvPr>
            <p:ph idx="1"/>
          </p:nvPr>
        </p:nvSpPr>
        <p:spPr>
          <a:xfrm>
            <a:off x="457200" y="1447800"/>
            <a:ext cx="8153400" cy="2590800"/>
          </a:xfrm>
        </p:spPr>
        <p:txBody>
          <a:bodyPr/>
          <a:lstStyle/>
          <a:p>
            <a:pPr eaLnBrk="1" hangingPunct="1">
              <a:defRPr/>
            </a:pPr>
            <a:r>
              <a:rPr lang="en-US" dirty="0"/>
              <a:t>Practice making the kinds of </a:t>
            </a:r>
            <a:r>
              <a:rPr lang="en-US" dirty="0" smtClean="0"/>
              <a:t>outcome decisions </a:t>
            </a:r>
            <a:r>
              <a:rPr lang="en-US" dirty="0"/>
              <a:t>you’ll need to make back home</a:t>
            </a:r>
          </a:p>
          <a:p>
            <a:pPr marL="0" indent="0" eaLnBrk="1" hangingPunct="1">
              <a:buFont typeface="Tahoma" panose="020B0604030504040204" pitchFamily="34" charset="0"/>
              <a:buNone/>
              <a:defRPr/>
            </a:pPr>
            <a:endParaRPr lang="en-US" sz="800" dirty="0"/>
          </a:p>
          <a:p>
            <a:pPr eaLnBrk="1" hangingPunct="1">
              <a:defRPr/>
            </a:pPr>
            <a:r>
              <a:rPr lang="en-US" dirty="0" smtClean="0"/>
              <a:t>Try </a:t>
            </a:r>
            <a:r>
              <a:rPr lang="en-US" dirty="0"/>
              <a:t>to answer any questions anyone might have</a:t>
            </a:r>
          </a:p>
          <a:p>
            <a:pPr marL="0" indent="0" eaLnBrk="1" hangingPunct="1">
              <a:buFont typeface="Tahoma" panose="020B0604030504040204" pitchFamily="34" charset="0"/>
              <a:buNone/>
              <a:defRPr/>
            </a:pPr>
            <a:endParaRPr lang="en-US" sz="800" dirty="0"/>
          </a:p>
          <a:p>
            <a:pPr eaLnBrk="1" hangingPunct="1">
              <a:defRPr/>
            </a:pPr>
            <a:r>
              <a:rPr lang="en-US" dirty="0" smtClean="0"/>
              <a:t>Enjoy </a:t>
            </a:r>
            <a:r>
              <a:rPr lang="en-US" dirty="0"/>
              <a:t>our time together!</a:t>
            </a:r>
          </a:p>
          <a:p>
            <a:pPr eaLnBrk="1" hangingPunct="1">
              <a:defRPr/>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sz="3400" dirty="0" smtClean="0"/>
              <a:t>Sources of Ideas for Outcomes</a:t>
            </a:r>
          </a:p>
        </p:txBody>
      </p:sp>
      <p:sp>
        <p:nvSpPr>
          <p:cNvPr id="25603" name="Rectangle 3"/>
          <p:cNvSpPr>
            <a:spLocks noGrp="1" noChangeArrowheads="1"/>
          </p:cNvSpPr>
          <p:nvPr>
            <p:ph sz="half" idx="1"/>
          </p:nvPr>
        </p:nvSpPr>
        <p:spPr>
          <a:xfrm>
            <a:off x="381000" y="1219200"/>
            <a:ext cx="4000500" cy="4648200"/>
          </a:xfrm>
        </p:spPr>
        <p:txBody>
          <a:bodyPr/>
          <a:lstStyle/>
          <a:p>
            <a:pPr eaLnBrk="1" hangingPunct="1">
              <a:defRPr/>
            </a:pPr>
            <a:r>
              <a:rPr lang="en-US" dirty="0" smtClean="0"/>
              <a:t>Program documents</a:t>
            </a:r>
          </a:p>
          <a:p>
            <a:pPr eaLnBrk="1" hangingPunct="1">
              <a:defRPr/>
            </a:pPr>
            <a:r>
              <a:rPr lang="en-US" dirty="0" smtClean="0"/>
              <a:t>Program staff</a:t>
            </a:r>
          </a:p>
          <a:p>
            <a:pPr eaLnBrk="1" hangingPunct="1">
              <a:defRPr/>
            </a:pPr>
            <a:r>
              <a:rPr lang="en-US" dirty="0" smtClean="0"/>
              <a:t>Volunteers</a:t>
            </a:r>
          </a:p>
          <a:p>
            <a:pPr eaLnBrk="1" hangingPunct="1">
              <a:defRPr/>
            </a:pPr>
            <a:r>
              <a:rPr lang="en-US" dirty="0" smtClean="0"/>
              <a:t>Program participants</a:t>
            </a:r>
          </a:p>
          <a:p>
            <a:pPr eaLnBrk="1" hangingPunct="1">
              <a:defRPr/>
            </a:pPr>
            <a:r>
              <a:rPr lang="en-US" dirty="0" smtClean="0"/>
              <a:t>Participants’ parents</a:t>
            </a:r>
          </a:p>
          <a:p>
            <a:pPr eaLnBrk="1" hangingPunct="1">
              <a:defRPr/>
            </a:pPr>
            <a:r>
              <a:rPr lang="en-US" dirty="0"/>
              <a:t>Records of complaints</a:t>
            </a:r>
          </a:p>
          <a:p>
            <a:pPr marL="0" indent="0" eaLnBrk="1" hangingPunct="1">
              <a:buFont typeface="Tahoma" panose="020B0604030504040204" pitchFamily="34" charset="0"/>
              <a:buNone/>
              <a:defRPr/>
            </a:pPr>
            <a:endParaRPr lang="en-US" dirty="0" smtClean="0"/>
          </a:p>
        </p:txBody>
      </p:sp>
      <p:sp>
        <p:nvSpPr>
          <p:cNvPr id="35844" name="Content Placeholder 1"/>
          <p:cNvSpPr>
            <a:spLocks noGrp="1"/>
          </p:cNvSpPr>
          <p:nvPr>
            <p:ph sz="half" idx="2"/>
          </p:nvPr>
        </p:nvSpPr>
        <p:spPr>
          <a:xfrm>
            <a:off x="4495800" y="1219200"/>
            <a:ext cx="4648200" cy="4648200"/>
          </a:xfrm>
        </p:spPr>
        <p:txBody>
          <a:bodyPr/>
          <a:lstStyle/>
          <a:p>
            <a:pPr eaLnBrk="1" hangingPunct="1"/>
            <a:r>
              <a:rPr lang="en-US" smtClean="0"/>
              <a:t>Programs or agencies that are “next steps” for your participants</a:t>
            </a:r>
          </a:p>
          <a:p>
            <a:pPr eaLnBrk="1" hangingPunct="1"/>
            <a:r>
              <a:rPr lang="en-US" smtClean="0"/>
              <a:t>Programs with missions, services, and participants similar to yours</a:t>
            </a:r>
          </a:p>
          <a:p>
            <a:pPr eaLnBrk="1" hangingPunct="1"/>
            <a:r>
              <a:rPr lang="en-US" smtClean="0"/>
              <a:t>Outside observers of your program in action</a:t>
            </a:r>
          </a:p>
          <a:p>
            <a:pPr eaLnBrk="1" hangingPunct="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52400" y="152400"/>
            <a:ext cx="7848600" cy="584200"/>
          </a:xfrm>
          <a:prstGeom prst="rect">
            <a:avLst/>
          </a:prstGeom>
          <a:noFill/>
          <a:ln w="19050">
            <a:noFill/>
            <a:miter lim="800000"/>
            <a:headEnd/>
            <a:tailEnd/>
          </a:ln>
        </p:spPr>
        <p:txBody>
          <a:bodyPr>
            <a:spAutoFit/>
          </a:bodyPr>
          <a:lstStyle/>
          <a:p>
            <a:pPr fontAlgn="auto">
              <a:spcBef>
                <a:spcPts val="0"/>
              </a:spcBef>
              <a:spcAft>
                <a:spcPts val="0"/>
              </a:spcAft>
              <a:defRPr/>
            </a:pPr>
            <a:r>
              <a:rPr lang="en-US" sz="3200" b="1" dirty="0">
                <a:solidFill>
                  <a:schemeClr val="accent2"/>
                </a:solidFill>
                <a:effectLst>
                  <a:outerShdw blurRad="38100" dist="38100" dir="2700000" algn="tl">
                    <a:srgbClr val="000000">
                      <a:alpha val="43137"/>
                    </a:srgbClr>
                  </a:outerShdw>
                </a:effectLst>
                <a:latin typeface="+mj-lt"/>
              </a:rPr>
              <a:t>Writing an Outcome Statement</a:t>
            </a:r>
          </a:p>
        </p:txBody>
      </p:sp>
      <p:sp>
        <p:nvSpPr>
          <p:cNvPr id="26627" name="Text Box 5"/>
          <p:cNvSpPr txBox="1">
            <a:spLocks noChangeArrowheads="1"/>
          </p:cNvSpPr>
          <p:nvPr/>
        </p:nvSpPr>
        <p:spPr bwMode="auto">
          <a:xfrm>
            <a:off x="152400" y="914400"/>
            <a:ext cx="891540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344488" indent="-3444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35000"/>
              </a:spcAft>
              <a:defRPr/>
            </a:pPr>
            <a:r>
              <a:rPr lang="en-US" sz="2600" i="1" dirty="0">
                <a:latin typeface="+mn-lt"/>
              </a:rPr>
              <a:t>Target group + present tense verb + what want to happen:</a:t>
            </a:r>
          </a:p>
          <a:p>
            <a:pPr marL="457200" indent="-457200" eaLnBrk="1" hangingPunct="1">
              <a:spcAft>
                <a:spcPct val="35000"/>
              </a:spcAft>
              <a:buClr>
                <a:schemeClr val="accent2"/>
              </a:buClr>
              <a:buFont typeface="Arial" pitchFamily="34" charset="0"/>
              <a:buChar char="•"/>
              <a:defRPr/>
            </a:pPr>
            <a:r>
              <a:rPr lang="en-US" sz="2600" dirty="0">
                <a:latin typeface="+mn-lt"/>
              </a:rPr>
              <a:t>Parents of preschool children use everyday moments to encourage early learning.</a:t>
            </a:r>
          </a:p>
          <a:p>
            <a:pPr marL="457200" indent="-457200" eaLnBrk="1" hangingPunct="1">
              <a:spcAft>
                <a:spcPct val="35000"/>
              </a:spcAft>
              <a:buClr>
                <a:schemeClr val="accent2"/>
              </a:buClr>
              <a:buFont typeface="Arial" pitchFamily="34" charset="0"/>
              <a:buChar char="•"/>
              <a:defRPr/>
            </a:pPr>
            <a:r>
              <a:rPr lang="en-US" sz="2600" dirty="0">
                <a:latin typeface="+mn-lt"/>
              </a:rPr>
              <a:t>Adults completing the literacy program read at the 6</a:t>
            </a:r>
            <a:r>
              <a:rPr lang="en-US" sz="2600" baseline="30000" dirty="0">
                <a:latin typeface="+mn-lt"/>
              </a:rPr>
              <a:t>th</a:t>
            </a:r>
            <a:r>
              <a:rPr lang="en-US" sz="2600" dirty="0">
                <a:latin typeface="+mn-lt"/>
              </a:rPr>
              <a:t>-grade level.</a:t>
            </a:r>
          </a:p>
          <a:p>
            <a:pPr marL="457200" indent="-457200" eaLnBrk="1" hangingPunct="1">
              <a:spcAft>
                <a:spcPct val="35000"/>
              </a:spcAft>
              <a:buClr>
                <a:schemeClr val="accent2"/>
              </a:buClr>
              <a:buFont typeface="Arial" pitchFamily="34" charset="0"/>
              <a:buChar char="•"/>
              <a:defRPr/>
            </a:pPr>
            <a:r>
              <a:rPr lang="en-US" sz="2600" dirty="0">
                <a:latin typeface="+mn-lt"/>
              </a:rPr>
              <a:t>Home-bound seniors eat nutritionally balanced meals.</a:t>
            </a:r>
          </a:p>
          <a:p>
            <a:pPr marL="457200" indent="-457200" eaLnBrk="1" hangingPunct="1">
              <a:spcAft>
                <a:spcPct val="35000"/>
              </a:spcAft>
              <a:buClr>
                <a:schemeClr val="accent2"/>
              </a:buClr>
              <a:buFont typeface="Arial" pitchFamily="34" charset="0"/>
              <a:buChar char="•"/>
              <a:defRPr/>
            </a:pPr>
            <a:r>
              <a:rPr lang="en-US" sz="2600" dirty="0">
                <a:latin typeface="+mn-lt"/>
              </a:rPr>
              <a:t>Battered women who wish not to return home meet self-defined objectives for rebuilding their lives.</a:t>
            </a:r>
          </a:p>
          <a:p>
            <a:pPr marL="457200" indent="-457200" eaLnBrk="1" hangingPunct="1">
              <a:spcAft>
                <a:spcPct val="35000"/>
              </a:spcAft>
              <a:buClr>
                <a:schemeClr val="accent2"/>
              </a:buClr>
              <a:buFont typeface="Arial" pitchFamily="34" charset="0"/>
              <a:buChar char="•"/>
              <a:defRPr/>
            </a:pPr>
            <a:r>
              <a:rPr lang="en-US" sz="2600" dirty="0">
                <a:latin typeface="+mn-lt"/>
              </a:rPr>
              <a:t>High school boys reported for fighting demonstrate skills at resolving conflicts verbally.</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37891"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38915"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9218"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10388" y="152400"/>
            <a:ext cx="200501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1 </a:t>
            </a:r>
            <a:endParaRPr lang="en-US" sz="3200" dirty="0">
              <a:solidFill>
                <a:schemeClr val="tx2"/>
              </a:solidFill>
              <a:latin typeface="Arial Rounded MT Bold" pitchFamily="34" charset="0"/>
            </a:endParaRPr>
          </a:p>
        </p:txBody>
      </p:sp>
      <p:sp>
        <p:nvSpPr>
          <p:cNvPr id="3" name="Hexagon 2"/>
          <p:cNvSpPr/>
          <p:nvPr/>
        </p:nvSpPr>
        <p:spPr>
          <a:xfrm>
            <a:off x="1339850" y="3971925"/>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Hexagon 30"/>
          <p:cNvSpPr/>
          <p:nvPr/>
        </p:nvSpPr>
        <p:spPr>
          <a:xfrm rot="10800000">
            <a:off x="1358900" y="244633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Hexagon 34"/>
          <p:cNvSpPr/>
          <p:nvPr/>
        </p:nvSpPr>
        <p:spPr>
          <a:xfrm>
            <a:off x="2573338" y="168433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Hexagon 35"/>
          <p:cNvSpPr/>
          <p:nvPr/>
        </p:nvSpPr>
        <p:spPr>
          <a:xfrm>
            <a:off x="3781425" y="930275"/>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Hexagon 36"/>
          <p:cNvSpPr/>
          <p:nvPr/>
        </p:nvSpPr>
        <p:spPr>
          <a:xfrm>
            <a:off x="4995863" y="170338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5863" y="321945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38" y="396240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550" y="3198813"/>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228600" y="4800600"/>
            <a:ext cx="149860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sp>
        <p:nvSpPr>
          <p:cNvPr id="46" name="TextBox 45"/>
          <p:cNvSpPr txBox="1"/>
          <p:nvPr/>
        </p:nvSpPr>
        <p:spPr>
          <a:xfrm>
            <a:off x="4038600" y="1117600"/>
            <a:ext cx="1071563"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endParaRPr lang="en-US" sz="2000" b="1" dirty="0">
              <a:effectLst>
                <a:outerShdw blurRad="38100" dist="38100" dir="2700000" algn="tl">
                  <a:srgbClr val="000000">
                    <a:alpha val="43137"/>
                  </a:srgbClr>
                </a:outerShdw>
              </a:effectLst>
              <a:latin typeface="Arial Narrow" pitchFamily="34" charset="0"/>
            </a:endParaRPr>
          </a:p>
        </p:txBody>
      </p:sp>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9" name="TextBox 48"/>
          <p:cNvSpPr txBox="1"/>
          <p:nvPr/>
        </p:nvSpPr>
        <p:spPr>
          <a:xfrm>
            <a:off x="6324600" y="41656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blackWhite">
          <a:xfrm>
            <a:off x="381000" y="198438"/>
            <a:ext cx="7543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3200" b="1" dirty="0">
                <a:solidFill>
                  <a:schemeClr val="accent2"/>
                </a:solidFill>
                <a:effectLst>
                  <a:outerShdw blurRad="38100" dist="38100" dir="2700000" algn="tl">
                    <a:srgbClr val="000000">
                      <a:alpha val="43137"/>
                    </a:srgbClr>
                  </a:outerShdw>
                </a:effectLst>
                <a:latin typeface="+mj-lt"/>
              </a:rPr>
              <a:t>Essential Components of a Program</a:t>
            </a:r>
          </a:p>
        </p:txBody>
      </p:sp>
      <p:grpSp>
        <p:nvGrpSpPr>
          <p:cNvPr id="10243" name="Group 2"/>
          <p:cNvGrpSpPr>
            <a:grpSpLocks/>
          </p:cNvGrpSpPr>
          <p:nvPr/>
        </p:nvGrpSpPr>
        <p:grpSpPr bwMode="auto">
          <a:xfrm>
            <a:off x="228600" y="1066800"/>
            <a:ext cx="8763000" cy="4419600"/>
            <a:chOff x="228601" y="1114425"/>
            <a:chExt cx="8762997" cy="4419600"/>
          </a:xfrm>
        </p:grpSpPr>
        <p:sp>
          <p:nvSpPr>
            <p:cNvPr id="3096" name="Text Box 9"/>
            <p:cNvSpPr txBox="1">
              <a:spLocks noChangeArrowheads="1"/>
            </p:cNvSpPr>
            <p:nvPr/>
          </p:nvSpPr>
          <p:spPr bwMode="blackWhite">
            <a:xfrm>
              <a:off x="3544888" y="1295400"/>
              <a:ext cx="2017711"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2400" b="1" dirty="0">
                  <a:latin typeface="+mn-lt"/>
                </a:rPr>
                <a:t>ACTIVITIES</a:t>
              </a:r>
            </a:p>
          </p:txBody>
        </p:sp>
        <p:sp>
          <p:nvSpPr>
            <p:cNvPr id="10246" name="Rectangle 10"/>
            <p:cNvSpPr>
              <a:spLocks noChangeArrowheads="1"/>
            </p:cNvSpPr>
            <p:nvPr/>
          </p:nvSpPr>
          <p:spPr bwMode="blackWhite">
            <a:xfrm>
              <a:off x="3505200" y="1114425"/>
              <a:ext cx="2052247" cy="7328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600">
                <a:latin typeface="Calibri" panose="020F0502020204030204" pitchFamily="34" charset="0"/>
              </a:endParaRPr>
            </a:p>
          </p:txBody>
        </p:sp>
        <p:sp>
          <p:nvSpPr>
            <p:cNvPr id="10247" name="Line 12"/>
            <p:cNvSpPr>
              <a:spLocks noChangeShapeType="1"/>
            </p:cNvSpPr>
            <p:nvPr/>
          </p:nvSpPr>
          <p:spPr bwMode="blackWhite">
            <a:xfrm>
              <a:off x="2895600" y="1495425"/>
              <a:ext cx="392570"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94" name="Text Box 11"/>
            <p:cNvSpPr txBox="1">
              <a:spLocks noChangeArrowheads="1"/>
            </p:cNvSpPr>
            <p:nvPr/>
          </p:nvSpPr>
          <p:spPr bwMode="blackWhite">
            <a:xfrm>
              <a:off x="3200400" y="2025650"/>
              <a:ext cx="2514599"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ct val="10000"/>
                </a:spcAft>
                <a:buFont typeface="Arial" pitchFamily="34" charset="0"/>
                <a:buChar char="•"/>
                <a:defRPr/>
              </a:pPr>
              <a:r>
                <a:rPr lang="en-US" dirty="0" smtClean="0">
                  <a:latin typeface="+mn-lt"/>
                  <a:sym typeface="Wingdings" pitchFamily="2" charset="2"/>
                </a:rPr>
                <a:t>What </a:t>
              </a:r>
              <a:r>
                <a:rPr lang="en-US" dirty="0">
                  <a:latin typeface="+mn-lt"/>
                  <a:sym typeface="Wingdings" pitchFamily="2" charset="2"/>
                </a:rPr>
                <a:t>program does with inputs to fulfill its mission</a:t>
              </a:r>
            </a:p>
          </p:txBody>
        </p:sp>
        <p:sp>
          <p:nvSpPr>
            <p:cNvPr id="3095" name="Text Box 38"/>
            <p:cNvSpPr txBox="1">
              <a:spLocks noChangeArrowheads="1"/>
            </p:cNvSpPr>
            <p:nvPr/>
          </p:nvSpPr>
          <p:spPr bwMode="auto">
            <a:xfrm>
              <a:off x="3024188" y="2971800"/>
              <a:ext cx="3071811"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dirty="0">
                  <a:latin typeface="+mn-lt"/>
                  <a:sym typeface="Wingdings" pitchFamily="2" charset="2"/>
                </a:rPr>
                <a:t>feeding and sheltering homeless families</a:t>
              </a:r>
            </a:p>
            <a:p>
              <a:pPr eaLnBrk="1" hangingPunct="1">
                <a:spcAft>
                  <a:spcPct val="20000"/>
                </a:spcAft>
                <a:buFont typeface="Wingdings" pitchFamily="2" charset="2"/>
                <a:buChar char="ü"/>
                <a:defRPr/>
              </a:pPr>
              <a:r>
                <a:rPr lang="en-US" dirty="0">
                  <a:latin typeface="+mn-lt"/>
                  <a:sym typeface="Wingdings" pitchFamily="2" charset="2"/>
                </a:rPr>
                <a:t>providing job training</a:t>
              </a:r>
            </a:p>
            <a:p>
              <a:pPr eaLnBrk="1" hangingPunct="1">
                <a:spcAft>
                  <a:spcPct val="20000"/>
                </a:spcAft>
                <a:buFont typeface="Wingdings" pitchFamily="2" charset="2"/>
                <a:buChar char="ü"/>
                <a:defRPr/>
              </a:pPr>
              <a:r>
                <a:rPr lang="en-US" dirty="0">
                  <a:latin typeface="+mn-lt"/>
                  <a:sym typeface="Wingdings" pitchFamily="2" charset="2"/>
                </a:rPr>
                <a:t>educating teachers about signs of child abuse</a:t>
              </a:r>
            </a:p>
            <a:p>
              <a:pPr eaLnBrk="1" hangingPunct="1">
                <a:spcAft>
                  <a:spcPct val="20000"/>
                </a:spcAft>
                <a:buFont typeface="Wingdings" pitchFamily="2" charset="2"/>
                <a:buChar char="ü"/>
                <a:defRPr/>
              </a:pPr>
              <a:r>
                <a:rPr lang="en-US" dirty="0">
                  <a:latin typeface="+mn-lt"/>
                  <a:sym typeface="Wingdings" pitchFamily="2" charset="2"/>
                </a:rPr>
                <a:t>counseling pregnant women</a:t>
              </a:r>
            </a:p>
          </p:txBody>
        </p:sp>
        <p:sp>
          <p:nvSpPr>
            <p:cNvPr id="3090" name="Text Box 15"/>
            <p:cNvSpPr txBox="1">
              <a:spLocks noChangeArrowheads="1"/>
            </p:cNvSpPr>
            <p:nvPr/>
          </p:nvSpPr>
          <p:spPr bwMode="blackWhite">
            <a:xfrm>
              <a:off x="6521449" y="1295400"/>
              <a:ext cx="1654174"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2400" b="1" dirty="0">
                  <a:latin typeface="+mn-lt"/>
                </a:rPr>
                <a:t>OUTPUTS</a:t>
              </a:r>
            </a:p>
          </p:txBody>
        </p:sp>
        <p:sp>
          <p:nvSpPr>
            <p:cNvPr id="10251" name="Rectangle 16"/>
            <p:cNvSpPr>
              <a:spLocks noChangeArrowheads="1"/>
            </p:cNvSpPr>
            <p:nvPr/>
          </p:nvSpPr>
          <p:spPr bwMode="blackWhite">
            <a:xfrm>
              <a:off x="6324598" y="1117600"/>
              <a:ext cx="1981200" cy="7296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600">
                <a:latin typeface="Calibri" panose="020F0502020204030204" pitchFamily="34" charset="0"/>
              </a:endParaRPr>
            </a:p>
          </p:txBody>
        </p:sp>
        <p:sp>
          <p:nvSpPr>
            <p:cNvPr id="10252" name="Line 17"/>
            <p:cNvSpPr>
              <a:spLocks noChangeShapeType="1"/>
            </p:cNvSpPr>
            <p:nvPr/>
          </p:nvSpPr>
          <p:spPr bwMode="blackWhite">
            <a:xfrm>
              <a:off x="5715000" y="1495425"/>
              <a:ext cx="442913" cy="794"/>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6" name="Text Box 14"/>
            <p:cNvSpPr txBox="1">
              <a:spLocks noChangeArrowheads="1"/>
            </p:cNvSpPr>
            <p:nvPr/>
          </p:nvSpPr>
          <p:spPr bwMode="blackWhite">
            <a:xfrm>
              <a:off x="6065837" y="2025650"/>
              <a:ext cx="2925761"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ct val="10000"/>
                </a:spcAft>
                <a:buFont typeface="Arial" pitchFamily="34" charset="0"/>
                <a:buChar char="•"/>
                <a:defRPr/>
              </a:pPr>
              <a:r>
                <a:rPr lang="en-US" dirty="0">
                  <a:latin typeface="+mn-lt"/>
                  <a:sym typeface="Wingdings" pitchFamily="2" charset="2"/>
                </a:rPr>
                <a:t>The volume of work accomplished by </a:t>
              </a:r>
              <a:r>
                <a:rPr lang="en-US" dirty="0" smtClean="0">
                  <a:latin typeface="+mn-lt"/>
                  <a:sym typeface="Wingdings" pitchFamily="2" charset="2"/>
                </a:rPr>
                <a:t>program</a:t>
              </a:r>
              <a:endParaRPr lang="en-US" dirty="0">
                <a:latin typeface="+mn-lt"/>
                <a:sym typeface="Wingdings" pitchFamily="2" charset="2"/>
              </a:endParaRPr>
            </a:p>
          </p:txBody>
        </p:sp>
        <p:sp>
          <p:nvSpPr>
            <p:cNvPr id="3087" name="Text Box 40"/>
            <p:cNvSpPr txBox="1">
              <a:spLocks noChangeArrowheads="1"/>
            </p:cNvSpPr>
            <p:nvPr/>
          </p:nvSpPr>
          <p:spPr bwMode="auto">
            <a:xfrm>
              <a:off x="6065837" y="3003550"/>
              <a:ext cx="2925761"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dirty="0" smtClean="0">
                  <a:latin typeface="+mn-lt"/>
                  <a:sym typeface="Wingdings" pitchFamily="2" charset="2"/>
                </a:rPr>
                <a:t># </a:t>
              </a:r>
              <a:r>
                <a:rPr lang="en-US" dirty="0">
                  <a:latin typeface="+mn-lt"/>
                  <a:sym typeface="Wingdings" pitchFamily="2" charset="2"/>
                </a:rPr>
                <a:t>of classes taught</a:t>
              </a:r>
            </a:p>
            <a:p>
              <a:pPr eaLnBrk="1" hangingPunct="1">
                <a:spcAft>
                  <a:spcPct val="20000"/>
                </a:spcAft>
                <a:buFont typeface="Wingdings" pitchFamily="2" charset="2"/>
                <a:buChar char="ü"/>
                <a:defRPr/>
              </a:pPr>
              <a:r>
                <a:rPr lang="en-US" dirty="0" smtClean="0">
                  <a:latin typeface="+mn-lt"/>
                  <a:sym typeface="Wingdings" pitchFamily="2" charset="2"/>
                </a:rPr>
                <a:t># </a:t>
              </a:r>
              <a:r>
                <a:rPr lang="en-US" dirty="0">
                  <a:latin typeface="+mn-lt"/>
                  <a:sym typeface="Wingdings" pitchFamily="2" charset="2"/>
                </a:rPr>
                <a:t>of counseling sessions conducted</a:t>
              </a:r>
            </a:p>
            <a:p>
              <a:pPr eaLnBrk="1" hangingPunct="1">
                <a:spcAft>
                  <a:spcPct val="20000"/>
                </a:spcAft>
                <a:buFont typeface="Wingdings" pitchFamily="2" charset="2"/>
                <a:buChar char="ü"/>
                <a:defRPr/>
              </a:pPr>
              <a:r>
                <a:rPr lang="en-US" dirty="0" smtClean="0">
                  <a:latin typeface="+mn-lt"/>
                  <a:sym typeface="Wingdings" pitchFamily="2" charset="2"/>
                </a:rPr>
                <a:t># </a:t>
              </a:r>
              <a:r>
                <a:rPr lang="en-US" dirty="0">
                  <a:latin typeface="+mn-lt"/>
                  <a:sym typeface="Wingdings" pitchFamily="2" charset="2"/>
                </a:rPr>
                <a:t>of educational materials distributed</a:t>
              </a:r>
            </a:p>
            <a:p>
              <a:pPr eaLnBrk="1" hangingPunct="1">
                <a:spcAft>
                  <a:spcPct val="20000"/>
                </a:spcAft>
                <a:buFont typeface="Wingdings" pitchFamily="2" charset="2"/>
                <a:buChar char="ü"/>
                <a:defRPr/>
              </a:pPr>
              <a:r>
                <a:rPr lang="en-US" dirty="0" smtClean="0">
                  <a:latin typeface="+mn-lt"/>
                  <a:sym typeface="Wingdings" pitchFamily="2" charset="2"/>
                </a:rPr>
                <a:t># </a:t>
              </a:r>
              <a:r>
                <a:rPr lang="en-US" dirty="0">
                  <a:latin typeface="+mn-lt"/>
                  <a:sym typeface="Wingdings" pitchFamily="2" charset="2"/>
                </a:rPr>
                <a:t>of hours of service delivered</a:t>
              </a:r>
            </a:p>
            <a:p>
              <a:pPr eaLnBrk="1" hangingPunct="1">
                <a:spcAft>
                  <a:spcPct val="20000"/>
                </a:spcAft>
                <a:buFont typeface="Wingdings" pitchFamily="2" charset="2"/>
                <a:buChar char="ü"/>
                <a:defRPr/>
              </a:pPr>
              <a:r>
                <a:rPr lang="en-US" dirty="0" smtClean="0">
                  <a:latin typeface="+mn-lt"/>
                  <a:sym typeface="Wingdings" pitchFamily="2" charset="2"/>
                </a:rPr>
                <a:t># </a:t>
              </a:r>
              <a:r>
                <a:rPr lang="en-US" dirty="0">
                  <a:latin typeface="+mn-lt"/>
                  <a:sym typeface="Wingdings" pitchFamily="2" charset="2"/>
                </a:rPr>
                <a:t>of participants served</a:t>
              </a:r>
              <a:endParaRPr lang="en-US" dirty="0">
                <a:latin typeface="+mn-lt"/>
              </a:endParaRPr>
            </a:p>
          </p:txBody>
        </p:sp>
        <p:sp>
          <p:nvSpPr>
            <p:cNvPr id="3083" name="Text Box 6"/>
            <p:cNvSpPr txBox="1">
              <a:spLocks noChangeArrowheads="1"/>
            </p:cNvSpPr>
            <p:nvPr/>
          </p:nvSpPr>
          <p:spPr bwMode="blackWhite">
            <a:xfrm>
              <a:off x="938214" y="1295400"/>
              <a:ext cx="1385887" cy="387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2400" b="1" dirty="0">
                  <a:latin typeface="+mn-lt"/>
                </a:rPr>
                <a:t>INPUTS</a:t>
              </a:r>
            </a:p>
          </p:txBody>
        </p:sp>
        <p:sp>
          <p:nvSpPr>
            <p:cNvPr id="10256" name="Rectangle 7"/>
            <p:cNvSpPr>
              <a:spLocks noChangeArrowheads="1"/>
            </p:cNvSpPr>
            <p:nvPr/>
          </p:nvSpPr>
          <p:spPr bwMode="blackWhite">
            <a:xfrm>
              <a:off x="609600" y="1117600"/>
              <a:ext cx="2061779" cy="72650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latin typeface="Calibri" panose="020F0502020204030204" pitchFamily="34" charset="0"/>
              </a:endParaRPr>
            </a:p>
          </p:txBody>
        </p:sp>
        <p:sp>
          <p:nvSpPr>
            <p:cNvPr id="3081" name="Text Box 79"/>
            <p:cNvSpPr txBox="1">
              <a:spLocks noChangeArrowheads="1"/>
            </p:cNvSpPr>
            <p:nvPr/>
          </p:nvSpPr>
          <p:spPr bwMode="blackWhite">
            <a:xfrm>
              <a:off x="381001" y="2025650"/>
              <a:ext cx="26431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4625" indent="-174625" eaLnBrk="0" hangingPunct="0">
                <a:tabLst>
                  <a:tab pos="406400" algn="l"/>
                </a:tabLst>
                <a:defRPr>
                  <a:solidFill>
                    <a:schemeClr val="tx1"/>
                  </a:solidFill>
                  <a:latin typeface="Arial" charset="0"/>
                </a:defRPr>
              </a:lvl1pPr>
              <a:lvl2pPr marL="742950" indent="-285750" eaLnBrk="0" hangingPunct="0">
                <a:tabLst>
                  <a:tab pos="406400" algn="l"/>
                </a:tabLst>
                <a:defRPr>
                  <a:solidFill>
                    <a:schemeClr val="tx1"/>
                  </a:solidFill>
                  <a:latin typeface="Arial" charset="0"/>
                </a:defRPr>
              </a:lvl2pPr>
              <a:lvl3pPr marL="1143000" indent="-228600" eaLnBrk="0" hangingPunct="0">
                <a:tabLst>
                  <a:tab pos="406400" algn="l"/>
                </a:tabLst>
                <a:defRPr>
                  <a:solidFill>
                    <a:schemeClr val="tx1"/>
                  </a:solidFill>
                  <a:latin typeface="Arial" charset="0"/>
                </a:defRPr>
              </a:lvl3pPr>
              <a:lvl4pPr marL="1600200" indent="-228600" eaLnBrk="0" hangingPunct="0">
                <a:tabLst>
                  <a:tab pos="406400" algn="l"/>
                </a:tabLst>
                <a:defRPr>
                  <a:solidFill>
                    <a:schemeClr val="tx1"/>
                  </a:solidFill>
                  <a:latin typeface="Arial" charset="0"/>
                </a:defRPr>
              </a:lvl4pPr>
              <a:lvl5pPr marL="2057400" indent="-228600" eaLnBrk="0" hangingPunct="0">
                <a:tabLst>
                  <a:tab pos="406400" algn="l"/>
                </a:tabLst>
                <a:defRPr>
                  <a:solidFill>
                    <a:schemeClr val="tx1"/>
                  </a:solidFill>
                  <a:latin typeface="Arial" charset="0"/>
                </a:defRPr>
              </a:lvl5pPr>
              <a:lvl6pPr marL="2514600" indent="-228600" eaLnBrk="0" fontAlgn="base" hangingPunct="0">
                <a:spcBef>
                  <a:spcPct val="0"/>
                </a:spcBef>
                <a:spcAft>
                  <a:spcPct val="0"/>
                </a:spcAft>
                <a:tabLst>
                  <a:tab pos="406400" algn="l"/>
                </a:tabLst>
                <a:defRPr>
                  <a:solidFill>
                    <a:schemeClr val="tx1"/>
                  </a:solidFill>
                  <a:latin typeface="Arial" charset="0"/>
                </a:defRPr>
              </a:lvl6pPr>
              <a:lvl7pPr marL="2971800" indent="-228600" eaLnBrk="0" fontAlgn="base" hangingPunct="0">
                <a:spcBef>
                  <a:spcPct val="0"/>
                </a:spcBef>
                <a:spcAft>
                  <a:spcPct val="0"/>
                </a:spcAft>
                <a:tabLst>
                  <a:tab pos="406400" algn="l"/>
                </a:tabLst>
                <a:defRPr>
                  <a:solidFill>
                    <a:schemeClr val="tx1"/>
                  </a:solidFill>
                  <a:latin typeface="Arial" charset="0"/>
                </a:defRPr>
              </a:lvl7pPr>
              <a:lvl8pPr marL="3429000" indent="-228600" eaLnBrk="0" fontAlgn="base" hangingPunct="0">
                <a:spcBef>
                  <a:spcPct val="0"/>
                </a:spcBef>
                <a:spcAft>
                  <a:spcPct val="0"/>
                </a:spcAft>
                <a:tabLst>
                  <a:tab pos="406400" algn="l"/>
                </a:tabLst>
                <a:defRPr>
                  <a:solidFill>
                    <a:schemeClr val="tx1"/>
                  </a:solidFill>
                  <a:latin typeface="Arial" charset="0"/>
                </a:defRPr>
              </a:lvl8pPr>
              <a:lvl9pPr marL="3886200" indent="-228600" eaLnBrk="0" fontAlgn="base" hangingPunct="0">
                <a:spcBef>
                  <a:spcPct val="0"/>
                </a:spcBef>
                <a:spcAft>
                  <a:spcPct val="0"/>
                </a:spcAft>
                <a:tabLst>
                  <a:tab pos="406400" algn="l"/>
                </a:tabLst>
                <a:defRPr>
                  <a:solidFill>
                    <a:schemeClr val="tx1"/>
                  </a:solidFill>
                  <a:latin typeface="Arial" charset="0"/>
                </a:defRPr>
              </a:lvl9pPr>
            </a:lstStyle>
            <a:p>
              <a:pPr marL="285750" indent="-285750">
                <a:spcAft>
                  <a:spcPct val="10000"/>
                </a:spcAft>
                <a:buFont typeface="Arial" pitchFamily="34" charset="0"/>
                <a:buChar char="•"/>
                <a:defRPr/>
              </a:pPr>
              <a:r>
                <a:rPr lang="en-US" dirty="0">
                  <a:latin typeface="+mn-lt"/>
                  <a:sym typeface="Webdings" pitchFamily="18" charset="2"/>
                </a:rPr>
                <a:t>Resources dedicated to or consumed by the program</a:t>
              </a:r>
            </a:p>
          </p:txBody>
        </p:sp>
        <p:sp>
          <p:nvSpPr>
            <p:cNvPr id="3082" name="Text Box 80"/>
            <p:cNvSpPr txBox="1">
              <a:spLocks noChangeArrowheads="1"/>
            </p:cNvSpPr>
            <p:nvPr/>
          </p:nvSpPr>
          <p:spPr bwMode="auto">
            <a:xfrm>
              <a:off x="228601" y="2995613"/>
              <a:ext cx="2711449" cy="197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dirty="0">
                  <a:latin typeface="+mn-lt"/>
                  <a:sym typeface="Wingdings" pitchFamily="2" charset="2"/>
                </a:rPr>
                <a:t>money</a:t>
              </a:r>
            </a:p>
            <a:p>
              <a:pPr eaLnBrk="1" hangingPunct="1">
                <a:spcAft>
                  <a:spcPct val="20000"/>
                </a:spcAft>
                <a:buFont typeface="Wingdings" pitchFamily="2" charset="2"/>
                <a:buChar char="ü"/>
                <a:defRPr/>
              </a:pPr>
              <a:r>
                <a:rPr lang="en-US" dirty="0">
                  <a:latin typeface="+mn-lt"/>
                  <a:sym typeface="Wingdings" pitchFamily="2" charset="2"/>
                </a:rPr>
                <a:t>staff &amp; staff time</a:t>
              </a:r>
            </a:p>
            <a:p>
              <a:pPr eaLnBrk="1" hangingPunct="1">
                <a:spcAft>
                  <a:spcPct val="20000"/>
                </a:spcAft>
                <a:buFont typeface="Wingdings" pitchFamily="2" charset="2"/>
                <a:buChar char="ü"/>
                <a:defRPr/>
              </a:pPr>
              <a:r>
                <a:rPr lang="en-US" dirty="0">
                  <a:latin typeface="+mn-lt"/>
                  <a:sym typeface="Wingdings" pitchFamily="2" charset="2"/>
                </a:rPr>
                <a:t>volunteers &amp; volunteer time</a:t>
              </a:r>
            </a:p>
            <a:p>
              <a:pPr eaLnBrk="1" hangingPunct="1">
                <a:spcAft>
                  <a:spcPct val="20000"/>
                </a:spcAft>
                <a:buFont typeface="Wingdings" pitchFamily="2" charset="2"/>
                <a:buChar char="ü"/>
                <a:defRPr/>
              </a:pPr>
              <a:r>
                <a:rPr lang="en-US" dirty="0">
                  <a:latin typeface="+mn-lt"/>
                  <a:sym typeface="Wingdings" pitchFamily="2" charset="2"/>
                </a:rPr>
                <a:t>facilities</a:t>
              </a:r>
            </a:p>
            <a:p>
              <a:pPr eaLnBrk="1" hangingPunct="1">
                <a:spcAft>
                  <a:spcPct val="20000"/>
                </a:spcAft>
                <a:buFont typeface="Wingdings" pitchFamily="2" charset="2"/>
                <a:buChar char="ü"/>
                <a:defRPr/>
              </a:pPr>
              <a:r>
                <a:rPr lang="en-US" dirty="0">
                  <a:latin typeface="+mn-lt"/>
                  <a:sym typeface="Wingdings" pitchFamily="2" charset="2"/>
                </a:rPr>
                <a:t>equipment &amp; supplies</a:t>
              </a:r>
              <a:endParaRPr lang="en-US" dirty="0">
                <a:latin typeface="+mn-lt"/>
              </a:endParaRPr>
            </a:p>
          </p:txBody>
        </p:sp>
      </p:grpSp>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638800"/>
            <a:ext cx="1154113"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blackWhite">
          <a:xfrm>
            <a:off x="76200" y="50800"/>
            <a:ext cx="8308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3200" b="1" dirty="0">
                <a:solidFill>
                  <a:schemeClr val="accent2"/>
                </a:solidFill>
                <a:effectLst>
                  <a:outerShdw blurRad="38100" dist="38100" dir="2700000" algn="tl">
                    <a:srgbClr val="000000">
                      <a:alpha val="43137"/>
                    </a:srgbClr>
                  </a:outerShdw>
                </a:effectLst>
                <a:latin typeface="+mj-lt"/>
              </a:rPr>
              <a:t>Essential Components of a </a:t>
            </a:r>
            <a:r>
              <a:rPr lang="en-US" sz="3200" b="1" dirty="0" smtClean="0">
                <a:solidFill>
                  <a:schemeClr val="accent2"/>
                </a:solidFill>
                <a:effectLst>
                  <a:outerShdw blurRad="38100" dist="38100" dir="2700000" algn="tl">
                    <a:srgbClr val="000000">
                      <a:alpha val="43137"/>
                    </a:srgbClr>
                  </a:outerShdw>
                </a:effectLst>
                <a:latin typeface="+mj-lt"/>
              </a:rPr>
              <a:t>Program, </a:t>
            </a:r>
            <a:r>
              <a:rPr lang="en-US" sz="2800" b="1" dirty="0" smtClean="0">
                <a:solidFill>
                  <a:schemeClr val="accent2"/>
                </a:solidFill>
                <a:effectLst>
                  <a:outerShdw blurRad="38100" dist="38100" dir="2700000" algn="tl">
                    <a:srgbClr val="000000">
                      <a:alpha val="43137"/>
                    </a:srgbClr>
                  </a:outerShdw>
                </a:effectLst>
                <a:latin typeface="+mj-lt"/>
              </a:rPr>
              <a:t>cont’d.</a:t>
            </a:r>
            <a:endParaRPr lang="en-US" sz="2800" b="1" dirty="0">
              <a:solidFill>
                <a:schemeClr val="accent2"/>
              </a:solidFill>
              <a:effectLst>
                <a:outerShdw blurRad="38100" dist="38100" dir="2700000" algn="tl">
                  <a:srgbClr val="000000">
                    <a:alpha val="43137"/>
                  </a:srgbClr>
                </a:outerShdw>
              </a:effectLst>
              <a:latin typeface="+mj-lt"/>
            </a:endParaRPr>
          </a:p>
        </p:txBody>
      </p:sp>
      <p:grpSp>
        <p:nvGrpSpPr>
          <p:cNvPr id="11267" name="Group 83"/>
          <p:cNvGrpSpPr>
            <a:grpSpLocks/>
          </p:cNvGrpSpPr>
          <p:nvPr/>
        </p:nvGrpSpPr>
        <p:grpSpPr bwMode="auto">
          <a:xfrm>
            <a:off x="2101850" y="1114425"/>
            <a:ext cx="2393950" cy="4322763"/>
            <a:chOff x="1324" y="702"/>
            <a:chExt cx="1508" cy="2723"/>
          </a:xfrm>
        </p:grpSpPr>
        <p:grpSp>
          <p:nvGrpSpPr>
            <p:cNvPr id="11292" name="Group 48"/>
            <p:cNvGrpSpPr>
              <a:grpSpLocks/>
            </p:cNvGrpSpPr>
            <p:nvPr/>
          </p:nvGrpSpPr>
          <p:grpSpPr bwMode="auto">
            <a:xfrm>
              <a:off x="1584" y="702"/>
              <a:ext cx="1056" cy="624"/>
              <a:chOff x="1584" y="760"/>
              <a:chExt cx="1056" cy="624"/>
            </a:xfrm>
          </p:grpSpPr>
          <p:sp>
            <p:nvSpPr>
              <p:cNvPr id="4128" name="Text Box 9"/>
              <p:cNvSpPr txBox="1">
                <a:spLocks noChangeArrowheads="1"/>
              </p:cNvSpPr>
              <p:nvPr/>
            </p:nvSpPr>
            <p:spPr bwMode="blackWhite">
              <a:xfrm>
                <a:off x="1663" y="1007"/>
                <a:ext cx="8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a:latin typeface="+mn-lt"/>
                  </a:rPr>
                  <a:t>ACTIVITIES</a:t>
                </a:r>
              </a:p>
            </p:txBody>
          </p:sp>
          <p:sp>
            <p:nvSpPr>
              <p:cNvPr id="4129" name="Rectangle 10"/>
              <p:cNvSpPr>
                <a:spLocks noChangeArrowheads="1"/>
              </p:cNvSpPr>
              <p:nvPr/>
            </p:nvSpPr>
            <p:spPr bwMode="blackWhite">
              <a:xfrm>
                <a:off x="1584" y="760"/>
                <a:ext cx="1056" cy="624"/>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grpSp>
        <p:sp>
          <p:nvSpPr>
            <p:cNvPr id="4125" name="Line 12"/>
            <p:cNvSpPr>
              <a:spLocks noChangeShapeType="1"/>
            </p:cNvSpPr>
            <p:nvPr/>
          </p:nvSpPr>
          <p:spPr bwMode="blackWhite">
            <a:xfrm>
              <a:off x="1324" y="1046"/>
              <a:ext cx="202" cy="0"/>
            </a:xfrm>
            <a:prstGeom prst="line">
              <a:avLst/>
            </a:prstGeom>
            <a:noFill/>
            <a:ln w="28575">
              <a:solidFill>
                <a:schemeClr val="accent1"/>
              </a:solidFill>
              <a:round/>
              <a:headEnd/>
              <a:tailEnd type="arrow" w="med" len="med"/>
            </a:ln>
            <a:extLst>
              <a:ext uri="{909E8E84-426E-40DD-AFC4-6F175D3DCCD1}">
                <a14:hiddenFill xmlns:a14="http://schemas.microsoft.com/office/drawing/2010/main">
                  <a:noFill/>
                </a14:hiddenFill>
              </a:ext>
            </a:extLst>
          </p:spPr>
          <p:txBody>
            <a:bodyPr wrap="none" anchor="ctr"/>
            <a:lstStyle/>
            <a:p>
              <a:pPr>
                <a:defRPr/>
              </a:pPr>
              <a:endParaRPr lang="en-US" sz="1600">
                <a:latin typeface="+mn-lt"/>
              </a:endParaRPr>
            </a:p>
          </p:txBody>
        </p:sp>
        <p:sp>
          <p:nvSpPr>
            <p:cNvPr id="4126" name="Text Box 11"/>
            <p:cNvSpPr txBox="1">
              <a:spLocks noChangeArrowheads="1"/>
            </p:cNvSpPr>
            <p:nvPr/>
          </p:nvSpPr>
          <p:spPr bwMode="blackWhite">
            <a:xfrm>
              <a:off x="1490" y="1517"/>
              <a:ext cx="1294"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What the program does with inputs to fulfill its mission</a:t>
              </a:r>
            </a:p>
          </p:txBody>
        </p:sp>
        <p:sp>
          <p:nvSpPr>
            <p:cNvPr id="4127" name="Text Box 38"/>
            <p:cNvSpPr txBox="1">
              <a:spLocks noChangeArrowheads="1"/>
            </p:cNvSpPr>
            <p:nvPr/>
          </p:nvSpPr>
          <p:spPr bwMode="auto">
            <a:xfrm>
              <a:off x="1488" y="2064"/>
              <a:ext cx="1344" cy="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feeding and sheltering homeless families</a:t>
              </a:r>
            </a:p>
            <a:p>
              <a:pPr eaLnBrk="1" hangingPunct="1">
                <a:spcAft>
                  <a:spcPct val="20000"/>
                </a:spcAft>
                <a:buFont typeface="Wingdings" pitchFamily="2" charset="2"/>
                <a:buChar char="ü"/>
                <a:defRPr/>
              </a:pPr>
              <a:r>
                <a:rPr lang="en-US" sz="1400">
                  <a:latin typeface="+mn-lt"/>
                  <a:sym typeface="Wingdings" pitchFamily="2" charset="2"/>
                </a:rPr>
                <a:t>providing job training</a:t>
              </a:r>
            </a:p>
            <a:p>
              <a:pPr eaLnBrk="1" hangingPunct="1">
                <a:spcAft>
                  <a:spcPct val="20000"/>
                </a:spcAft>
                <a:buFont typeface="Wingdings" pitchFamily="2" charset="2"/>
                <a:buChar char="ü"/>
                <a:defRPr/>
              </a:pPr>
              <a:r>
                <a:rPr lang="en-US" sz="1400">
                  <a:latin typeface="+mn-lt"/>
                  <a:sym typeface="Wingdings" pitchFamily="2" charset="2"/>
                </a:rPr>
                <a:t>educating teachers about signs of child abuse</a:t>
              </a:r>
            </a:p>
            <a:p>
              <a:pPr eaLnBrk="1" hangingPunct="1">
                <a:spcAft>
                  <a:spcPct val="20000"/>
                </a:spcAft>
                <a:buFont typeface="Wingdings" pitchFamily="2" charset="2"/>
                <a:buChar char="ü"/>
                <a:defRPr/>
              </a:pPr>
              <a:r>
                <a:rPr lang="en-US" sz="1400">
                  <a:latin typeface="+mn-lt"/>
                  <a:sym typeface="Wingdings" pitchFamily="2" charset="2"/>
                </a:rPr>
                <a:t>counseling pregnant women</a:t>
              </a:r>
            </a:p>
          </p:txBody>
        </p:sp>
      </p:grpSp>
      <p:grpSp>
        <p:nvGrpSpPr>
          <p:cNvPr id="11268" name="Group 76"/>
          <p:cNvGrpSpPr>
            <a:grpSpLocks/>
          </p:cNvGrpSpPr>
          <p:nvPr/>
        </p:nvGrpSpPr>
        <p:grpSpPr bwMode="auto">
          <a:xfrm>
            <a:off x="4313238" y="1117600"/>
            <a:ext cx="2570162" cy="4578350"/>
            <a:chOff x="2717" y="704"/>
            <a:chExt cx="1619" cy="2884"/>
          </a:xfrm>
        </p:grpSpPr>
        <p:grpSp>
          <p:nvGrpSpPr>
            <p:cNvPr id="11285" name="Group 52"/>
            <p:cNvGrpSpPr>
              <a:grpSpLocks/>
            </p:cNvGrpSpPr>
            <p:nvPr/>
          </p:nvGrpSpPr>
          <p:grpSpPr bwMode="auto">
            <a:xfrm>
              <a:off x="2717" y="704"/>
              <a:ext cx="1315" cy="624"/>
              <a:chOff x="2717" y="760"/>
              <a:chExt cx="1315" cy="624"/>
            </a:xfrm>
          </p:grpSpPr>
          <p:grpSp>
            <p:nvGrpSpPr>
              <p:cNvPr id="11288" name="Group 49"/>
              <p:cNvGrpSpPr>
                <a:grpSpLocks/>
              </p:cNvGrpSpPr>
              <p:nvPr/>
            </p:nvGrpSpPr>
            <p:grpSpPr bwMode="auto">
              <a:xfrm>
                <a:off x="2976" y="760"/>
                <a:ext cx="1056" cy="624"/>
                <a:chOff x="2976" y="760"/>
                <a:chExt cx="1056" cy="624"/>
              </a:xfrm>
            </p:grpSpPr>
            <p:sp>
              <p:nvSpPr>
                <p:cNvPr id="4122" name="Text Box 15"/>
                <p:cNvSpPr txBox="1">
                  <a:spLocks noChangeArrowheads="1"/>
                </p:cNvSpPr>
                <p:nvPr/>
              </p:nvSpPr>
              <p:spPr bwMode="blackWhite">
                <a:xfrm>
                  <a:off x="3139" y="1007"/>
                  <a:ext cx="732"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a:latin typeface="+mn-lt"/>
                    </a:rPr>
                    <a:t>OUTPUTS</a:t>
                  </a:r>
                </a:p>
              </p:txBody>
            </p:sp>
            <p:sp>
              <p:nvSpPr>
                <p:cNvPr id="4123" name="Rectangle 16"/>
                <p:cNvSpPr>
                  <a:spLocks noChangeArrowheads="1"/>
                </p:cNvSpPr>
                <p:nvPr/>
              </p:nvSpPr>
              <p:spPr bwMode="blackWhite">
                <a:xfrm>
                  <a:off x="2976" y="760"/>
                  <a:ext cx="1056" cy="624"/>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grpSp>
          <p:sp>
            <p:nvSpPr>
              <p:cNvPr id="4121" name="Line 17"/>
              <p:cNvSpPr>
                <a:spLocks noChangeShapeType="1"/>
              </p:cNvSpPr>
              <p:nvPr/>
            </p:nvSpPr>
            <p:spPr bwMode="blackWhite">
              <a:xfrm>
                <a:off x="2717" y="1096"/>
                <a:ext cx="202" cy="0"/>
              </a:xfrm>
              <a:prstGeom prst="line">
                <a:avLst/>
              </a:prstGeom>
              <a:noFill/>
              <a:ln w="28575">
                <a:solidFill>
                  <a:schemeClr val="accent1"/>
                </a:solidFill>
                <a:round/>
                <a:headEnd/>
                <a:tailEnd type="arrow" w="med" len="med"/>
              </a:ln>
              <a:extLst>
                <a:ext uri="{909E8E84-426E-40DD-AFC4-6F175D3DCCD1}">
                  <a14:hiddenFill xmlns:a14="http://schemas.microsoft.com/office/drawing/2010/main">
                    <a:noFill/>
                  </a14:hiddenFill>
                </a:ext>
              </a:extLst>
            </p:spPr>
            <p:txBody>
              <a:bodyPr wrap="none" anchor="ctr"/>
              <a:lstStyle/>
              <a:p>
                <a:pPr>
                  <a:defRPr/>
                </a:pPr>
                <a:endParaRPr lang="en-US" sz="1600">
                  <a:latin typeface="+mn-lt"/>
                </a:endParaRPr>
              </a:p>
            </p:txBody>
          </p:sp>
        </p:grpSp>
        <p:sp>
          <p:nvSpPr>
            <p:cNvPr id="4118" name="Text Box 14"/>
            <p:cNvSpPr txBox="1">
              <a:spLocks noChangeArrowheads="1"/>
            </p:cNvSpPr>
            <p:nvPr/>
          </p:nvSpPr>
          <p:spPr bwMode="blackWhite">
            <a:xfrm>
              <a:off x="2820" y="1517"/>
              <a:ext cx="1404"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The volume of work accomplished by the program</a:t>
              </a:r>
            </a:p>
          </p:txBody>
        </p:sp>
        <p:sp>
          <p:nvSpPr>
            <p:cNvPr id="4119" name="Text Box 40"/>
            <p:cNvSpPr txBox="1">
              <a:spLocks noChangeArrowheads="1"/>
            </p:cNvSpPr>
            <p:nvPr/>
          </p:nvSpPr>
          <p:spPr bwMode="auto">
            <a:xfrm>
              <a:off x="2832" y="2064"/>
              <a:ext cx="1504" cy="1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number of classes taught</a:t>
              </a:r>
            </a:p>
            <a:p>
              <a:pPr eaLnBrk="1" hangingPunct="1">
                <a:spcAft>
                  <a:spcPct val="20000"/>
                </a:spcAft>
                <a:buFont typeface="Wingdings" pitchFamily="2" charset="2"/>
                <a:buChar char="ü"/>
                <a:defRPr/>
              </a:pPr>
              <a:r>
                <a:rPr lang="en-US" sz="1400">
                  <a:latin typeface="+mn-lt"/>
                  <a:sym typeface="Wingdings" pitchFamily="2" charset="2"/>
                </a:rPr>
                <a:t>number of counseling sessions conducted</a:t>
              </a:r>
            </a:p>
            <a:p>
              <a:pPr eaLnBrk="1" hangingPunct="1">
                <a:spcAft>
                  <a:spcPct val="20000"/>
                </a:spcAft>
                <a:buFont typeface="Wingdings" pitchFamily="2" charset="2"/>
                <a:buChar char="ü"/>
                <a:defRPr/>
              </a:pPr>
              <a:r>
                <a:rPr lang="en-US" sz="1400">
                  <a:latin typeface="+mn-lt"/>
                  <a:sym typeface="Wingdings" pitchFamily="2" charset="2"/>
                </a:rPr>
                <a:t>number of educational materials distributed</a:t>
              </a:r>
            </a:p>
            <a:p>
              <a:pPr eaLnBrk="1" hangingPunct="1">
                <a:spcAft>
                  <a:spcPct val="20000"/>
                </a:spcAft>
                <a:buFont typeface="Wingdings" pitchFamily="2" charset="2"/>
                <a:buChar char="ü"/>
                <a:defRPr/>
              </a:pPr>
              <a:r>
                <a:rPr lang="en-US" sz="1400">
                  <a:latin typeface="+mn-lt"/>
                  <a:sym typeface="Wingdings" pitchFamily="2" charset="2"/>
                </a:rPr>
                <a:t>number of hours of service delivered</a:t>
              </a:r>
            </a:p>
            <a:p>
              <a:pPr eaLnBrk="1" hangingPunct="1">
                <a:spcAft>
                  <a:spcPct val="20000"/>
                </a:spcAft>
                <a:buFont typeface="Wingdings" pitchFamily="2" charset="2"/>
                <a:buChar char="ü"/>
                <a:defRPr/>
              </a:pPr>
              <a:r>
                <a:rPr lang="en-US" sz="1400">
                  <a:latin typeface="+mn-lt"/>
                  <a:sym typeface="Wingdings" pitchFamily="2" charset="2"/>
                </a:rPr>
                <a:t>number of participants served</a:t>
              </a:r>
              <a:endParaRPr lang="en-US" sz="1400">
                <a:latin typeface="+mn-lt"/>
              </a:endParaRPr>
            </a:p>
          </p:txBody>
        </p:sp>
      </p:grpSp>
      <p:grpSp>
        <p:nvGrpSpPr>
          <p:cNvPr id="11269" name="Group 72"/>
          <p:cNvGrpSpPr>
            <a:grpSpLocks/>
          </p:cNvGrpSpPr>
          <p:nvPr/>
        </p:nvGrpSpPr>
        <p:grpSpPr bwMode="auto">
          <a:xfrm>
            <a:off x="6540500" y="762000"/>
            <a:ext cx="2603500" cy="4330700"/>
            <a:chOff x="4120" y="480"/>
            <a:chExt cx="1640" cy="2728"/>
          </a:xfrm>
        </p:grpSpPr>
        <p:grpSp>
          <p:nvGrpSpPr>
            <p:cNvPr id="11278" name="Group 53"/>
            <p:cNvGrpSpPr>
              <a:grpSpLocks/>
            </p:cNvGrpSpPr>
            <p:nvPr/>
          </p:nvGrpSpPr>
          <p:grpSpPr bwMode="auto">
            <a:xfrm>
              <a:off x="4120" y="480"/>
              <a:ext cx="1304" cy="894"/>
              <a:chOff x="4120" y="504"/>
              <a:chExt cx="1304" cy="894"/>
            </a:xfrm>
          </p:grpSpPr>
          <p:grpSp>
            <p:nvGrpSpPr>
              <p:cNvPr id="11281" name="Group 50"/>
              <p:cNvGrpSpPr>
                <a:grpSpLocks/>
              </p:cNvGrpSpPr>
              <p:nvPr/>
            </p:nvGrpSpPr>
            <p:grpSpPr bwMode="auto">
              <a:xfrm>
                <a:off x="4416" y="504"/>
                <a:ext cx="1008" cy="894"/>
                <a:chOff x="4416" y="504"/>
                <a:chExt cx="1008" cy="894"/>
              </a:xfrm>
            </p:grpSpPr>
            <p:pic>
              <p:nvPicPr>
                <p:cNvPr id="11283" name="Picture 20" descr="Outcomes 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2" y="504"/>
                  <a:ext cx="762" cy="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6" name="Text Box 21"/>
                <p:cNvSpPr txBox="1">
                  <a:spLocks noChangeArrowheads="1"/>
                </p:cNvSpPr>
                <p:nvPr/>
              </p:nvSpPr>
              <p:spPr bwMode="auto">
                <a:xfrm>
                  <a:off x="4416" y="888"/>
                  <a:ext cx="1008" cy="190"/>
                </a:xfrm>
                <a:prstGeom prst="rect">
                  <a:avLst/>
                </a:prstGeom>
                <a:solidFill>
                  <a:schemeClr val="bg1"/>
                </a:solidFill>
                <a:ln w="9525">
                  <a:solidFill>
                    <a:schemeClr val="bg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5000"/>
                    </a:lnSpc>
                    <a:spcBef>
                      <a:spcPct val="25000"/>
                    </a:spcBef>
                    <a:defRPr/>
                  </a:pPr>
                  <a:r>
                    <a:rPr lang="en-US" sz="1600" b="1">
                      <a:latin typeface="+mn-lt"/>
                    </a:rPr>
                    <a:t>OUTCOMES</a:t>
                  </a:r>
                </a:p>
              </p:txBody>
            </p:sp>
          </p:grpSp>
          <p:sp>
            <p:nvSpPr>
              <p:cNvPr id="4114" name="Line 22"/>
              <p:cNvSpPr>
                <a:spLocks noChangeShapeType="1"/>
              </p:cNvSpPr>
              <p:nvPr/>
            </p:nvSpPr>
            <p:spPr bwMode="blackWhite">
              <a:xfrm>
                <a:off x="4120" y="1096"/>
                <a:ext cx="202" cy="0"/>
              </a:xfrm>
              <a:prstGeom prst="line">
                <a:avLst/>
              </a:prstGeom>
              <a:noFill/>
              <a:ln w="28575">
                <a:solidFill>
                  <a:schemeClr val="accent1"/>
                </a:solidFill>
                <a:round/>
                <a:headEnd/>
                <a:tailEnd type="arrow" w="med" len="med"/>
              </a:ln>
              <a:extLst>
                <a:ext uri="{909E8E84-426E-40DD-AFC4-6F175D3DCCD1}">
                  <a14:hiddenFill xmlns:a14="http://schemas.microsoft.com/office/drawing/2010/main">
                    <a:noFill/>
                  </a14:hiddenFill>
                </a:ext>
              </a:extLst>
            </p:spPr>
            <p:txBody>
              <a:bodyPr wrap="none" anchor="ctr"/>
              <a:lstStyle/>
              <a:p>
                <a:pPr>
                  <a:defRPr/>
                </a:pPr>
                <a:endParaRPr lang="en-US" sz="1600">
                  <a:latin typeface="+mn-lt"/>
                </a:endParaRPr>
              </a:p>
            </p:txBody>
          </p:sp>
        </p:grpSp>
        <p:sp>
          <p:nvSpPr>
            <p:cNvPr id="4111" name="Text Box 19"/>
            <p:cNvSpPr txBox="1">
              <a:spLocks noChangeArrowheads="1"/>
            </p:cNvSpPr>
            <p:nvPr/>
          </p:nvSpPr>
          <p:spPr bwMode="blackWhite">
            <a:xfrm>
              <a:off x="4224" y="1517"/>
              <a:ext cx="1536"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Benefits or changes for participants during or after program activities</a:t>
              </a:r>
            </a:p>
          </p:txBody>
        </p:sp>
        <p:sp>
          <p:nvSpPr>
            <p:cNvPr id="4112" name="Text Box 41"/>
            <p:cNvSpPr txBox="1">
              <a:spLocks noChangeArrowheads="1"/>
            </p:cNvSpPr>
            <p:nvPr/>
          </p:nvSpPr>
          <p:spPr bwMode="auto">
            <a:xfrm>
              <a:off x="4320" y="2064"/>
              <a:ext cx="1338" cy="1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new </a:t>
              </a:r>
              <a:r>
                <a:rPr lang="en-US" sz="1400" i="1">
                  <a:latin typeface="+mn-lt"/>
                  <a:sym typeface="Wingdings" pitchFamily="2" charset="2"/>
                </a:rPr>
                <a:t>knowledge</a:t>
              </a:r>
            </a:p>
            <a:p>
              <a:pPr eaLnBrk="1" hangingPunct="1">
                <a:spcAft>
                  <a:spcPct val="20000"/>
                </a:spcAft>
                <a:buFont typeface="Wingdings" pitchFamily="2" charset="2"/>
                <a:buChar char="ü"/>
                <a:defRPr/>
              </a:pPr>
              <a:r>
                <a:rPr lang="en-US" sz="1400">
                  <a:latin typeface="+mn-lt"/>
                  <a:sym typeface="Wingdings" pitchFamily="2" charset="2"/>
                </a:rPr>
                <a:t>increased </a:t>
              </a:r>
              <a:r>
                <a:rPr lang="en-US" sz="1400" i="1">
                  <a:latin typeface="+mn-lt"/>
                  <a:sym typeface="Wingdings" pitchFamily="2" charset="2"/>
                </a:rPr>
                <a:t>skills</a:t>
              </a:r>
            </a:p>
            <a:p>
              <a:pPr eaLnBrk="1" hangingPunct="1">
                <a:spcAft>
                  <a:spcPct val="20000"/>
                </a:spcAft>
                <a:buFont typeface="Wingdings" pitchFamily="2" charset="2"/>
                <a:buChar char="ü"/>
                <a:defRPr/>
              </a:pPr>
              <a:r>
                <a:rPr lang="en-US" sz="1400">
                  <a:latin typeface="+mn-lt"/>
                  <a:sym typeface="Wingdings" pitchFamily="2" charset="2"/>
                </a:rPr>
                <a:t>changed </a:t>
              </a:r>
              <a:r>
                <a:rPr lang="en-US" sz="1400" i="1">
                  <a:latin typeface="+mn-lt"/>
                  <a:sym typeface="Wingdings" pitchFamily="2" charset="2"/>
                </a:rPr>
                <a:t>attitudes</a:t>
              </a:r>
              <a:r>
                <a:rPr lang="en-US" sz="1400">
                  <a:latin typeface="+mn-lt"/>
                  <a:sym typeface="Wingdings" pitchFamily="2" charset="2"/>
                </a:rPr>
                <a:t> or </a:t>
              </a:r>
              <a:r>
                <a:rPr lang="en-US" sz="1400" i="1">
                  <a:latin typeface="+mn-lt"/>
                  <a:sym typeface="Wingdings" pitchFamily="2" charset="2"/>
                </a:rPr>
                <a:t>values</a:t>
              </a:r>
            </a:p>
            <a:p>
              <a:pPr eaLnBrk="1" hangingPunct="1">
                <a:spcAft>
                  <a:spcPct val="20000"/>
                </a:spcAft>
                <a:buFont typeface="Wingdings" pitchFamily="2" charset="2"/>
                <a:buChar char="ü"/>
                <a:defRPr/>
              </a:pPr>
              <a:r>
                <a:rPr lang="en-US" sz="1400">
                  <a:latin typeface="+mn-lt"/>
                  <a:sym typeface="Wingdings" pitchFamily="2" charset="2"/>
                </a:rPr>
                <a:t>modified </a:t>
              </a:r>
              <a:r>
                <a:rPr lang="en-US" sz="1400" i="1">
                  <a:latin typeface="+mn-lt"/>
                  <a:sym typeface="Wingdings" pitchFamily="2" charset="2"/>
                </a:rPr>
                <a:t>behavior</a:t>
              </a:r>
            </a:p>
            <a:p>
              <a:pPr eaLnBrk="1" hangingPunct="1">
                <a:spcAft>
                  <a:spcPct val="20000"/>
                </a:spcAft>
                <a:buFont typeface="Wingdings" pitchFamily="2" charset="2"/>
                <a:buChar char="ü"/>
                <a:defRPr/>
              </a:pPr>
              <a:r>
                <a:rPr lang="en-US" sz="1400">
                  <a:latin typeface="+mn-lt"/>
                  <a:sym typeface="Wingdings" pitchFamily="2" charset="2"/>
                </a:rPr>
                <a:t>improved </a:t>
              </a:r>
              <a:r>
                <a:rPr lang="en-US" sz="1400" i="1">
                  <a:latin typeface="+mn-lt"/>
                  <a:sym typeface="Wingdings" pitchFamily="2" charset="2"/>
                </a:rPr>
                <a:t>condition</a:t>
              </a:r>
            </a:p>
            <a:p>
              <a:pPr eaLnBrk="1" hangingPunct="1">
                <a:spcAft>
                  <a:spcPct val="20000"/>
                </a:spcAft>
                <a:buFont typeface="Wingdings" pitchFamily="2" charset="2"/>
                <a:buChar char="ü"/>
                <a:defRPr/>
              </a:pPr>
              <a:r>
                <a:rPr lang="en-US" sz="1400">
                  <a:latin typeface="+mn-lt"/>
                  <a:sym typeface="Wingdings" pitchFamily="2" charset="2"/>
                </a:rPr>
                <a:t>altered </a:t>
              </a:r>
              <a:r>
                <a:rPr lang="en-US" sz="1400" i="1">
                  <a:latin typeface="+mn-lt"/>
                  <a:sym typeface="Wingdings" pitchFamily="2" charset="2"/>
                </a:rPr>
                <a:t>status</a:t>
              </a:r>
              <a:endParaRPr lang="en-US" sz="1400" i="1">
                <a:latin typeface="+mn-lt"/>
              </a:endParaRPr>
            </a:p>
          </p:txBody>
        </p:sp>
      </p:grpSp>
      <p:grpSp>
        <p:nvGrpSpPr>
          <p:cNvPr id="11270" name="Group 84"/>
          <p:cNvGrpSpPr>
            <a:grpSpLocks/>
          </p:cNvGrpSpPr>
          <p:nvPr/>
        </p:nvGrpSpPr>
        <p:grpSpPr bwMode="auto">
          <a:xfrm>
            <a:off x="76200" y="1117600"/>
            <a:ext cx="2209800" cy="3932238"/>
            <a:chOff x="48" y="704"/>
            <a:chExt cx="1392" cy="2477"/>
          </a:xfrm>
        </p:grpSpPr>
        <p:grpSp>
          <p:nvGrpSpPr>
            <p:cNvPr id="11272" name="Group 82"/>
            <p:cNvGrpSpPr>
              <a:grpSpLocks/>
            </p:cNvGrpSpPr>
            <p:nvPr/>
          </p:nvGrpSpPr>
          <p:grpSpPr bwMode="auto">
            <a:xfrm>
              <a:off x="216" y="704"/>
              <a:ext cx="1056" cy="624"/>
              <a:chOff x="216" y="704"/>
              <a:chExt cx="1056" cy="624"/>
            </a:xfrm>
          </p:grpSpPr>
          <p:sp>
            <p:nvSpPr>
              <p:cNvPr id="4108" name="Text Box 6"/>
              <p:cNvSpPr txBox="1">
                <a:spLocks noChangeArrowheads="1"/>
              </p:cNvSpPr>
              <p:nvPr/>
            </p:nvSpPr>
            <p:spPr bwMode="blackWhite">
              <a:xfrm>
                <a:off x="419" y="951"/>
                <a:ext cx="62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dirty="0">
                    <a:latin typeface="+mn-lt"/>
                  </a:rPr>
                  <a:t>INPUTS</a:t>
                </a:r>
              </a:p>
            </p:txBody>
          </p:sp>
          <p:sp>
            <p:nvSpPr>
              <p:cNvPr id="4109" name="Rectangle 7"/>
              <p:cNvSpPr>
                <a:spLocks noChangeArrowheads="1"/>
              </p:cNvSpPr>
              <p:nvPr/>
            </p:nvSpPr>
            <p:spPr bwMode="blackWhite">
              <a:xfrm>
                <a:off x="216" y="704"/>
                <a:ext cx="1056" cy="624"/>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grpSp>
        <p:grpSp>
          <p:nvGrpSpPr>
            <p:cNvPr id="11273" name="Group 81"/>
            <p:cNvGrpSpPr>
              <a:grpSpLocks/>
            </p:cNvGrpSpPr>
            <p:nvPr/>
          </p:nvGrpSpPr>
          <p:grpSpPr bwMode="auto">
            <a:xfrm>
              <a:off x="48" y="1517"/>
              <a:ext cx="1392" cy="1664"/>
              <a:chOff x="48" y="1517"/>
              <a:chExt cx="1392" cy="1664"/>
            </a:xfrm>
          </p:grpSpPr>
          <p:sp>
            <p:nvSpPr>
              <p:cNvPr id="4106" name="Text Box 79"/>
              <p:cNvSpPr txBox="1">
                <a:spLocks noChangeArrowheads="1"/>
              </p:cNvSpPr>
              <p:nvPr/>
            </p:nvSpPr>
            <p:spPr bwMode="blackWhite">
              <a:xfrm>
                <a:off x="48" y="1517"/>
                <a:ext cx="1392"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4625" indent="-174625" eaLnBrk="0" hangingPunct="0">
                  <a:tabLst>
                    <a:tab pos="406400" algn="l"/>
                  </a:tabLst>
                  <a:defRPr>
                    <a:solidFill>
                      <a:schemeClr val="tx1"/>
                    </a:solidFill>
                    <a:latin typeface="Arial" charset="0"/>
                  </a:defRPr>
                </a:lvl1pPr>
                <a:lvl2pPr marL="742950" indent="-285750" eaLnBrk="0" hangingPunct="0">
                  <a:tabLst>
                    <a:tab pos="406400" algn="l"/>
                  </a:tabLst>
                  <a:defRPr>
                    <a:solidFill>
                      <a:schemeClr val="tx1"/>
                    </a:solidFill>
                    <a:latin typeface="Arial" charset="0"/>
                  </a:defRPr>
                </a:lvl2pPr>
                <a:lvl3pPr marL="1143000" indent="-228600" eaLnBrk="0" hangingPunct="0">
                  <a:tabLst>
                    <a:tab pos="406400" algn="l"/>
                  </a:tabLst>
                  <a:defRPr>
                    <a:solidFill>
                      <a:schemeClr val="tx1"/>
                    </a:solidFill>
                    <a:latin typeface="Arial" charset="0"/>
                  </a:defRPr>
                </a:lvl3pPr>
                <a:lvl4pPr marL="1600200" indent="-228600" eaLnBrk="0" hangingPunct="0">
                  <a:tabLst>
                    <a:tab pos="406400" algn="l"/>
                  </a:tabLst>
                  <a:defRPr>
                    <a:solidFill>
                      <a:schemeClr val="tx1"/>
                    </a:solidFill>
                    <a:latin typeface="Arial" charset="0"/>
                  </a:defRPr>
                </a:lvl4pPr>
                <a:lvl5pPr marL="2057400" indent="-228600" eaLnBrk="0" hangingPunct="0">
                  <a:tabLst>
                    <a:tab pos="406400" algn="l"/>
                  </a:tabLst>
                  <a:defRPr>
                    <a:solidFill>
                      <a:schemeClr val="tx1"/>
                    </a:solidFill>
                    <a:latin typeface="Arial" charset="0"/>
                  </a:defRPr>
                </a:lvl5pPr>
                <a:lvl6pPr marL="2514600" indent="-228600" eaLnBrk="0" fontAlgn="base" hangingPunct="0">
                  <a:spcBef>
                    <a:spcPct val="0"/>
                  </a:spcBef>
                  <a:spcAft>
                    <a:spcPct val="0"/>
                  </a:spcAft>
                  <a:tabLst>
                    <a:tab pos="406400" algn="l"/>
                  </a:tabLst>
                  <a:defRPr>
                    <a:solidFill>
                      <a:schemeClr val="tx1"/>
                    </a:solidFill>
                    <a:latin typeface="Arial" charset="0"/>
                  </a:defRPr>
                </a:lvl6pPr>
                <a:lvl7pPr marL="2971800" indent="-228600" eaLnBrk="0" fontAlgn="base" hangingPunct="0">
                  <a:spcBef>
                    <a:spcPct val="0"/>
                  </a:spcBef>
                  <a:spcAft>
                    <a:spcPct val="0"/>
                  </a:spcAft>
                  <a:tabLst>
                    <a:tab pos="406400" algn="l"/>
                  </a:tabLst>
                  <a:defRPr>
                    <a:solidFill>
                      <a:schemeClr val="tx1"/>
                    </a:solidFill>
                    <a:latin typeface="Arial" charset="0"/>
                  </a:defRPr>
                </a:lvl7pPr>
                <a:lvl8pPr marL="3429000" indent="-228600" eaLnBrk="0" fontAlgn="base" hangingPunct="0">
                  <a:spcBef>
                    <a:spcPct val="0"/>
                  </a:spcBef>
                  <a:spcAft>
                    <a:spcPct val="0"/>
                  </a:spcAft>
                  <a:tabLst>
                    <a:tab pos="406400" algn="l"/>
                  </a:tabLst>
                  <a:defRPr>
                    <a:solidFill>
                      <a:schemeClr val="tx1"/>
                    </a:solidFill>
                    <a:latin typeface="Arial" charset="0"/>
                  </a:defRPr>
                </a:lvl8pPr>
                <a:lvl9pPr marL="3886200" indent="-228600" eaLnBrk="0" fontAlgn="base" hangingPunct="0">
                  <a:spcBef>
                    <a:spcPct val="0"/>
                  </a:spcBef>
                  <a:spcAft>
                    <a:spcPct val="0"/>
                  </a:spcAft>
                  <a:tabLst>
                    <a:tab pos="406400" algn="l"/>
                  </a:tabLs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ebdings" pitchFamily="18" charset="2"/>
                  </a:rPr>
                  <a:t>Resources dedicated to or consumed by the program</a:t>
                </a:r>
              </a:p>
            </p:txBody>
          </p:sp>
          <p:sp>
            <p:nvSpPr>
              <p:cNvPr id="4107" name="Text Box 80"/>
              <p:cNvSpPr txBox="1">
                <a:spLocks noChangeArrowheads="1"/>
              </p:cNvSpPr>
              <p:nvPr/>
            </p:nvSpPr>
            <p:spPr bwMode="auto">
              <a:xfrm>
                <a:off x="96" y="2064"/>
                <a:ext cx="1230" cy="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money</a:t>
                </a:r>
              </a:p>
              <a:p>
                <a:pPr eaLnBrk="1" hangingPunct="1">
                  <a:spcAft>
                    <a:spcPct val="20000"/>
                  </a:spcAft>
                  <a:buFont typeface="Wingdings" pitchFamily="2" charset="2"/>
                  <a:buChar char="ü"/>
                  <a:defRPr/>
                </a:pPr>
                <a:r>
                  <a:rPr lang="en-US" sz="1400">
                    <a:latin typeface="+mn-lt"/>
                    <a:sym typeface="Wingdings" pitchFamily="2" charset="2"/>
                  </a:rPr>
                  <a:t>staff &amp; staff time</a:t>
                </a:r>
              </a:p>
              <a:p>
                <a:pPr eaLnBrk="1" hangingPunct="1">
                  <a:spcAft>
                    <a:spcPct val="20000"/>
                  </a:spcAft>
                  <a:buFont typeface="Wingdings" pitchFamily="2" charset="2"/>
                  <a:buChar char="ü"/>
                  <a:defRPr/>
                </a:pPr>
                <a:r>
                  <a:rPr lang="en-US" sz="1400">
                    <a:latin typeface="+mn-lt"/>
                    <a:sym typeface="Wingdings" pitchFamily="2" charset="2"/>
                  </a:rPr>
                  <a:t>volunteers &amp; volunteer time</a:t>
                </a:r>
              </a:p>
              <a:p>
                <a:pPr eaLnBrk="1" hangingPunct="1">
                  <a:spcAft>
                    <a:spcPct val="20000"/>
                  </a:spcAft>
                  <a:buFont typeface="Wingdings" pitchFamily="2" charset="2"/>
                  <a:buChar char="ü"/>
                  <a:defRPr/>
                </a:pPr>
                <a:r>
                  <a:rPr lang="en-US" sz="1400">
                    <a:latin typeface="+mn-lt"/>
                    <a:sym typeface="Wingdings" pitchFamily="2" charset="2"/>
                  </a:rPr>
                  <a:t>facilities</a:t>
                </a:r>
              </a:p>
              <a:p>
                <a:pPr eaLnBrk="1" hangingPunct="1">
                  <a:spcAft>
                    <a:spcPct val="20000"/>
                  </a:spcAft>
                  <a:buFont typeface="Wingdings" pitchFamily="2" charset="2"/>
                  <a:buChar char="ü"/>
                  <a:defRPr/>
                </a:pPr>
                <a:r>
                  <a:rPr lang="en-US" sz="1400">
                    <a:latin typeface="+mn-lt"/>
                    <a:sym typeface="Wingdings" pitchFamily="2" charset="2"/>
                  </a:rPr>
                  <a:t>equipment &amp; supplies</a:t>
                </a:r>
                <a:endParaRPr lang="en-US" sz="1400">
                  <a:latin typeface="+mn-lt"/>
                </a:endParaRPr>
              </a:p>
            </p:txBody>
          </p:sp>
        </p:grpSp>
      </p:grpSp>
      <p:pic>
        <p:nvPicPr>
          <p:cNvPr id="1127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638800"/>
            <a:ext cx="1154113"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74638"/>
            <a:ext cx="8229600" cy="2620962"/>
          </a:xfrm>
        </p:spPr>
        <p:txBody>
          <a:bodyPr/>
          <a:lstStyle/>
          <a:p>
            <a:pPr eaLnBrk="1" hangingPunct="1">
              <a:defRPr/>
            </a:pPr>
            <a:r>
              <a:rPr lang="en-US" dirty="0" smtClean="0"/>
              <a:t>A big thanks to United Way Worldwide for letting us use some of their excellent slides</a:t>
            </a:r>
          </a:p>
        </p:txBody>
      </p:sp>
      <p:pic>
        <p:nvPicPr>
          <p:cNvPr id="12291" name="Picture 4" descr="Logo of United Way - what matt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200400"/>
            <a:ext cx="3770313" cy="245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3"/>
          </a:xfrm>
        </p:spPr>
        <p:txBody>
          <a:bodyPr/>
          <a:lstStyle/>
          <a:p>
            <a:pPr eaLnBrk="1" hangingPunct="1">
              <a:defRPr/>
            </a:pPr>
            <a:r>
              <a:rPr lang="en-US" dirty="0">
                <a:effectLst>
                  <a:outerShdw blurRad="38100" dist="38100" dir="2700000" algn="tl">
                    <a:srgbClr val="000000">
                      <a:alpha val="43137"/>
                    </a:srgbClr>
                  </a:outerShdw>
                </a:effectLst>
              </a:rPr>
              <a:t>Inputs, Activities, Outputs, </a:t>
            </a:r>
            <a:r>
              <a:rPr lang="en-US" dirty="0" smtClean="0">
                <a:effectLst>
                  <a:outerShdw blurRad="38100" dist="38100" dir="2700000" algn="tl">
                    <a:srgbClr val="000000">
                      <a:alpha val="43137"/>
                    </a:srgbClr>
                  </a:outerShdw>
                </a:effectLst>
              </a:rPr>
              <a:t>Outcomes</a:t>
            </a:r>
            <a:endParaRPr lang="en-US" dirty="0"/>
          </a:p>
        </p:txBody>
      </p:sp>
      <p:sp>
        <p:nvSpPr>
          <p:cNvPr id="6" name="Rectangle 3"/>
          <p:cNvSpPr txBox="1">
            <a:spLocks noChangeArrowheads="1"/>
          </p:cNvSpPr>
          <p:nvPr/>
        </p:nvSpPr>
        <p:spPr bwMode="auto">
          <a:xfrm>
            <a:off x="304800" y="1295400"/>
            <a:ext cx="8610600" cy="425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a:lstStyle>
          <a:p>
            <a:pPr>
              <a:defRPr/>
            </a:pPr>
            <a:r>
              <a:rPr lang="en-US" dirty="0"/>
              <a:t>An </a:t>
            </a:r>
            <a:r>
              <a:rPr lang="en-US" b="1" i="1" dirty="0"/>
              <a:t>INPUT</a:t>
            </a:r>
            <a:r>
              <a:rPr lang="en-US" dirty="0"/>
              <a:t> </a:t>
            </a:r>
            <a:r>
              <a:rPr lang="en-US" dirty="0" smtClean="0"/>
              <a:t> is </a:t>
            </a:r>
            <a:r>
              <a:rPr lang="en-US" dirty="0"/>
              <a:t>often expressed as a NOUN – the name of a person, place, thing, or concept.  For example, </a:t>
            </a:r>
            <a:r>
              <a:rPr lang="en-US" i="1" dirty="0"/>
              <a:t>staff, volunteers, clients, facility, food, money, time</a:t>
            </a:r>
            <a:r>
              <a:rPr lang="en-US" dirty="0"/>
              <a:t>.</a:t>
            </a:r>
          </a:p>
          <a:p>
            <a:pPr marL="0" indent="0">
              <a:buFont typeface="Tahoma" pitchFamily="34" charset="0"/>
              <a:buNone/>
              <a:defRPr/>
            </a:pPr>
            <a:endParaRPr lang="en-US" sz="800" dirty="0"/>
          </a:p>
          <a:p>
            <a:pPr>
              <a:defRPr/>
            </a:pPr>
            <a:r>
              <a:rPr lang="en-US" dirty="0"/>
              <a:t> An </a:t>
            </a:r>
            <a:r>
              <a:rPr lang="en-US" b="1" i="1" dirty="0"/>
              <a:t>ACTIVITY</a:t>
            </a:r>
            <a:r>
              <a:rPr lang="en-US" dirty="0"/>
              <a:t> </a:t>
            </a:r>
            <a:r>
              <a:rPr lang="en-US" dirty="0" smtClean="0"/>
              <a:t> is </a:t>
            </a:r>
            <a:r>
              <a:rPr lang="en-US" dirty="0"/>
              <a:t>often expressed as a GERUND – an “-ing” verb .  For example, </a:t>
            </a:r>
            <a:r>
              <a:rPr lang="en-US" i="1" dirty="0"/>
              <a:t>feeding homeless people, training people for jobs, counseling pregnant women, mentoring teenagers</a:t>
            </a:r>
            <a:r>
              <a:rPr lang="en-US" dirty="0"/>
              <a:t>.</a:t>
            </a:r>
          </a:p>
          <a:p>
            <a:pPr>
              <a:defRPr/>
            </a:pP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3"/>
          <p:cNvSpPr>
            <a:spLocks noGrp="1"/>
          </p:cNvSpPr>
          <p:nvPr>
            <p:ph idx="1"/>
          </p:nvPr>
        </p:nvSpPr>
        <p:spPr>
          <a:xfrm>
            <a:off x="381000" y="1249363"/>
            <a:ext cx="8534400" cy="4846637"/>
          </a:xfrm>
        </p:spPr>
        <p:txBody>
          <a:bodyPr/>
          <a:lstStyle/>
          <a:p>
            <a:pPr eaLnBrk="1" hangingPunct="1"/>
            <a:r>
              <a:rPr lang="en-US" smtClean="0"/>
              <a:t>An </a:t>
            </a:r>
            <a:r>
              <a:rPr lang="en-US" b="1" i="1" smtClean="0"/>
              <a:t>OUTPUT</a:t>
            </a:r>
            <a:r>
              <a:rPr lang="en-US" smtClean="0"/>
              <a:t> is often expressed as the VOLUME of work  accomplished by the program.  For example, </a:t>
            </a:r>
            <a:r>
              <a:rPr lang="en-US" i="1" smtClean="0"/>
              <a:t>the number of people fed, the number of training sessions held, the number of persons trained, the number of women counseled, the number of teenagers mentored</a:t>
            </a:r>
            <a:r>
              <a:rPr lang="en-US" smtClean="0"/>
              <a:t>.</a:t>
            </a:r>
          </a:p>
          <a:p>
            <a:pPr eaLnBrk="1" hangingPunct="1"/>
            <a:endParaRPr lang="en-US" sz="800" smtClean="0"/>
          </a:p>
          <a:p>
            <a:pPr eaLnBrk="1" hangingPunct="1"/>
            <a:r>
              <a:rPr lang="en-US" smtClean="0"/>
              <a:t>An </a:t>
            </a:r>
            <a:r>
              <a:rPr lang="en-US" b="1" i="1" smtClean="0"/>
              <a:t>OUTCOME</a:t>
            </a:r>
            <a:r>
              <a:rPr lang="en-US" smtClean="0"/>
              <a:t> often describes a CHANGE in persons you work with.  For example, </a:t>
            </a:r>
            <a:r>
              <a:rPr lang="en-US" i="1" smtClean="0"/>
              <a:t>new knowledge, increased skills, changed attitudes, modified behaviors</a:t>
            </a:r>
            <a:r>
              <a:rPr lang="en-US" smtClean="0"/>
              <a:t>.</a:t>
            </a:r>
          </a:p>
          <a:p>
            <a:pPr eaLnBrk="1" hangingPunct="1"/>
            <a:endParaRPr lang="en-US" smtClean="0"/>
          </a:p>
        </p:txBody>
      </p:sp>
      <p:sp>
        <p:nvSpPr>
          <p:cNvPr id="5" name="Title 1"/>
          <p:cNvSpPr txBox="1">
            <a:spLocks/>
          </p:cNvSpPr>
          <p:nvPr/>
        </p:nvSpPr>
        <p:spPr bwMode="auto">
          <a:xfrm>
            <a:off x="228600" y="228600"/>
            <a:ext cx="76962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a:lstStyle>
          <a:p>
            <a:pPr>
              <a:defRPr/>
            </a:pPr>
            <a:r>
              <a:rPr lang="en-US" dirty="0" smtClean="0">
                <a:effectLst>
                  <a:outerShdw blurRad="38100" dist="38100" dir="2700000" algn="tl">
                    <a:srgbClr val="000000">
                      <a:alpha val="43137"/>
                    </a:srgbClr>
                  </a:outerShdw>
                </a:effectLst>
              </a:rPr>
              <a:t>Inputs, Activities, Outputs, Outcomes, </a:t>
            </a:r>
            <a:r>
              <a:rPr lang="en-US" sz="2800" dirty="0">
                <a:effectLst>
                  <a:outerShdw blurRad="38100" dist="38100" dir="2700000" algn="tl">
                    <a:srgbClr val="000000">
                      <a:alpha val="43137"/>
                    </a:srgbClr>
                  </a:outerShdw>
                </a:effectLst>
              </a:rPr>
              <a:t>cont’d.</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otalTime>1187</TotalTime>
  <Words>1410</Words>
  <Application>Microsoft Office PowerPoint</Application>
  <PresentationFormat>On-screen Show (4:3)</PresentationFormat>
  <Paragraphs>266</Paragraphs>
  <Slides>33</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33</vt:i4>
      </vt:variant>
    </vt:vector>
  </HeadingPairs>
  <TitlesOfParts>
    <vt:vector size="45" baseType="lpstr">
      <vt:lpstr>Arial</vt:lpstr>
      <vt:lpstr>Arial Rounded MT Bold</vt:lpstr>
      <vt:lpstr>Tahoma</vt:lpstr>
      <vt:lpstr>Trebuchet MS</vt:lpstr>
      <vt:lpstr>Georgia</vt:lpstr>
      <vt:lpstr>Arial Narrow</vt:lpstr>
      <vt:lpstr>Calibri</vt:lpstr>
      <vt:lpstr>Wingdings</vt:lpstr>
      <vt:lpstr>Webdings</vt:lpstr>
      <vt:lpstr>Times New Roman</vt:lpstr>
      <vt:lpstr>Default Design</vt:lpstr>
      <vt:lpstr>1_Slipstream</vt:lpstr>
      <vt:lpstr>PowerPoint Presentation</vt:lpstr>
      <vt:lpstr>Objectives of Our Time Together</vt:lpstr>
      <vt:lpstr>Objectives of Our Time Together, cont’d.</vt:lpstr>
      <vt:lpstr>The Yellow Brick Road – Step 1 </vt:lpstr>
      <vt:lpstr>PowerPoint Presentation</vt:lpstr>
      <vt:lpstr>PowerPoint Presentation</vt:lpstr>
      <vt:lpstr>A big thanks to United Way Worldwide for letting us use some of their excellent slides</vt:lpstr>
      <vt:lpstr>Inputs, Activities, Outputs, Outcomes</vt:lpstr>
      <vt:lpstr>PowerPoint Presentation</vt:lpstr>
      <vt:lpstr>Outputs vs. Outcomes --       There’s a Big Difference</vt:lpstr>
      <vt:lpstr>Examples of Outcomes</vt:lpstr>
      <vt:lpstr>Pop Quiz</vt:lpstr>
      <vt:lpstr>Parenting Education Program</vt:lpstr>
      <vt:lpstr>Tutoring Program</vt:lpstr>
      <vt:lpstr>After-School Program</vt:lpstr>
      <vt:lpstr>Conflict Management Program</vt:lpstr>
      <vt:lpstr>PowerPoint Presentation</vt:lpstr>
      <vt:lpstr>But here’s why YOU should, too…</vt:lpstr>
      <vt:lpstr>Just what is “Outcomes Management”?</vt:lpstr>
      <vt:lpstr>Why Do Outcomes Management?</vt:lpstr>
      <vt:lpstr>How does outcomes management differ from outcomes measurement? </vt:lpstr>
      <vt:lpstr>NCIL Outcome Measures Project</vt:lpstr>
      <vt:lpstr>Need to Address Outcome Measures</vt:lpstr>
      <vt:lpstr>NCIL Outcome Measures Project</vt:lpstr>
      <vt:lpstr>16 Desired Outcomes for the CIL Program</vt:lpstr>
      <vt:lpstr>16 Desired Outcomes for the CIL Program, cont’d.</vt:lpstr>
      <vt:lpstr>16 Desired Outcomes for the CIL Program, cont’d. 2</vt:lpstr>
      <vt:lpstr>16 Desired Outcomes for the CIL Program, cont’d. 3</vt:lpstr>
      <vt:lpstr>Your Turn </vt:lpstr>
      <vt:lpstr>Sources of Ideas for Outcomes</vt:lpstr>
      <vt:lpstr>PowerPoint Presentation</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107</cp:revision>
  <cp:lastPrinted>2011-08-17T12:29:22Z</cp:lastPrinted>
  <dcterms:created xsi:type="dcterms:W3CDTF">2011-01-05T14:17:40Z</dcterms:created>
  <dcterms:modified xsi:type="dcterms:W3CDTF">2014-02-07T17:09:36Z</dcterms:modified>
</cp:coreProperties>
</file>