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30"/>
  </p:notesMasterIdLst>
  <p:handoutMasterIdLst>
    <p:handoutMasterId r:id="rId31"/>
  </p:handoutMasterIdLst>
  <p:sldIdLst>
    <p:sldId id="280" r:id="rId3"/>
    <p:sldId id="390" r:id="rId4"/>
    <p:sldId id="397" r:id="rId5"/>
    <p:sldId id="398" r:id="rId6"/>
    <p:sldId id="395" r:id="rId7"/>
    <p:sldId id="396" r:id="rId8"/>
    <p:sldId id="399" r:id="rId9"/>
    <p:sldId id="400" r:id="rId10"/>
    <p:sldId id="405" r:id="rId11"/>
    <p:sldId id="402" r:id="rId12"/>
    <p:sldId id="423" r:id="rId13"/>
    <p:sldId id="422" r:id="rId14"/>
    <p:sldId id="407" r:id="rId15"/>
    <p:sldId id="409" r:id="rId16"/>
    <p:sldId id="413" r:id="rId17"/>
    <p:sldId id="415" r:id="rId18"/>
    <p:sldId id="414" r:id="rId19"/>
    <p:sldId id="416" r:id="rId20"/>
    <p:sldId id="417" r:id="rId21"/>
    <p:sldId id="418" r:id="rId22"/>
    <p:sldId id="419" r:id="rId23"/>
    <p:sldId id="424" r:id="rId24"/>
    <p:sldId id="420" r:id="rId25"/>
    <p:sldId id="421" r:id="rId26"/>
    <p:sldId id="425" r:id="rId27"/>
    <p:sldId id="411" r:id="rId28"/>
    <p:sldId id="318" r:id="rId29"/>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256" autoAdjust="0"/>
    <p:restoredTop sz="94652" autoAdjust="0"/>
  </p:normalViewPr>
  <p:slideViewPr>
    <p:cSldViewPr>
      <p:cViewPr varScale="1">
        <p:scale>
          <a:sx n="112" d="100"/>
          <a:sy n="112" d="100"/>
        </p:scale>
        <p:origin x="1578" y="78"/>
      </p:cViewPr>
      <p:guideLst>
        <p:guide orient="horz" pos="2160"/>
        <p:guide pos="2880"/>
      </p:guideLst>
    </p:cSldViewPr>
  </p:slideViewPr>
  <p:notesTextViewPr>
    <p:cViewPr>
      <p:scale>
        <a:sx n="100" d="100"/>
        <a:sy n="100" d="100"/>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atin typeface="Arial" charset="0"/>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a:latin typeface="Arial" charset="0"/>
              </a:defRPr>
            </a:lvl1pPr>
          </a:lstStyle>
          <a:p>
            <a:pPr>
              <a:defRPr/>
            </a:pPr>
            <a:fld id="{D14BC5C6-920A-4B98-9330-EC415D88B3C8}" type="datetimeFigureOut">
              <a:rPr lang="en-US"/>
              <a:pPr>
                <a:defRPr/>
              </a:pPr>
              <a:t>2/7/2014</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a:defRPr sz="1200"/>
            </a:lvl1pPr>
          </a:lstStyle>
          <a:p>
            <a:fld id="{9767DC26-86FE-4346-BE42-7D30FD9B51A9}" type="slidenum">
              <a:rPr lang="en-US"/>
              <a:pPr/>
              <a:t>‹#›</a:t>
            </a:fld>
            <a:endParaRPr lang="en-US"/>
          </a:p>
        </p:txBody>
      </p:sp>
    </p:spTree>
    <p:extLst>
      <p:ext uri="{BB962C8B-B14F-4D97-AF65-F5344CB8AC3E}">
        <p14:creationId xmlns:p14="http://schemas.microsoft.com/office/powerpoint/2010/main" val="20813753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38475" cy="465138"/>
          </a:xfrm>
          <a:prstGeom prst="rect">
            <a:avLst/>
          </a:prstGeom>
          <a:noFill/>
          <a:ln>
            <a:noFill/>
          </a:ln>
          <a:effectLst/>
          <a:ex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26627" name="Rectangle 3"/>
          <p:cNvSpPr>
            <a:spLocks noGrp="1" noChangeArrowheads="1"/>
          </p:cNvSpPr>
          <p:nvPr>
            <p:ph type="dt" idx="1"/>
          </p:nvPr>
        </p:nvSpPr>
        <p:spPr bwMode="auto">
          <a:xfrm>
            <a:off x="3970338" y="0"/>
            <a:ext cx="3038475" cy="465138"/>
          </a:xfrm>
          <a:prstGeom prst="rect">
            <a:avLst/>
          </a:prstGeom>
          <a:noFill/>
          <a:ln>
            <a:noFill/>
          </a:ln>
          <a:effectLst/>
          <a:ex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3379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9" name="Rectangle 5"/>
          <p:cNvSpPr>
            <a:spLocks noGrp="1" noChangeArrowheads="1"/>
          </p:cNvSpPr>
          <p:nvPr>
            <p:ph type="body" sz="quarter" idx="3"/>
          </p:nvPr>
        </p:nvSpPr>
        <p:spPr bwMode="auto">
          <a:xfrm>
            <a:off x="701675" y="4416425"/>
            <a:ext cx="5607050" cy="4183063"/>
          </a:xfrm>
          <a:prstGeom prst="rect">
            <a:avLst/>
          </a:prstGeom>
          <a:noFill/>
          <a:ln>
            <a:noFill/>
          </a:ln>
          <a:effectLst/>
          <a:ex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6630" name="Rectangle 6"/>
          <p:cNvSpPr>
            <a:spLocks noGrp="1" noChangeArrowheads="1"/>
          </p:cNvSpPr>
          <p:nvPr>
            <p:ph type="ftr" sz="quarter" idx="4"/>
          </p:nvPr>
        </p:nvSpPr>
        <p:spPr bwMode="auto">
          <a:xfrm>
            <a:off x="0" y="8829675"/>
            <a:ext cx="3038475" cy="465138"/>
          </a:xfrm>
          <a:prstGeom prst="rect">
            <a:avLst/>
          </a:prstGeom>
          <a:noFill/>
          <a:ln>
            <a:noFill/>
          </a:ln>
          <a:effectLst/>
          <a:ex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26631" name="Rectangle 7"/>
          <p:cNvSpPr>
            <a:spLocks noGrp="1" noChangeArrowheads="1"/>
          </p:cNvSpPr>
          <p:nvPr>
            <p:ph type="sldNum" sz="quarter" idx="5"/>
          </p:nvPr>
        </p:nvSpPr>
        <p:spPr bwMode="auto">
          <a:xfrm>
            <a:off x="3970338" y="8829675"/>
            <a:ext cx="3038475" cy="465138"/>
          </a:xfrm>
          <a:prstGeom prst="rect">
            <a:avLst/>
          </a:prstGeom>
          <a:noFill/>
          <a:ln>
            <a:noFill/>
          </a:ln>
          <a:effectLst/>
          <a:extLst/>
        </p:spPr>
        <p:txBody>
          <a:bodyPr vert="horz" wrap="square" lIns="93177" tIns="46589" rIns="93177" bIns="46589" numCol="1" anchor="b" anchorCtr="0" compatLnSpc="1">
            <a:prstTxWarp prst="textNoShape">
              <a:avLst/>
            </a:prstTxWarp>
          </a:bodyPr>
          <a:lstStyle>
            <a:lvl1pPr algn="r">
              <a:defRPr sz="1200"/>
            </a:lvl1pPr>
          </a:lstStyle>
          <a:p>
            <a:fld id="{98532816-8394-4FC5-A0BF-ED1C0C827BC4}" type="slidenum">
              <a:rPr lang="en-US"/>
              <a:pPr/>
              <a:t>‹#›</a:t>
            </a:fld>
            <a:endParaRPr lang="en-US"/>
          </a:p>
        </p:txBody>
      </p:sp>
    </p:spTree>
    <p:extLst>
      <p:ext uri="{BB962C8B-B14F-4D97-AF65-F5344CB8AC3E}">
        <p14:creationId xmlns:p14="http://schemas.microsoft.com/office/powerpoint/2010/main" val="36584374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fld id="{7D1B4034-B870-45B9-BB92-55917E0487B7}" type="slidenum">
              <a:rPr lang="en-US"/>
              <a:pPr/>
              <a:t>‹#›</a:t>
            </a:fld>
            <a:endParaRPr lang="en-US"/>
          </a:p>
        </p:txBody>
      </p:sp>
    </p:spTree>
    <p:extLst>
      <p:ext uri="{BB962C8B-B14F-4D97-AF65-F5344CB8AC3E}">
        <p14:creationId xmlns:p14="http://schemas.microsoft.com/office/powerpoint/2010/main" val="1966522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75CD421F-E322-4DC5-8053-0CB2280B888A}" type="slidenum">
              <a:rPr lang="en-US"/>
              <a:pPr/>
              <a:t>‹#›</a:t>
            </a:fld>
            <a:endParaRPr lang="en-US"/>
          </a:p>
        </p:txBody>
      </p:sp>
    </p:spTree>
    <p:extLst>
      <p:ext uri="{BB962C8B-B14F-4D97-AF65-F5344CB8AC3E}">
        <p14:creationId xmlns:p14="http://schemas.microsoft.com/office/powerpoint/2010/main" val="254608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74638"/>
            <a:ext cx="209550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274638"/>
            <a:ext cx="613410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68E30A89-A7C8-4F38-908C-15AE7DB0ECC6}" type="slidenum">
              <a:rPr lang="en-US"/>
              <a:pPr/>
              <a:t>‹#›</a:t>
            </a:fld>
            <a:endParaRPr lang="en-US"/>
          </a:p>
        </p:txBody>
      </p:sp>
    </p:spTree>
    <p:extLst>
      <p:ext uri="{BB962C8B-B14F-4D97-AF65-F5344CB8AC3E}">
        <p14:creationId xmlns:p14="http://schemas.microsoft.com/office/powerpoint/2010/main" val="18607926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ectangle 5"/>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Oval 6"/>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817581" y="3132290"/>
            <a:ext cx="7175351" cy="1793167"/>
          </a:xfrm>
          <a:effectLst/>
        </p:spPr>
        <p:txBody>
          <a:bodyPr/>
          <a:lstStyle>
            <a:lvl1pPr marL="640080" indent="-457200" algn="l">
              <a:defRPr sz="5400"/>
            </a:lvl1pPr>
          </a:lstStyle>
          <a:p>
            <a:r>
              <a:rPr lang="en-US" smtClean="0"/>
              <a:t>Click to edit Master title style</a:t>
            </a:r>
            <a:endParaRPr lang="en-US" dirty="0"/>
          </a:p>
        </p:txBody>
      </p:sp>
      <p:sp>
        <p:nvSpPr>
          <p:cNvPr id="8" name="Date Placeholder 3"/>
          <p:cNvSpPr>
            <a:spLocks noGrp="1"/>
          </p:cNvSpPr>
          <p:nvPr>
            <p:ph type="dt" sz="half" idx="10"/>
          </p:nvPr>
        </p:nvSpPr>
        <p:spPr/>
        <p:txBody>
          <a:bodyPr/>
          <a:lstStyle>
            <a:lvl1pPr>
              <a:defRPr/>
            </a:lvl1pPr>
          </a:lstStyle>
          <a:p>
            <a:pPr>
              <a:defRPr/>
            </a:pPr>
            <a:fld id="{EC9236D7-33B8-4C7F-8388-B532A42078B1}" type="datetimeFigureOut">
              <a:rPr lang="en-US"/>
              <a:pPr>
                <a:defRPr/>
              </a:pPr>
              <a:t>2/7/2014</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fld id="{7C505861-5DCA-46C2-A0D6-A68A1C435EDD}" type="slidenum">
              <a:rPr lang="en-US"/>
              <a:pPr/>
              <a:t>‹#›</a:t>
            </a:fld>
            <a:endParaRPr lang="en-US"/>
          </a:p>
        </p:txBody>
      </p:sp>
    </p:spTree>
    <p:extLst>
      <p:ext uri="{BB962C8B-B14F-4D97-AF65-F5344CB8AC3E}">
        <p14:creationId xmlns:p14="http://schemas.microsoft.com/office/powerpoint/2010/main" val="6165401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4"/>
          </p:nvPr>
        </p:nvSpPr>
        <p:spPr/>
        <p:txBody>
          <a:bodyPr/>
          <a:lstStyle>
            <a:lvl1pPr>
              <a:defRPr/>
            </a:lvl1pPr>
          </a:lstStyle>
          <a:p>
            <a:pPr>
              <a:defRPr/>
            </a:pPr>
            <a:fld id="{EE32AAA2-DFAB-4428-8359-4E721BEAD72C}" type="datetimeFigureOut">
              <a:rPr lang="en-US"/>
              <a:pPr>
                <a:defRPr/>
              </a:pPr>
              <a:t>2/7/2014</a:t>
            </a:fld>
            <a:endParaRPr lang="en-US"/>
          </a:p>
        </p:txBody>
      </p:sp>
      <p:sp>
        <p:nvSpPr>
          <p:cNvPr id="5" name="Footer Placeholder 4"/>
          <p:cNvSpPr>
            <a:spLocks noGrp="1"/>
          </p:cNvSpPr>
          <p:nvPr>
            <p:ph type="ftr" sz="quarter" idx="15"/>
          </p:nvPr>
        </p:nvSpPr>
        <p:spPr/>
        <p:txBody>
          <a:bodyPr/>
          <a:lstStyle>
            <a:lvl1pPr>
              <a:defRPr/>
            </a:lvl1pPr>
          </a:lstStyle>
          <a:p>
            <a:pPr>
              <a:defRPr/>
            </a:pPr>
            <a:endParaRPr lang="en-US"/>
          </a:p>
        </p:txBody>
      </p:sp>
      <p:sp>
        <p:nvSpPr>
          <p:cNvPr id="6" name="Slide Number Placeholder 5"/>
          <p:cNvSpPr>
            <a:spLocks noGrp="1"/>
          </p:cNvSpPr>
          <p:nvPr>
            <p:ph type="sldNum" sz="quarter" idx="16"/>
          </p:nvPr>
        </p:nvSpPr>
        <p:spPr/>
        <p:txBody>
          <a:bodyPr/>
          <a:lstStyle>
            <a:lvl1pPr>
              <a:defRPr/>
            </a:lvl1pPr>
          </a:lstStyle>
          <a:p>
            <a:fld id="{07C84463-B825-4E2D-889D-96BFAFA33DEE}" type="slidenum">
              <a:rPr lang="en-US"/>
              <a:pPr/>
              <a:t>‹#›</a:t>
            </a:fld>
            <a:endParaRPr lang="en-US"/>
          </a:p>
        </p:txBody>
      </p:sp>
    </p:spTree>
    <p:extLst>
      <p:ext uri="{BB962C8B-B14F-4D97-AF65-F5344CB8AC3E}">
        <p14:creationId xmlns:p14="http://schemas.microsoft.com/office/powerpoint/2010/main" val="38823761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ectangle 5"/>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Oval 6"/>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8" name="Date Placeholder 3"/>
          <p:cNvSpPr>
            <a:spLocks noGrp="1"/>
          </p:cNvSpPr>
          <p:nvPr>
            <p:ph type="dt" sz="half" idx="10"/>
          </p:nvPr>
        </p:nvSpPr>
        <p:spPr/>
        <p:txBody>
          <a:bodyPr/>
          <a:lstStyle>
            <a:lvl1pPr>
              <a:defRPr/>
            </a:lvl1pPr>
          </a:lstStyle>
          <a:p>
            <a:pPr>
              <a:defRPr/>
            </a:pPr>
            <a:fld id="{6B914170-02ED-42A0-A986-A1A96C4BC93C}" type="datetimeFigureOut">
              <a:rPr lang="en-US"/>
              <a:pPr>
                <a:defRPr/>
              </a:pPr>
              <a:t>2/7/2014</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fld id="{CD275BEF-4F56-4DA3-90FA-DAAC34E509B2}" type="slidenum">
              <a:rPr lang="en-US"/>
              <a:pPr/>
              <a:t>‹#›</a:t>
            </a:fld>
            <a:endParaRPr lang="en-US"/>
          </a:p>
        </p:txBody>
      </p:sp>
    </p:spTree>
    <p:extLst>
      <p:ext uri="{BB962C8B-B14F-4D97-AF65-F5344CB8AC3E}">
        <p14:creationId xmlns:p14="http://schemas.microsoft.com/office/powerpoint/2010/main" val="28264481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5"/>
          </p:nvPr>
        </p:nvSpPr>
        <p:spPr/>
        <p:txBody>
          <a:bodyPr/>
          <a:lstStyle>
            <a:lvl1pPr>
              <a:defRPr/>
            </a:lvl1pPr>
          </a:lstStyle>
          <a:p>
            <a:pPr>
              <a:defRPr/>
            </a:pPr>
            <a:fld id="{3585F87C-8872-43CD-88E8-6187B8704AD3}" type="datetimeFigureOut">
              <a:rPr lang="en-US"/>
              <a:pPr>
                <a:defRPr/>
              </a:pPr>
              <a:t>2/7/2014</a:t>
            </a:fld>
            <a:endParaRPr lang="en-US"/>
          </a:p>
        </p:txBody>
      </p:sp>
      <p:sp>
        <p:nvSpPr>
          <p:cNvPr id="6" name="Footer Placeholder 4"/>
          <p:cNvSpPr>
            <a:spLocks noGrp="1"/>
          </p:cNvSpPr>
          <p:nvPr>
            <p:ph type="ftr" sz="quarter" idx="16"/>
          </p:nvPr>
        </p:nvSpPr>
        <p:spPr/>
        <p:txBody>
          <a:bodyPr/>
          <a:lstStyle>
            <a:lvl1pPr>
              <a:defRPr/>
            </a:lvl1pPr>
          </a:lstStyle>
          <a:p>
            <a:pPr>
              <a:defRPr/>
            </a:pPr>
            <a:endParaRPr lang="en-US"/>
          </a:p>
        </p:txBody>
      </p:sp>
      <p:sp>
        <p:nvSpPr>
          <p:cNvPr id="7" name="Slide Number Placeholder 5"/>
          <p:cNvSpPr>
            <a:spLocks noGrp="1"/>
          </p:cNvSpPr>
          <p:nvPr>
            <p:ph type="sldNum" sz="quarter" idx="17"/>
          </p:nvPr>
        </p:nvSpPr>
        <p:spPr/>
        <p:txBody>
          <a:bodyPr/>
          <a:lstStyle>
            <a:lvl1pPr>
              <a:defRPr/>
            </a:lvl1pPr>
          </a:lstStyle>
          <a:p>
            <a:fld id="{B65A43C4-90BB-48C6-A791-2CF24D27AFB9}" type="slidenum">
              <a:rPr lang="en-US"/>
              <a:pPr/>
              <a:t>‹#›</a:t>
            </a:fld>
            <a:endParaRPr lang="en-US"/>
          </a:p>
        </p:txBody>
      </p:sp>
    </p:spTree>
    <p:extLst>
      <p:ext uri="{BB962C8B-B14F-4D97-AF65-F5344CB8AC3E}">
        <p14:creationId xmlns:p14="http://schemas.microsoft.com/office/powerpoint/2010/main" val="219674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9"/>
          <p:cNvSpPr>
            <a:spLocks noGrp="1"/>
          </p:cNvSpPr>
          <p:nvPr>
            <p:ph type="title"/>
          </p:nvPr>
        </p:nvSpPr>
        <p:spPr/>
        <p:txBody>
          <a:bodyPr/>
          <a:lstStyle/>
          <a:p>
            <a:r>
              <a:rPr lang="en-US" smtClean="0"/>
              <a:t>Click to edit Master title style</a:t>
            </a:r>
            <a:endParaRPr lang="en-US" dirty="0"/>
          </a:p>
        </p:txBody>
      </p:sp>
      <p:sp>
        <p:nvSpPr>
          <p:cNvPr id="7" name="Date Placeholder 3"/>
          <p:cNvSpPr>
            <a:spLocks noGrp="1"/>
          </p:cNvSpPr>
          <p:nvPr>
            <p:ph type="dt" sz="half" idx="10"/>
          </p:nvPr>
        </p:nvSpPr>
        <p:spPr/>
        <p:txBody>
          <a:bodyPr/>
          <a:lstStyle>
            <a:lvl1pPr>
              <a:defRPr/>
            </a:lvl1pPr>
          </a:lstStyle>
          <a:p>
            <a:pPr>
              <a:defRPr/>
            </a:pPr>
            <a:fld id="{6F3A5B51-2612-43C7-9DB6-1CD803A9F2FD}" type="datetimeFigureOut">
              <a:rPr lang="en-US"/>
              <a:pPr>
                <a:defRPr/>
              </a:pPr>
              <a:t>2/7/2014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C87BB20D-C370-43A5-8D15-C4EFB7DB6B2E}" type="slidenum">
              <a:rPr lang="en-US"/>
              <a:pPr/>
              <a:t>‹#›</a:t>
            </a:fld>
            <a:endParaRPr lang="en-US"/>
          </a:p>
        </p:txBody>
      </p:sp>
    </p:spTree>
    <p:extLst>
      <p:ext uri="{BB962C8B-B14F-4D97-AF65-F5344CB8AC3E}">
        <p14:creationId xmlns:p14="http://schemas.microsoft.com/office/powerpoint/2010/main" val="24311317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A7EFD26D-1E57-4CF4-9F11-7FECDDAC8347}" type="datetimeFigureOut">
              <a:rPr lang="en-US"/>
              <a:pPr>
                <a:defRPr/>
              </a:pPr>
              <a:t>2/7/2014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E9FC41AD-8E2C-4EF0-82A9-2C71BBF96F3A}" type="slidenum">
              <a:rPr lang="en-US"/>
              <a:pPr/>
              <a:t>‹#›</a:t>
            </a:fld>
            <a:endParaRPr lang="en-US"/>
          </a:p>
        </p:txBody>
      </p:sp>
    </p:spTree>
    <p:extLst>
      <p:ext uri="{BB962C8B-B14F-4D97-AF65-F5344CB8AC3E}">
        <p14:creationId xmlns:p14="http://schemas.microsoft.com/office/powerpoint/2010/main" val="16278731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4F57E02-8263-49FD-B2A6-AD376ED29F47}" type="datetimeFigureOut">
              <a:rPr lang="en-US"/>
              <a:pPr>
                <a:defRPr/>
              </a:pPr>
              <a:t>2/7/2014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9B465C09-293E-4B94-B972-27BC4CCCC309}" type="slidenum">
              <a:rPr lang="en-US"/>
              <a:pPr/>
              <a:t>‹#›</a:t>
            </a:fld>
            <a:endParaRPr lang="en-US"/>
          </a:p>
        </p:txBody>
      </p:sp>
    </p:spTree>
    <p:extLst>
      <p:ext uri="{BB962C8B-B14F-4D97-AF65-F5344CB8AC3E}">
        <p14:creationId xmlns:p14="http://schemas.microsoft.com/office/powerpoint/2010/main" val="6868809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8D96E4F-A510-41B8-9934-9F60EA1683BC}" type="datetimeFigureOut">
              <a:rPr lang="en-US"/>
              <a:pPr>
                <a:defRPr/>
              </a:pPr>
              <a:t>2/7/2014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21D32ACD-B890-469F-9762-5024A0A7A214}" type="slidenum">
              <a:rPr lang="en-US"/>
              <a:pPr/>
              <a:t>‹#›</a:t>
            </a:fld>
            <a:endParaRPr lang="en-US"/>
          </a:p>
        </p:txBody>
      </p:sp>
    </p:spTree>
    <p:extLst>
      <p:ext uri="{BB962C8B-B14F-4D97-AF65-F5344CB8AC3E}">
        <p14:creationId xmlns:p14="http://schemas.microsoft.com/office/powerpoint/2010/main" val="3431299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9A38677D-84F8-4240-B6B2-ABF12537E13D}" type="slidenum">
              <a:rPr lang="en-US"/>
              <a:pPr/>
              <a:t>‹#›</a:t>
            </a:fld>
            <a:endParaRPr lang="en-US"/>
          </a:p>
        </p:txBody>
      </p:sp>
    </p:spTree>
    <p:extLst>
      <p:ext uri="{BB962C8B-B14F-4D97-AF65-F5344CB8AC3E}">
        <p14:creationId xmlns:p14="http://schemas.microsoft.com/office/powerpoint/2010/main" val="24568942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 name="Rectangle 6"/>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Oval 7"/>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rtlCol="0">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27268" y="4464421"/>
            <a:ext cx="6383538" cy="1143000"/>
          </a:xfrm>
        </p:spPr>
        <p:txBody>
          <a:bodyPr anchor="b"/>
          <a:lstStyle>
            <a:lvl1pPr algn="l">
              <a:defRPr sz="4600" b="1"/>
            </a:lvl1pPr>
          </a:lstStyle>
          <a:p>
            <a:r>
              <a:rPr lang="en-US" smtClean="0"/>
              <a:t>Click to edit Master title style</a:t>
            </a:r>
            <a:endParaRPr lang="en-US" dirty="0"/>
          </a:p>
        </p:txBody>
      </p:sp>
      <p:sp>
        <p:nvSpPr>
          <p:cNvPr id="9" name="Date Placeholder 4"/>
          <p:cNvSpPr>
            <a:spLocks noGrp="1"/>
          </p:cNvSpPr>
          <p:nvPr>
            <p:ph type="dt" sz="half" idx="10"/>
          </p:nvPr>
        </p:nvSpPr>
        <p:spPr/>
        <p:txBody>
          <a:bodyPr/>
          <a:lstStyle>
            <a:lvl1pPr>
              <a:defRPr/>
            </a:lvl1pPr>
          </a:lstStyle>
          <a:p>
            <a:pPr>
              <a:defRPr/>
            </a:pPr>
            <a:fld id="{79B6394E-446A-4C15-8DCD-9D2869E268EB}" type="datetimeFigureOut">
              <a:rPr lang="en-US"/>
              <a:pPr>
                <a:defRPr/>
              </a:pPr>
              <a:t>2/7/2014</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p:txBody>
          <a:bodyPr/>
          <a:lstStyle>
            <a:lvl1pPr>
              <a:defRPr/>
            </a:lvl1pPr>
          </a:lstStyle>
          <a:p>
            <a:fld id="{1DE13AFD-31EA-4B88-A96F-A8D18FD572E0}" type="slidenum">
              <a:rPr lang="en-US"/>
              <a:pPr/>
              <a:t>‹#›</a:t>
            </a:fld>
            <a:endParaRPr lang="en-US"/>
          </a:p>
        </p:txBody>
      </p:sp>
    </p:spTree>
    <p:extLst>
      <p:ext uri="{BB962C8B-B14F-4D97-AF65-F5344CB8AC3E}">
        <p14:creationId xmlns:p14="http://schemas.microsoft.com/office/powerpoint/2010/main" val="32924805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5A584E2-A7AD-46AB-99A5-DA6CF95A04CE}" type="datetimeFigureOut">
              <a:rPr lang="en-US"/>
              <a:pPr>
                <a:defRPr/>
              </a:pPr>
              <a:t>2/7/2014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FAE8022-F35B-47F1-8547-C9B23EE12BE8}" type="slidenum">
              <a:rPr lang="en-US"/>
              <a:pPr/>
              <a:t>‹#›</a:t>
            </a:fld>
            <a:endParaRPr lang="en-US"/>
          </a:p>
        </p:txBody>
      </p:sp>
    </p:spTree>
    <p:extLst>
      <p:ext uri="{BB962C8B-B14F-4D97-AF65-F5344CB8AC3E}">
        <p14:creationId xmlns:p14="http://schemas.microsoft.com/office/powerpoint/2010/main" val="28957875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70584113-9CB1-4709-A7BA-DA996A15ED0D}" type="datetimeFigureOut">
              <a:rPr lang="en-US"/>
              <a:pPr>
                <a:defRPr/>
              </a:pPr>
              <a:t>2/7/2014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2FCC336-53CF-4DC1-9986-0F05211CD622}" type="slidenum">
              <a:rPr lang="en-US"/>
              <a:pPr/>
              <a:t>‹#›</a:t>
            </a:fld>
            <a:endParaRPr lang="en-US"/>
          </a:p>
        </p:txBody>
      </p:sp>
    </p:spTree>
    <p:extLst>
      <p:ext uri="{BB962C8B-B14F-4D97-AF65-F5344CB8AC3E}">
        <p14:creationId xmlns:p14="http://schemas.microsoft.com/office/powerpoint/2010/main" val="3593446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fld id="{0FB7CAAC-1C7E-46AF-8F10-C2C1937B9911}" type="slidenum">
              <a:rPr lang="en-US"/>
              <a:pPr/>
              <a:t>‹#›</a:t>
            </a:fld>
            <a:endParaRPr lang="en-US"/>
          </a:p>
        </p:txBody>
      </p:sp>
    </p:spTree>
    <p:extLst>
      <p:ext uri="{BB962C8B-B14F-4D97-AF65-F5344CB8AC3E}">
        <p14:creationId xmlns:p14="http://schemas.microsoft.com/office/powerpoint/2010/main" val="304816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F669D5D6-2F6E-4740-9A9B-A64FFDB5C6FB}" type="slidenum">
              <a:rPr lang="en-US"/>
              <a:pPr/>
              <a:t>‹#›</a:t>
            </a:fld>
            <a:endParaRPr lang="en-US"/>
          </a:p>
        </p:txBody>
      </p:sp>
    </p:spTree>
    <p:extLst>
      <p:ext uri="{BB962C8B-B14F-4D97-AF65-F5344CB8AC3E}">
        <p14:creationId xmlns:p14="http://schemas.microsoft.com/office/powerpoint/2010/main" val="3629331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fld id="{D7008B60-FFAF-4627-A690-013E4D04CEB0}" type="slidenum">
              <a:rPr lang="en-US"/>
              <a:pPr/>
              <a:t>‹#›</a:t>
            </a:fld>
            <a:endParaRPr lang="en-US"/>
          </a:p>
        </p:txBody>
      </p:sp>
    </p:spTree>
    <p:extLst>
      <p:ext uri="{BB962C8B-B14F-4D97-AF65-F5344CB8AC3E}">
        <p14:creationId xmlns:p14="http://schemas.microsoft.com/office/powerpoint/2010/main" val="748700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fld id="{31FC2352-8333-4437-B218-6D8E885E4CF8}" type="slidenum">
              <a:rPr lang="en-US"/>
              <a:pPr/>
              <a:t>‹#›</a:t>
            </a:fld>
            <a:endParaRPr lang="en-US"/>
          </a:p>
        </p:txBody>
      </p:sp>
    </p:spTree>
    <p:extLst>
      <p:ext uri="{BB962C8B-B14F-4D97-AF65-F5344CB8AC3E}">
        <p14:creationId xmlns:p14="http://schemas.microsoft.com/office/powerpoint/2010/main" val="4158780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371F408D-5506-4FF8-9D9F-91B4F88356D1}" type="slidenum">
              <a:rPr lang="en-US"/>
              <a:pPr/>
              <a:t>‹#›</a:t>
            </a:fld>
            <a:endParaRPr lang="en-US"/>
          </a:p>
        </p:txBody>
      </p:sp>
    </p:spTree>
    <p:extLst>
      <p:ext uri="{BB962C8B-B14F-4D97-AF65-F5344CB8AC3E}">
        <p14:creationId xmlns:p14="http://schemas.microsoft.com/office/powerpoint/2010/main" val="2315506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B3A94C0B-60E7-4DE3-BA21-6903B79851CF}" type="slidenum">
              <a:rPr lang="en-US"/>
              <a:pPr/>
              <a:t>‹#›</a:t>
            </a:fld>
            <a:endParaRPr lang="en-US"/>
          </a:p>
        </p:txBody>
      </p:sp>
    </p:spTree>
    <p:extLst>
      <p:ext uri="{BB962C8B-B14F-4D97-AF65-F5344CB8AC3E}">
        <p14:creationId xmlns:p14="http://schemas.microsoft.com/office/powerpoint/2010/main" val="3070853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23394427-F855-4236-8C65-BE11D487588C}" type="slidenum">
              <a:rPr lang="en-US"/>
              <a:pPr/>
              <a:t>‹#›</a:t>
            </a:fld>
            <a:endParaRPr lang="en-US"/>
          </a:p>
        </p:txBody>
      </p:sp>
    </p:spTree>
    <p:extLst>
      <p:ext uri="{BB962C8B-B14F-4D97-AF65-F5344CB8AC3E}">
        <p14:creationId xmlns:p14="http://schemas.microsoft.com/office/powerpoint/2010/main" val="2656683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7696200" cy="792162"/>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19200"/>
            <a:ext cx="8153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477000"/>
            <a:ext cx="2362200" cy="24447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000" b="1">
                <a:solidFill>
                  <a:schemeClr val="bg1"/>
                </a:solidFill>
              </a:defRPr>
            </a:lvl1pPr>
          </a:lstStyle>
          <a:p>
            <a:fld id="{24D0B975-8777-4C4C-B3C8-78B5FA55B49D}" type="slidenum">
              <a:rPr lang="en-US"/>
              <a:pPr/>
              <a:t>‹#›</a:t>
            </a:fld>
            <a:endParaRPr lang="en-US"/>
          </a:p>
        </p:txBody>
      </p:sp>
      <p:sp>
        <p:nvSpPr>
          <p:cNvPr id="1029"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F4ADFD5F-A5F2-4C1E-9D62-757F855613A8}" type="slidenum">
              <a:rPr lang="en-US" sz="800" b="1"/>
              <a:pPr algn="r" eaLnBrk="1" hangingPunct="1"/>
              <a:t>‹#›</a:t>
            </a:fld>
            <a:endParaRPr lang="en-US" sz="800" b="1"/>
          </a:p>
        </p:txBody>
      </p:sp>
      <p:sp>
        <p:nvSpPr>
          <p:cNvPr id="2" name="Rectangle 10"/>
          <p:cNvSpPr>
            <a:spLocks noChangeArrowheads="1"/>
          </p:cNvSpPr>
          <p:nvPr userDrawn="1"/>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800" b="1"/>
              <a:t>CIL-NET, a project of ILRU – Independent Living Research Utilization</a:t>
            </a:r>
          </a:p>
        </p:txBody>
      </p:sp>
      <p:pic>
        <p:nvPicPr>
          <p:cNvPr id="1031" name="Picture 7" descr="ilru_new_logo"/>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10" r:id="rId1"/>
    <p:sldLayoutId id="2147483709" r:id="rId2"/>
    <p:sldLayoutId id="2147483708" r:id="rId3"/>
    <p:sldLayoutId id="2147483707" r:id="rId4"/>
    <p:sldLayoutId id="2147483706" r:id="rId5"/>
    <p:sldLayoutId id="2147483705" r:id="rId6"/>
    <p:sldLayoutId id="2147483704" r:id="rId7"/>
    <p:sldLayoutId id="2147483703" r:id="rId8"/>
    <p:sldLayoutId id="2147483702" r:id="rId9"/>
    <p:sldLayoutId id="2147483701" r:id="rId10"/>
    <p:sldLayoutId id="2147483700" r:id="rId11"/>
  </p:sldLayoutIdLst>
  <p:hf hdr="0" ftr="0" dt="0"/>
  <p:txStyles>
    <p:titleStyle>
      <a:lvl1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lr>
          <a:schemeClr val="accent2"/>
        </a:buClr>
        <a:buFont typeface="Tahoma" panose="020B0604030504040204" pitchFamily="34" charset="0"/>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Tahoma" panose="020B0604030504040204" pitchFamily="34" charset="0"/>
        <a:buChar char="•"/>
        <a:defRPr sz="2400">
          <a:solidFill>
            <a:schemeClr val="accent2"/>
          </a:solidFill>
          <a:latin typeface="+mn-lt"/>
        </a:defRPr>
      </a:lvl2pPr>
      <a:lvl3pPr marL="1143000" indent="-228600" algn="l" rtl="0" eaLnBrk="0" fontAlgn="base" hangingPunct="0">
        <a:spcBef>
          <a:spcPct val="20000"/>
        </a:spcBef>
        <a:spcAft>
          <a:spcPct val="0"/>
        </a:spcAft>
        <a:buFont typeface="Tahoma" panose="020B0604030504040204" pitchFamily="34" charset="0"/>
        <a:buChar char="•"/>
        <a:defRPr sz="2400">
          <a:solidFill>
            <a:schemeClr val="accent2"/>
          </a:solidFill>
          <a:latin typeface="+mn-lt"/>
        </a:defRPr>
      </a:lvl3pPr>
      <a:lvl4pPr marL="1600200" indent="-228600" algn="l" rtl="0" eaLnBrk="0" fontAlgn="base" hangingPunct="0">
        <a:spcBef>
          <a:spcPct val="20000"/>
        </a:spcBef>
        <a:spcAft>
          <a:spcPct val="0"/>
        </a:spcAft>
        <a:buFont typeface="Tahoma" panose="020B0604030504040204" pitchFamily="34" charset="0"/>
        <a:buChar char="•"/>
        <a:defRPr sz="2000">
          <a:solidFill>
            <a:schemeClr val="accent2"/>
          </a:solidFill>
          <a:latin typeface="+mn-lt"/>
        </a:defRPr>
      </a:lvl4pPr>
      <a:lvl5pPr marL="2057400" indent="-228600" algn="l" rtl="0" eaLnBrk="0" fontAlgn="base" hangingPunct="0">
        <a:spcBef>
          <a:spcPct val="20000"/>
        </a:spcBef>
        <a:spcAft>
          <a:spcPct val="0"/>
        </a:spcAft>
        <a:buFont typeface="Tahoma" panose="020B0604030504040204" pitchFamily="34" charset="0"/>
        <a:buChar char="•"/>
        <a:defRPr sz="2000">
          <a:solidFill>
            <a:schemeClr val="accent2"/>
          </a:solidFill>
          <a:latin typeface="+mn-lt"/>
        </a:defRPr>
      </a:lvl5pPr>
      <a:lvl6pPr marL="2514600" indent="-228600" algn="l" rtl="0" fontAlgn="base">
        <a:spcBef>
          <a:spcPct val="20000"/>
        </a:spcBef>
        <a:spcAft>
          <a:spcPct val="0"/>
        </a:spcAft>
        <a:buFont typeface="Tahoma" pitchFamily="34" charset="0"/>
        <a:buChar char="•"/>
        <a:defRPr sz="2000">
          <a:solidFill>
            <a:schemeClr val="accent2"/>
          </a:solidFill>
          <a:latin typeface="+mn-lt"/>
        </a:defRPr>
      </a:lvl6pPr>
      <a:lvl7pPr marL="2971800" indent="-228600" algn="l" rtl="0" fontAlgn="base">
        <a:spcBef>
          <a:spcPct val="20000"/>
        </a:spcBef>
        <a:spcAft>
          <a:spcPct val="0"/>
        </a:spcAft>
        <a:buFont typeface="Tahoma" pitchFamily="34" charset="0"/>
        <a:buChar char="•"/>
        <a:defRPr sz="2000">
          <a:solidFill>
            <a:schemeClr val="accent2"/>
          </a:solidFill>
          <a:latin typeface="+mn-lt"/>
        </a:defRPr>
      </a:lvl7pPr>
      <a:lvl8pPr marL="3429000" indent="-228600" algn="l" rtl="0" fontAlgn="base">
        <a:spcBef>
          <a:spcPct val="20000"/>
        </a:spcBef>
        <a:spcAft>
          <a:spcPct val="0"/>
        </a:spcAft>
        <a:buFont typeface="Tahoma" pitchFamily="34" charset="0"/>
        <a:buChar char="•"/>
        <a:defRPr sz="2000">
          <a:solidFill>
            <a:schemeClr val="accent2"/>
          </a:solidFill>
          <a:latin typeface="+mn-lt"/>
        </a:defRPr>
      </a:lvl8pPr>
      <a:lvl9pPr marL="3886200" indent="-228600" algn="l" rtl="0" fontAlgn="base">
        <a:spcBef>
          <a:spcPct val="20000"/>
        </a:spcBef>
        <a:spcAft>
          <a:spcPct val="0"/>
        </a:spcAft>
        <a:buFont typeface="Tahoma" pitchFamily="34" charset="0"/>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9" name="Rectangle 8"/>
          <p:cNvSpPr/>
          <p:nvPr/>
        </p:nvSpPr>
        <p:spPr>
          <a:xfrm>
            <a:off x="0" y="3768725"/>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Placeholder 1"/>
          <p:cNvSpPr>
            <a:spLocks noGrp="1"/>
          </p:cNvSpPr>
          <p:nvPr>
            <p:ph type="title"/>
          </p:nvPr>
        </p:nvSpPr>
        <p:spPr>
          <a:xfrm>
            <a:off x="1793875" y="4371975"/>
            <a:ext cx="6511925"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2061" name="Text Placeholder 2"/>
          <p:cNvSpPr>
            <a:spLocks noGrp="1"/>
          </p:cNvSpPr>
          <p:nvPr>
            <p:ph type="body" idx="1"/>
          </p:nvPr>
        </p:nvSpPr>
        <p:spPr bwMode="auto">
          <a:xfrm>
            <a:off x="1143000" y="731838"/>
            <a:ext cx="6400800" cy="347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latin typeface="Arial" charset="0"/>
              </a:defRPr>
            </a:lvl1pPr>
          </a:lstStyle>
          <a:p>
            <a:pPr>
              <a:defRPr/>
            </a:pPr>
            <a:fld id="{85C01FAE-98D5-4667-B163-4E8375716646}" type="datetimeFigureOut">
              <a:rPr lang="en-US"/>
              <a:pPr>
                <a:defRPr/>
              </a:pPr>
              <a:t>2/7/2014</a:t>
            </a:fld>
            <a:endParaRPr lang="en-US"/>
          </a:p>
        </p:txBody>
      </p:sp>
      <p:sp>
        <p:nvSpPr>
          <p:cNvPr id="5" name="Footer Placeholder 4"/>
          <p:cNvSpPr>
            <a:spLocks noGrp="1"/>
          </p:cNvSpPr>
          <p:nvPr>
            <p:ph type="ftr" sz="quarter" idx="3"/>
          </p:nvPr>
        </p:nvSpPr>
        <p:spPr>
          <a:xfrm>
            <a:off x="457200" y="6172200"/>
            <a:ext cx="3352800" cy="365125"/>
          </a:xfrm>
          <a:prstGeom prst="rect">
            <a:avLst/>
          </a:prstGeom>
        </p:spPr>
        <p:txBody>
          <a:bodyPr vert="horz" lIns="91440" tIns="45720" rIns="91440" bIns="45720" rtlCol="0" anchor="ctr"/>
          <a:lstStyle>
            <a:lvl1pPr algn="l">
              <a:defRPr sz="1100" b="1">
                <a:solidFill>
                  <a:schemeClr val="tx1">
                    <a:lumMod val="50000"/>
                    <a:lumOff val="50000"/>
                  </a:schemeClr>
                </a:solidFill>
                <a:latin typeface="Arial" charset="0"/>
              </a:defRPr>
            </a:lvl1pPr>
          </a:lstStyle>
          <a:p>
            <a:pPr>
              <a:defRPr/>
            </a:pPr>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wrap="square" lIns="91440" tIns="45720" rIns="91440" bIns="45720" numCol="1" anchor="ctr" anchorCtr="0" compatLnSpc="1">
            <a:prstTxWarp prst="textNoShape">
              <a:avLst/>
            </a:prstTxWarp>
          </a:bodyPr>
          <a:lstStyle>
            <a:lvl1pPr algn="ctr">
              <a:defRPr sz="1200" b="1">
                <a:solidFill>
                  <a:srgbClr val="7F7F7F"/>
                </a:solidFill>
              </a:defRPr>
            </a:lvl1pPr>
          </a:lstStyle>
          <a:p>
            <a:fld id="{BEB3E2C5-CF31-40BF-8C7E-7CE06E8CC481}" type="slidenum">
              <a:rPr lang="en-US"/>
              <a:pPr/>
              <a:t>‹#›</a:t>
            </a:fld>
            <a:endParaRPr lang="en-US"/>
          </a:p>
        </p:txBody>
      </p:sp>
      <p:sp>
        <p:nvSpPr>
          <p:cNvPr id="2065" name="Rectangle 10"/>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800" b="1"/>
              <a:t>CIL-NET, a project of ILRU – Independent Living Research Utilization</a:t>
            </a:r>
          </a:p>
        </p:txBody>
      </p:sp>
      <p:pic>
        <p:nvPicPr>
          <p:cNvPr id="2066" name="Picture 7" descr="ilru_new_logo"/>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67" name="Rectangle 10"/>
          <p:cNvSpPr>
            <a:spLocks noChangeArrowheads="1"/>
          </p:cNvSpPr>
          <p:nvPr userDrawn="1"/>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800" b="1"/>
              <a:t>CIL-NET, a project of ILRU – Independent Living Research Utilization</a:t>
            </a:r>
          </a:p>
        </p:txBody>
      </p:sp>
      <p:pic>
        <p:nvPicPr>
          <p:cNvPr id="2068" name="Picture 7" descr="ilru_new_logo"/>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19" r:id="rId1"/>
    <p:sldLayoutId id="2147483718" r:id="rId2"/>
    <p:sldLayoutId id="2147483720" r:id="rId3"/>
    <p:sldLayoutId id="2147483717" r:id="rId4"/>
    <p:sldLayoutId id="2147483716" r:id="rId5"/>
    <p:sldLayoutId id="2147483715" r:id="rId6"/>
    <p:sldLayoutId id="2147483714" r:id="rId7"/>
    <p:sldLayoutId id="2147483713" r:id="rId8"/>
    <p:sldLayoutId id="2147483721" r:id="rId9"/>
    <p:sldLayoutId id="2147483712" r:id="rId10"/>
    <p:sldLayoutId id="2147483711" r:id="rId11"/>
  </p:sldLayoutIdLst>
  <p:timing>
    <p:tnLst>
      <p:par>
        <p:cTn id="1" dur="indefinite" restart="never" nodeType="tmRoot"/>
      </p:par>
    </p:tnLst>
  </p:timing>
  <p:hf hdr="0" ftr="0" dt="0"/>
  <p:txStyles>
    <p:titleStyle>
      <a:lvl1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itchFamily="34" charset="0"/>
        </a:defRPr>
      </a:lvl2pPr>
      <a:lvl3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itchFamily="34" charset="0"/>
        </a:defRPr>
      </a:lvl3pPr>
      <a:lvl4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itchFamily="34" charset="0"/>
        </a:defRPr>
      </a:lvl4pPr>
      <a:lvl5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eaLnBrk="0" fontAlgn="base" hangingPunct="0">
        <a:spcBef>
          <a:spcPct val="20000"/>
        </a:spcBef>
        <a:spcAft>
          <a:spcPts val="300"/>
        </a:spcAft>
        <a:buClr>
          <a:srgbClr val="C3260C"/>
        </a:buClr>
        <a:buSzPct val="130000"/>
        <a:buFont typeface="Georgia" panose="02040502050405020303" pitchFamily="18" charset="0"/>
        <a:buChar char="*"/>
        <a:defRPr sz="2200" kern="1200">
          <a:solidFill>
            <a:srgbClr val="404040"/>
          </a:solidFill>
          <a:latin typeface="+mn-lt"/>
          <a:ea typeface="+mn-ea"/>
          <a:cs typeface="+mn-cs"/>
        </a:defRPr>
      </a:lvl1pPr>
      <a:lvl2pPr marL="547688" indent="-182563" algn="l" rtl="0" eaLnBrk="0" fontAlgn="base" hangingPunct="0">
        <a:spcBef>
          <a:spcPct val="20000"/>
        </a:spcBef>
        <a:spcAft>
          <a:spcPts val="300"/>
        </a:spcAft>
        <a:buClr>
          <a:srgbClr val="C3260C"/>
        </a:buClr>
        <a:buSzPct val="130000"/>
        <a:buFont typeface="Georgia" panose="02040502050405020303" pitchFamily="18" charset="0"/>
        <a:buChar char="*"/>
        <a:defRPr sz="2000" kern="1200">
          <a:solidFill>
            <a:srgbClr val="404040"/>
          </a:solidFill>
          <a:latin typeface="+mn-lt"/>
          <a:ea typeface="+mn-ea"/>
          <a:cs typeface="+mn-cs"/>
        </a:defRPr>
      </a:lvl2pPr>
      <a:lvl3pPr marL="822325" indent="-182563" algn="l" rtl="0" eaLnBrk="0" fontAlgn="base" hangingPunct="0">
        <a:spcBef>
          <a:spcPct val="20000"/>
        </a:spcBef>
        <a:spcAft>
          <a:spcPts val="300"/>
        </a:spcAft>
        <a:buClr>
          <a:srgbClr val="C3260C"/>
        </a:buClr>
        <a:buSzPct val="130000"/>
        <a:buFont typeface="Georgia" panose="02040502050405020303" pitchFamily="18" charset="0"/>
        <a:buChar char="*"/>
        <a:defRPr kern="1200">
          <a:solidFill>
            <a:srgbClr val="404040"/>
          </a:solidFill>
          <a:latin typeface="+mn-lt"/>
          <a:ea typeface="+mn-ea"/>
          <a:cs typeface="+mn-cs"/>
        </a:defRPr>
      </a:lvl3pPr>
      <a:lvl4pPr marL="1096963" indent="-182563" algn="l" rtl="0" eaLnBrk="0" fontAlgn="base" hangingPunct="0">
        <a:spcBef>
          <a:spcPct val="20000"/>
        </a:spcBef>
        <a:spcAft>
          <a:spcPts val="300"/>
        </a:spcAft>
        <a:buClr>
          <a:srgbClr val="C3260C"/>
        </a:buClr>
        <a:buSzPct val="130000"/>
        <a:buFont typeface="Georgia" panose="02040502050405020303" pitchFamily="18" charset="0"/>
        <a:buChar char="*"/>
        <a:defRPr sz="1600" kern="1200">
          <a:solidFill>
            <a:srgbClr val="404040"/>
          </a:solidFill>
          <a:latin typeface="+mn-lt"/>
          <a:ea typeface="+mn-ea"/>
          <a:cs typeface="+mn-cs"/>
        </a:defRPr>
      </a:lvl4pPr>
      <a:lvl5pPr marL="1389063" indent="-182563" algn="l" rtl="0" eaLnBrk="0" fontAlgn="base" hangingPunct="0">
        <a:spcBef>
          <a:spcPct val="20000"/>
        </a:spcBef>
        <a:spcAft>
          <a:spcPts val="300"/>
        </a:spcAft>
        <a:buClr>
          <a:srgbClr val="C3260C"/>
        </a:buClr>
        <a:buSzPct val="130000"/>
        <a:buFont typeface="Georgia" panose="02040502050405020303"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3.xml"/><Relationship Id="rId1" Type="http://schemas.openxmlformats.org/officeDocument/2006/relationships/themeOverride" Target="../theme/themeOverride1.xml"/><Relationship Id="rId5" Type="http://schemas.openxmlformats.org/officeDocument/2006/relationships/image" Target="../media/image4.jpe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hyperlink" Target="mailto:bobmichaels@cox.net" TargetMode="External"/><Relationship Id="rId2" Type="http://schemas.openxmlformats.org/officeDocument/2006/relationships/hyperlink" Target="mailto:MikeHendri@aol.com"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a:spLocks noChangeArrowheads="1"/>
          </p:cNvSpPr>
          <p:nvPr/>
        </p:nvSpPr>
        <p:spPr bwMode="auto">
          <a:xfrm>
            <a:off x="685800" y="76200"/>
            <a:ext cx="7772400" cy="1470025"/>
          </a:xfrm>
          <a:prstGeom prst="rect">
            <a:avLst/>
          </a:prstGeom>
          <a:noFill/>
          <a:ln>
            <a:noFill/>
          </a:ln>
          <a:extLst/>
        </p:spPr>
        <p:txBody>
          <a:bodyPr anchor="ctr"/>
          <a:lstStyle/>
          <a:p>
            <a:pPr algn="ctr">
              <a:defRPr/>
            </a:pPr>
            <a:r>
              <a:rPr lang="en-US" sz="3600" b="1">
                <a:solidFill>
                  <a:schemeClr val="accent2"/>
                </a:solidFill>
                <a:effectLst>
                  <a:outerShdw blurRad="38100" dist="38100" dir="2700000" algn="tl">
                    <a:srgbClr val="C0C0C0"/>
                  </a:outerShdw>
                </a:effectLst>
                <a:latin typeface="Arial Rounded MT Bold" pitchFamily="34" charset="0"/>
              </a:rPr>
              <a:t>CIL-NET Presents…</a:t>
            </a:r>
          </a:p>
        </p:txBody>
      </p:sp>
      <p:sp>
        <p:nvSpPr>
          <p:cNvPr id="6147"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E306FEA5-2891-46E9-948F-6A0C3027E387}" type="slidenum">
              <a:rPr lang="en-US" sz="800" b="1"/>
              <a:pPr algn="r" eaLnBrk="1" hangingPunct="1"/>
              <a:t>1</a:t>
            </a:fld>
            <a:endParaRPr lang="en-US" sz="800" b="1"/>
          </a:p>
        </p:txBody>
      </p:sp>
      <p:sp>
        <p:nvSpPr>
          <p:cNvPr id="6148" name="Rectangle 3"/>
          <p:cNvSpPr>
            <a:spLocks noChangeArrowheads="1"/>
          </p:cNvSpPr>
          <p:nvPr/>
        </p:nvSpPr>
        <p:spPr bwMode="auto">
          <a:xfrm>
            <a:off x="0" y="1219200"/>
            <a:ext cx="9144000" cy="624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20000"/>
              </a:spcBef>
              <a:buClr>
                <a:schemeClr val="accent2"/>
              </a:buClr>
              <a:buFont typeface="Tahoma" panose="020B0604030504040204" pitchFamily="34" charset="0"/>
              <a:buNone/>
            </a:pPr>
            <a:r>
              <a:rPr lang="en-US" sz="3600" b="1">
                <a:solidFill>
                  <a:srgbClr val="333399"/>
                </a:solidFill>
                <a:latin typeface="Arial Rounded MT Bold" panose="020F0704030504030204" pitchFamily="34" charset="0"/>
              </a:rPr>
              <a:t>Outcome Measures for CILs</a:t>
            </a:r>
            <a:endParaRPr lang="en-US" sz="2800" b="1">
              <a:solidFill>
                <a:srgbClr val="333399"/>
              </a:solidFill>
              <a:latin typeface="Arial Rounded MT Bold" panose="020F0704030504030204" pitchFamily="34" charset="0"/>
            </a:endParaRPr>
          </a:p>
          <a:p>
            <a:pPr algn="ctr" eaLnBrk="1" hangingPunct="1">
              <a:spcBef>
                <a:spcPct val="20000"/>
              </a:spcBef>
              <a:buClr>
                <a:schemeClr val="accent2"/>
              </a:buClr>
            </a:pPr>
            <a:r>
              <a:rPr lang="en-US" sz="2400">
                <a:solidFill>
                  <a:srgbClr val="000099"/>
                </a:solidFill>
                <a:latin typeface="Arial Rounded MT Bold" panose="020F0704030504030204" pitchFamily="34" charset="0"/>
              </a:rPr>
              <a:t>A National Onsite Training</a:t>
            </a:r>
          </a:p>
          <a:p>
            <a:pPr algn="ctr" eaLnBrk="1" hangingPunct="1">
              <a:spcBef>
                <a:spcPct val="20000"/>
              </a:spcBef>
              <a:buClr>
                <a:schemeClr val="accent2"/>
              </a:buClr>
              <a:buFont typeface="Tahoma" panose="020B0604030504040204" pitchFamily="34" charset="0"/>
              <a:buNone/>
            </a:pPr>
            <a:endParaRPr lang="en-US" sz="800" b="1">
              <a:solidFill>
                <a:srgbClr val="333399"/>
              </a:solidFill>
              <a:latin typeface="Arial Rounded MT Bold" panose="020F0704030504030204" pitchFamily="34" charset="0"/>
            </a:endParaRPr>
          </a:p>
          <a:p>
            <a:pPr algn="ctr" eaLnBrk="1" hangingPunct="1">
              <a:spcBef>
                <a:spcPct val="20000"/>
              </a:spcBef>
              <a:buClr>
                <a:schemeClr val="accent2"/>
              </a:buClr>
              <a:buFont typeface="Tahoma" panose="020B0604030504040204" pitchFamily="34" charset="0"/>
              <a:buNone/>
            </a:pPr>
            <a:r>
              <a:rPr lang="en-US" sz="3200" b="1">
                <a:solidFill>
                  <a:srgbClr val="C00000"/>
                </a:solidFill>
                <a:latin typeface="Arial Rounded MT Bold" panose="020F0704030504030204" pitchFamily="34" charset="0"/>
              </a:rPr>
              <a:t>Pulling it all Together</a:t>
            </a:r>
          </a:p>
          <a:p>
            <a:pPr algn="ctr" eaLnBrk="1" hangingPunct="1">
              <a:spcBef>
                <a:spcPct val="20000"/>
              </a:spcBef>
              <a:buClr>
                <a:schemeClr val="accent2"/>
              </a:buClr>
              <a:buFont typeface="Tahoma" panose="020B0604030504040204" pitchFamily="34" charset="0"/>
              <a:buNone/>
            </a:pPr>
            <a:endParaRPr lang="en-US" sz="2400">
              <a:solidFill>
                <a:srgbClr val="333399"/>
              </a:solidFill>
              <a:latin typeface="Arial Rounded MT Bold" panose="020F0704030504030204" pitchFamily="34" charset="0"/>
            </a:endParaRPr>
          </a:p>
          <a:p>
            <a:pPr algn="ctr" eaLnBrk="1" hangingPunct="1">
              <a:spcBef>
                <a:spcPct val="20000"/>
              </a:spcBef>
              <a:buClr>
                <a:schemeClr val="accent2"/>
              </a:buClr>
              <a:buFont typeface="Tahoma" panose="020B0604030504040204" pitchFamily="34" charset="0"/>
              <a:buNone/>
            </a:pPr>
            <a:r>
              <a:rPr lang="en-US" sz="2400">
                <a:solidFill>
                  <a:srgbClr val="333399"/>
                </a:solidFill>
                <a:latin typeface="Arial Rounded MT Bold" panose="020F0704030504030204" pitchFamily="34" charset="0"/>
              </a:rPr>
              <a:t>September 13-15, 2011</a:t>
            </a:r>
          </a:p>
          <a:p>
            <a:pPr algn="ctr" eaLnBrk="1" hangingPunct="1">
              <a:spcBef>
                <a:spcPct val="20000"/>
              </a:spcBef>
              <a:buClr>
                <a:schemeClr val="accent2"/>
              </a:buClr>
              <a:buFont typeface="Tahoma" panose="020B0604030504040204" pitchFamily="34" charset="0"/>
              <a:buNone/>
            </a:pPr>
            <a:r>
              <a:rPr lang="en-US" sz="2400">
                <a:solidFill>
                  <a:srgbClr val="333399"/>
                </a:solidFill>
                <a:latin typeface="Arial Rounded MT Bold" panose="020F0704030504030204" pitchFamily="34" charset="0"/>
              </a:rPr>
              <a:t>Portland, OR</a:t>
            </a:r>
          </a:p>
          <a:p>
            <a:pPr algn="ctr" eaLnBrk="1" hangingPunct="1">
              <a:spcBef>
                <a:spcPct val="20000"/>
              </a:spcBef>
              <a:buClr>
                <a:schemeClr val="accent2"/>
              </a:buClr>
              <a:buFont typeface="Tahoma" panose="020B0604030504040204" pitchFamily="34" charset="0"/>
              <a:buNone/>
            </a:pPr>
            <a:endParaRPr lang="en-US" sz="800">
              <a:solidFill>
                <a:srgbClr val="333399"/>
              </a:solidFill>
              <a:latin typeface="Tahoma" panose="020B0604030504040204" pitchFamily="34" charset="0"/>
            </a:endParaRPr>
          </a:p>
          <a:p>
            <a:pPr algn="ctr" eaLnBrk="1" hangingPunct="1">
              <a:spcBef>
                <a:spcPct val="20000"/>
              </a:spcBef>
              <a:buClr>
                <a:schemeClr val="accent2"/>
              </a:buClr>
              <a:buFont typeface="Tahoma" panose="020B0604030504040204" pitchFamily="34" charset="0"/>
              <a:buNone/>
            </a:pPr>
            <a:endParaRPr lang="en-US" sz="200">
              <a:solidFill>
                <a:srgbClr val="333399"/>
              </a:solidFill>
              <a:latin typeface="Arial Rounded MT Bold" panose="020F0704030504030204" pitchFamily="34" charset="0"/>
            </a:endParaRPr>
          </a:p>
          <a:p>
            <a:pPr algn="ctr" eaLnBrk="1" hangingPunct="1">
              <a:spcBef>
                <a:spcPct val="20000"/>
              </a:spcBef>
              <a:buClr>
                <a:schemeClr val="accent2"/>
              </a:buClr>
              <a:buFont typeface="Tahoma" panose="020B0604030504040204" pitchFamily="34" charset="0"/>
              <a:buNone/>
            </a:pPr>
            <a:r>
              <a:rPr lang="en-US" sz="2400">
                <a:solidFill>
                  <a:srgbClr val="333399"/>
                </a:solidFill>
                <a:latin typeface="Arial Rounded MT Bold" panose="020F0704030504030204" pitchFamily="34" charset="0"/>
              </a:rPr>
              <a:t>Presenters:</a:t>
            </a:r>
          </a:p>
          <a:p>
            <a:pPr algn="ctr" eaLnBrk="1" hangingPunct="1">
              <a:spcBef>
                <a:spcPct val="20000"/>
              </a:spcBef>
              <a:buClr>
                <a:schemeClr val="accent2"/>
              </a:buClr>
              <a:buFont typeface="Tahoma" panose="020B0604030504040204" pitchFamily="34" charset="0"/>
              <a:buNone/>
            </a:pPr>
            <a:r>
              <a:rPr lang="en-US" sz="2400">
                <a:solidFill>
                  <a:schemeClr val="accent2"/>
                </a:solidFill>
                <a:latin typeface="Arial Rounded MT Bold" panose="020F0704030504030204" pitchFamily="34" charset="0"/>
              </a:rPr>
              <a:t>Mike Hendricks, Ph.D.</a:t>
            </a:r>
          </a:p>
          <a:p>
            <a:pPr algn="ctr" eaLnBrk="1" hangingPunct="1">
              <a:spcBef>
                <a:spcPct val="20000"/>
              </a:spcBef>
              <a:buClr>
                <a:schemeClr val="accent2"/>
              </a:buClr>
              <a:buFont typeface="Tahoma" panose="020B0604030504040204" pitchFamily="34" charset="0"/>
              <a:buNone/>
            </a:pPr>
            <a:r>
              <a:rPr lang="en-US" sz="2400">
                <a:solidFill>
                  <a:schemeClr val="accent2"/>
                </a:solidFill>
                <a:latin typeface="Arial Rounded MT Bold" panose="020F0704030504030204" pitchFamily="34" charset="0"/>
              </a:rPr>
              <a:t>Bob Michaels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362" name="Group 5" descr="Reading the diagram from bottom to top, first box reads IF...these activities, arrow connecting box above THEN...this outome - IF..., arrow connectng to box above THEN...this outcome - IF..., arrow connecting to box above THEN...this outcome."/>
          <p:cNvGrpSpPr>
            <a:grpSpLocks/>
          </p:cNvGrpSpPr>
          <p:nvPr/>
        </p:nvGrpSpPr>
        <p:grpSpPr bwMode="auto">
          <a:xfrm>
            <a:off x="1549400" y="990600"/>
            <a:ext cx="6337300" cy="5334000"/>
            <a:chOff x="1549400" y="990600"/>
            <a:chExt cx="6337300" cy="5334000"/>
          </a:xfrm>
        </p:grpSpPr>
        <p:grpSp>
          <p:nvGrpSpPr>
            <p:cNvPr id="15364" name="Group 4"/>
            <p:cNvGrpSpPr>
              <a:grpSpLocks/>
            </p:cNvGrpSpPr>
            <p:nvPr/>
          </p:nvGrpSpPr>
          <p:grpSpPr bwMode="auto">
            <a:xfrm>
              <a:off x="1562100" y="5461000"/>
              <a:ext cx="6324600" cy="863600"/>
              <a:chOff x="1562100" y="5461000"/>
              <a:chExt cx="6324600" cy="863600"/>
            </a:xfrm>
          </p:grpSpPr>
          <p:sp>
            <p:nvSpPr>
              <p:cNvPr id="8211" name="AutoShape 5"/>
              <p:cNvSpPr>
                <a:spLocks noChangeArrowheads="1"/>
              </p:cNvSpPr>
              <p:nvPr/>
            </p:nvSpPr>
            <p:spPr bwMode="auto">
              <a:xfrm>
                <a:off x="1562100" y="5461000"/>
                <a:ext cx="6324600" cy="863600"/>
              </a:xfrm>
              <a:prstGeom prst="roundRect">
                <a:avLst>
                  <a:gd name="adj" fmla="val 16667"/>
                </a:avLst>
              </a:prstGeom>
              <a:noFill/>
              <a:ln w="28575">
                <a:solidFill>
                  <a:schemeClr val="tx2"/>
                </a:solidFill>
                <a:round/>
                <a:headEnd/>
                <a:tailEnd/>
              </a:ln>
              <a:extLst/>
            </p:spPr>
            <p:txBody>
              <a:bodyPr wrap="none" anchor="ctr"/>
              <a:lstStyle/>
              <a:p>
                <a:pPr>
                  <a:defRPr/>
                </a:pPr>
                <a:endParaRPr lang="en-US" sz="1600">
                  <a:latin typeface="+mn-lt"/>
                </a:endParaRPr>
              </a:p>
            </p:txBody>
          </p:sp>
          <p:sp>
            <p:nvSpPr>
              <p:cNvPr id="8212" name="Text Box 6"/>
              <p:cNvSpPr txBox="1">
                <a:spLocks noChangeArrowheads="1"/>
              </p:cNvSpPr>
              <p:nvPr/>
            </p:nvSpPr>
            <p:spPr bwMode="auto">
              <a:xfrm>
                <a:off x="2857500" y="5657850"/>
                <a:ext cx="3733800" cy="460375"/>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US" sz="2400">
                    <a:latin typeface="+mn-lt"/>
                  </a:rPr>
                  <a:t>IF . . .  these activities</a:t>
                </a:r>
              </a:p>
            </p:txBody>
          </p:sp>
        </p:grpSp>
        <p:sp>
          <p:nvSpPr>
            <p:cNvPr id="8207" name="AutoShape 8"/>
            <p:cNvSpPr>
              <a:spLocks noChangeArrowheads="1"/>
            </p:cNvSpPr>
            <p:nvPr/>
          </p:nvSpPr>
          <p:spPr bwMode="blackWhite">
            <a:xfrm>
              <a:off x="4419600" y="4914900"/>
              <a:ext cx="609600" cy="457200"/>
            </a:xfrm>
            <a:prstGeom prst="upArrow">
              <a:avLst>
                <a:gd name="adj1" fmla="val 50000"/>
                <a:gd name="adj2" fmla="val 25000"/>
              </a:avLst>
            </a:prstGeom>
            <a:solidFill>
              <a:schemeClr val="accent2"/>
            </a:solidFill>
            <a:ln w="9525">
              <a:solidFill>
                <a:schemeClr val="accent1"/>
              </a:solidFill>
              <a:miter lim="800000"/>
              <a:headEnd/>
              <a:tailEnd/>
            </a:ln>
          </p:spPr>
          <p:txBody>
            <a:bodyPr wrap="none" anchor="ctr"/>
            <a:lstStyle/>
            <a:p>
              <a:pPr algn="ctr">
                <a:defRPr/>
              </a:pPr>
              <a:endParaRPr lang="en-US" sz="2000">
                <a:solidFill>
                  <a:schemeClr val="accent1"/>
                </a:solidFill>
                <a:latin typeface="+mn-lt"/>
              </a:endParaRPr>
            </a:p>
          </p:txBody>
        </p:sp>
        <p:grpSp>
          <p:nvGrpSpPr>
            <p:cNvPr id="15366" name="Group 1"/>
            <p:cNvGrpSpPr>
              <a:grpSpLocks/>
            </p:cNvGrpSpPr>
            <p:nvPr/>
          </p:nvGrpSpPr>
          <p:grpSpPr bwMode="auto">
            <a:xfrm>
              <a:off x="1562100" y="3960813"/>
              <a:ext cx="6324600" cy="858837"/>
              <a:chOff x="1562100" y="3960813"/>
              <a:chExt cx="6324600" cy="858837"/>
            </a:xfrm>
          </p:grpSpPr>
          <p:sp>
            <p:nvSpPr>
              <p:cNvPr id="8209" name="AutoShape 10"/>
              <p:cNvSpPr>
                <a:spLocks noChangeArrowheads="1"/>
              </p:cNvSpPr>
              <p:nvPr/>
            </p:nvSpPr>
            <p:spPr bwMode="auto">
              <a:xfrm>
                <a:off x="1562100" y="3960813"/>
                <a:ext cx="6324600" cy="858837"/>
              </a:xfrm>
              <a:prstGeom prst="roundRect">
                <a:avLst>
                  <a:gd name="adj" fmla="val 16667"/>
                </a:avLst>
              </a:prstGeom>
              <a:noFill/>
              <a:ln w="28575">
                <a:solidFill>
                  <a:schemeClr val="tx2"/>
                </a:solidFill>
                <a:round/>
                <a:headEnd/>
                <a:tailEnd/>
              </a:ln>
              <a:extLst/>
            </p:spPr>
            <p:txBody>
              <a:bodyPr wrap="none" anchor="ctr"/>
              <a:lstStyle/>
              <a:p>
                <a:pPr>
                  <a:defRPr/>
                </a:pPr>
                <a:endParaRPr lang="en-US" sz="1600">
                  <a:latin typeface="+mn-lt"/>
                </a:endParaRPr>
              </a:p>
            </p:txBody>
          </p:sp>
          <p:sp>
            <p:nvSpPr>
              <p:cNvPr id="8210" name="Text Box 11"/>
              <p:cNvSpPr txBox="1">
                <a:spLocks noChangeArrowheads="1"/>
              </p:cNvSpPr>
              <p:nvPr/>
            </p:nvSpPr>
            <p:spPr bwMode="auto">
              <a:xfrm>
                <a:off x="2628900" y="4127500"/>
                <a:ext cx="4762500" cy="461963"/>
              </a:xfrm>
              <a:prstGeom prst="rect">
                <a:avLst/>
              </a:prstGeom>
              <a:noFill/>
              <a:ln w="9525">
                <a:noFill/>
                <a:miter lim="800000"/>
                <a:headEnd/>
                <a:tailEnd/>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US" sz="2400">
                    <a:latin typeface="+mn-lt"/>
                  </a:rPr>
                  <a:t>THEN . . .  this outcome – IF…</a:t>
                </a:r>
              </a:p>
            </p:txBody>
          </p:sp>
        </p:grpSp>
        <p:sp>
          <p:nvSpPr>
            <p:cNvPr id="8203" name="AutoShape 13"/>
            <p:cNvSpPr>
              <a:spLocks noChangeArrowheads="1"/>
            </p:cNvSpPr>
            <p:nvPr/>
          </p:nvSpPr>
          <p:spPr bwMode="blackWhite">
            <a:xfrm>
              <a:off x="4419600" y="3416300"/>
              <a:ext cx="609600" cy="457200"/>
            </a:xfrm>
            <a:prstGeom prst="upArrow">
              <a:avLst>
                <a:gd name="adj1" fmla="val 50000"/>
                <a:gd name="adj2" fmla="val 25000"/>
              </a:avLst>
            </a:prstGeom>
            <a:solidFill>
              <a:schemeClr val="accent2"/>
            </a:solidFill>
            <a:ln w="9525">
              <a:solidFill>
                <a:schemeClr val="accent1"/>
              </a:solidFill>
              <a:miter lim="800000"/>
              <a:headEnd/>
              <a:tailEnd/>
            </a:ln>
          </p:spPr>
          <p:txBody>
            <a:bodyPr wrap="none" anchor="ctr"/>
            <a:lstStyle/>
            <a:p>
              <a:pPr algn="ctr">
                <a:defRPr/>
              </a:pPr>
              <a:endParaRPr lang="en-US" sz="2000">
                <a:solidFill>
                  <a:schemeClr val="accent1"/>
                </a:solidFill>
                <a:latin typeface="+mn-lt"/>
              </a:endParaRPr>
            </a:p>
          </p:txBody>
        </p:sp>
        <p:grpSp>
          <p:nvGrpSpPr>
            <p:cNvPr id="15368" name="Group 2"/>
            <p:cNvGrpSpPr>
              <a:grpSpLocks/>
            </p:cNvGrpSpPr>
            <p:nvPr/>
          </p:nvGrpSpPr>
          <p:grpSpPr bwMode="auto">
            <a:xfrm>
              <a:off x="1549400" y="2476500"/>
              <a:ext cx="6324600" cy="858838"/>
              <a:chOff x="1549400" y="2476500"/>
              <a:chExt cx="6324600" cy="858838"/>
            </a:xfrm>
          </p:grpSpPr>
          <p:sp>
            <p:nvSpPr>
              <p:cNvPr id="8205" name="AutoShape 15"/>
              <p:cNvSpPr>
                <a:spLocks noChangeArrowheads="1"/>
              </p:cNvSpPr>
              <p:nvPr/>
            </p:nvSpPr>
            <p:spPr bwMode="auto">
              <a:xfrm>
                <a:off x="1549400" y="2476500"/>
                <a:ext cx="6324600" cy="858838"/>
              </a:xfrm>
              <a:prstGeom prst="roundRect">
                <a:avLst>
                  <a:gd name="adj" fmla="val 16667"/>
                </a:avLst>
              </a:prstGeom>
              <a:noFill/>
              <a:ln w="28575">
                <a:solidFill>
                  <a:schemeClr val="tx2"/>
                </a:solidFill>
                <a:round/>
                <a:headEnd/>
                <a:tailEnd/>
              </a:ln>
              <a:extLst/>
            </p:spPr>
            <p:txBody>
              <a:bodyPr wrap="none" anchor="ctr"/>
              <a:lstStyle/>
              <a:p>
                <a:pPr>
                  <a:defRPr/>
                </a:pPr>
                <a:endParaRPr lang="en-US" sz="1600">
                  <a:latin typeface="+mn-lt"/>
                </a:endParaRPr>
              </a:p>
            </p:txBody>
          </p:sp>
          <p:sp>
            <p:nvSpPr>
              <p:cNvPr id="8206" name="Text Box 16"/>
              <p:cNvSpPr txBox="1">
                <a:spLocks noChangeArrowheads="1"/>
              </p:cNvSpPr>
              <p:nvPr/>
            </p:nvSpPr>
            <p:spPr bwMode="auto">
              <a:xfrm>
                <a:off x="2628900" y="2654300"/>
                <a:ext cx="4610100" cy="461963"/>
              </a:xfrm>
              <a:prstGeom prst="rect">
                <a:avLst/>
              </a:prstGeom>
              <a:noFill/>
              <a:ln w="9525">
                <a:noFill/>
                <a:miter lim="800000"/>
                <a:headEnd/>
                <a:tailEnd/>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US" sz="2400">
                    <a:latin typeface="+mn-lt"/>
                  </a:rPr>
                  <a:t>THEN . . .  this outcome – IF…</a:t>
                </a:r>
              </a:p>
            </p:txBody>
          </p:sp>
        </p:grpSp>
        <p:sp>
          <p:nvSpPr>
            <p:cNvPr id="8199" name="AutoShape 18"/>
            <p:cNvSpPr>
              <a:spLocks noChangeArrowheads="1"/>
            </p:cNvSpPr>
            <p:nvPr/>
          </p:nvSpPr>
          <p:spPr bwMode="blackWhite">
            <a:xfrm>
              <a:off x="4419600" y="1931988"/>
              <a:ext cx="609600" cy="457200"/>
            </a:xfrm>
            <a:prstGeom prst="upArrow">
              <a:avLst>
                <a:gd name="adj1" fmla="val 50000"/>
                <a:gd name="adj2" fmla="val 25000"/>
              </a:avLst>
            </a:prstGeom>
            <a:solidFill>
              <a:schemeClr val="accent2"/>
            </a:solidFill>
            <a:ln w="9525">
              <a:solidFill>
                <a:schemeClr val="accent1"/>
              </a:solidFill>
              <a:miter lim="800000"/>
              <a:headEnd/>
              <a:tailEnd/>
            </a:ln>
          </p:spPr>
          <p:txBody>
            <a:bodyPr wrap="none" anchor="ctr"/>
            <a:lstStyle/>
            <a:p>
              <a:pPr algn="ctr">
                <a:defRPr/>
              </a:pPr>
              <a:endParaRPr lang="en-US" sz="2000">
                <a:solidFill>
                  <a:schemeClr val="accent1"/>
                </a:solidFill>
                <a:latin typeface="+mn-lt"/>
              </a:endParaRPr>
            </a:p>
          </p:txBody>
        </p:sp>
        <p:grpSp>
          <p:nvGrpSpPr>
            <p:cNvPr id="15370" name="Group 3"/>
            <p:cNvGrpSpPr>
              <a:grpSpLocks/>
            </p:cNvGrpSpPr>
            <p:nvPr/>
          </p:nvGrpSpPr>
          <p:grpSpPr bwMode="auto">
            <a:xfrm>
              <a:off x="1562100" y="990600"/>
              <a:ext cx="6324600" cy="858838"/>
              <a:chOff x="1562100" y="990600"/>
              <a:chExt cx="6324600" cy="858838"/>
            </a:xfrm>
          </p:grpSpPr>
          <p:sp>
            <p:nvSpPr>
              <p:cNvPr id="8201" name="AutoShape 20"/>
              <p:cNvSpPr>
                <a:spLocks noChangeArrowheads="1"/>
              </p:cNvSpPr>
              <p:nvPr/>
            </p:nvSpPr>
            <p:spPr bwMode="auto">
              <a:xfrm>
                <a:off x="1562100" y="990600"/>
                <a:ext cx="6324600" cy="858838"/>
              </a:xfrm>
              <a:prstGeom prst="roundRect">
                <a:avLst>
                  <a:gd name="adj" fmla="val 16667"/>
                </a:avLst>
              </a:prstGeom>
              <a:noFill/>
              <a:ln w="28575">
                <a:solidFill>
                  <a:schemeClr val="tx2"/>
                </a:solidFill>
                <a:round/>
                <a:headEnd/>
                <a:tailEnd/>
              </a:ln>
              <a:extLst/>
            </p:spPr>
            <p:txBody>
              <a:bodyPr wrap="none" anchor="ctr"/>
              <a:lstStyle/>
              <a:p>
                <a:pPr>
                  <a:defRPr/>
                </a:pPr>
                <a:endParaRPr lang="en-US" sz="1600">
                  <a:latin typeface="+mn-lt"/>
                </a:endParaRPr>
              </a:p>
            </p:txBody>
          </p:sp>
          <p:sp>
            <p:nvSpPr>
              <p:cNvPr id="8202" name="Text Box 21"/>
              <p:cNvSpPr txBox="1">
                <a:spLocks noChangeArrowheads="1"/>
              </p:cNvSpPr>
              <p:nvPr/>
            </p:nvSpPr>
            <p:spPr bwMode="auto">
              <a:xfrm>
                <a:off x="2552700" y="1168400"/>
                <a:ext cx="4343400" cy="461963"/>
              </a:xfrm>
              <a:prstGeom prst="rect">
                <a:avLst/>
              </a:prstGeom>
              <a:noFill/>
              <a:ln w="9525">
                <a:noFill/>
                <a:miter lim="800000"/>
                <a:headEnd/>
                <a:tailEnd/>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US" sz="2400">
                    <a:latin typeface="+mn-lt"/>
                  </a:rPr>
                  <a:t>THEN . . .  this outcome </a:t>
                </a:r>
              </a:p>
            </p:txBody>
          </p:sp>
        </p:grpSp>
      </p:grpSp>
      <p:sp>
        <p:nvSpPr>
          <p:cNvPr id="36870" name="Text Box 22"/>
          <p:cNvSpPr txBox="1">
            <a:spLocks noChangeArrowheads="1"/>
          </p:cNvSpPr>
          <p:nvPr/>
        </p:nvSpPr>
        <p:spPr bwMode="auto">
          <a:xfrm>
            <a:off x="228600" y="152400"/>
            <a:ext cx="8153400" cy="584200"/>
          </a:xfrm>
          <a:prstGeom prst="rect">
            <a:avLst/>
          </a:prstGeom>
          <a:noFill/>
          <a:ln w="9525">
            <a:noFill/>
            <a:miter lim="800000"/>
            <a:headEnd/>
            <a:tailEnd/>
          </a:ln>
        </p:spPr>
        <p:txBody>
          <a:bodyPr>
            <a:spAutoFit/>
          </a:bodyPr>
          <a:lstStyle/>
          <a:p>
            <a:pPr fontAlgn="auto">
              <a:spcBef>
                <a:spcPts val="0"/>
              </a:spcBef>
              <a:spcAft>
                <a:spcPts val="0"/>
              </a:spcAft>
              <a:defRPr/>
            </a:pPr>
            <a:r>
              <a:rPr lang="en-US" sz="3200" b="1" dirty="0">
                <a:solidFill>
                  <a:schemeClr val="accent2"/>
                </a:solidFill>
                <a:effectLst>
                  <a:outerShdw blurRad="38100" dist="38100" dir="2700000" algn="tl">
                    <a:srgbClr val="000000">
                      <a:alpha val="43137"/>
                    </a:srgbClr>
                  </a:outerShdw>
                </a:effectLst>
                <a:latin typeface="+mj-lt"/>
                <a:sym typeface="Wingdings" pitchFamily="2" charset="2"/>
              </a:rPr>
              <a:t>IF  THEN Thinking</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3" name="Text Box 32"/>
          <p:cNvSpPr txBox="1">
            <a:spLocks noChangeArrowheads="1"/>
          </p:cNvSpPr>
          <p:nvPr/>
        </p:nvSpPr>
        <p:spPr bwMode="auto">
          <a:xfrm>
            <a:off x="292100" y="76200"/>
            <a:ext cx="7423150" cy="58420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3200" b="1" dirty="0">
                <a:solidFill>
                  <a:schemeClr val="accent2"/>
                </a:solidFill>
                <a:effectLst>
                  <a:outerShdw blurRad="38100" dist="38100" dir="2700000" algn="tl">
                    <a:srgbClr val="000000">
                      <a:alpha val="43137"/>
                    </a:srgbClr>
                  </a:outerShdw>
                </a:effectLst>
                <a:latin typeface="+mj-lt"/>
              </a:rPr>
              <a:t>At-Risk Teen Mentoring Program</a:t>
            </a:r>
          </a:p>
        </p:txBody>
      </p:sp>
      <p:grpSp>
        <p:nvGrpSpPr>
          <p:cNvPr id="16387" name="Group 9"/>
          <p:cNvGrpSpPr>
            <a:grpSpLocks/>
          </p:cNvGrpSpPr>
          <p:nvPr/>
        </p:nvGrpSpPr>
        <p:grpSpPr bwMode="auto">
          <a:xfrm>
            <a:off x="1238250" y="762000"/>
            <a:ext cx="6705600" cy="5429250"/>
            <a:chOff x="1238250" y="762000"/>
            <a:chExt cx="6705600" cy="5429250"/>
          </a:xfrm>
        </p:grpSpPr>
        <p:grpSp>
          <p:nvGrpSpPr>
            <p:cNvPr id="16388" name="Group 7"/>
            <p:cNvGrpSpPr>
              <a:grpSpLocks/>
            </p:cNvGrpSpPr>
            <p:nvPr/>
          </p:nvGrpSpPr>
          <p:grpSpPr bwMode="auto">
            <a:xfrm>
              <a:off x="1543050" y="4667250"/>
              <a:ext cx="6324600" cy="1524000"/>
              <a:chOff x="1543050" y="4667250"/>
              <a:chExt cx="6324600" cy="1524000"/>
            </a:xfrm>
          </p:grpSpPr>
          <p:sp>
            <p:nvSpPr>
              <p:cNvPr id="6175" name="Rectangle 3" descr="Box on bottom with arrows flowing up to 2 columns says: Mentors meet with at-risk teens for an hour each week.  Mentors stress the importance of education, encourage school attendance, occasionally help with homework. Left column going up with f&#10;"/>
              <p:cNvSpPr>
                <a:spLocks noChangeArrowheads="1"/>
              </p:cNvSpPr>
              <p:nvPr/>
            </p:nvSpPr>
            <p:spPr bwMode="auto">
              <a:xfrm>
                <a:off x="1695450" y="4767263"/>
                <a:ext cx="6096000" cy="1381125"/>
              </a:xfrm>
              <a:prstGeom prst="rect">
                <a:avLst/>
              </a:prstGeom>
              <a:noFill/>
              <a:ln w="12700">
                <a:solidFill>
                  <a:schemeClr val="bg1"/>
                </a:solidFill>
                <a:miter lim="800000"/>
                <a:headEnd/>
                <a:tailEnd/>
              </a:ln>
              <a:extLst/>
            </p:spPr>
            <p:txBody>
              <a:bodyPr lIns="90488" tIns="44450" rIns="90488" bIns="44450" anchor="ctr">
                <a:spAutoFit/>
              </a:bodyPr>
              <a:lstStyle/>
              <a:p>
                <a:pPr marL="114300" indent="-114300" algn="ctr" eaLnBrk="0" hangingPunct="0">
                  <a:defRPr/>
                </a:pPr>
                <a:r>
                  <a:rPr lang="en-US" sz="2100" dirty="0">
                    <a:latin typeface="+mn-lt"/>
                  </a:rPr>
                  <a:t>Mentors meet with at-risk teens for an hour each week.  Mentors stress the importance of education, encourage school attendance, occasionally help with homework.</a:t>
                </a:r>
              </a:p>
            </p:txBody>
          </p:sp>
          <p:sp>
            <p:nvSpPr>
              <p:cNvPr id="6176" name="AutoShape 4"/>
              <p:cNvSpPr>
                <a:spLocks noChangeArrowheads="1"/>
              </p:cNvSpPr>
              <p:nvPr/>
            </p:nvSpPr>
            <p:spPr bwMode="auto">
              <a:xfrm>
                <a:off x="1543050" y="4667250"/>
                <a:ext cx="6324600" cy="1524000"/>
              </a:xfrm>
              <a:prstGeom prst="roundRect">
                <a:avLst>
                  <a:gd name="adj" fmla="val 16667"/>
                </a:avLst>
              </a:prstGeom>
              <a:noFill/>
              <a:ln w="28575">
                <a:solidFill>
                  <a:schemeClr val="tx1"/>
                </a:solidFill>
                <a:round/>
                <a:headEnd/>
                <a:tailEnd/>
              </a:ln>
              <a:extLst/>
            </p:spPr>
            <p:txBody>
              <a:bodyPr wrap="none" anchor="ctr"/>
              <a:lstStyle/>
              <a:p>
                <a:pPr>
                  <a:defRPr/>
                </a:pPr>
                <a:endParaRPr lang="en-US" sz="2100">
                  <a:latin typeface="+mn-lt"/>
                </a:endParaRPr>
              </a:p>
            </p:txBody>
          </p:sp>
        </p:grpSp>
        <p:grpSp>
          <p:nvGrpSpPr>
            <p:cNvPr id="16389" name="Group 6"/>
            <p:cNvGrpSpPr>
              <a:grpSpLocks/>
            </p:cNvGrpSpPr>
            <p:nvPr/>
          </p:nvGrpSpPr>
          <p:grpSpPr bwMode="auto">
            <a:xfrm>
              <a:off x="1238250" y="1447800"/>
              <a:ext cx="3125788" cy="1028700"/>
              <a:chOff x="1238250" y="1447800"/>
              <a:chExt cx="3125788" cy="1028700"/>
            </a:xfrm>
          </p:grpSpPr>
          <p:sp>
            <p:nvSpPr>
              <p:cNvPr id="6172" name="Rectangle 6"/>
              <p:cNvSpPr>
                <a:spLocks noChangeArrowheads="1"/>
              </p:cNvSpPr>
              <p:nvPr/>
            </p:nvSpPr>
            <p:spPr bwMode="auto">
              <a:xfrm>
                <a:off x="1390650" y="1457325"/>
                <a:ext cx="2819400" cy="739775"/>
              </a:xfrm>
              <a:prstGeom prst="rect">
                <a:avLst/>
              </a:prstGeom>
              <a:noFill/>
              <a:ln w="12700">
                <a:solidFill>
                  <a:schemeClr val="bg1"/>
                </a:solidFill>
                <a:miter lim="800000"/>
                <a:headEnd/>
                <a:tailEnd/>
              </a:ln>
              <a:extLst/>
            </p:spPr>
            <p:txBody>
              <a:bodyPr lIns="46038" tIns="46038" rIns="46038" bIns="46038" anchor="ctr">
                <a:spAutoFit/>
              </a:bodyPr>
              <a:lstStyle/>
              <a:p>
                <a:pPr algn="ctr" eaLnBrk="0" hangingPunct="0">
                  <a:defRPr/>
                </a:pPr>
                <a:r>
                  <a:rPr lang="en-US" sz="2100" dirty="0">
                    <a:latin typeface="+mn-lt"/>
                  </a:rPr>
                  <a:t>At-risk teens achieve</a:t>
                </a:r>
              </a:p>
              <a:p>
                <a:pPr algn="ctr" eaLnBrk="0" hangingPunct="0">
                  <a:defRPr/>
                </a:pPr>
                <a:r>
                  <a:rPr lang="en-US" sz="2100" dirty="0">
                    <a:latin typeface="+mn-lt"/>
                  </a:rPr>
                  <a:t>passing grades.</a:t>
                </a:r>
              </a:p>
            </p:txBody>
          </p:sp>
          <p:sp>
            <p:nvSpPr>
              <p:cNvPr id="6173" name="AutoShape 7"/>
              <p:cNvSpPr>
                <a:spLocks noChangeArrowheads="1"/>
              </p:cNvSpPr>
              <p:nvPr/>
            </p:nvSpPr>
            <p:spPr bwMode="blackWhite">
              <a:xfrm>
                <a:off x="2762250" y="2324100"/>
                <a:ext cx="152400" cy="152400"/>
              </a:xfrm>
              <a:prstGeom prst="upArrow">
                <a:avLst>
                  <a:gd name="adj1" fmla="val 50000"/>
                  <a:gd name="adj2" fmla="val 25000"/>
                </a:avLst>
              </a:prstGeom>
              <a:solidFill>
                <a:schemeClr val="accent1"/>
              </a:solidFill>
              <a:ln w="9525">
                <a:solidFill>
                  <a:schemeClr val="tx1"/>
                </a:solidFill>
                <a:miter lim="800000"/>
                <a:headEnd/>
                <a:tailEnd/>
              </a:ln>
            </p:spPr>
            <p:txBody>
              <a:bodyPr wrap="none" anchor="ctr"/>
              <a:lstStyle/>
              <a:p>
                <a:pPr>
                  <a:defRPr/>
                </a:pPr>
                <a:endParaRPr lang="en-US" sz="2100">
                  <a:latin typeface="+mn-lt"/>
                </a:endParaRPr>
              </a:p>
            </p:txBody>
          </p:sp>
          <p:sp>
            <p:nvSpPr>
              <p:cNvPr id="6174" name="AutoShape 8"/>
              <p:cNvSpPr>
                <a:spLocks noChangeArrowheads="1"/>
              </p:cNvSpPr>
              <p:nvPr/>
            </p:nvSpPr>
            <p:spPr bwMode="auto">
              <a:xfrm>
                <a:off x="1238250" y="1447800"/>
                <a:ext cx="3125788" cy="838200"/>
              </a:xfrm>
              <a:prstGeom prst="roundRect">
                <a:avLst>
                  <a:gd name="adj" fmla="val 16667"/>
                </a:avLst>
              </a:prstGeom>
              <a:noFill/>
              <a:ln w="28575">
                <a:solidFill>
                  <a:schemeClr val="tx1"/>
                </a:solidFill>
                <a:round/>
                <a:headEnd/>
                <a:tailEnd/>
              </a:ln>
              <a:extLst/>
            </p:spPr>
            <p:txBody>
              <a:bodyPr wrap="none" anchor="ctr"/>
              <a:lstStyle/>
              <a:p>
                <a:pPr>
                  <a:defRPr/>
                </a:pPr>
                <a:endParaRPr lang="en-US" sz="2100">
                  <a:latin typeface="+mn-lt"/>
                </a:endParaRPr>
              </a:p>
            </p:txBody>
          </p:sp>
        </p:grpSp>
        <p:grpSp>
          <p:nvGrpSpPr>
            <p:cNvPr id="16390" name="Group 5"/>
            <p:cNvGrpSpPr>
              <a:grpSpLocks/>
            </p:cNvGrpSpPr>
            <p:nvPr/>
          </p:nvGrpSpPr>
          <p:grpSpPr bwMode="auto">
            <a:xfrm>
              <a:off x="1238250" y="2514600"/>
              <a:ext cx="3125788" cy="1028700"/>
              <a:chOff x="1238250" y="2514600"/>
              <a:chExt cx="3125788" cy="1028700"/>
            </a:xfrm>
          </p:grpSpPr>
          <p:sp>
            <p:nvSpPr>
              <p:cNvPr id="6169" name="Rectangle 10"/>
              <p:cNvSpPr>
                <a:spLocks noChangeArrowheads="1"/>
              </p:cNvSpPr>
              <p:nvPr/>
            </p:nvSpPr>
            <p:spPr bwMode="auto">
              <a:xfrm>
                <a:off x="1238250" y="2524125"/>
                <a:ext cx="3124200" cy="739775"/>
              </a:xfrm>
              <a:prstGeom prst="rect">
                <a:avLst/>
              </a:prstGeom>
              <a:noFill/>
              <a:ln w="12700">
                <a:solidFill>
                  <a:schemeClr val="bg1"/>
                </a:solidFill>
                <a:miter lim="800000"/>
                <a:headEnd/>
                <a:tailEnd/>
              </a:ln>
              <a:extLst/>
            </p:spPr>
            <p:txBody>
              <a:bodyPr lIns="46038" tIns="46038" rIns="46038" bIns="46038" anchor="ctr">
                <a:spAutoFit/>
              </a:bodyPr>
              <a:lstStyle/>
              <a:p>
                <a:pPr algn="ctr" eaLnBrk="0" hangingPunct="0">
                  <a:defRPr/>
                </a:pPr>
                <a:r>
                  <a:rPr lang="en-US" sz="2100">
                    <a:latin typeface="+mn-lt"/>
                  </a:rPr>
                  <a:t>At-risk teens  </a:t>
                </a:r>
              </a:p>
              <a:p>
                <a:pPr algn="ctr" eaLnBrk="0" hangingPunct="0">
                  <a:defRPr/>
                </a:pPr>
                <a:r>
                  <a:rPr lang="en-US" sz="2100">
                    <a:latin typeface="+mn-lt"/>
                  </a:rPr>
                  <a:t>earn better grades.</a:t>
                </a:r>
              </a:p>
            </p:txBody>
          </p:sp>
          <p:sp>
            <p:nvSpPr>
              <p:cNvPr id="6170" name="AutoShape 11"/>
              <p:cNvSpPr>
                <a:spLocks noChangeArrowheads="1"/>
              </p:cNvSpPr>
              <p:nvPr/>
            </p:nvSpPr>
            <p:spPr bwMode="auto">
              <a:xfrm>
                <a:off x="1238250" y="2514600"/>
                <a:ext cx="3125788" cy="838200"/>
              </a:xfrm>
              <a:prstGeom prst="roundRect">
                <a:avLst>
                  <a:gd name="adj" fmla="val 16667"/>
                </a:avLst>
              </a:prstGeom>
              <a:noFill/>
              <a:ln w="28575">
                <a:solidFill>
                  <a:schemeClr val="tx1"/>
                </a:solidFill>
                <a:round/>
                <a:headEnd/>
                <a:tailEnd/>
              </a:ln>
              <a:extLst/>
            </p:spPr>
            <p:txBody>
              <a:bodyPr wrap="none" anchor="ctr"/>
              <a:lstStyle/>
              <a:p>
                <a:pPr>
                  <a:defRPr/>
                </a:pPr>
                <a:endParaRPr lang="en-US" sz="2100">
                  <a:latin typeface="+mn-lt"/>
                </a:endParaRPr>
              </a:p>
            </p:txBody>
          </p:sp>
          <p:sp>
            <p:nvSpPr>
              <p:cNvPr id="6171" name="AutoShape 12"/>
              <p:cNvSpPr>
                <a:spLocks noChangeArrowheads="1"/>
              </p:cNvSpPr>
              <p:nvPr/>
            </p:nvSpPr>
            <p:spPr bwMode="blackWhite">
              <a:xfrm>
                <a:off x="2762250" y="3390900"/>
                <a:ext cx="152400" cy="152400"/>
              </a:xfrm>
              <a:prstGeom prst="upArrow">
                <a:avLst>
                  <a:gd name="adj1" fmla="val 50000"/>
                  <a:gd name="adj2" fmla="val 25000"/>
                </a:avLst>
              </a:prstGeom>
              <a:solidFill>
                <a:schemeClr val="accent1"/>
              </a:solidFill>
              <a:ln w="9525">
                <a:solidFill>
                  <a:schemeClr val="tx1"/>
                </a:solidFill>
                <a:miter lim="800000"/>
                <a:headEnd/>
                <a:tailEnd/>
              </a:ln>
            </p:spPr>
            <p:txBody>
              <a:bodyPr wrap="none" anchor="ctr"/>
              <a:lstStyle/>
              <a:p>
                <a:pPr>
                  <a:defRPr/>
                </a:pPr>
                <a:endParaRPr lang="en-US" sz="2100">
                  <a:latin typeface="+mn-lt"/>
                </a:endParaRPr>
              </a:p>
            </p:txBody>
          </p:sp>
        </p:grpSp>
        <p:grpSp>
          <p:nvGrpSpPr>
            <p:cNvPr id="16391" name="Group 4"/>
            <p:cNvGrpSpPr>
              <a:grpSpLocks/>
            </p:cNvGrpSpPr>
            <p:nvPr/>
          </p:nvGrpSpPr>
          <p:grpSpPr bwMode="auto">
            <a:xfrm>
              <a:off x="2000250" y="762000"/>
              <a:ext cx="5334000" cy="647700"/>
              <a:chOff x="2000250" y="762000"/>
              <a:chExt cx="5334000" cy="647700"/>
            </a:xfrm>
          </p:grpSpPr>
          <p:grpSp>
            <p:nvGrpSpPr>
              <p:cNvPr id="16406" name="Group 14"/>
              <p:cNvGrpSpPr>
                <a:grpSpLocks/>
              </p:cNvGrpSpPr>
              <p:nvPr/>
            </p:nvGrpSpPr>
            <p:grpSpPr bwMode="auto">
              <a:xfrm>
                <a:off x="2000250" y="762000"/>
                <a:ext cx="5334000" cy="457200"/>
                <a:chOff x="1200" y="432"/>
                <a:chExt cx="3360" cy="288"/>
              </a:xfrm>
            </p:grpSpPr>
            <p:sp>
              <p:nvSpPr>
                <p:cNvPr id="6167" name="Rectangle 15"/>
                <p:cNvSpPr>
                  <a:spLocks noChangeArrowheads="1"/>
                </p:cNvSpPr>
                <p:nvPr/>
              </p:nvSpPr>
              <p:spPr bwMode="auto">
                <a:xfrm>
                  <a:off x="1200" y="436"/>
                  <a:ext cx="3360" cy="262"/>
                </a:xfrm>
                <a:prstGeom prst="rect">
                  <a:avLst/>
                </a:prstGeom>
                <a:noFill/>
                <a:ln w="12700">
                  <a:solidFill>
                    <a:schemeClr val="bg1"/>
                  </a:solidFill>
                  <a:miter lim="800000"/>
                  <a:headEnd/>
                  <a:tailEnd/>
                </a:ln>
                <a:extLst/>
              </p:spPr>
              <p:txBody>
                <a:bodyPr lIns="46038" tIns="46038" rIns="46038" bIns="46038" anchor="ctr">
                  <a:spAutoFit/>
                </a:bodyPr>
                <a:lstStyle/>
                <a:p>
                  <a:pPr algn="ctr" eaLnBrk="0" hangingPunct="0">
                    <a:defRPr/>
                  </a:pPr>
                  <a:r>
                    <a:rPr lang="en-US" sz="2100" dirty="0">
                      <a:latin typeface="+mn-lt"/>
                    </a:rPr>
                    <a:t>At-risk teens graduate from high school.</a:t>
                  </a:r>
                </a:p>
              </p:txBody>
            </p:sp>
            <p:sp>
              <p:nvSpPr>
                <p:cNvPr id="6168" name="AutoShape 16"/>
                <p:cNvSpPr>
                  <a:spLocks noChangeArrowheads="1"/>
                </p:cNvSpPr>
                <p:nvPr/>
              </p:nvSpPr>
              <p:spPr bwMode="auto">
                <a:xfrm>
                  <a:off x="1248" y="432"/>
                  <a:ext cx="3264" cy="288"/>
                </a:xfrm>
                <a:prstGeom prst="roundRect">
                  <a:avLst>
                    <a:gd name="adj" fmla="val 16667"/>
                  </a:avLst>
                </a:prstGeom>
                <a:noFill/>
                <a:ln w="28575">
                  <a:solidFill>
                    <a:schemeClr val="bg1"/>
                  </a:solidFill>
                  <a:round/>
                  <a:headEnd/>
                  <a:tailEnd/>
                </a:ln>
                <a:extLst/>
              </p:spPr>
              <p:txBody>
                <a:bodyPr wrap="none" anchor="ctr"/>
                <a:lstStyle/>
                <a:p>
                  <a:pPr>
                    <a:defRPr/>
                  </a:pPr>
                  <a:endParaRPr lang="en-US" sz="2000">
                    <a:latin typeface="+mn-lt"/>
                  </a:endParaRPr>
                </a:p>
              </p:txBody>
            </p:sp>
          </p:grpSp>
          <p:sp>
            <p:nvSpPr>
              <p:cNvPr id="6165" name="AutoShape 17"/>
              <p:cNvSpPr>
                <a:spLocks noChangeArrowheads="1"/>
              </p:cNvSpPr>
              <p:nvPr/>
            </p:nvSpPr>
            <p:spPr bwMode="blackWhite">
              <a:xfrm>
                <a:off x="2762250" y="1257300"/>
                <a:ext cx="152400" cy="152400"/>
              </a:xfrm>
              <a:prstGeom prst="upArrow">
                <a:avLst>
                  <a:gd name="adj1" fmla="val 50000"/>
                  <a:gd name="adj2" fmla="val 25000"/>
                </a:avLst>
              </a:prstGeom>
              <a:solidFill>
                <a:schemeClr val="accent1"/>
              </a:solidFill>
              <a:ln w="9525">
                <a:solidFill>
                  <a:schemeClr val="tx1"/>
                </a:solidFill>
                <a:miter lim="800000"/>
                <a:headEnd/>
                <a:tailEnd/>
              </a:ln>
            </p:spPr>
            <p:txBody>
              <a:bodyPr wrap="none" anchor="ctr"/>
              <a:lstStyle/>
              <a:p>
                <a:pPr>
                  <a:defRPr/>
                </a:pPr>
                <a:endParaRPr lang="en-US" sz="2100">
                  <a:latin typeface="+mn-lt"/>
                </a:endParaRPr>
              </a:p>
            </p:txBody>
          </p:sp>
          <p:sp>
            <p:nvSpPr>
              <p:cNvPr id="6166" name="AutoShape 18"/>
              <p:cNvSpPr>
                <a:spLocks noChangeArrowheads="1"/>
              </p:cNvSpPr>
              <p:nvPr/>
            </p:nvSpPr>
            <p:spPr bwMode="blackWhite">
              <a:xfrm>
                <a:off x="6229350" y="1257300"/>
                <a:ext cx="152400" cy="152400"/>
              </a:xfrm>
              <a:prstGeom prst="upArrow">
                <a:avLst>
                  <a:gd name="adj1" fmla="val 50000"/>
                  <a:gd name="adj2" fmla="val 25000"/>
                </a:avLst>
              </a:prstGeom>
              <a:solidFill>
                <a:schemeClr val="accent1"/>
              </a:solidFill>
              <a:ln w="9525">
                <a:solidFill>
                  <a:schemeClr val="tx1"/>
                </a:solidFill>
                <a:miter lim="800000"/>
                <a:headEnd/>
                <a:tailEnd/>
              </a:ln>
            </p:spPr>
            <p:txBody>
              <a:bodyPr wrap="none" anchor="ctr"/>
              <a:lstStyle/>
              <a:p>
                <a:pPr>
                  <a:defRPr/>
                </a:pPr>
                <a:endParaRPr lang="en-US" sz="2100">
                  <a:latin typeface="+mn-lt"/>
                </a:endParaRPr>
              </a:p>
            </p:txBody>
          </p:sp>
        </p:grpSp>
        <p:grpSp>
          <p:nvGrpSpPr>
            <p:cNvPr id="16392" name="Group 3"/>
            <p:cNvGrpSpPr>
              <a:grpSpLocks/>
            </p:cNvGrpSpPr>
            <p:nvPr/>
          </p:nvGrpSpPr>
          <p:grpSpPr bwMode="auto">
            <a:xfrm>
              <a:off x="4667250" y="1466850"/>
              <a:ext cx="3276600" cy="1276350"/>
              <a:chOff x="4667250" y="1466850"/>
              <a:chExt cx="3276600" cy="1276350"/>
            </a:xfrm>
          </p:grpSpPr>
          <p:sp>
            <p:nvSpPr>
              <p:cNvPr id="6160" name="Rectangle 20" descr="&#10;Starting at bottom, box with two arrows pointing up to two columns. Mentors meet with at-risk teens for an hour each week. mentors stress the importance of education, encourage school attendance, occasionally help with homework. First column, starting at bottom says At-risk teens complete homework regularly. Arrow up, with next box At-risk teens earn better grades. Arrow up with next bos At-risk teens achieve passing grades, ending with top box At-risk teens graduate from high school. &#10;&#10;Back to bottom box bottom, box with two arrows pointing up to two columns. Mentors meet with at-risk teens for an hour each week. mentors stress the importance of education, encourage school attendance, occasionally help with homework. Right column, arrow up At-risk teens attend school regularly. At-risk teens meet district attendance requirements. Arrow up, top box, At-risk teens graduate from high school.&#10;&#10;&#10;&#10;At-risk teens graduate from high school"/>
              <p:cNvSpPr>
                <a:spLocks noChangeArrowheads="1"/>
              </p:cNvSpPr>
              <p:nvPr/>
            </p:nvSpPr>
            <p:spPr bwMode="auto">
              <a:xfrm>
                <a:off x="4667250" y="1495425"/>
                <a:ext cx="3276600" cy="739775"/>
              </a:xfrm>
              <a:prstGeom prst="rect">
                <a:avLst/>
              </a:prstGeom>
              <a:noFill/>
              <a:ln w="12700">
                <a:solidFill>
                  <a:schemeClr val="bg1"/>
                </a:solidFill>
                <a:miter lim="800000"/>
                <a:headEnd/>
                <a:tailEnd/>
              </a:ln>
              <a:extLst/>
            </p:spPr>
            <p:txBody>
              <a:bodyPr lIns="46038" tIns="46038" rIns="46038" bIns="46038" anchor="ctr">
                <a:spAutoFit/>
              </a:bodyPr>
              <a:lstStyle/>
              <a:p>
                <a:pPr algn="ctr" eaLnBrk="0" hangingPunct="0">
                  <a:defRPr/>
                </a:pPr>
                <a:r>
                  <a:rPr lang="en-US" sz="2100" dirty="0">
                    <a:latin typeface="+mn-lt"/>
                  </a:rPr>
                  <a:t>At-risk teens meet district attendance requirements.</a:t>
                </a:r>
              </a:p>
            </p:txBody>
          </p:sp>
          <p:grpSp>
            <p:nvGrpSpPr>
              <p:cNvPr id="16403" name="Group 21"/>
              <p:cNvGrpSpPr>
                <a:grpSpLocks/>
              </p:cNvGrpSpPr>
              <p:nvPr/>
            </p:nvGrpSpPr>
            <p:grpSpPr bwMode="auto">
              <a:xfrm>
                <a:off x="4743450" y="1466850"/>
                <a:ext cx="3124200" cy="1276350"/>
                <a:chOff x="2976" y="924"/>
                <a:chExt cx="1968" cy="804"/>
              </a:xfrm>
            </p:grpSpPr>
            <p:sp>
              <p:nvSpPr>
                <p:cNvPr id="6162" name="AutoShape 22"/>
                <p:cNvSpPr>
                  <a:spLocks noChangeArrowheads="1"/>
                </p:cNvSpPr>
                <p:nvPr/>
              </p:nvSpPr>
              <p:spPr bwMode="auto">
                <a:xfrm>
                  <a:off x="2976" y="924"/>
                  <a:ext cx="1968" cy="528"/>
                </a:xfrm>
                <a:prstGeom prst="roundRect">
                  <a:avLst>
                    <a:gd name="adj" fmla="val 16667"/>
                  </a:avLst>
                </a:prstGeom>
                <a:noFill/>
                <a:ln w="28575">
                  <a:solidFill>
                    <a:schemeClr val="tx1"/>
                  </a:solidFill>
                  <a:round/>
                  <a:headEnd/>
                  <a:tailEnd/>
                </a:ln>
                <a:extLst/>
              </p:spPr>
              <p:txBody>
                <a:bodyPr wrap="none" anchor="ctr"/>
                <a:lstStyle/>
                <a:p>
                  <a:pPr>
                    <a:defRPr/>
                  </a:pPr>
                  <a:endParaRPr lang="en-US" sz="2100">
                    <a:latin typeface="+mn-lt"/>
                  </a:endParaRPr>
                </a:p>
              </p:txBody>
            </p:sp>
            <p:sp>
              <p:nvSpPr>
                <p:cNvPr id="6163" name="AutoShape 23"/>
                <p:cNvSpPr>
                  <a:spLocks noChangeArrowheads="1"/>
                </p:cNvSpPr>
                <p:nvPr/>
              </p:nvSpPr>
              <p:spPr bwMode="blackWhite">
                <a:xfrm>
                  <a:off x="3924" y="1632"/>
                  <a:ext cx="96" cy="96"/>
                </a:xfrm>
                <a:prstGeom prst="upArrow">
                  <a:avLst>
                    <a:gd name="adj1" fmla="val 50000"/>
                    <a:gd name="adj2" fmla="val 25000"/>
                  </a:avLst>
                </a:prstGeom>
                <a:solidFill>
                  <a:schemeClr val="accent1"/>
                </a:solidFill>
                <a:ln w="9525">
                  <a:solidFill>
                    <a:schemeClr val="tx1"/>
                  </a:solidFill>
                  <a:miter lim="800000"/>
                  <a:headEnd/>
                  <a:tailEnd/>
                </a:ln>
              </p:spPr>
              <p:txBody>
                <a:bodyPr wrap="none" anchor="ctr"/>
                <a:lstStyle/>
                <a:p>
                  <a:pPr>
                    <a:defRPr/>
                  </a:pPr>
                  <a:endParaRPr lang="en-US" sz="2100">
                    <a:latin typeface="+mn-lt"/>
                  </a:endParaRPr>
                </a:p>
              </p:txBody>
            </p:sp>
          </p:grpSp>
        </p:grpSp>
        <p:grpSp>
          <p:nvGrpSpPr>
            <p:cNvPr id="16393" name="Group 2"/>
            <p:cNvGrpSpPr>
              <a:grpSpLocks/>
            </p:cNvGrpSpPr>
            <p:nvPr/>
          </p:nvGrpSpPr>
          <p:grpSpPr bwMode="auto">
            <a:xfrm>
              <a:off x="1238250" y="3600450"/>
              <a:ext cx="3125788" cy="1028700"/>
              <a:chOff x="1238250" y="3600450"/>
              <a:chExt cx="3125788" cy="1028700"/>
            </a:xfrm>
          </p:grpSpPr>
          <p:sp>
            <p:nvSpPr>
              <p:cNvPr id="6157" name="Rectangle 25"/>
              <p:cNvSpPr>
                <a:spLocks noChangeArrowheads="1"/>
              </p:cNvSpPr>
              <p:nvPr/>
            </p:nvSpPr>
            <p:spPr bwMode="auto">
              <a:xfrm>
                <a:off x="1238250" y="3609975"/>
                <a:ext cx="3124200" cy="739775"/>
              </a:xfrm>
              <a:prstGeom prst="rect">
                <a:avLst/>
              </a:prstGeom>
              <a:noFill/>
              <a:ln w="12700">
                <a:solidFill>
                  <a:schemeClr val="bg1"/>
                </a:solidFill>
                <a:miter lim="800000"/>
                <a:headEnd/>
                <a:tailEnd/>
              </a:ln>
              <a:extLst/>
            </p:spPr>
            <p:txBody>
              <a:bodyPr lIns="46038" tIns="46038" rIns="46038" bIns="46038" anchor="ctr">
                <a:spAutoFit/>
              </a:bodyPr>
              <a:lstStyle/>
              <a:p>
                <a:pPr algn="ctr" eaLnBrk="0" hangingPunct="0">
                  <a:defRPr/>
                </a:pPr>
                <a:r>
                  <a:rPr lang="en-US" sz="2100">
                    <a:latin typeface="+mn-lt"/>
                  </a:rPr>
                  <a:t>At-risk teens complete homework regularly.</a:t>
                </a:r>
              </a:p>
            </p:txBody>
          </p:sp>
          <p:sp>
            <p:nvSpPr>
              <p:cNvPr id="6158" name="AutoShape 26"/>
              <p:cNvSpPr>
                <a:spLocks noChangeArrowheads="1"/>
              </p:cNvSpPr>
              <p:nvPr/>
            </p:nvSpPr>
            <p:spPr bwMode="auto">
              <a:xfrm>
                <a:off x="1238250" y="3600450"/>
                <a:ext cx="3125788" cy="838200"/>
              </a:xfrm>
              <a:prstGeom prst="roundRect">
                <a:avLst>
                  <a:gd name="adj" fmla="val 16667"/>
                </a:avLst>
              </a:prstGeom>
              <a:noFill/>
              <a:ln w="28575">
                <a:solidFill>
                  <a:schemeClr val="tx1"/>
                </a:solidFill>
                <a:round/>
                <a:headEnd/>
                <a:tailEnd/>
              </a:ln>
              <a:extLst/>
            </p:spPr>
            <p:txBody>
              <a:bodyPr wrap="none" anchor="ctr"/>
              <a:lstStyle/>
              <a:p>
                <a:pPr>
                  <a:defRPr/>
                </a:pPr>
                <a:endParaRPr lang="en-US" sz="2100">
                  <a:latin typeface="+mn-lt"/>
                </a:endParaRPr>
              </a:p>
            </p:txBody>
          </p:sp>
          <p:sp>
            <p:nvSpPr>
              <p:cNvPr id="6159" name="AutoShape 27"/>
              <p:cNvSpPr>
                <a:spLocks noChangeArrowheads="1"/>
              </p:cNvSpPr>
              <p:nvPr/>
            </p:nvSpPr>
            <p:spPr bwMode="blackWhite">
              <a:xfrm>
                <a:off x="2762250" y="4476750"/>
                <a:ext cx="152400" cy="152400"/>
              </a:xfrm>
              <a:prstGeom prst="upArrow">
                <a:avLst>
                  <a:gd name="adj1" fmla="val 50000"/>
                  <a:gd name="adj2" fmla="val 25000"/>
                </a:avLst>
              </a:prstGeom>
              <a:solidFill>
                <a:schemeClr val="accent1"/>
              </a:solidFill>
              <a:ln w="9525">
                <a:solidFill>
                  <a:schemeClr val="tx1"/>
                </a:solidFill>
                <a:miter lim="800000"/>
                <a:headEnd/>
                <a:tailEnd/>
              </a:ln>
            </p:spPr>
            <p:txBody>
              <a:bodyPr wrap="none" anchor="ctr"/>
              <a:lstStyle/>
              <a:p>
                <a:pPr>
                  <a:defRPr/>
                </a:pPr>
                <a:endParaRPr lang="en-US" sz="2100">
                  <a:latin typeface="+mn-lt"/>
                </a:endParaRPr>
              </a:p>
            </p:txBody>
          </p:sp>
        </p:grpSp>
        <p:grpSp>
          <p:nvGrpSpPr>
            <p:cNvPr id="16394" name="Group 1"/>
            <p:cNvGrpSpPr>
              <a:grpSpLocks/>
            </p:cNvGrpSpPr>
            <p:nvPr/>
          </p:nvGrpSpPr>
          <p:grpSpPr bwMode="auto">
            <a:xfrm>
              <a:off x="4743450" y="3200400"/>
              <a:ext cx="3124200" cy="1219200"/>
              <a:chOff x="4743450" y="3200400"/>
              <a:chExt cx="3124200" cy="1219200"/>
            </a:xfrm>
          </p:grpSpPr>
          <p:sp>
            <p:nvSpPr>
              <p:cNvPr id="6154" name="Rectangle 29"/>
              <p:cNvSpPr>
                <a:spLocks noChangeArrowheads="1"/>
              </p:cNvSpPr>
              <p:nvPr/>
            </p:nvSpPr>
            <p:spPr bwMode="auto">
              <a:xfrm>
                <a:off x="4743450" y="3209925"/>
                <a:ext cx="2971800" cy="739775"/>
              </a:xfrm>
              <a:prstGeom prst="rect">
                <a:avLst/>
              </a:prstGeom>
              <a:noFill/>
              <a:ln w="12700">
                <a:solidFill>
                  <a:schemeClr val="bg1"/>
                </a:solidFill>
                <a:miter lim="800000"/>
                <a:headEnd/>
                <a:tailEnd/>
              </a:ln>
              <a:extLst/>
            </p:spPr>
            <p:txBody>
              <a:bodyPr lIns="46038" tIns="46038" rIns="46038" bIns="46038" anchor="ctr">
                <a:spAutoFit/>
              </a:bodyPr>
              <a:lstStyle/>
              <a:p>
                <a:pPr algn="ctr" eaLnBrk="0" hangingPunct="0">
                  <a:defRPr/>
                </a:pPr>
                <a:r>
                  <a:rPr lang="en-US" sz="2100">
                    <a:latin typeface="+mn-lt"/>
                  </a:rPr>
                  <a:t>At-risk teens attend school regularly.</a:t>
                </a:r>
              </a:p>
            </p:txBody>
          </p:sp>
          <p:sp>
            <p:nvSpPr>
              <p:cNvPr id="6155" name="AutoShape 30"/>
              <p:cNvSpPr>
                <a:spLocks noChangeArrowheads="1"/>
              </p:cNvSpPr>
              <p:nvPr/>
            </p:nvSpPr>
            <p:spPr bwMode="auto">
              <a:xfrm>
                <a:off x="4743450" y="3200400"/>
                <a:ext cx="3124200" cy="838200"/>
              </a:xfrm>
              <a:prstGeom prst="roundRect">
                <a:avLst>
                  <a:gd name="adj" fmla="val 16667"/>
                </a:avLst>
              </a:prstGeom>
              <a:noFill/>
              <a:ln w="28575">
                <a:solidFill>
                  <a:schemeClr val="tx1"/>
                </a:solidFill>
                <a:round/>
                <a:headEnd/>
                <a:tailEnd/>
              </a:ln>
              <a:extLst/>
            </p:spPr>
            <p:txBody>
              <a:bodyPr wrap="none" anchor="ctr"/>
              <a:lstStyle/>
              <a:p>
                <a:pPr>
                  <a:defRPr/>
                </a:pPr>
                <a:endParaRPr lang="en-US" sz="2100">
                  <a:latin typeface="+mn-lt"/>
                </a:endParaRPr>
              </a:p>
            </p:txBody>
          </p:sp>
          <p:sp>
            <p:nvSpPr>
              <p:cNvPr id="6156" name="AutoShape 31"/>
              <p:cNvSpPr>
                <a:spLocks noChangeArrowheads="1"/>
              </p:cNvSpPr>
              <p:nvPr/>
            </p:nvSpPr>
            <p:spPr bwMode="blackWhite">
              <a:xfrm>
                <a:off x="6229350" y="4267200"/>
                <a:ext cx="152400" cy="152400"/>
              </a:xfrm>
              <a:prstGeom prst="upArrow">
                <a:avLst>
                  <a:gd name="adj1" fmla="val 50000"/>
                  <a:gd name="adj2" fmla="val 25000"/>
                </a:avLst>
              </a:prstGeom>
              <a:solidFill>
                <a:schemeClr val="accent1"/>
              </a:solidFill>
              <a:ln w="9525">
                <a:solidFill>
                  <a:schemeClr val="tx1"/>
                </a:solidFill>
                <a:miter lim="800000"/>
                <a:headEnd/>
                <a:tailEnd/>
              </a:ln>
            </p:spPr>
            <p:txBody>
              <a:bodyPr wrap="none" anchor="ctr"/>
              <a:lstStyle/>
              <a:p>
                <a:pPr>
                  <a:defRPr/>
                </a:pPr>
                <a:endParaRPr lang="en-US" sz="2100">
                  <a:latin typeface="+mn-lt"/>
                </a:endParaRPr>
              </a:p>
            </p:txBody>
          </p:sp>
        </p:grpSp>
        <p:sp>
          <p:nvSpPr>
            <p:cNvPr id="9" name="Rounded Rectangle 8"/>
            <p:cNvSpPr/>
            <p:nvPr/>
          </p:nvSpPr>
          <p:spPr>
            <a:xfrm>
              <a:off x="2133600" y="793750"/>
              <a:ext cx="5029200" cy="39052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a:xfrm>
            <a:off x="2598738" y="2376488"/>
            <a:ext cx="914400" cy="457200"/>
          </a:xfrm>
          <a:prstGeom prst="rect">
            <a:avLst/>
          </a:prstGeom>
          <a:solidFill>
            <a:schemeClr val="accent3">
              <a:lumMod val="60000"/>
              <a:lumOff val="40000"/>
            </a:schemeClr>
          </a:solidFill>
          <a:ln w="28575"/>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effectLst>
                <a:outerShdw blurRad="38100" dist="38100" dir="2700000" algn="tl">
                  <a:srgbClr val="000000">
                    <a:alpha val="43137"/>
                  </a:srgbClr>
                </a:outerShdw>
              </a:effectLst>
            </a:endParaRPr>
          </a:p>
        </p:txBody>
      </p:sp>
      <p:sp>
        <p:nvSpPr>
          <p:cNvPr id="4" name="Rectangle 3"/>
          <p:cNvSpPr/>
          <p:nvPr/>
        </p:nvSpPr>
        <p:spPr>
          <a:xfrm>
            <a:off x="5867400" y="1333500"/>
            <a:ext cx="1752600" cy="5715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Rectangle 4"/>
          <p:cNvSpPr/>
          <p:nvPr/>
        </p:nvSpPr>
        <p:spPr>
          <a:xfrm>
            <a:off x="4191000" y="381000"/>
            <a:ext cx="1371600" cy="4572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ectangle 5"/>
          <p:cNvSpPr/>
          <p:nvPr/>
        </p:nvSpPr>
        <p:spPr>
          <a:xfrm>
            <a:off x="1828800" y="1371600"/>
            <a:ext cx="1220788" cy="53181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 name="Rectangle 6"/>
          <p:cNvSpPr/>
          <p:nvPr/>
        </p:nvSpPr>
        <p:spPr>
          <a:xfrm>
            <a:off x="1295400" y="2362200"/>
            <a:ext cx="914400" cy="4572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8" name="Rectangle 7"/>
          <p:cNvSpPr/>
          <p:nvPr/>
        </p:nvSpPr>
        <p:spPr>
          <a:xfrm>
            <a:off x="5867400" y="2362200"/>
            <a:ext cx="1143000" cy="4572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1" name="Rectangle 10"/>
          <p:cNvSpPr/>
          <p:nvPr/>
        </p:nvSpPr>
        <p:spPr>
          <a:xfrm>
            <a:off x="304800" y="1447800"/>
            <a:ext cx="762000" cy="3810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2" name="Rectangle 11"/>
          <p:cNvSpPr/>
          <p:nvPr/>
        </p:nvSpPr>
        <p:spPr>
          <a:xfrm>
            <a:off x="1752600" y="3200400"/>
            <a:ext cx="914400" cy="4572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v</a:t>
            </a:r>
          </a:p>
        </p:txBody>
      </p:sp>
      <p:sp>
        <p:nvSpPr>
          <p:cNvPr id="13" name="Rectangle 12"/>
          <p:cNvSpPr/>
          <p:nvPr/>
        </p:nvSpPr>
        <p:spPr>
          <a:xfrm>
            <a:off x="304800" y="3048000"/>
            <a:ext cx="685800" cy="3810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5" name="Rectangle 14"/>
          <p:cNvSpPr/>
          <p:nvPr/>
        </p:nvSpPr>
        <p:spPr>
          <a:xfrm>
            <a:off x="304800" y="4572000"/>
            <a:ext cx="685800" cy="381000"/>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6" name="Rectangle 15"/>
          <p:cNvSpPr/>
          <p:nvPr/>
        </p:nvSpPr>
        <p:spPr>
          <a:xfrm>
            <a:off x="1447800" y="5791200"/>
            <a:ext cx="1524000" cy="381000"/>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v</a:t>
            </a:r>
          </a:p>
        </p:txBody>
      </p:sp>
      <p:sp>
        <p:nvSpPr>
          <p:cNvPr id="17" name="Rectangle 16"/>
          <p:cNvSpPr/>
          <p:nvPr/>
        </p:nvSpPr>
        <p:spPr>
          <a:xfrm>
            <a:off x="304800" y="5791200"/>
            <a:ext cx="685800" cy="381000"/>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8" name="Rectangle 17"/>
          <p:cNvSpPr/>
          <p:nvPr/>
        </p:nvSpPr>
        <p:spPr>
          <a:xfrm>
            <a:off x="4343400" y="5791200"/>
            <a:ext cx="11430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v</a:t>
            </a:r>
          </a:p>
        </p:txBody>
      </p:sp>
      <p:sp>
        <p:nvSpPr>
          <p:cNvPr id="21" name="Rectangle 20"/>
          <p:cNvSpPr/>
          <p:nvPr/>
        </p:nvSpPr>
        <p:spPr>
          <a:xfrm>
            <a:off x="3055938" y="4191000"/>
            <a:ext cx="982662" cy="457200"/>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4" name="Rectangle 23"/>
          <p:cNvSpPr/>
          <p:nvPr/>
        </p:nvSpPr>
        <p:spPr>
          <a:xfrm>
            <a:off x="7505700" y="4191000"/>
            <a:ext cx="1104900" cy="457200"/>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5" name="Rectangle 24"/>
          <p:cNvSpPr/>
          <p:nvPr/>
        </p:nvSpPr>
        <p:spPr>
          <a:xfrm>
            <a:off x="6858000" y="5791200"/>
            <a:ext cx="1143000" cy="381000"/>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v</a:t>
            </a:r>
          </a:p>
        </p:txBody>
      </p:sp>
      <p:sp>
        <p:nvSpPr>
          <p:cNvPr id="29" name="TextBox 28"/>
          <p:cNvSpPr txBox="1"/>
          <p:nvPr/>
        </p:nvSpPr>
        <p:spPr>
          <a:xfrm>
            <a:off x="2590800" y="2406134"/>
            <a:ext cx="914400" cy="369332"/>
          </a:xfrm>
          <a:prstGeom prst="rect">
            <a:avLst/>
          </a:prstGeom>
          <a:noFill/>
          <a:scene3d>
            <a:camera prst="orthographicFront"/>
            <a:lightRig rig="threePt" dir="t"/>
          </a:scene3d>
          <a:sp3d>
            <a:bevelT/>
          </a:sp3d>
        </p:spPr>
        <p:txBody>
          <a:bodyPr>
            <a:spAutoFit/>
          </a:bodyPr>
          <a:lstStyle/>
          <a:p>
            <a:pPr algn="ctr">
              <a:defRPr/>
            </a:pPr>
            <a:r>
              <a:rPr lang="en-US" sz="900" b="1" dirty="0">
                <a:latin typeface="Arial Narrow" pitchFamily="34" charset="0"/>
              </a:rPr>
              <a:t>PWD are more independent</a:t>
            </a:r>
          </a:p>
        </p:txBody>
      </p:sp>
      <p:sp>
        <p:nvSpPr>
          <p:cNvPr id="14" name="Rectangle 13"/>
          <p:cNvSpPr/>
          <p:nvPr/>
        </p:nvSpPr>
        <p:spPr>
          <a:xfrm>
            <a:off x="1514475" y="4140200"/>
            <a:ext cx="1228725" cy="508000"/>
          </a:xfrm>
          <a:prstGeom prst="rect">
            <a:avLst/>
          </a:prstGeom>
          <a:solidFill>
            <a:schemeClr val="accent6">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endParaRPr>
          </a:p>
        </p:txBody>
      </p:sp>
      <p:sp>
        <p:nvSpPr>
          <p:cNvPr id="17430" name="TextBox 29"/>
          <p:cNvSpPr txBox="1">
            <a:spLocks noChangeArrowheads="1"/>
          </p:cNvSpPr>
          <p:nvPr/>
        </p:nvSpPr>
        <p:spPr bwMode="auto">
          <a:xfrm>
            <a:off x="1447800" y="4140200"/>
            <a:ext cx="130492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PWD have skills/ knowledge/resources to support their choices</a:t>
            </a:r>
          </a:p>
        </p:txBody>
      </p:sp>
      <p:sp>
        <p:nvSpPr>
          <p:cNvPr id="20" name="Rectangle 19"/>
          <p:cNvSpPr/>
          <p:nvPr/>
        </p:nvSpPr>
        <p:spPr>
          <a:xfrm>
            <a:off x="4267200" y="4191000"/>
            <a:ext cx="1219200" cy="457200"/>
          </a:xfrm>
          <a:prstGeom prst="rect">
            <a:avLst/>
          </a:prstGeom>
          <a:solidFill>
            <a:schemeClr val="accent6">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endParaRPr>
          </a:p>
        </p:txBody>
      </p:sp>
      <p:sp>
        <p:nvSpPr>
          <p:cNvPr id="17432" name="TextBox 31"/>
          <p:cNvSpPr txBox="1">
            <a:spLocks noChangeArrowheads="1"/>
          </p:cNvSpPr>
          <p:nvPr/>
        </p:nvSpPr>
        <p:spPr bwMode="auto">
          <a:xfrm>
            <a:off x="4267200" y="4227513"/>
            <a:ext cx="11811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PWD get the information they need</a:t>
            </a:r>
          </a:p>
        </p:txBody>
      </p:sp>
      <p:sp>
        <p:nvSpPr>
          <p:cNvPr id="22" name="Rectangle 21"/>
          <p:cNvSpPr/>
          <p:nvPr/>
        </p:nvSpPr>
        <p:spPr>
          <a:xfrm>
            <a:off x="6019800" y="4191000"/>
            <a:ext cx="1238250" cy="457200"/>
          </a:xfrm>
          <a:prstGeom prst="rect">
            <a:avLst/>
          </a:prstGeom>
          <a:solidFill>
            <a:schemeClr val="accent6">
              <a:lumMod val="60000"/>
              <a:lumOff val="40000"/>
            </a:schemeClr>
          </a:solidFill>
          <a:ln>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endParaRPr>
          </a:p>
        </p:txBody>
      </p:sp>
      <p:sp>
        <p:nvSpPr>
          <p:cNvPr id="33" name="TextBox 32"/>
          <p:cNvSpPr txBox="1"/>
          <p:nvPr/>
        </p:nvSpPr>
        <p:spPr>
          <a:xfrm>
            <a:off x="6057900" y="4202113"/>
            <a:ext cx="1162050" cy="369887"/>
          </a:xfrm>
          <a:prstGeom prst="rect">
            <a:avLst/>
          </a:prstGeom>
          <a:solidFill>
            <a:schemeClr val="accent6">
              <a:lumMod val="60000"/>
              <a:lumOff val="40000"/>
            </a:schemeClr>
          </a:solidFill>
          <a:effectLst/>
        </p:spPr>
        <p:txBody>
          <a:bodyPr>
            <a:spAutoFit/>
          </a:bodyPr>
          <a:lstStyle/>
          <a:p>
            <a:pPr algn="ctr">
              <a:defRPr/>
            </a:pPr>
            <a:r>
              <a:rPr lang="en-US" sz="900" b="1" dirty="0">
                <a:latin typeface="Arial Narrow" pitchFamily="34" charset="0"/>
              </a:rPr>
              <a:t>A consumer agenda for change exists</a:t>
            </a:r>
          </a:p>
        </p:txBody>
      </p:sp>
      <p:sp>
        <p:nvSpPr>
          <p:cNvPr id="26" name="Rectangle 25"/>
          <p:cNvSpPr/>
          <p:nvPr/>
        </p:nvSpPr>
        <p:spPr>
          <a:xfrm>
            <a:off x="6905625" y="4953000"/>
            <a:ext cx="1146175" cy="381000"/>
          </a:xfrm>
          <a:prstGeom prst="rect">
            <a:avLst/>
          </a:prstGeom>
          <a:solidFill>
            <a:schemeClr val="accent6">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7436" name="TextBox 33"/>
          <p:cNvSpPr txBox="1">
            <a:spLocks noChangeArrowheads="1"/>
          </p:cNvSpPr>
          <p:nvPr/>
        </p:nvSpPr>
        <p:spPr bwMode="auto">
          <a:xfrm>
            <a:off x="6934200" y="4949825"/>
            <a:ext cx="1143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Barriers, problems identified</a:t>
            </a:r>
          </a:p>
        </p:txBody>
      </p:sp>
      <p:sp>
        <p:nvSpPr>
          <p:cNvPr id="23" name="Rectangle 22"/>
          <p:cNvSpPr/>
          <p:nvPr/>
        </p:nvSpPr>
        <p:spPr>
          <a:xfrm>
            <a:off x="6800850" y="3251200"/>
            <a:ext cx="969963" cy="369888"/>
          </a:xfrm>
          <a:prstGeom prst="rect">
            <a:avLst/>
          </a:prstGeom>
          <a:solidFill>
            <a:schemeClr val="accent3">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endParaRPr>
          </a:p>
        </p:txBody>
      </p:sp>
      <p:sp>
        <p:nvSpPr>
          <p:cNvPr id="17438" name="TextBox 34"/>
          <p:cNvSpPr txBox="1">
            <a:spLocks noChangeArrowheads="1"/>
          </p:cNvSpPr>
          <p:nvPr/>
        </p:nvSpPr>
        <p:spPr bwMode="auto">
          <a:xfrm>
            <a:off x="6781800" y="3251200"/>
            <a:ext cx="9890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Decision- makers act on our agenda</a:t>
            </a:r>
          </a:p>
        </p:txBody>
      </p:sp>
      <p:sp>
        <p:nvSpPr>
          <p:cNvPr id="44" name="Title 43"/>
          <p:cNvSpPr>
            <a:spLocks noGrp="1"/>
          </p:cNvSpPr>
          <p:nvPr>
            <p:ph type="title"/>
          </p:nvPr>
        </p:nvSpPr>
        <p:spPr>
          <a:xfrm>
            <a:off x="76200" y="152400"/>
            <a:ext cx="4084638" cy="685800"/>
          </a:xfrm>
        </p:spPr>
        <p:txBody>
          <a:bodyPr>
            <a:noAutofit/>
          </a:bodyPr>
          <a:lstStyle/>
          <a:p>
            <a:pPr eaLnBrk="1" hangingPunct="1">
              <a:defRPr/>
            </a:pPr>
            <a:r>
              <a:rPr lang="en-US" sz="2800" dirty="0" smtClean="0">
                <a:solidFill>
                  <a:srgbClr val="002060"/>
                </a:solidFill>
                <a:effectLst>
                  <a:outerShdw blurRad="38100" dist="38100" dir="2700000" algn="tl">
                    <a:srgbClr val="000000">
                      <a:alpha val="43137"/>
                    </a:srgbClr>
                  </a:outerShdw>
                </a:effectLst>
              </a:rPr>
              <a:t>Proposed Logic Model for the CIL Program</a:t>
            </a:r>
            <a:endParaRPr lang="en-US" sz="2800" dirty="0">
              <a:solidFill>
                <a:srgbClr val="002060"/>
              </a:solidFill>
              <a:effectLst>
                <a:outerShdw blurRad="38100" dist="38100" dir="2700000" algn="tl">
                  <a:srgbClr val="000000">
                    <a:alpha val="43137"/>
                  </a:srgbClr>
                </a:outerShdw>
              </a:effectLst>
            </a:endParaRPr>
          </a:p>
        </p:txBody>
      </p:sp>
      <p:cxnSp>
        <p:nvCxnSpPr>
          <p:cNvPr id="46" name="Straight Connector 45"/>
          <p:cNvCxnSpPr/>
          <p:nvPr/>
        </p:nvCxnSpPr>
        <p:spPr>
          <a:xfrm>
            <a:off x="2438400" y="1143000"/>
            <a:ext cx="4648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5400000">
            <a:off x="2324100" y="12573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7086600" y="1143000"/>
            <a:ext cx="0" cy="190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a:endCxn id="5" idx="2"/>
          </p:cNvCxnSpPr>
          <p:nvPr/>
        </p:nvCxnSpPr>
        <p:spPr>
          <a:xfrm flipV="1">
            <a:off x="4875213" y="838200"/>
            <a:ext cx="1587" cy="3063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1752600" y="21336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61"/>
          <p:cNvCxnSpPr>
            <a:endCxn id="7" idx="0"/>
          </p:cNvCxnSpPr>
          <p:nvPr/>
        </p:nvCxnSpPr>
        <p:spPr>
          <a:xfrm rot="5400000">
            <a:off x="1638300" y="22479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2933700" y="22479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1752600" y="29718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rot="5400000" flipH="1" flipV="1">
            <a:off x="2971801" y="2895600"/>
            <a:ext cx="152400" cy="3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rot="5400000" flipH="1" flipV="1">
            <a:off x="1677194" y="2894806"/>
            <a:ext cx="152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a:endCxn id="6" idx="2"/>
          </p:cNvCxnSpPr>
          <p:nvPr/>
        </p:nvCxnSpPr>
        <p:spPr>
          <a:xfrm flipV="1">
            <a:off x="2436813" y="1903413"/>
            <a:ext cx="1587" cy="1555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a:stCxn id="12" idx="0"/>
          </p:cNvCxnSpPr>
          <p:nvPr/>
        </p:nvCxnSpPr>
        <p:spPr>
          <a:xfrm rot="5400000" flipH="1" flipV="1">
            <a:off x="2095500" y="30861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3" name="Straight Arrow Connector 82"/>
          <p:cNvCxnSpPr/>
          <p:nvPr/>
        </p:nvCxnSpPr>
        <p:spPr>
          <a:xfrm rot="5400000" flipH="1" flipV="1">
            <a:off x="1980407" y="3886994"/>
            <a:ext cx="457200"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a:stCxn id="16" idx="0"/>
          </p:cNvCxnSpPr>
          <p:nvPr/>
        </p:nvCxnSpPr>
        <p:spPr>
          <a:xfrm flipV="1">
            <a:off x="2209800" y="4622800"/>
            <a:ext cx="0" cy="1168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9" name="Straight Arrow Connector 88"/>
          <p:cNvCxnSpPr/>
          <p:nvPr/>
        </p:nvCxnSpPr>
        <p:spPr>
          <a:xfrm>
            <a:off x="2438400" y="2057400"/>
            <a:ext cx="46482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a:off x="6477000" y="2209800"/>
            <a:ext cx="1600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rot="5400000">
            <a:off x="6400800" y="2286000"/>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a:off x="6477000" y="3048000"/>
            <a:ext cx="1600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 name="Straight Arrow Connector 110"/>
          <p:cNvCxnSpPr/>
          <p:nvPr/>
        </p:nvCxnSpPr>
        <p:spPr>
          <a:xfrm rot="5400000" flipH="1" flipV="1">
            <a:off x="6362701" y="2933700"/>
            <a:ext cx="228600" cy="3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7467600" y="2362200"/>
            <a:ext cx="1143000" cy="457200"/>
          </a:xfrm>
          <a:prstGeom prst="rect">
            <a:avLst/>
          </a:prstGeom>
          <a:solidFill>
            <a:schemeClr val="accent3">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endParaRPr>
          </a:p>
        </p:txBody>
      </p:sp>
      <p:sp>
        <p:nvSpPr>
          <p:cNvPr id="17460" name="TextBox 35"/>
          <p:cNvSpPr txBox="1">
            <a:spLocks noChangeArrowheads="1"/>
          </p:cNvSpPr>
          <p:nvPr/>
        </p:nvSpPr>
        <p:spPr bwMode="auto">
          <a:xfrm>
            <a:off x="7443788" y="2362200"/>
            <a:ext cx="1166812"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Methods &amp; practices promote independence</a:t>
            </a:r>
          </a:p>
        </p:txBody>
      </p:sp>
      <p:cxnSp>
        <p:nvCxnSpPr>
          <p:cNvPr id="106" name="Straight Connector 105"/>
          <p:cNvCxnSpPr/>
          <p:nvPr/>
        </p:nvCxnSpPr>
        <p:spPr>
          <a:xfrm rot="5400000">
            <a:off x="8001000" y="2286000"/>
            <a:ext cx="152400" cy="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12" name="Straight Arrow Connector 111"/>
          <p:cNvCxnSpPr/>
          <p:nvPr/>
        </p:nvCxnSpPr>
        <p:spPr>
          <a:xfrm rot="5400000" flipH="1" flipV="1">
            <a:off x="7962107" y="2932906"/>
            <a:ext cx="228600" cy="1587"/>
          </a:xfrm>
          <a:prstGeom prst="straightConnector1">
            <a:avLst/>
          </a:prstGeom>
          <a:ln>
            <a:tailEnd type="arrow"/>
          </a:ln>
          <a:effectLst/>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4267200" y="3278188"/>
            <a:ext cx="1206500" cy="508000"/>
          </a:xfrm>
          <a:prstGeom prst="rect">
            <a:avLst/>
          </a:prstGeom>
          <a:solidFill>
            <a:schemeClr val="accent3">
              <a:lumMod val="60000"/>
              <a:lumOff val="40000"/>
            </a:schemeClr>
          </a:solidFill>
          <a:ln w="28575">
            <a:solidFill>
              <a:schemeClr val="tx2"/>
            </a:solidFill>
          </a:ln>
          <a:effectLst/>
        </p:spPr>
        <p:txBody>
          <a:bodyPr>
            <a:spAutoFit/>
          </a:bodyPr>
          <a:lstStyle/>
          <a:p>
            <a:pPr algn="ctr">
              <a:defRPr/>
            </a:pPr>
            <a:r>
              <a:rPr lang="en-US" sz="900" b="1" dirty="0">
                <a:latin typeface="Arial Narrow" pitchFamily="34" charset="0"/>
              </a:rPr>
              <a:t>PWD advocate for increased community supports</a:t>
            </a:r>
          </a:p>
        </p:txBody>
      </p:sp>
      <p:cxnSp>
        <p:nvCxnSpPr>
          <p:cNvPr id="28" name="Straight Connector 27"/>
          <p:cNvCxnSpPr>
            <a:stCxn id="23" idx="0"/>
          </p:cNvCxnSpPr>
          <p:nvPr/>
        </p:nvCxnSpPr>
        <p:spPr>
          <a:xfrm flipV="1">
            <a:off x="7286625" y="3049588"/>
            <a:ext cx="0" cy="201612"/>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V="1">
            <a:off x="4865688" y="2057400"/>
            <a:ext cx="11112" cy="12207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a:stCxn id="20" idx="0"/>
            <a:endCxn id="31" idx="2"/>
          </p:cNvCxnSpPr>
          <p:nvPr/>
        </p:nvCxnSpPr>
        <p:spPr>
          <a:xfrm flipH="1" flipV="1">
            <a:off x="4870450" y="3786188"/>
            <a:ext cx="6350" cy="4048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a:off x="3581400" y="3938588"/>
            <a:ext cx="130175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flipV="1">
            <a:off x="6705600" y="3938588"/>
            <a:ext cx="0" cy="252412"/>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flipH="1">
            <a:off x="4857750" y="3938588"/>
            <a:ext cx="184785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flipV="1">
            <a:off x="6858000" y="4064000"/>
            <a:ext cx="0" cy="127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6858000" y="4064000"/>
            <a:ext cx="304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p:nvPr/>
        </p:nvCxnSpPr>
        <p:spPr>
          <a:xfrm flipV="1">
            <a:off x="7162800" y="3670300"/>
            <a:ext cx="0" cy="3937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flipV="1">
            <a:off x="8077200" y="4064000"/>
            <a:ext cx="0" cy="127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flipH="1">
            <a:off x="7467600" y="4064000"/>
            <a:ext cx="60801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Arrow Connector 81"/>
          <p:cNvCxnSpPr/>
          <p:nvPr/>
        </p:nvCxnSpPr>
        <p:spPr>
          <a:xfrm flipV="1">
            <a:off x="7467600" y="3657600"/>
            <a:ext cx="0" cy="406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flipH="1" flipV="1">
            <a:off x="6591300" y="5175250"/>
            <a:ext cx="266700" cy="635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a:off x="8039100" y="5175250"/>
            <a:ext cx="266700" cy="635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96" name="Straight Arrow Connector 95"/>
          <p:cNvCxnSpPr/>
          <p:nvPr/>
        </p:nvCxnSpPr>
        <p:spPr>
          <a:xfrm flipV="1">
            <a:off x="8305800" y="4648200"/>
            <a:ext cx="0" cy="5270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7" name="Straight Arrow Connector 106"/>
          <p:cNvCxnSpPr/>
          <p:nvPr/>
        </p:nvCxnSpPr>
        <p:spPr>
          <a:xfrm flipV="1">
            <a:off x="6591300" y="4648200"/>
            <a:ext cx="0" cy="5349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3" name="Straight Arrow Connector 112"/>
          <p:cNvCxnSpPr>
            <a:stCxn id="25" idx="0"/>
          </p:cNvCxnSpPr>
          <p:nvPr/>
        </p:nvCxnSpPr>
        <p:spPr>
          <a:xfrm flipV="1">
            <a:off x="7429500" y="5334000"/>
            <a:ext cx="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8" name="Straight Arrow Connector 117"/>
          <p:cNvCxnSpPr>
            <a:stCxn id="18" idx="0"/>
          </p:cNvCxnSpPr>
          <p:nvPr/>
        </p:nvCxnSpPr>
        <p:spPr>
          <a:xfrm flipV="1">
            <a:off x="4914900" y="4648200"/>
            <a:ext cx="0" cy="1143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a:off x="2208213" y="5219700"/>
            <a:ext cx="2706687" cy="1905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traight Arrow Connector 123"/>
          <p:cNvCxnSpPr/>
          <p:nvPr/>
        </p:nvCxnSpPr>
        <p:spPr>
          <a:xfrm flipV="1">
            <a:off x="3581400" y="4648200"/>
            <a:ext cx="0" cy="5905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484" name="TextBox 26"/>
          <p:cNvSpPr txBox="1">
            <a:spLocks noChangeArrowheads="1"/>
          </p:cNvSpPr>
          <p:nvPr/>
        </p:nvSpPr>
        <p:spPr bwMode="auto">
          <a:xfrm>
            <a:off x="4203700" y="392113"/>
            <a:ext cx="13589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000" b="1">
                <a:latin typeface="Arial Narrow" panose="020B0606020202030204" pitchFamily="34" charset="0"/>
              </a:rPr>
              <a:t>PWD are integrated into American Society</a:t>
            </a:r>
          </a:p>
        </p:txBody>
      </p:sp>
      <p:sp>
        <p:nvSpPr>
          <p:cNvPr id="17485" name="TextBox 89"/>
          <p:cNvSpPr txBox="1">
            <a:spLocks noChangeArrowheads="1"/>
          </p:cNvSpPr>
          <p:nvPr/>
        </p:nvSpPr>
        <p:spPr bwMode="auto">
          <a:xfrm>
            <a:off x="1828800" y="1374775"/>
            <a:ext cx="1227138"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PWD participate in communities to the extent they wish</a:t>
            </a:r>
          </a:p>
        </p:txBody>
      </p:sp>
      <p:sp>
        <p:nvSpPr>
          <p:cNvPr id="17486" name="TextBox 91"/>
          <p:cNvSpPr txBox="1">
            <a:spLocks noChangeArrowheads="1"/>
          </p:cNvSpPr>
          <p:nvPr/>
        </p:nvSpPr>
        <p:spPr bwMode="auto">
          <a:xfrm>
            <a:off x="5791200" y="1295400"/>
            <a:ext cx="18811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Communities are more accessible – Housing, Transportation, Information, Employment, Education, AT, Health Care, etc.</a:t>
            </a:r>
          </a:p>
        </p:txBody>
      </p:sp>
      <p:sp>
        <p:nvSpPr>
          <p:cNvPr id="17487" name="TextBox 94"/>
          <p:cNvSpPr txBox="1">
            <a:spLocks noChangeArrowheads="1"/>
          </p:cNvSpPr>
          <p:nvPr/>
        </p:nvSpPr>
        <p:spPr bwMode="auto">
          <a:xfrm>
            <a:off x="5791200" y="2325688"/>
            <a:ext cx="12954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Communities have more resources that support independence</a:t>
            </a:r>
          </a:p>
        </p:txBody>
      </p:sp>
      <p:sp>
        <p:nvSpPr>
          <p:cNvPr id="17488" name="TextBox 96"/>
          <p:cNvSpPr txBox="1">
            <a:spLocks noChangeArrowheads="1"/>
          </p:cNvSpPr>
          <p:nvPr/>
        </p:nvSpPr>
        <p:spPr bwMode="auto">
          <a:xfrm>
            <a:off x="7478713" y="4191000"/>
            <a:ext cx="113188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Active coalitions exist around our issues</a:t>
            </a:r>
          </a:p>
        </p:txBody>
      </p:sp>
      <p:sp>
        <p:nvSpPr>
          <p:cNvPr id="17489" name="TextBox 97"/>
          <p:cNvSpPr txBox="1">
            <a:spLocks noChangeArrowheads="1"/>
          </p:cNvSpPr>
          <p:nvPr/>
        </p:nvSpPr>
        <p:spPr bwMode="auto">
          <a:xfrm>
            <a:off x="6905625" y="5865813"/>
            <a:ext cx="1047750"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Systems Advocacy</a:t>
            </a:r>
          </a:p>
        </p:txBody>
      </p:sp>
      <p:sp>
        <p:nvSpPr>
          <p:cNvPr id="17490" name="TextBox 98"/>
          <p:cNvSpPr txBox="1">
            <a:spLocks noChangeArrowheads="1"/>
          </p:cNvSpPr>
          <p:nvPr/>
        </p:nvSpPr>
        <p:spPr bwMode="auto">
          <a:xfrm>
            <a:off x="1219200" y="2362200"/>
            <a:ext cx="104775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PWD regard themselves as more independent</a:t>
            </a:r>
          </a:p>
        </p:txBody>
      </p:sp>
      <p:sp>
        <p:nvSpPr>
          <p:cNvPr id="17491" name="TextBox 100"/>
          <p:cNvSpPr txBox="1">
            <a:spLocks noChangeArrowheads="1"/>
          </p:cNvSpPr>
          <p:nvPr/>
        </p:nvSpPr>
        <p:spPr bwMode="auto">
          <a:xfrm>
            <a:off x="1695450" y="3211513"/>
            <a:ext cx="1047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PWD make their own choices</a:t>
            </a:r>
          </a:p>
        </p:txBody>
      </p:sp>
      <p:sp>
        <p:nvSpPr>
          <p:cNvPr id="17492" name="TextBox 101"/>
          <p:cNvSpPr txBox="1">
            <a:spLocks noChangeArrowheads="1"/>
          </p:cNvSpPr>
          <p:nvPr/>
        </p:nvSpPr>
        <p:spPr bwMode="auto">
          <a:xfrm>
            <a:off x="3046413" y="4202113"/>
            <a:ext cx="9921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PWD see different possibilities</a:t>
            </a:r>
          </a:p>
        </p:txBody>
      </p:sp>
      <p:sp>
        <p:nvSpPr>
          <p:cNvPr id="17493" name="TextBox 102"/>
          <p:cNvSpPr txBox="1">
            <a:spLocks noChangeArrowheads="1"/>
          </p:cNvSpPr>
          <p:nvPr/>
        </p:nvSpPr>
        <p:spPr bwMode="auto">
          <a:xfrm>
            <a:off x="1743075" y="5865813"/>
            <a:ext cx="923925"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IL Services</a:t>
            </a:r>
          </a:p>
        </p:txBody>
      </p:sp>
      <p:sp>
        <p:nvSpPr>
          <p:cNvPr id="17494" name="TextBox 103"/>
          <p:cNvSpPr txBox="1">
            <a:spLocks noChangeArrowheads="1"/>
          </p:cNvSpPr>
          <p:nvPr/>
        </p:nvSpPr>
        <p:spPr bwMode="auto">
          <a:xfrm>
            <a:off x="304800" y="5865813"/>
            <a:ext cx="68580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Activities</a:t>
            </a:r>
          </a:p>
        </p:txBody>
      </p:sp>
      <p:sp>
        <p:nvSpPr>
          <p:cNvPr id="17495" name="TextBox 107"/>
          <p:cNvSpPr txBox="1">
            <a:spLocks noChangeArrowheads="1"/>
          </p:cNvSpPr>
          <p:nvPr/>
        </p:nvSpPr>
        <p:spPr bwMode="auto">
          <a:xfrm>
            <a:off x="304800" y="4572000"/>
            <a:ext cx="685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Initial Outcomes</a:t>
            </a:r>
          </a:p>
        </p:txBody>
      </p:sp>
      <p:sp>
        <p:nvSpPr>
          <p:cNvPr id="17496" name="TextBox 109"/>
          <p:cNvSpPr txBox="1">
            <a:spLocks noChangeArrowheads="1"/>
          </p:cNvSpPr>
          <p:nvPr/>
        </p:nvSpPr>
        <p:spPr bwMode="auto">
          <a:xfrm>
            <a:off x="282575" y="3059113"/>
            <a:ext cx="762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Intermediate Outcomes</a:t>
            </a:r>
          </a:p>
        </p:txBody>
      </p:sp>
      <p:sp>
        <p:nvSpPr>
          <p:cNvPr id="17497" name="TextBox 114"/>
          <p:cNvSpPr txBox="1">
            <a:spLocks noChangeArrowheads="1"/>
          </p:cNvSpPr>
          <p:nvPr/>
        </p:nvSpPr>
        <p:spPr bwMode="auto">
          <a:xfrm>
            <a:off x="342900" y="1447800"/>
            <a:ext cx="6858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Ultimate Outcomes</a:t>
            </a:r>
          </a:p>
          <a:p>
            <a:pPr algn="ctr" eaLnBrk="1" hangingPunct="1"/>
            <a:endParaRPr lang="en-US" sz="900" b="1">
              <a:latin typeface="Arial Narrow" panose="020B0606020202030204" pitchFamily="34" charset="0"/>
            </a:endParaRPr>
          </a:p>
        </p:txBody>
      </p:sp>
      <p:sp>
        <p:nvSpPr>
          <p:cNvPr id="17498" name="TextBox 116"/>
          <p:cNvSpPr txBox="1">
            <a:spLocks noChangeArrowheads="1"/>
          </p:cNvSpPr>
          <p:nvPr/>
        </p:nvSpPr>
        <p:spPr bwMode="auto">
          <a:xfrm>
            <a:off x="4343400" y="5791200"/>
            <a:ext cx="1143000" cy="369888"/>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Information and Referral</a:t>
            </a:r>
          </a:p>
        </p:txBody>
      </p:sp>
      <p:cxnSp>
        <p:nvCxnSpPr>
          <p:cNvPr id="119" name="Straight Arrow Connector 118"/>
          <p:cNvCxnSpPr/>
          <p:nvPr/>
        </p:nvCxnSpPr>
        <p:spPr>
          <a:xfrm flipV="1">
            <a:off x="7085013" y="1903413"/>
            <a:ext cx="1587" cy="3063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flipV="1">
            <a:off x="3589338" y="3949700"/>
            <a:ext cx="0" cy="252413"/>
          </a:xfrm>
          <a:prstGeom prst="line">
            <a:avLst/>
          </a:prstGeom>
        </p:spPr>
        <p:style>
          <a:lnRef idx="1">
            <a:schemeClr val="accent1"/>
          </a:lnRef>
          <a:fillRef idx="0">
            <a:schemeClr val="accent1"/>
          </a:fillRef>
          <a:effectRef idx="0">
            <a:schemeClr val="accent1"/>
          </a:effectRef>
          <a:fontRef idx="minor">
            <a:schemeClr val="tx1"/>
          </a:fontRef>
        </p:style>
      </p:cxnSp>
      <p:sp>
        <p:nvSpPr>
          <p:cNvPr id="17501" name="Slide Number Placeholder 1"/>
          <p:cNvSpPr>
            <a:spLocks noGrp="1"/>
          </p:cNvSpPr>
          <p:nvPr>
            <p:ph type="sldNum" sz="quarter" idx="10"/>
          </p:nvPr>
        </p:nvSpPr>
        <p:spPr>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50E51FF-D7E7-463E-A06B-72311269BA39}" type="slidenum">
              <a:rPr lang="en-US">
                <a:solidFill>
                  <a:schemeClr val="bg1"/>
                </a:solidFill>
              </a:rPr>
              <a:pPr eaLnBrk="1" hangingPunct="1"/>
              <a:t>12</a:t>
            </a:fld>
            <a:endParaRPr lang="en-US">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28600" y="152400"/>
            <a:ext cx="7696200" cy="792163"/>
          </a:xfrm>
        </p:spPr>
        <p:txBody>
          <a:bodyPr/>
          <a:lstStyle/>
          <a:p>
            <a:pPr eaLnBrk="1" hangingPunct="1">
              <a:defRPr/>
            </a:pPr>
            <a:r>
              <a:rPr lang="en-US" dirty="0" smtClean="0"/>
              <a:t>Measurable</a:t>
            </a:r>
            <a:r>
              <a:rPr lang="en-US" i="1" dirty="0" smtClean="0"/>
              <a:t> Indicator</a:t>
            </a:r>
          </a:p>
        </p:txBody>
      </p:sp>
      <p:sp>
        <p:nvSpPr>
          <p:cNvPr id="18435" name="Rectangle 3"/>
          <p:cNvSpPr>
            <a:spLocks noGrp="1" noChangeArrowheads="1"/>
          </p:cNvSpPr>
          <p:nvPr>
            <p:ph idx="1"/>
          </p:nvPr>
        </p:nvSpPr>
        <p:spPr>
          <a:xfrm>
            <a:off x="457200" y="1066800"/>
            <a:ext cx="8458200" cy="4648200"/>
          </a:xfrm>
        </p:spPr>
        <p:txBody>
          <a:bodyPr/>
          <a:lstStyle/>
          <a:p>
            <a:pPr marL="0" indent="0" eaLnBrk="1" hangingPunct="1">
              <a:buFont typeface="Wingdings" panose="05000000000000000000" pitchFamily="2" charset="2"/>
              <a:buNone/>
            </a:pPr>
            <a:r>
              <a:rPr lang="en-US" smtClean="0"/>
              <a:t>The specific item of information that tracks (“indicates”) a program’s success on an outcome:</a:t>
            </a:r>
          </a:p>
          <a:p>
            <a:pPr marL="0" indent="0" eaLnBrk="1" hangingPunct="1">
              <a:buFont typeface="Wingdings" panose="05000000000000000000" pitchFamily="2" charset="2"/>
              <a:buNone/>
            </a:pPr>
            <a:r>
              <a:rPr lang="en-US" sz="1400" smtClean="0"/>
              <a:t>  </a:t>
            </a:r>
          </a:p>
          <a:p>
            <a:pPr marL="0" indent="0" eaLnBrk="1" hangingPunct="1"/>
            <a:r>
              <a:rPr lang="en-US" smtClean="0"/>
              <a:t>  Defines exactly what you mean by the outcome</a:t>
            </a:r>
          </a:p>
          <a:p>
            <a:pPr marL="0" indent="0" eaLnBrk="1" hangingPunct="1">
              <a:buFont typeface="Tahoma" panose="020B0604030504040204" pitchFamily="34" charset="0"/>
              <a:buNone/>
            </a:pPr>
            <a:endParaRPr lang="en-US" sz="1400" smtClean="0"/>
          </a:p>
          <a:p>
            <a:pPr marL="0" indent="0" eaLnBrk="1" hangingPunct="1"/>
            <a:r>
              <a:rPr lang="en-US" smtClean="0"/>
              <a:t>  Shows how much the outcome is being achieved</a:t>
            </a:r>
            <a:endParaRPr lang="en-US" sz="1400" smtClean="0"/>
          </a:p>
          <a:p>
            <a:pPr marL="0" indent="0" eaLnBrk="1" hangingPunct="1">
              <a:buFont typeface="Tahoma" panose="020B0604030504040204" pitchFamily="34" charset="0"/>
              <a:buNone/>
            </a:pPr>
            <a:endParaRPr lang="en-US" sz="1400" smtClean="0"/>
          </a:p>
          <a:p>
            <a:pPr marL="0" indent="0" eaLnBrk="1" hangingPunct="1"/>
            <a:r>
              <a:rPr lang="en-US" smtClean="0"/>
              <a:t>  Often expressed as the number (#) and</a:t>
            </a:r>
          </a:p>
          <a:p>
            <a:pPr marL="0" indent="0" eaLnBrk="1" hangingPunct="1">
              <a:buFont typeface="Tahoma" panose="020B0604030504040204" pitchFamily="34" charset="0"/>
              <a:buNone/>
            </a:pPr>
            <a:r>
              <a:rPr lang="en-US" smtClean="0"/>
              <a:t>   percent (%) of participants achieving the outcome</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28600" y="381000"/>
            <a:ext cx="5638800" cy="609600"/>
          </a:xfrm>
        </p:spPr>
        <p:txBody>
          <a:bodyPr/>
          <a:lstStyle/>
          <a:p>
            <a:pPr eaLnBrk="1" hangingPunct="1">
              <a:defRPr/>
            </a:pPr>
            <a:r>
              <a:rPr lang="en-US" smtClean="0"/>
              <a:t>At-Risk Teen Mentoring Program</a:t>
            </a:r>
            <a:r>
              <a:rPr lang="en-US" sz="1400" smtClean="0"/>
              <a:t> </a:t>
            </a:r>
          </a:p>
        </p:txBody>
      </p:sp>
      <p:sp>
        <p:nvSpPr>
          <p:cNvPr id="19459" name="Rectangle 3"/>
          <p:cNvSpPr>
            <a:spLocks noChangeArrowheads="1"/>
          </p:cNvSpPr>
          <p:nvPr/>
        </p:nvSpPr>
        <p:spPr bwMode="auto">
          <a:xfrm>
            <a:off x="1905000" y="5105400"/>
            <a:ext cx="5257800" cy="7620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1400" b="1">
              <a:latin typeface="Times New Roman" panose="02020603050405020304" pitchFamily="18" charset="0"/>
            </a:endParaRPr>
          </a:p>
        </p:txBody>
      </p:sp>
      <p:sp>
        <p:nvSpPr>
          <p:cNvPr id="19460" name="Text Box 4"/>
          <p:cNvSpPr txBox="1">
            <a:spLocks noChangeArrowheads="1"/>
          </p:cNvSpPr>
          <p:nvPr/>
        </p:nvSpPr>
        <p:spPr bwMode="auto">
          <a:xfrm>
            <a:off x="1905000" y="5105400"/>
            <a:ext cx="533400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a:latin typeface="Times New Roman" panose="02020603050405020304" pitchFamily="18" charset="0"/>
              </a:rPr>
              <a:t>Mentors meet with at-risk teens for an hour each week. Mentors stress the importance of education, encourage school attendance, </a:t>
            </a:r>
          </a:p>
          <a:p>
            <a:pPr algn="ctr" eaLnBrk="1" hangingPunct="1"/>
            <a:r>
              <a:rPr lang="en-US" sz="1400" b="1">
                <a:latin typeface="Times New Roman" panose="02020603050405020304" pitchFamily="18" charset="0"/>
              </a:rPr>
              <a:t>occasionally help with homework.</a:t>
            </a:r>
          </a:p>
        </p:txBody>
      </p:sp>
      <p:sp>
        <p:nvSpPr>
          <p:cNvPr id="19461" name="Text Box 5"/>
          <p:cNvSpPr txBox="1">
            <a:spLocks noChangeArrowheads="1"/>
          </p:cNvSpPr>
          <p:nvPr/>
        </p:nvSpPr>
        <p:spPr bwMode="auto">
          <a:xfrm>
            <a:off x="1600200" y="3505200"/>
            <a:ext cx="14478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sz="4000" b="1">
              <a:latin typeface="Times New Roman" panose="02020603050405020304" pitchFamily="18" charset="0"/>
            </a:endParaRPr>
          </a:p>
        </p:txBody>
      </p:sp>
      <p:sp>
        <p:nvSpPr>
          <p:cNvPr id="19462" name="Rectangle 6"/>
          <p:cNvSpPr>
            <a:spLocks noChangeArrowheads="1"/>
          </p:cNvSpPr>
          <p:nvPr/>
        </p:nvSpPr>
        <p:spPr bwMode="auto">
          <a:xfrm>
            <a:off x="685800" y="3962400"/>
            <a:ext cx="1752600" cy="685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a:latin typeface="Times New Roman" panose="02020603050405020304" pitchFamily="18" charset="0"/>
              </a:rPr>
              <a:t>At-risk teens complete </a:t>
            </a:r>
          </a:p>
          <a:p>
            <a:pPr algn="ctr" eaLnBrk="1" hangingPunct="1"/>
            <a:r>
              <a:rPr lang="en-US" sz="1400" b="1">
                <a:latin typeface="Times New Roman" panose="02020603050405020304" pitchFamily="18" charset="0"/>
              </a:rPr>
              <a:t>homework regularly.</a:t>
            </a:r>
          </a:p>
        </p:txBody>
      </p:sp>
      <p:sp>
        <p:nvSpPr>
          <p:cNvPr id="19463" name="Rectangle 7"/>
          <p:cNvSpPr>
            <a:spLocks noChangeArrowheads="1"/>
          </p:cNvSpPr>
          <p:nvPr/>
        </p:nvSpPr>
        <p:spPr bwMode="auto">
          <a:xfrm>
            <a:off x="685800" y="2895600"/>
            <a:ext cx="1752600" cy="7620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a:latin typeface="Times New Roman" panose="02020603050405020304" pitchFamily="18" charset="0"/>
              </a:rPr>
              <a:t>At-risk teens earn</a:t>
            </a:r>
          </a:p>
          <a:p>
            <a:pPr algn="ctr" eaLnBrk="1" hangingPunct="1"/>
            <a:r>
              <a:rPr lang="en-US" sz="1400" b="1">
                <a:latin typeface="Times New Roman" panose="02020603050405020304" pitchFamily="18" charset="0"/>
              </a:rPr>
              <a:t>better grades. </a:t>
            </a:r>
          </a:p>
        </p:txBody>
      </p:sp>
      <p:sp>
        <p:nvSpPr>
          <p:cNvPr id="19464" name="Rectangle 8"/>
          <p:cNvSpPr>
            <a:spLocks noChangeArrowheads="1"/>
          </p:cNvSpPr>
          <p:nvPr/>
        </p:nvSpPr>
        <p:spPr bwMode="auto">
          <a:xfrm>
            <a:off x="762000" y="1981200"/>
            <a:ext cx="1676400" cy="6096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a:latin typeface="Times New Roman" panose="02020603050405020304" pitchFamily="18" charset="0"/>
              </a:rPr>
              <a:t>At-risk teens achieve </a:t>
            </a:r>
          </a:p>
          <a:p>
            <a:pPr algn="ctr" eaLnBrk="1" hangingPunct="1"/>
            <a:r>
              <a:rPr lang="en-US" sz="1400" b="1">
                <a:latin typeface="Times New Roman" panose="02020603050405020304" pitchFamily="18" charset="0"/>
              </a:rPr>
              <a:t>passing grades.</a:t>
            </a:r>
          </a:p>
        </p:txBody>
      </p:sp>
      <p:sp>
        <p:nvSpPr>
          <p:cNvPr id="19465" name="Rectangle 9"/>
          <p:cNvSpPr>
            <a:spLocks noChangeArrowheads="1"/>
          </p:cNvSpPr>
          <p:nvPr/>
        </p:nvSpPr>
        <p:spPr bwMode="auto">
          <a:xfrm>
            <a:off x="5181600" y="3657600"/>
            <a:ext cx="1600200" cy="7620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sz="1400" b="1"/>
          </a:p>
          <a:p>
            <a:pPr algn="ctr" eaLnBrk="1" hangingPunct="1"/>
            <a:r>
              <a:rPr lang="en-US" sz="1400" b="1">
                <a:latin typeface="Times New Roman" panose="02020603050405020304" pitchFamily="18" charset="0"/>
                <a:cs typeface="Times New Roman" panose="02020603050405020304" pitchFamily="18" charset="0"/>
              </a:rPr>
              <a:t>At-risk teens attend</a:t>
            </a:r>
          </a:p>
          <a:p>
            <a:pPr algn="ctr" eaLnBrk="1" hangingPunct="1"/>
            <a:r>
              <a:rPr lang="en-US" sz="1400" b="1">
                <a:latin typeface="Times New Roman" panose="02020603050405020304" pitchFamily="18" charset="0"/>
                <a:cs typeface="Times New Roman" panose="02020603050405020304" pitchFamily="18" charset="0"/>
              </a:rPr>
              <a:t>school regularly.</a:t>
            </a:r>
          </a:p>
          <a:p>
            <a:pPr algn="ctr" eaLnBrk="1" hangingPunct="1"/>
            <a:endParaRPr lang="en-US" sz="1400" b="1">
              <a:latin typeface="Times New Roman" panose="02020603050405020304" pitchFamily="18" charset="0"/>
            </a:endParaRPr>
          </a:p>
        </p:txBody>
      </p:sp>
      <p:sp>
        <p:nvSpPr>
          <p:cNvPr id="19466" name="Rectangle 10"/>
          <p:cNvSpPr>
            <a:spLocks noChangeArrowheads="1"/>
          </p:cNvSpPr>
          <p:nvPr/>
        </p:nvSpPr>
        <p:spPr bwMode="auto">
          <a:xfrm>
            <a:off x="5105400" y="2286000"/>
            <a:ext cx="1676400" cy="9144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a:latin typeface="Times New Roman" panose="02020603050405020304" pitchFamily="18" charset="0"/>
              </a:rPr>
              <a:t>At-risk teens meet</a:t>
            </a:r>
          </a:p>
          <a:p>
            <a:pPr algn="ctr" eaLnBrk="1" hangingPunct="1"/>
            <a:r>
              <a:rPr lang="en-US" sz="1400" b="1">
                <a:latin typeface="Times New Roman" panose="02020603050405020304" pitchFamily="18" charset="0"/>
              </a:rPr>
              <a:t>district attendance </a:t>
            </a:r>
          </a:p>
          <a:p>
            <a:pPr algn="ctr" eaLnBrk="1" hangingPunct="1"/>
            <a:r>
              <a:rPr lang="en-US" sz="1400" b="1">
                <a:latin typeface="Times New Roman" panose="02020603050405020304" pitchFamily="18" charset="0"/>
              </a:rPr>
              <a:t>requirements</a:t>
            </a:r>
          </a:p>
        </p:txBody>
      </p:sp>
      <p:sp>
        <p:nvSpPr>
          <p:cNvPr id="19467" name="Rectangle 11"/>
          <p:cNvSpPr>
            <a:spLocks noChangeArrowheads="1"/>
          </p:cNvSpPr>
          <p:nvPr/>
        </p:nvSpPr>
        <p:spPr bwMode="auto">
          <a:xfrm>
            <a:off x="3048000" y="1143000"/>
            <a:ext cx="3352800" cy="6096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400" b="1">
                <a:latin typeface="Times New Roman" panose="02020603050405020304" pitchFamily="18" charset="0"/>
              </a:rPr>
              <a:t>At-risk teens graduate from high school.</a:t>
            </a:r>
          </a:p>
        </p:txBody>
      </p:sp>
      <p:sp>
        <p:nvSpPr>
          <p:cNvPr id="19468" name="Line 12"/>
          <p:cNvSpPr>
            <a:spLocks noChangeShapeType="1"/>
          </p:cNvSpPr>
          <p:nvPr/>
        </p:nvSpPr>
        <p:spPr bwMode="auto">
          <a:xfrm flipV="1">
            <a:off x="2438400" y="46482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9469" name="Line 13"/>
          <p:cNvSpPr>
            <a:spLocks noChangeShapeType="1"/>
          </p:cNvSpPr>
          <p:nvPr/>
        </p:nvSpPr>
        <p:spPr bwMode="auto">
          <a:xfrm flipV="1">
            <a:off x="2438400" y="36576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9470" name="Line 14"/>
          <p:cNvSpPr>
            <a:spLocks noChangeShapeType="1"/>
          </p:cNvSpPr>
          <p:nvPr/>
        </p:nvSpPr>
        <p:spPr bwMode="auto">
          <a:xfrm flipV="1">
            <a:off x="2438400" y="25908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9471" name="Line 15"/>
          <p:cNvSpPr>
            <a:spLocks noChangeShapeType="1"/>
          </p:cNvSpPr>
          <p:nvPr/>
        </p:nvSpPr>
        <p:spPr bwMode="auto">
          <a:xfrm flipV="1">
            <a:off x="6019800" y="4419600"/>
            <a:ext cx="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9472" name="Line 16"/>
          <p:cNvSpPr>
            <a:spLocks noChangeShapeType="1"/>
          </p:cNvSpPr>
          <p:nvPr/>
        </p:nvSpPr>
        <p:spPr bwMode="auto">
          <a:xfrm flipV="1">
            <a:off x="6019800" y="32004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9473" name="Line 17"/>
          <p:cNvSpPr>
            <a:spLocks noChangeShapeType="1"/>
          </p:cNvSpPr>
          <p:nvPr/>
        </p:nvSpPr>
        <p:spPr bwMode="auto">
          <a:xfrm flipV="1">
            <a:off x="6019800" y="18288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9474" name="Line 18"/>
          <p:cNvSpPr>
            <a:spLocks noChangeShapeType="1"/>
          </p:cNvSpPr>
          <p:nvPr/>
        </p:nvSpPr>
        <p:spPr bwMode="auto">
          <a:xfrm flipV="1">
            <a:off x="2438400" y="1752600"/>
            <a:ext cx="53340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9475" name="Text Box 20"/>
          <p:cNvSpPr txBox="1">
            <a:spLocks noChangeArrowheads="1"/>
          </p:cNvSpPr>
          <p:nvPr/>
        </p:nvSpPr>
        <p:spPr bwMode="auto">
          <a:xfrm>
            <a:off x="2438400" y="3962400"/>
            <a:ext cx="2362200" cy="649288"/>
          </a:xfrm>
          <a:prstGeom prst="rect">
            <a:avLst/>
          </a:prstGeom>
          <a:solidFill>
            <a:srgbClr val="FFFF66"/>
          </a:solid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1200" b="1">
                <a:latin typeface="Times New Roman" panose="02020603050405020304" pitchFamily="18" charset="0"/>
                <a:cs typeface="Times New Roman" panose="02020603050405020304" pitchFamily="18" charset="0"/>
              </a:rPr>
              <a:t># and % of teens who finish their homework at least three days out of the week</a:t>
            </a:r>
          </a:p>
        </p:txBody>
      </p:sp>
      <p:sp>
        <p:nvSpPr>
          <p:cNvPr id="19476" name="Text Box 21"/>
          <p:cNvSpPr txBox="1">
            <a:spLocks noChangeArrowheads="1"/>
          </p:cNvSpPr>
          <p:nvPr/>
        </p:nvSpPr>
        <p:spPr bwMode="auto">
          <a:xfrm>
            <a:off x="3276600" y="2895600"/>
            <a:ext cx="1371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sz="1200" b="1"/>
          </a:p>
        </p:txBody>
      </p:sp>
      <p:sp>
        <p:nvSpPr>
          <p:cNvPr id="19477" name="Text Box 22"/>
          <p:cNvSpPr txBox="1">
            <a:spLocks noChangeArrowheads="1"/>
          </p:cNvSpPr>
          <p:nvPr/>
        </p:nvSpPr>
        <p:spPr bwMode="auto">
          <a:xfrm>
            <a:off x="2438400" y="2971800"/>
            <a:ext cx="2209800" cy="830263"/>
          </a:xfrm>
          <a:prstGeom prst="rect">
            <a:avLst/>
          </a:prstGeom>
          <a:solidFill>
            <a:srgbClr val="FFFF66"/>
          </a:solid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1200" b="1">
                <a:latin typeface="Times New Roman" panose="02020603050405020304" pitchFamily="18" charset="0"/>
                <a:cs typeface="Times New Roman" panose="02020603050405020304" pitchFamily="18" charset="0"/>
              </a:rPr>
              <a:t># and % of teens who earn better grades in the semester after the intervention than before</a:t>
            </a:r>
          </a:p>
        </p:txBody>
      </p:sp>
      <p:sp>
        <p:nvSpPr>
          <p:cNvPr id="19478" name="Text Box 23"/>
          <p:cNvSpPr txBox="1">
            <a:spLocks noChangeArrowheads="1"/>
          </p:cNvSpPr>
          <p:nvPr/>
        </p:nvSpPr>
        <p:spPr bwMode="auto">
          <a:xfrm>
            <a:off x="2438400" y="2057400"/>
            <a:ext cx="1752600" cy="646113"/>
          </a:xfrm>
          <a:prstGeom prst="rect">
            <a:avLst/>
          </a:prstGeom>
          <a:solidFill>
            <a:srgbClr val="FFFF66"/>
          </a:solid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1200" b="1">
                <a:latin typeface="Times New Roman" panose="02020603050405020304" pitchFamily="18" charset="0"/>
                <a:cs typeface="Times New Roman" panose="02020603050405020304" pitchFamily="18" charset="0"/>
              </a:rPr>
              <a:t># and % of teens who earn a C or better overall</a:t>
            </a:r>
          </a:p>
        </p:txBody>
      </p:sp>
      <p:sp>
        <p:nvSpPr>
          <p:cNvPr id="19479" name="Text Box 24"/>
          <p:cNvSpPr txBox="1">
            <a:spLocks noChangeArrowheads="1"/>
          </p:cNvSpPr>
          <p:nvPr/>
        </p:nvSpPr>
        <p:spPr bwMode="auto">
          <a:xfrm>
            <a:off x="6781800" y="3733800"/>
            <a:ext cx="1981200" cy="649288"/>
          </a:xfrm>
          <a:prstGeom prst="rect">
            <a:avLst/>
          </a:prstGeom>
          <a:solidFill>
            <a:srgbClr val="FFFF66"/>
          </a:solid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1200" b="1">
                <a:latin typeface="Times New Roman" panose="02020603050405020304" pitchFamily="18" charset="0"/>
                <a:cs typeface="Times New Roman" panose="02020603050405020304" pitchFamily="18" charset="0"/>
              </a:rPr>
              <a:t># and % of teens who attend school at least 80% of the time</a:t>
            </a:r>
          </a:p>
        </p:txBody>
      </p:sp>
      <p:sp>
        <p:nvSpPr>
          <p:cNvPr id="19480" name="Text Box 26"/>
          <p:cNvSpPr txBox="1">
            <a:spLocks noChangeArrowheads="1"/>
          </p:cNvSpPr>
          <p:nvPr/>
        </p:nvSpPr>
        <p:spPr bwMode="auto">
          <a:xfrm>
            <a:off x="6781800" y="2438400"/>
            <a:ext cx="1905000" cy="646113"/>
          </a:xfrm>
          <a:prstGeom prst="rect">
            <a:avLst/>
          </a:prstGeom>
          <a:solidFill>
            <a:srgbClr val="FFFF66"/>
          </a:solid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1200" b="1">
                <a:latin typeface="Times New Roman" panose="02020603050405020304" pitchFamily="18" charset="0"/>
                <a:cs typeface="Times New Roman" panose="02020603050405020304" pitchFamily="18" charset="0"/>
              </a:rPr>
              <a:t># and % of teens who avoid attendance problems with the district</a:t>
            </a:r>
          </a:p>
        </p:txBody>
      </p:sp>
      <p:sp>
        <p:nvSpPr>
          <p:cNvPr id="19481" name="Text Box 26"/>
          <p:cNvSpPr txBox="1">
            <a:spLocks noChangeArrowheads="1"/>
          </p:cNvSpPr>
          <p:nvPr/>
        </p:nvSpPr>
        <p:spPr bwMode="auto">
          <a:xfrm>
            <a:off x="6400800" y="1219200"/>
            <a:ext cx="1905000" cy="461963"/>
          </a:xfrm>
          <a:prstGeom prst="rect">
            <a:avLst/>
          </a:prstGeom>
          <a:solidFill>
            <a:srgbClr val="FFFF66"/>
          </a:solid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1200" b="1">
                <a:latin typeface="Times New Roman" panose="02020603050405020304" pitchFamily="18" charset="0"/>
                <a:cs typeface="Times New Roman" panose="02020603050405020304" pitchFamily="18" charset="0"/>
              </a:rPr>
              <a:t># and % of teens who receive a diploma on time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458200" cy="4221163"/>
          </a:xfrm>
        </p:spPr>
        <p:txBody>
          <a:bodyPr/>
          <a:lstStyle/>
          <a:p>
            <a:pPr algn="ctr" eaLnBrk="1" hangingPunct="1">
              <a:defRPr/>
            </a:pPr>
            <a:r>
              <a:rPr lang="en-US" sz="4800" dirty="0" smtClean="0"/>
              <a:t>Question:</a:t>
            </a:r>
            <a:r>
              <a:rPr lang="en-US" dirty="0" smtClean="0"/>
              <a:t/>
            </a:r>
            <a:br>
              <a:rPr lang="en-US" dirty="0" smtClean="0"/>
            </a:br>
            <a:r>
              <a:rPr lang="en-US" dirty="0" smtClean="0"/>
              <a:t/>
            </a:r>
            <a:br>
              <a:rPr lang="en-US" dirty="0" smtClean="0"/>
            </a:br>
            <a:r>
              <a:rPr lang="en-US" dirty="0" smtClean="0"/>
              <a:t>Can indicators measure qualitative outcomes?</a:t>
            </a:r>
            <a:endParaRPr lang="en-US" sz="3600" dirty="0"/>
          </a:p>
        </p:txBody>
      </p:sp>
      <p:sp>
        <p:nvSpPr>
          <p:cNvPr id="20483" name="Slide Number Placeholder 2"/>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A29AC89-7395-4EC2-832F-FAF448AC5D16}" type="slidenum">
              <a:rPr lang="en-US">
                <a:solidFill>
                  <a:schemeClr val="bg1"/>
                </a:solidFill>
              </a:rPr>
              <a:pPr eaLnBrk="1" hangingPunct="1"/>
              <a:t>15</a:t>
            </a:fld>
            <a:endParaRPr lang="en-US">
              <a:solidFill>
                <a:schemeClr val="bg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696200" cy="5287963"/>
          </a:xfrm>
        </p:spPr>
        <p:txBody>
          <a:bodyPr/>
          <a:lstStyle/>
          <a:p>
            <a:pPr eaLnBrk="1" hangingPunct="1">
              <a:defRPr/>
            </a:pPr>
            <a:r>
              <a:rPr lang="en-US" dirty="0" smtClean="0"/>
              <a:t>--  # and % of CIL consumers who feel more independent</a:t>
            </a:r>
            <a:br>
              <a:rPr lang="en-US" dirty="0" smtClean="0"/>
            </a:br>
            <a:r>
              <a:rPr lang="en-US" dirty="0" smtClean="0"/>
              <a:t/>
            </a:r>
            <a:br>
              <a:rPr lang="en-US" dirty="0" smtClean="0"/>
            </a:br>
            <a:r>
              <a:rPr lang="en-US" dirty="0" smtClean="0"/>
              <a:t>--  # and % of parents who appreciate what the CIL has done for their child</a:t>
            </a:r>
            <a:br>
              <a:rPr lang="en-US" dirty="0" smtClean="0"/>
            </a:br>
            <a:r>
              <a:rPr lang="en-US" dirty="0" smtClean="0"/>
              <a:t/>
            </a:r>
            <a:br>
              <a:rPr lang="en-US" dirty="0" smtClean="0"/>
            </a:br>
            <a:r>
              <a:rPr lang="en-US" dirty="0" smtClean="0"/>
              <a:t>--  # and % of City Council members who have a positive attitude towsards the CIL</a:t>
            </a:r>
            <a:endParaRPr lang="en-US" dirty="0"/>
          </a:p>
        </p:txBody>
      </p:sp>
      <p:sp>
        <p:nvSpPr>
          <p:cNvPr id="21507" name="Slide Number Placeholder 2"/>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50F1732-C6CD-434A-B437-39D03375DA31}" type="slidenum">
              <a:rPr lang="en-US">
                <a:solidFill>
                  <a:schemeClr val="bg1"/>
                </a:solidFill>
              </a:rPr>
              <a:pPr eaLnBrk="1" hangingPunct="1"/>
              <a:t>16</a:t>
            </a:fld>
            <a:endParaRPr lang="en-US">
              <a:solidFill>
                <a:schemeClr val="bg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458200" cy="4221163"/>
          </a:xfrm>
        </p:spPr>
        <p:txBody>
          <a:bodyPr/>
          <a:lstStyle/>
          <a:p>
            <a:pPr algn="ctr" eaLnBrk="1" hangingPunct="1">
              <a:defRPr/>
            </a:pPr>
            <a:r>
              <a:rPr lang="en-US" sz="4800" dirty="0" smtClean="0"/>
              <a:t>Question:</a:t>
            </a:r>
            <a:r>
              <a:rPr lang="en-US" dirty="0" smtClean="0"/>
              <a:t/>
            </a:r>
            <a:br>
              <a:rPr lang="en-US" dirty="0" smtClean="0"/>
            </a:br>
            <a:r>
              <a:rPr lang="en-US" dirty="0" smtClean="0"/>
              <a:t/>
            </a:r>
            <a:br>
              <a:rPr lang="en-US" dirty="0" smtClean="0"/>
            </a:br>
            <a:r>
              <a:rPr lang="en-US" dirty="0" smtClean="0"/>
              <a:t>More examples of IL outcomes and indicators?</a:t>
            </a:r>
            <a:endParaRPr lang="en-US" sz="3600" dirty="0"/>
          </a:p>
        </p:txBody>
      </p:sp>
      <p:sp>
        <p:nvSpPr>
          <p:cNvPr id="22531" name="Slide Number Placeholder 2"/>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0666F52-A154-4A5F-91E6-CD105EF2F9B9}" type="slidenum">
              <a:rPr lang="en-US">
                <a:solidFill>
                  <a:schemeClr val="bg1"/>
                </a:solidFill>
              </a:rPr>
              <a:pPr eaLnBrk="1" hangingPunct="1"/>
              <a:t>17</a:t>
            </a:fld>
            <a:endParaRPr lang="en-US">
              <a:solidFill>
                <a:schemeClr val="bg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696200" cy="5287963"/>
          </a:xfrm>
        </p:spPr>
        <p:txBody>
          <a:bodyPr/>
          <a:lstStyle/>
          <a:p>
            <a:pPr eaLnBrk="1" hangingPunct="1">
              <a:defRPr/>
            </a:pPr>
            <a:r>
              <a:rPr lang="en-US" dirty="0" smtClean="0"/>
              <a:t>--  List of the field test outcomes and indicators in your materials</a:t>
            </a:r>
            <a:br>
              <a:rPr lang="en-US" dirty="0" smtClean="0"/>
            </a:br>
            <a:r>
              <a:rPr lang="en-US" dirty="0" smtClean="0"/>
              <a:t/>
            </a:r>
            <a:br>
              <a:rPr lang="en-US" dirty="0" smtClean="0"/>
            </a:br>
            <a:r>
              <a:rPr lang="en-US" dirty="0" smtClean="0"/>
              <a:t>--  Other examples we can think of together</a:t>
            </a:r>
            <a:endParaRPr lang="en-US" dirty="0"/>
          </a:p>
        </p:txBody>
      </p:sp>
      <p:sp>
        <p:nvSpPr>
          <p:cNvPr id="23555" name="Slide Number Placeholder 2"/>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C586F65-3E5C-496B-9FF0-01C7F263B680}" type="slidenum">
              <a:rPr lang="en-US">
                <a:solidFill>
                  <a:schemeClr val="bg1"/>
                </a:solidFill>
              </a:rPr>
              <a:pPr eaLnBrk="1" hangingPunct="1"/>
              <a:t>18</a:t>
            </a:fld>
            <a:endParaRPr lang="en-US">
              <a:solidFill>
                <a:schemeClr val="bg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458200" cy="4221163"/>
          </a:xfrm>
        </p:spPr>
        <p:txBody>
          <a:bodyPr/>
          <a:lstStyle/>
          <a:p>
            <a:pPr algn="ctr" eaLnBrk="1" hangingPunct="1">
              <a:defRPr/>
            </a:pPr>
            <a:r>
              <a:rPr lang="en-US" sz="4800" dirty="0" smtClean="0"/>
              <a:t>Question:</a:t>
            </a:r>
            <a:r>
              <a:rPr lang="en-US" dirty="0" smtClean="0"/>
              <a:t/>
            </a:r>
            <a:br>
              <a:rPr lang="en-US" dirty="0" smtClean="0"/>
            </a:br>
            <a:r>
              <a:rPr lang="en-US" dirty="0" smtClean="0"/>
              <a:t/>
            </a:r>
            <a:br>
              <a:rPr lang="en-US" dirty="0" smtClean="0"/>
            </a:br>
            <a:r>
              <a:rPr lang="en-US" dirty="0" smtClean="0"/>
              <a:t>Instruments that are valid and reliable to measure CIL outcomes?</a:t>
            </a:r>
            <a:endParaRPr lang="en-US" sz="3600" dirty="0"/>
          </a:p>
        </p:txBody>
      </p:sp>
      <p:sp>
        <p:nvSpPr>
          <p:cNvPr id="24579" name="Slide Number Placeholder 2"/>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0F3F702-8806-40BB-B0B7-3C6469FF17EC}" type="slidenum">
              <a:rPr lang="en-US">
                <a:solidFill>
                  <a:schemeClr val="bg1"/>
                </a:solidFill>
              </a:rPr>
              <a:pPr eaLnBrk="1" hangingPunct="1"/>
              <a:t>19</a:t>
            </a:fld>
            <a:endParaRPr lang="en-US">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37" name="Hexagon 36"/>
          <p:cNvSpPr/>
          <p:nvPr/>
        </p:nvSpPr>
        <p:spPr>
          <a:xfrm>
            <a:off x="4996117" y="1703317"/>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5" name="Hexagon 34"/>
          <p:cNvSpPr/>
          <p:nvPr/>
        </p:nvSpPr>
        <p:spPr>
          <a:xfrm>
            <a:off x="2572763" y="1684267"/>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1" name="Hexagon 30"/>
          <p:cNvSpPr/>
          <p:nvPr/>
        </p:nvSpPr>
        <p:spPr>
          <a:xfrm rot="10800000">
            <a:off x="1359039" y="2446681"/>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Hexagon 2"/>
          <p:cNvSpPr/>
          <p:nvPr/>
        </p:nvSpPr>
        <p:spPr>
          <a:xfrm>
            <a:off x="1339989" y="3971924"/>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7182" name="Picture 2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30388" y="4333875"/>
            <a:ext cx="682625"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 name="Hexagon 37"/>
          <p:cNvSpPr/>
          <p:nvPr/>
        </p:nvSpPr>
        <p:spPr>
          <a:xfrm>
            <a:off x="152400" y="4715062"/>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7186" name="Picture 2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76275" y="5138738"/>
            <a:ext cx="682625"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87" name="Picture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373438" y="5054600"/>
            <a:ext cx="1474787" cy="150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88" name="Picture 2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910388" y="152400"/>
            <a:ext cx="2005012" cy="150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Title 28"/>
          <p:cNvSpPr>
            <a:spLocks noGrp="1"/>
          </p:cNvSpPr>
          <p:nvPr>
            <p:ph type="title"/>
          </p:nvPr>
        </p:nvSpPr>
        <p:spPr>
          <a:xfrm>
            <a:off x="121409" y="228600"/>
            <a:ext cx="6355323" cy="679691"/>
          </a:xfrm>
        </p:spPr>
        <p:txBody>
          <a:bodyPr/>
          <a:lstStyle/>
          <a:p>
            <a:pPr marL="0" indent="0" algn="l" eaLnBrk="1" fontAlgn="auto" hangingPunct="1">
              <a:spcAft>
                <a:spcPts val="0"/>
              </a:spcAft>
              <a:buClr>
                <a:schemeClr val="accent6">
                  <a:lumMod val="75000"/>
                </a:schemeClr>
              </a:buClr>
              <a:buFont typeface="Georgia" panose="02040502050405020303" pitchFamily="18" charset="0"/>
              <a:buNone/>
              <a:defRPr/>
            </a:pPr>
            <a:r>
              <a:rPr lang="en-US" sz="3200" dirty="0" smtClean="0">
                <a:solidFill>
                  <a:schemeClr val="tx2"/>
                </a:solidFill>
                <a:latin typeface="Arial Rounded MT Bold" pitchFamily="34" charset="0"/>
              </a:rPr>
              <a:t>End of the Road!</a:t>
            </a:r>
            <a:endParaRPr lang="en-US" sz="3200" dirty="0">
              <a:solidFill>
                <a:schemeClr val="tx2"/>
              </a:solidFill>
              <a:latin typeface="Arial Rounded MT Bold" pitchFamily="34" charset="0"/>
            </a:endParaRPr>
          </a:p>
        </p:txBody>
      </p:sp>
      <p:sp>
        <p:nvSpPr>
          <p:cNvPr id="36" name="Hexagon 35"/>
          <p:cNvSpPr/>
          <p:nvPr/>
        </p:nvSpPr>
        <p:spPr>
          <a:xfrm>
            <a:off x="3781425" y="930963"/>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9" name="Hexagon 38"/>
          <p:cNvSpPr/>
          <p:nvPr/>
        </p:nvSpPr>
        <p:spPr>
          <a:xfrm>
            <a:off x="4996117" y="3219035"/>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0" name="Hexagon 39"/>
          <p:cNvSpPr/>
          <p:nvPr/>
        </p:nvSpPr>
        <p:spPr>
          <a:xfrm>
            <a:off x="6230973" y="3962400"/>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1" name="Hexagon 40"/>
          <p:cNvSpPr/>
          <p:nvPr/>
        </p:nvSpPr>
        <p:spPr>
          <a:xfrm>
            <a:off x="7448208" y="3199344"/>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2" name="TextBox 41"/>
          <p:cNvSpPr txBox="1"/>
          <p:nvPr/>
        </p:nvSpPr>
        <p:spPr>
          <a:xfrm>
            <a:off x="177800" y="4800600"/>
            <a:ext cx="1498600" cy="1323975"/>
          </a:xfrm>
          <a:prstGeom prst="rect">
            <a:avLst/>
          </a:prstGeom>
          <a:noFill/>
          <a:effectLst/>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Outcomes </a:t>
            </a:r>
          </a:p>
          <a:p>
            <a:pPr algn="ctr">
              <a:defRPr/>
            </a:pPr>
            <a:r>
              <a:rPr lang="en-US" sz="2000" b="1" dirty="0">
                <a:effectLst>
                  <a:outerShdw blurRad="38100" dist="38100" dir="2700000" algn="tl">
                    <a:srgbClr val="000000">
                      <a:alpha val="43137"/>
                    </a:srgbClr>
                  </a:outerShdw>
                </a:effectLst>
                <a:latin typeface="Arial Narrow" pitchFamily="34" charset="0"/>
              </a:rPr>
              <a:t>&amp;  </a:t>
            </a:r>
          </a:p>
          <a:p>
            <a:pPr algn="ctr">
              <a:defRPr/>
            </a:pPr>
            <a:r>
              <a:rPr lang="en-US" sz="2000" b="1" dirty="0">
                <a:effectLst>
                  <a:outerShdw blurRad="38100" dist="38100" dir="2700000" algn="tl">
                    <a:srgbClr val="000000">
                      <a:alpha val="43137"/>
                    </a:srgbClr>
                  </a:outerShdw>
                </a:effectLst>
                <a:latin typeface="Arial Narrow" pitchFamily="34" charset="0"/>
              </a:rPr>
              <a:t>Outcomes Mgmt.</a:t>
            </a:r>
          </a:p>
        </p:txBody>
      </p:sp>
      <p:sp>
        <p:nvSpPr>
          <p:cNvPr id="43" name="TextBox 42"/>
          <p:cNvSpPr txBox="1"/>
          <p:nvPr/>
        </p:nvSpPr>
        <p:spPr>
          <a:xfrm>
            <a:off x="1600200" y="4292600"/>
            <a:ext cx="1143000" cy="708025"/>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Logic </a:t>
            </a:r>
          </a:p>
          <a:p>
            <a:pPr algn="ctr">
              <a:defRPr/>
            </a:pPr>
            <a:r>
              <a:rPr lang="en-US" sz="2000" b="1" dirty="0">
                <a:effectLst>
                  <a:outerShdw blurRad="38100" dist="38100" dir="2700000" algn="tl">
                    <a:srgbClr val="000000">
                      <a:alpha val="43137"/>
                    </a:srgbClr>
                  </a:outerShdw>
                </a:effectLst>
                <a:latin typeface="Arial Narrow" pitchFamily="34" charset="0"/>
              </a:rPr>
              <a:t>Models</a:t>
            </a:r>
          </a:p>
        </p:txBody>
      </p:sp>
      <p:pic>
        <p:nvPicPr>
          <p:cNvPr id="7204" name="Picture 2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47850" y="2819400"/>
            <a:ext cx="682625"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 name="TextBox 43"/>
          <p:cNvSpPr txBox="1"/>
          <p:nvPr/>
        </p:nvSpPr>
        <p:spPr>
          <a:xfrm>
            <a:off x="1492250" y="2514600"/>
            <a:ext cx="1327150" cy="1323975"/>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Choosing Outcomes</a:t>
            </a:r>
          </a:p>
          <a:p>
            <a:pPr algn="ctr">
              <a:defRPr/>
            </a:pPr>
            <a:r>
              <a:rPr lang="en-US" sz="2000" b="1" dirty="0">
                <a:effectLst>
                  <a:outerShdw blurRad="38100" dist="38100" dir="2700000" algn="tl">
                    <a:srgbClr val="000000">
                      <a:alpha val="43137"/>
                    </a:srgbClr>
                  </a:outerShdw>
                </a:effectLst>
                <a:latin typeface="Arial Narrow" pitchFamily="34" charset="0"/>
              </a:rPr>
              <a:t> to Measure</a:t>
            </a:r>
          </a:p>
        </p:txBody>
      </p:sp>
      <p:pic>
        <p:nvPicPr>
          <p:cNvPr id="7206" name="Picture 2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06725" y="2035175"/>
            <a:ext cx="682625" cy="681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 name="TextBox 44"/>
          <p:cNvSpPr txBox="1"/>
          <p:nvPr/>
        </p:nvSpPr>
        <p:spPr>
          <a:xfrm>
            <a:off x="2573338" y="2035175"/>
            <a:ext cx="1600200" cy="708025"/>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Measurable Indicators</a:t>
            </a:r>
          </a:p>
        </p:txBody>
      </p:sp>
      <p:pic>
        <p:nvPicPr>
          <p:cNvPr id="7208" name="Picture 2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303713" y="1244600"/>
            <a:ext cx="682625"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 name="TextBox 45"/>
          <p:cNvSpPr txBox="1"/>
          <p:nvPr/>
        </p:nvSpPr>
        <p:spPr>
          <a:xfrm>
            <a:off x="4098925" y="1117600"/>
            <a:ext cx="1082675" cy="1016000"/>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Sources and Methods</a:t>
            </a:r>
          </a:p>
        </p:txBody>
      </p:sp>
      <p:pic>
        <p:nvPicPr>
          <p:cNvPr id="7210" name="Picture 2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514975" y="2073275"/>
            <a:ext cx="682625"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 name="TextBox 46"/>
          <p:cNvSpPr txBox="1"/>
          <p:nvPr/>
        </p:nvSpPr>
        <p:spPr>
          <a:xfrm>
            <a:off x="4986338" y="1905000"/>
            <a:ext cx="1643062" cy="1016000"/>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Collecting Outcome Information</a:t>
            </a:r>
          </a:p>
        </p:txBody>
      </p:sp>
      <p:pic>
        <p:nvPicPr>
          <p:cNvPr id="7212" name="Picture 3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514975" y="3597275"/>
            <a:ext cx="682625"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 name="TextBox 47"/>
          <p:cNvSpPr txBox="1"/>
          <p:nvPr/>
        </p:nvSpPr>
        <p:spPr>
          <a:xfrm>
            <a:off x="5121275" y="3429000"/>
            <a:ext cx="1371600" cy="1016000"/>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Storing Outcome Information</a:t>
            </a:r>
          </a:p>
        </p:txBody>
      </p:sp>
      <p:pic>
        <p:nvPicPr>
          <p:cNvPr id="7214" name="Picture 3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689725" y="4333875"/>
            <a:ext cx="682625"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 name="TextBox 48"/>
          <p:cNvSpPr txBox="1"/>
          <p:nvPr/>
        </p:nvSpPr>
        <p:spPr>
          <a:xfrm>
            <a:off x="6307138" y="4165600"/>
            <a:ext cx="1465262" cy="1016000"/>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Analyzing Outcome Information</a:t>
            </a:r>
          </a:p>
        </p:txBody>
      </p:sp>
      <p:pic>
        <p:nvPicPr>
          <p:cNvPr id="7216" name="Picture 3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924800" y="3581400"/>
            <a:ext cx="682625"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 name="TextBox 49"/>
          <p:cNvSpPr txBox="1"/>
          <p:nvPr/>
        </p:nvSpPr>
        <p:spPr>
          <a:xfrm>
            <a:off x="7448550" y="3403600"/>
            <a:ext cx="1600200" cy="1016000"/>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Using Outcome Information</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696200" cy="5287963"/>
          </a:xfrm>
        </p:spPr>
        <p:txBody>
          <a:bodyPr/>
          <a:lstStyle/>
          <a:p>
            <a:pPr eaLnBrk="1" hangingPunct="1">
              <a:defRPr/>
            </a:pPr>
            <a:r>
              <a:rPr lang="en-US" dirty="0" smtClean="0"/>
              <a:t>--  NCIL Task Force members</a:t>
            </a:r>
            <a:br>
              <a:rPr lang="en-US" dirty="0" smtClean="0"/>
            </a:br>
            <a:r>
              <a:rPr lang="en-US" dirty="0" smtClean="0"/>
              <a:t/>
            </a:r>
            <a:br>
              <a:rPr lang="en-US" dirty="0" smtClean="0"/>
            </a:br>
            <a:r>
              <a:rPr lang="en-US" dirty="0" smtClean="0"/>
              <a:t>--  Other experts in the IL field</a:t>
            </a:r>
            <a:br>
              <a:rPr lang="en-US" dirty="0" smtClean="0"/>
            </a:br>
            <a:r>
              <a:rPr lang="en-US" dirty="0" smtClean="0"/>
              <a:t/>
            </a:r>
            <a:br>
              <a:rPr lang="en-US" dirty="0" smtClean="0"/>
            </a:br>
            <a:r>
              <a:rPr lang="en-US" dirty="0" smtClean="0"/>
              <a:t>--  Literature</a:t>
            </a:r>
            <a:br>
              <a:rPr lang="en-US" dirty="0" smtClean="0"/>
            </a:br>
            <a:r>
              <a:rPr lang="en-US" dirty="0" smtClean="0"/>
              <a:t/>
            </a:r>
            <a:br>
              <a:rPr lang="en-US" dirty="0" smtClean="0"/>
            </a:br>
            <a:r>
              <a:rPr lang="en-US" dirty="0" smtClean="0"/>
              <a:t>--  ???</a:t>
            </a:r>
            <a:endParaRPr lang="en-US" dirty="0"/>
          </a:p>
        </p:txBody>
      </p:sp>
      <p:sp>
        <p:nvSpPr>
          <p:cNvPr id="25603" name="Slide Number Placeholder 2"/>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6EB3B54-B47F-452B-8298-3AD54F35F440}" type="slidenum">
              <a:rPr lang="en-US">
                <a:solidFill>
                  <a:schemeClr val="bg1"/>
                </a:solidFill>
              </a:rPr>
              <a:pPr eaLnBrk="1" hangingPunct="1"/>
              <a:t>20</a:t>
            </a:fld>
            <a:endParaRPr lang="en-US">
              <a:solidFill>
                <a:schemeClr val="bg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458200" cy="4221163"/>
          </a:xfrm>
        </p:spPr>
        <p:txBody>
          <a:bodyPr/>
          <a:lstStyle/>
          <a:p>
            <a:pPr algn="ctr" eaLnBrk="1" hangingPunct="1">
              <a:defRPr/>
            </a:pPr>
            <a:r>
              <a:rPr lang="en-US" sz="4800" dirty="0" smtClean="0"/>
              <a:t>Question:</a:t>
            </a:r>
            <a:r>
              <a:rPr lang="en-US" dirty="0" smtClean="0"/>
              <a:t/>
            </a:r>
            <a:br>
              <a:rPr lang="en-US" dirty="0" smtClean="0"/>
            </a:br>
            <a:r>
              <a:rPr lang="en-US" dirty="0" smtClean="0"/>
              <a:t/>
            </a:r>
            <a:br>
              <a:rPr lang="en-US" dirty="0" smtClean="0"/>
            </a:br>
            <a:r>
              <a:rPr lang="en-US" dirty="0" smtClean="0"/>
              <a:t>More about the definition of “at risk”?</a:t>
            </a:r>
            <a:endParaRPr lang="en-US" sz="3600" dirty="0"/>
          </a:p>
        </p:txBody>
      </p:sp>
      <p:sp>
        <p:nvSpPr>
          <p:cNvPr id="26627" name="Slide Number Placeholder 2"/>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FB8C945-5A0C-4ED0-8150-7CB6B2D2D4AD}" type="slidenum">
              <a:rPr lang="en-US">
                <a:solidFill>
                  <a:schemeClr val="bg1"/>
                </a:solidFill>
              </a:rPr>
              <a:pPr eaLnBrk="1" hangingPunct="1"/>
              <a:t>21</a:t>
            </a:fld>
            <a:endParaRPr lang="en-US">
              <a:solidFill>
                <a:schemeClr val="bg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696200" cy="5287963"/>
          </a:xfrm>
        </p:spPr>
        <p:txBody>
          <a:bodyPr/>
          <a:lstStyle/>
          <a:p>
            <a:pPr eaLnBrk="1" hangingPunct="1">
              <a:defRPr/>
            </a:pPr>
            <a:r>
              <a:rPr lang="en-US" dirty="0" smtClean="0"/>
              <a:t>--  See page 11 of the Training Manual for the field test</a:t>
            </a:r>
            <a:br>
              <a:rPr lang="en-US" dirty="0" smtClean="0"/>
            </a:br>
            <a:r>
              <a:rPr lang="en-US" dirty="0" smtClean="0"/>
              <a:t/>
            </a:r>
            <a:br>
              <a:rPr lang="en-US" dirty="0" smtClean="0"/>
            </a:br>
            <a:r>
              <a:rPr lang="en-US" dirty="0" smtClean="0"/>
              <a:t>--  An important issue/gap for the IL field, in our opinion</a:t>
            </a:r>
            <a:endParaRPr lang="en-US" dirty="0"/>
          </a:p>
        </p:txBody>
      </p:sp>
      <p:sp>
        <p:nvSpPr>
          <p:cNvPr id="27651" name="Slide Number Placeholder 2"/>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2CBECFF-F01E-438D-BD57-64747AFB1E75}" type="slidenum">
              <a:rPr lang="en-US">
                <a:solidFill>
                  <a:schemeClr val="bg1"/>
                </a:solidFill>
              </a:rPr>
              <a:pPr eaLnBrk="1" hangingPunct="1"/>
              <a:t>22</a:t>
            </a:fld>
            <a:endParaRPr lang="en-US">
              <a:solidFill>
                <a:schemeClr val="bg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458200" cy="4221163"/>
          </a:xfrm>
        </p:spPr>
        <p:txBody>
          <a:bodyPr/>
          <a:lstStyle/>
          <a:p>
            <a:pPr algn="ctr" eaLnBrk="1" hangingPunct="1">
              <a:defRPr/>
            </a:pPr>
            <a:r>
              <a:rPr lang="en-US" sz="4800" dirty="0" smtClean="0"/>
              <a:t>Question:</a:t>
            </a:r>
            <a:r>
              <a:rPr lang="en-US" dirty="0" smtClean="0"/>
              <a:t/>
            </a:r>
            <a:br>
              <a:rPr lang="en-US" dirty="0" smtClean="0"/>
            </a:br>
            <a:r>
              <a:rPr lang="en-US" dirty="0" smtClean="0"/>
              <a:t/>
            </a:r>
            <a:br>
              <a:rPr lang="en-US" dirty="0" smtClean="0"/>
            </a:br>
            <a:r>
              <a:rPr lang="en-US" dirty="0" smtClean="0"/>
              <a:t>How do our outcome measures relate to the current 704 report and other federal requirements for information?</a:t>
            </a:r>
            <a:endParaRPr lang="en-US" sz="3600" dirty="0"/>
          </a:p>
        </p:txBody>
      </p:sp>
      <p:sp>
        <p:nvSpPr>
          <p:cNvPr id="28675" name="Slide Number Placeholder 2"/>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F7F0AE7-F185-438F-B8E5-75E3E56AF498}" type="slidenum">
              <a:rPr lang="en-US">
                <a:solidFill>
                  <a:schemeClr val="bg1"/>
                </a:solidFill>
              </a:rPr>
              <a:pPr eaLnBrk="1" hangingPunct="1"/>
              <a:t>23</a:t>
            </a:fld>
            <a:endParaRPr lang="en-US">
              <a:solidFill>
                <a:schemeClr val="bg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458200" cy="4221163"/>
          </a:xfrm>
        </p:spPr>
        <p:txBody>
          <a:bodyPr/>
          <a:lstStyle/>
          <a:p>
            <a:pPr algn="ctr" eaLnBrk="1" hangingPunct="1">
              <a:defRPr/>
            </a:pPr>
            <a:r>
              <a:rPr lang="en-US" sz="4800" dirty="0" smtClean="0"/>
              <a:t>Question:</a:t>
            </a:r>
            <a:r>
              <a:rPr lang="en-US" dirty="0" smtClean="0"/>
              <a:t/>
            </a:r>
            <a:br>
              <a:rPr lang="en-US" dirty="0" smtClean="0"/>
            </a:br>
            <a:r>
              <a:rPr lang="en-US" dirty="0" smtClean="0"/>
              <a:t/>
            </a:r>
            <a:br>
              <a:rPr lang="en-US" dirty="0" smtClean="0"/>
            </a:br>
            <a:r>
              <a:rPr lang="en-US" dirty="0" smtClean="0"/>
              <a:t>What does the new Rehab Plan say about outcomes, our approach, etc.?</a:t>
            </a:r>
            <a:endParaRPr lang="en-US" sz="3600" dirty="0"/>
          </a:p>
        </p:txBody>
      </p:sp>
      <p:sp>
        <p:nvSpPr>
          <p:cNvPr id="29699" name="Slide Number Placeholder 2"/>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16C4E94-E574-4212-A759-E5006E320A76}" type="slidenum">
              <a:rPr lang="en-US">
                <a:solidFill>
                  <a:schemeClr val="bg1"/>
                </a:solidFill>
              </a:rPr>
              <a:pPr eaLnBrk="1" hangingPunct="1"/>
              <a:t>24</a:t>
            </a:fld>
            <a:endParaRPr lang="en-US">
              <a:solidFill>
                <a:schemeClr val="bg1"/>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458200" cy="4221163"/>
          </a:xfrm>
        </p:spPr>
        <p:txBody>
          <a:bodyPr/>
          <a:lstStyle/>
          <a:p>
            <a:pPr algn="ctr" eaLnBrk="1" hangingPunct="1">
              <a:defRPr/>
            </a:pPr>
            <a:r>
              <a:rPr lang="en-US" sz="4800" dirty="0" smtClean="0"/>
              <a:t>Other Questions?</a:t>
            </a:r>
            <a:r>
              <a:rPr lang="en-US" dirty="0" smtClean="0"/>
              <a:t/>
            </a:r>
            <a:br>
              <a:rPr lang="en-US" dirty="0" smtClean="0"/>
            </a:br>
            <a:endParaRPr lang="en-US" sz="3600" dirty="0"/>
          </a:p>
        </p:txBody>
      </p:sp>
      <p:sp>
        <p:nvSpPr>
          <p:cNvPr id="30723" name="Slide Number Placeholder 2"/>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8A343A1-0FFA-4CAB-ACC8-B0628602D23B}" type="slidenum">
              <a:rPr lang="en-US">
                <a:solidFill>
                  <a:schemeClr val="bg1"/>
                </a:solidFill>
              </a:rPr>
              <a:pPr eaLnBrk="1" hangingPunct="1"/>
              <a:t>25</a:t>
            </a:fld>
            <a:endParaRPr lang="en-US">
              <a:solidFill>
                <a:schemeClr val="bg1"/>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p:txBody>
          <a:bodyPr/>
          <a:lstStyle/>
          <a:p>
            <a:pPr eaLnBrk="1" hangingPunct="1">
              <a:defRPr/>
            </a:pPr>
            <a:r>
              <a:rPr lang="en-US"/>
              <a:t>For more information</a:t>
            </a:r>
          </a:p>
        </p:txBody>
      </p:sp>
      <p:sp>
        <p:nvSpPr>
          <p:cNvPr id="31747" name="Rectangle 3"/>
          <p:cNvSpPr>
            <a:spLocks noGrp="1" noChangeArrowheads="1"/>
          </p:cNvSpPr>
          <p:nvPr>
            <p:ph type="body" idx="1"/>
          </p:nvPr>
        </p:nvSpPr>
        <p:spPr>
          <a:xfrm>
            <a:off x="457200" y="1219200"/>
            <a:ext cx="8458200" cy="4648200"/>
          </a:xfrm>
        </p:spPr>
        <p:txBody>
          <a:bodyPr/>
          <a:lstStyle/>
          <a:p>
            <a:pPr eaLnBrk="1" hangingPunct="1">
              <a:buFont typeface="Tahoma" panose="020B0604030504040204" pitchFamily="34" charset="0"/>
              <a:buNone/>
            </a:pPr>
            <a:r>
              <a:rPr lang="en-US" smtClean="0"/>
              <a:t>Contact:</a:t>
            </a:r>
          </a:p>
          <a:p>
            <a:pPr lvl="1" eaLnBrk="1" hangingPunct="1">
              <a:buFont typeface="Tahoma" panose="020B0604030504040204" pitchFamily="34" charset="0"/>
              <a:buNone/>
            </a:pPr>
            <a:r>
              <a:rPr lang="en-US" sz="2800" smtClean="0">
                <a:solidFill>
                  <a:schemeClr val="tx1"/>
                </a:solidFill>
              </a:rPr>
              <a:t>Mike Hendricks – </a:t>
            </a:r>
            <a:r>
              <a:rPr lang="en-US" sz="2800" smtClean="0">
                <a:solidFill>
                  <a:schemeClr val="tx1"/>
                </a:solidFill>
                <a:hlinkClick r:id="rId2"/>
              </a:rPr>
              <a:t>MikeHendri@aol.com</a:t>
            </a:r>
            <a:endParaRPr lang="en-US" sz="2800" smtClean="0">
              <a:solidFill>
                <a:schemeClr val="tx1"/>
              </a:solidFill>
            </a:endParaRPr>
          </a:p>
          <a:p>
            <a:pPr lvl="1" eaLnBrk="1" hangingPunct="1">
              <a:buFont typeface="Tahoma" panose="020B0604030504040204" pitchFamily="34" charset="0"/>
              <a:buNone/>
            </a:pPr>
            <a:endParaRPr lang="en-US" sz="2800" smtClean="0">
              <a:solidFill>
                <a:schemeClr val="tx1"/>
              </a:solidFill>
            </a:endParaRPr>
          </a:p>
          <a:p>
            <a:pPr lvl="1" eaLnBrk="1" hangingPunct="1">
              <a:buFont typeface="Tahoma" panose="020B0604030504040204" pitchFamily="34" charset="0"/>
              <a:buNone/>
            </a:pPr>
            <a:r>
              <a:rPr lang="en-US" sz="2800" smtClean="0">
                <a:solidFill>
                  <a:schemeClr val="tx1"/>
                </a:solidFill>
              </a:rPr>
              <a:t>Bob Michaels – </a:t>
            </a:r>
            <a:r>
              <a:rPr lang="en-US" sz="2800" smtClean="0">
                <a:solidFill>
                  <a:schemeClr val="tx1"/>
                </a:solidFill>
                <a:hlinkClick r:id="rId3"/>
              </a:rPr>
              <a:t>bobmichaels@cox.net</a:t>
            </a:r>
            <a:endParaRPr lang="en-US" sz="2800" smtClean="0">
              <a:solidFill>
                <a:schemeClr val="tx1"/>
              </a:solidFill>
            </a:endParaRPr>
          </a:p>
          <a:p>
            <a:pPr lvl="1" eaLnBrk="1" hangingPunct="1">
              <a:buFont typeface="Tahoma" panose="020B0604030504040204" pitchFamily="34" charset="0"/>
              <a:buNone/>
            </a:pPr>
            <a:endParaRPr lang="en-US" sz="2800" smtClean="0"/>
          </a:p>
          <a:p>
            <a:pPr lvl="1" eaLnBrk="1" hangingPunct="1">
              <a:buFont typeface="Tahoma" panose="020B0604030504040204" pitchFamily="34" charset="0"/>
              <a:buNone/>
            </a:pPr>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2"/>
          <p:cNvSpPr>
            <a:spLocks noGrp="1" noChangeArrowheads="1"/>
          </p:cNvSpPr>
          <p:nvPr>
            <p:ph type="title"/>
          </p:nvPr>
        </p:nvSpPr>
        <p:spPr/>
        <p:txBody>
          <a:bodyPr/>
          <a:lstStyle/>
          <a:p>
            <a:pPr eaLnBrk="1" hangingPunct="1">
              <a:defRPr/>
            </a:pPr>
            <a:r>
              <a:rPr lang="en-US"/>
              <a:t>CIL-NET Attribution</a:t>
            </a:r>
          </a:p>
        </p:txBody>
      </p:sp>
      <p:sp>
        <p:nvSpPr>
          <p:cNvPr id="32771" name="Rectangle 3"/>
          <p:cNvSpPr>
            <a:spLocks noGrp="1" noChangeArrowheads="1"/>
          </p:cNvSpPr>
          <p:nvPr>
            <p:ph type="body" idx="1"/>
          </p:nvPr>
        </p:nvSpPr>
        <p:spPr>
          <a:xfrm>
            <a:off x="0" y="1143000"/>
            <a:ext cx="8610600" cy="5029200"/>
          </a:xfrm>
        </p:spPr>
        <p:txBody>
          <a:bodyPr/>
          <a:lstStyle/>
          <a:p>
            <a:pPr eaLnBrk="1" hangingPunct="1">
              <a:buFont typeface="Tahoma" panose="020B0604030504040204" pitchFamily="34" charset="0"/>
              <a:buNone/>
            </a:pPr>
            <a:r>
              <a:rPr lang="en-US" sz="2400" smtClean="0"/>
              <a:t>	Support for development of this training was provided by the U.S. Department of Education, Rehabilitation Services Administration under grant number H132B070002-10. No official endorsement of the Department of Education should be inferred. Permission is granted for duplication of any portion of this PowerPoint presentation, providing that the following credit is given to the project: </a:t>
            </a:r>
            <a:r>
              <a:rPr lang="en-US" sz="2400" b="1" smtClean="0"/>
              <a:t>Developed as part of the CIL-NET, a project of the IL NET, an ILRU/NCIL/APRIL National Training and Technical Assistance Program.</a:t>
            </a:r>
            <a:endParaRPr lang="en-US" sz="22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458200" cy="4221163"/>
          </a:xfrm>
        </p:spPr>
        <p:txBody>
          <a:bodyPr/>
          <a:lstStyle/>
          <a:p>
            <a:pPr algn="ctr" eaLnBrk="1" hangingPunct="1">
              <a:defRPr/>
            </a:pPr>
            <a:r>
              <a:rPr lang="en-US" sz="4800" dirty="0" smtClean="0"/>
              <a:t>Question:</a:t>
            </a:r>
            <a:r>
              <a:rPr lang="en-US" dirty="0" smtClean="0"/>
              <a:t/>
            </a:r>
            <a:br>
              <a:rPr lang="en-US" dirty="0" smtClean="0"/>
            </a:br>
            <a:r>
              <a:rPr lang="en-US" dirty="0" smtClean="0"/>
              <a:t/>
            </a:r>
            <a:br>
              <a:rPr lang="en-US" dirty="0" smtClean="0"/>
            </a:br>
            <a:r>
              <a:rPr lang="en-US" sz="3600" dirty="0" smtClean="0"/>
              <a:t>How can we select good outcomes?</a:t>
            </a:r>
            <a:endParaRPr lang="en-US" sz="3600" dirty="0"/>
          </a:p>
        </p:txBody>
      </p:sp>
      <p:sp>
        <p:nvSpPr>
          <p:cNvPr id="8195" name="Slide Number Placeholder 2"/>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210C347-9D83-4604-B7E3-B2BE6A2B0A2F}" type="slidenum">
              <a:rPr lang="en-US">
                <a:solidFill>
                  <a:schemeClr val="bg1"/>
                </a:solidFill>
              </a:rPr>
              <a:pPr eaLnBrk="1" hangingPunct="1"/>
              <a:t>3</a:t>
            </a:fld>
            <a:endParaRPr lang="en-US">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3"/>
          <p:cNvSpPr txBox="1">
            <a:spLocks noChangeArrowheads="1"/>
          </p:cNvSpPr>
          <p:nvPr/>
        </p:nvSpPr>
        <p:spPr bwMode="blackWhite">
          <a:xfrm>
            <a:off x="76200" y="50800"/>
            <a:ext cx="8308975" cy="1016000"/>
          </a:xfrm>
          <a:prstGeom prst="rect">
            <a:avLst/>
          </a:prstGeom>
          <a:noFill/>
          <a:ln>
            <a:noFill/>
          </a:ln>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sz="3200" b="1" dirty="0">
                <a:solidFill>
                  <a:schemeClr val="accent2"/>
                </a:solidFill>
                <a:effectLst>
                  <a:outerShdw blurRad="38100" dist="38100" dir="2700000" algn="tl">
                    <a:srgbClr val="000000">
                      <a:alpha val="43137"/>
                    </a:srgbClr>
                  </a:outerShdw>
                </a:effectLst>
                <a:latin typeface="+mj-lt"/>
              </a:rPr>
              <a:t>Essential Components of a </a:t>
            </a:r>
            <a:r>
              <a:rPr lang="en-US" sz="3200" b="1" dirty="0" smtClean="0">
                <a:solidFill>
                  <a:schemeClr val="accent2"/>
                </a:solidFill>
                <a:effectLst>
                  <a:outerShdw blurRad="38100" dist="38100" dir="2700000" algn="tl">
                    <a:srgbClr val="000000">
                      <a:alpha val="43137"/>
                    </a:srgbClr>
                  </a:outerShdw>
                </a:effectLst>
                <a:latin typeface="+mj-lt"/>
              </a:rPr>
              <a:t>Program, </a:t>
            </a:r>
            <a:r>
              <a:rPr lang="en-US" sz="2800" b="1" dirty="0" smtClean="0">
                <a:solidFill>
                  <a:schemeClr val="accent2"/>
                </a:solidFill>
                <a:effectLst>
                  <a:outerShdw blurRad="38100" dist="38100" dir="2700000" algn="tl">
                    <a:srgbClr val="000000">
                      <a:alpha val="43137"/>
                    </a:srgbClr>
                  </a:outerShdw>
                </a:effectLst>
                <a:latin typeface="+mj-lt"/>
              </a:rPr>
              <a:t>cont’d.</a:t>
            </a:r>
            <a:endParaRPr lang="en-US" sz="2800" b="1" dirty="0">
              <a:solidFill>
                <a:schemeClr val="accent2"/>
              </a:solidFill>
              <a:effectLst>
                <a:outerShdw blurRad="38100" dist="38100" dir="2700000" algn="tl">
                  <a:srgbClr val="000000">
                    <a:alpha val="43137"/>
                  </a:srgbClr>
                </a:outerShdw>
              </a:effectLst>
              <a:latin typeface="+mj-lt"/>
            </a:endParaRPr>
          </a:p>
        </p:txBody>
      </p:sp>
      <p:grpSp>
        <p:nvGrpSpPr>
          <p:cNvPr id="9219" name="Group 83"/>
          <p:cNvGrpSpPr>
            <a:grpSpLocks/>
          </p:cNvGrpSpPr>
          <p:nvPr/>
        </p:nvGrpSpPr>
        <p:grpSpPr bwMode="auto">
          <a:xfrm>
            <a:off x="2101850" y="1114425"/>
            <a:ext cx="2393950" cy="4322763"/>
            <a:chOff x="1324" y="702"/>
            <a:chExt cx="1508" cy="2723"/>
          </a:xfrm>
        </p:grpSpPr>
        <p:grpSp>
          <p:nvGrpSpPr>
            <p:cNvPr id="9244" name="Group 48"/>
            <p:cNvGrpSpPr>
              <a:grpSpLocks/>
            </p:cNvGrpSpPr>
            <p:nvPr/>
          </p:nvGrpSpPr>
          <p:grpSpPr bwMode="auto">
            <a:xfrm>
              <a:off x="1584" y="702"/>
              <a:ext cx="1056" cy="624"/>
              <a:chOff x="1584" y="760"/>
              <a:chExt cx="1056" cy="624"/>
            </a:xfrm>
          </p:grpSpPr>
          <p:sp>
            <p:nvSpPr>
              <p:cNvPr id="4128" name="Text Box 9"/>
              <p:cNvSpPr txBox="1">
                <a:spLocks noChangeArrowheads="1"/>
              </p:cNvSpPr>
              <p:nvPr/>
            </p:nvSpPr>
            <p:spPr bwMode="blackWhite">
              <a:xfrm>
                <a:off x="1663" y="1007"/>
                <a:ext cx="885" cy="182"/>
              </a:xfrm>
              <a:prstGeom prst="rect">
                <a:avLst/>
              </a:prstGeom>
              <a:noFill/>
              <a:ln>
                <a:noFill/>
              </a:ln>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lnSpc>
                    <a:spcPct val="80000"/>
                  </a:lnSpc>
                  <a:spcBef>
                    <a:spcPct val="25000"/>
                  </a:spcBef>
                  <a:defRPr/>
                </a:pPr>
                <a:r>
                  <a:rPr lang="en-US" sz="1600" b="1">
                    <a:latin typeface="+mn-lt"/>
                  </a:rPr>
                  <a:t>ACTIVITIES</a:t>
                </a:r>
              </a:p>
            </p:txBody>
          </p:sp>
          <p:sp>
            <p:nvSpPr>
              <p:cNvPr id="4129" name="Rectangle 10"/>
              <p:cNvSpPr>
                <a:spLocks noChangeArrowheads="1"/>
              </p:cNvSpPr>
              <p:nvPr/>
            </p:nvSpPr>
            <p:spPr bwMode="blackWhite">
              <a:xfrm>
                <a:off x="1584" y="760"/>
                <a:ext cx="1056" cy="624"/>
              </a:xfrm>
              <a:prstGeom prst="rect">
                <a:avLst/>
              </a:prstGeom>
              <a:noFill/>
              <a:ln w="9525">
                <a:solidFill>
                  <a:schemeClr val="accent1"/>
                </a:solidFill>
                <a:miter lim="800000"/>
                <a:headEnd/>
                <a:tailEnd/>
              </a:ln>
              <a:extLst/>
            </p:spPr>
            <p:txBody>
              <a:bodyPr wrap="none" anchor="ctr"/>
              <a:lstStyle/>
              <a:p>
                <a:pPr>
                  <a:defRPr/>
                </a:pPr>
                <a:endParaRPr lang="en-US" sz="1600">
                  <a:latin typeface="+mn-lt"/>
                </a:endParaRPr>
              </a:p>
            </p:txBody>
          </p:sp>
        </p:grpSp>
        <p:sp>
          <p:nvSpPr>
            <p:cNvPr id="4125" name="Line 12"/>
            <p:cNvSpPr>
              <a:spLocks noChangeShapeType="1"/>
            </p:cNvSpPr>
            <p:nvPr/>
          </p:nvSpPr>
          <p:spPr bwMode="blackWhite">
            <a:xfrm>
              <a:off x="1324" y="1046"/>
              <a:ext cx="202" cy="0"/>
            </a:xfrm>
            <a:prstGeom prst="line">
              <a:avLst/>
            </a:prstGeom>
            <a:noFill/>
            <a:ln w="28575">
              <a:solidFill>
                <a:schemeClr val="accent1"/>
              </a:solidFill>
              <a:round/>
              <a:headEnd/>
              <a:tailEnd type="arrow" w="med" len="med"/>
            </a:ln>
            <a:extLst/>
          </p:spPr>
          <p:txBody>
            <a:bodyPr wrap="none" anchor="ctr"/>
            <a:lstStyle/>
            <a:p>
              <a:pPr>
                <a:defRPr/>
              </a:pPr>
              <a:endParaRPr lang="en-US" sz="1600">
                <a:latin typeface="+mn-lt"/>
              </a:endParaRPr>
            </a:p>
          </p:txBody>
        </p:sp>
        <p:sp>
          <p:nvSpPr>
            <p:cNvPr id="4126" name="Text Box 11"/>
            <p:cNvSpPr txBox="1">
              <a:spLocks noChangeArrowheads="1"/>
            </p:cNvSpPr>
            <p:nvPr/>
          </p:nvSpPr>
          <p:spPr bwMode="blackWhite">
            <a:xfrm>
              <a:off x="1490" y="1517"/>
              <a:ext cx="1294" cy="465"/>
            </a:xfrm>
            <a:prstGeom prst="rect">
              <a:avLst/>
            </a:prstGeom>
            <a:noFill/>
            <a:ln>
              <a:noFill/>
            </a:ln>
            <a:extLst/>
          </p:spPr>
          <p:txBody>
            <a:bodyPr anchor="ctr">
              <a:spAutoFit/>
            </a:bodyPr>
            <a:lstStyle>
              <a:lvl1pPr marL="166688" indent="-166688"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Aft>
                  <a:spcPct val="10000"/>
                </a:spcAft>
                <a:buFont typeface="Wingdings" pitchFamily="2" charset="2"/>
                <a:buChar char="§"/>
                <a:defRPr/>
              </a:pPr>
              <a:r>
                <a:rPr lang="en-US" sz="1400" dirty="0">
                  <a:latin typeface="+mn-lt"/>
                  <a:sym typeface="Wingdings" pitchFamily="2" charset="2"/>
                </a:rPr>
                <a:t>What the program does with inputs to fulfill its mission</a:t>
              </a:r>
            </a:p>
          </p:txBody>
        </p:sp>
        <p:sp>
          <p:nvSpPr>
            <p:cNvPr id="4127" name="Text Box 38"/>
            <p:cNvSpPr txBox="1">
              <a:spLocks noChangeArrowheads="1"/>
            </p:cNvSpPr>
            <p:nvPr/>
          </p:nvSpPr>
          <p:spPr bwMode="auto">
            <a:xfrm>
              <a:off x="1488" y="2064"/>
              <a:ext cx="1344" cy="1361"/>
            </a:xfrm>
            <a:prstGeom prst="rect">
              <a:avLst/>
            </a:prstGeom>
            <a:noFill/>
            <a:ln>
              <a:noFill/>
            </a:ln>
            <a:extLst/>
          </p:spPr>
          <p:txBody>
            <a:bodyPr>
              <a:spAutoFit/>
            </a:bodyPr>
            <a:lstStyle>
              <a:lvl1pPr marL="233363" indent="-233363"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Aft>
                  <a:spcPct val="20000"/>
                </a:spcAft>
                <a:buFont typeface="Wingdings" pitchFamily="2" charset="2"/>
                <a:buChar char="ü"/>
                <a:defRPr/>
              </a:pPr>
              <a:r>
                <a:rPr lang="en-US" sz="1400">
                  <a:latin typeface="+mn-lt"/>
                  <a:sym typeface="Wingdings" pitchFamily="2" charset="2"/>
                </a:rPr>
                <a:t>feeding and sheltering homeless families</a:t>
              </a:r>
            </a:p>
            <a:p>
              <a:pPr eaLnBrk="1" hangingPunct="1">
                <a:spcAft>
                  <a:spcPct val="20000"/>
                </a:spcAft>
                <a:buFont typeface="Wingdings" pitchFamily="2" charset="2"/>
                <a:buChar char="ü"/>
                <a:defRPr/>
              </a:pPr>
              <a:r>
                <a:rPr lang="en-US" sz="1400">
                  <a:latin typeface="+mn-lt"/>
                  <a:sym typeface="Wingdings" pitchFamily="2" charset="2"/>
                </a:rPr>
                <a:t>providing job training</a:t>
              </a:r>
            </a:p>
            <a:p>
              <a:pPr eaLnBrk="1" hangingPunct="1">
                <a:spcAft>
                  <a:spcPct val="20000"/>
                </a:spcAft>
                <a:buFont typeface="Wingdings" pitchFamily="2" charset="2"/>
                <a:buChar char="ü"/>
                <a:defRPr/>
              </a:pPr>
              <a:r>
                <a:rPr lang="en-US" sz="1400">
                  <a:latin typeface="+mn-lt"/>
                  <a:sym typeface="Wingdings" pitchFamily="2" charset="2"/>
                </a:rPr>
                <a:t>educating teachers about signs of child abuse</a:t>
              </a:r>
            </a:p>
            <a:p>
              <a:pPr eaLnBrk="1" hangingPunct="1">
                <a:spcAft>
                  <a:spcPct val="20000"/>
                </a:spcAft>
                <a:buFont typeface="Wingdings" pitchFamily="2" charset="2"/>
                <a:buChar char="ü"/>
                <a:defRPr/>
              </a:pPr>
              <a:r>
                <a:rPr lang="en-US" sz="1400">
                  <a:latin typeface="+mn-lt"/>
                  <a:sym typeface="Wingdings" pitchFamily="2" charset="2"/>
                </a:rPr>
                <a:t>counseling pregnant women</a:t>
              </a:r>
            </a:p>
          </p:txBody>
        </p:sp>
      </p:grpSp>
      <p:grpSp>
        <p:nvGrpSpPr>
          <p:cNvPr id="9220" name="Group 76"/>
          <p:cNvGrpSpPr>
            <a:grpSpLocks/>
          </p:cNvGrpSpPr>
          <p:nvPr/>
        </p:nvGrpSpPr>
        <p:grpSpPr bwMode="auto">
          <a:xfrm>
            <a:off x="4313238" y="1117600"/>
            <a:ext cx="2570162" cy="4578350"/>
            <a:chOff x="2717" y="704"/>
            <a:chExt cx="1619" cy="2884"/>
          </a:xfrm>
        </p:grpSpPr>
        <p:grpSp>
          <p:nvGrpSpPr>
            <p:cNvPr id="9237" name="Group 52"/>
            <p:cNvGrpSpPr>
              <a:grpSpLocks/>
            </p:cNvGrpSpPr>
            <p:nvPr/>
          </p:nvGrpSpPr>
          <p:grpSpPr bwMode="auto">
            <a:xfrm>
              <a:off x="2717" y="704"/>
              <a:ext cx="1315" cy="624"/>
              <a:chOff x="2717" y="760"/>
              <a:chExt cx="1315" cy="624"/>
            </a:xfrm>
          </p:grpSpPr>
          <p:grpSp>
            <p:nvGrpSpPr>
              <p:cNvPr id="9240" name="Group 49"/>
              <p:cNvGrpSpPr>
                <a:grpSpLocks/>
              </p:cNvGrpSpPr>
              <p:nvPr/>
            </p:nvGrpSpPr>
            <p:grpSpPr bwMode="auto">
              <a:xfrm>
                <a:off x="2976" y="760"/>
                <a:ext cx="1056" cy="624"/>
                <a:chOff x="2976" y="760"/>
                <a:chExt cx="1056" cy="624"/>
              </a:xfrm>
            </p:grpSpPr>
            <p:sp>
              <p:nvSpPr>
                <p:cNvPr id="4122" name="Text Box 15"/>
                <p:cNvSpPr txBox="1">
                  <a:spLocks noChangeArrowheads="1"/>
                </p:cNvSpPr>
                <p:nvPr/>
              </p:nvSpPr>
              <p:spPr bwMode="blackWhite">
                <a:xfrm>
                  <a:off x="3139" y="1007"/>
                  <a:ext cx="732" cy="182"/>
                </a:xfrm>
                <a:prstGeom prst="rect">
                  <a:avLst/>
                </a:prstGeom>
                <a:noFill/>
                <a:ln>
                  <a:noFill/>
                </a:ln>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lnSpc>
                      <a:spcPct val="80000"/>
                    </a:lnSpc>
                    <a:spcBef>
                      <a:spcPct val="25000"/>
                    </a:spcBef>
                    <a:defRPr/>
                  </a:pPr>
                  <a:r>
                    <a:rPr lang="en-US" sz="1600" b="1">
                      <a:latin typeface="+mn-lt"/>
                    </a:rPr>
                    <a:t>OUTPUTS</a:t>
                  </a:r>
                </a:p>
              </p:txBody>
            </p:sp>
            <p:sp>
              <p:nvSpPr>
                <p:cNvPr id="4123" name="Rectangle 16"/>
                <p:cNvSpPr>
                  <a:spLocks noChangeArrowheads="1"/>
                </p:cNvSpPr>
                <p:nvPr/>
              </p:nvSpPr>
              <p:spPr bwMode="blackWhite">
                <a:xfrm>
                  <a:off x="2976" y="760"/>
                  <a:ext cx="1056" cy="624"/>
                </a:xfrm>
                <a:prstGeom prst="rect">
                  <a:avLst/>
                </a:prstGeom>
                <a:noFill/>
                <a:ln w="9525">
                  <a:solidFill>
                    <a:schemeClr val="accent1"/>
                  </a:solidFill>
                  <a:miter lim="800000"/>
                  <a:headEnd/>
                  <a:tailEnd/>
                </a:ln>
                <a:extLst/>
              </p:spPr>
              <p:txBody>
                <a:bodyPr wrap="none" anchor="ctr"/>
                <a:lstStyle/>
                <a:p>
                  <a:pPr>
                    <a:defRPr/>
                  </a:pPr>
                  <a:endParaRPr lang="en-US" sz="1600">
                    <a:latin typeface="+mn-lt"/>
                  </a:endParaRPr>
                </a:p>
              </p:txBody>
            </p:sp>
          </p:grpSp>
          <p:sp>
            <p:nvSpPr>
              <p:cNvPr id="4121" name="Line 17"/>
              <p:cNvSpPr>
                <a:spLocks noChangeShapeType="1"/>
              </p:cNvSpPr>
              <p:nvPr/>
            </p:nvSpPr>
            <p:spPr bwMode="blackWhite">
              <a:xfrm>
                <a:off x="2717" y="1096"/>
                <a:ext cx="202" cy="0"/>
              </a:xfrm>
              <a:prstGeom prst="line">
                <a:avLst/>
              </a:prstGeom>
              <a:noFill/>
              <a:ln w="28575">
                <a:solidFill>
                  <a:schemeClr val="accent1"/>
                </a:solidFill>
                <a:round/>
                <a:headEnd/>
                <a:tailEnd type="arrow" w="med" len="med"/>
              </a:ln>
              <a:extLst/>
            </p:spPr>
            <p:txBody>
              <a:bodyPr wrap="none" anchor="ctr"/>
              <a:lstStyle/>
              <a:p>
                <a:pPr>
                  <a:defRPr/>
                </a:pPr>
                <a:endParaRPr lang="en-US" sz="1600">
                  <a:latin typeface="+mn-lt"/>
                </a:endParaRPr>
              </a:p>
            </p:txBody>
          </p:sp>
        </p:grpSp>
        <p:sp>
          <p:nvSpPr>
            <p:cNvPr id="4118" name="Text Box 14"/>
            <p:cNvSpPr txBox="1">
              <a:spLocks noChangeArrowheads="1"/>
            </p:cNvSpPr>
            <p:nvPr/>
          </p:nvSpPr>
          <p:spPr bwMode="blackWhite">
            <a:xfrm>
              <a:off x="2820" y="1517"/>
              <a:ext cx="1404" cy="465"/>
            </a:xfrm>
            <a:prstGeom prst="rect">
              <a:avLst/>
            </a:prstGeom>
            <a:noFill/>
            <a:ln>
              <a:noFill/>
            </a:ln>
            <a:extLst/>
          </p:spPr>
          <p:txBody>
            <a:bodyPr anchor="ctr">
              <a:spAutoFit/>
            </a:bodyPr>
            <a:lstStyle>
              <a:lvl1pPr marL="166688" indent="-166688"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Aft>
                  <a:spcPct val="10000"/>
                </a:spcAft>
                <a:buFont typeface="Wingdings" pitchFamily="2" charset="2"/>
                <a:buChar char="§"/>
                <a:defRPr/>
              </a:pPr>
              <a:r>
                <a:rPr lang="en-US" sz="1400" dirty="0">
                  <a:latin typeface="+mn-lt"/>
                  <a:sym typeface="Wingdings" pitchFamily="2" charset="2"/>
                </a:rPr>
                <a:t>The volume of work accomplished by the program</a:t>
              </a:r>
            </a:p>
          </p:txBody>
        </p:sp>
        <p:sp>
          <p:nvSpPr>
            <p:cNvPr id="4119" name="Text Box 40"/>
            <p:cNvSpPr txBox="1">
              <a:spLocks noChangeArrowheads="1"/>
            </p:cNvSpPr>
            <p:nvPr/>
          </p:nvSpPr>
          <p:spPr bwMode="auto">
            <a:xfrm>
              <a:off x="2832" y="2064"/>
              <a:ext cx="1504" cy="1524"/>
            </a:xfrm>
            <a:prstGeom prst="rect">
              <a:avLst/>
            </a:prstGeom>
            <a:noFill/>
            <a:ln>
              <a:noFill/>
            </a:ln>
            <a:extLst/>
          </p:spPr>
          <p:txBody>
            <a:bodyPr>
              <a:spAutoFit/>
            </a:bodyPr>
            <a:lstStyle>
              <a:lvl1pPr marL="233363" indent="-233363"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Aft>
                  <a:spcPct val="20000"/>
                </a:spcAft>
                <a:buFont typeface="Wingdings" pitchFamily="2" charset="2"/>
                <a:buChar char="ü"/>
                <a:defRPr/>
              </a:pPr>
              <a:r>
                <a:rPr lang="en-US" sz="1400">
                  <a:latin typeface="+mn-lt"/>
                  <a:sym typeface="Wingdings" pitchFamily="2" charset="2"/>
                </a:rPr>
                <a:t>number of classes taught</a:t>
              </a:r>
            </a:p>
            <a:p>
              <a:pPr eaLnBrk="1" hangingPunct="1">
                <a:spcAft>
                  <a:spcPct val="20000"/>
                </a:spcAft>
                <a:buFont typeface="Wingdings" pitchFamily="2" charset="2"/>
                <a:buChar char="ü"/>
                <a:defRPr/>
              </a:pPr>
              <a:r>
                <a:rPr lang="en-US" sz="1400">
                  <a:latin typeface="+mn-lt"/>
                  <a:sym typeface="Wingdings" pitchFamily="2" charset="2"/>
                </a:rPr>
                <a:t>number of counseling sessions conducted</a:t>
              </a:r>
            </a:p>
            <a:p>
              <a:pPr eaLnBrk="1" hangingPunct="1">
                <a:spcAft>
                  <a:spcPct val="20000"/>
                </a:spcAft>
                <a:buFont typeface="Wingdings" pitchFamily="2" charset="2"/>
                <a:buChar char="ü"/>
                <a:defRPr/>
              </a:pPr>
              <a:r>
                <a:rPr lang="en-US" sz="1400">
                  <a:latin typeface="+mn-lt"/>
                  <a:sym typeface="Wingdings" pitchFamily="2" charset="2"/>
                </a:rPr>
                <a:t>number of educational materials distributed</a:t>
              </a:r>
            </a:p>
            <a:p>
              <a:pPr eaLnBrk="1" hangingPunct="1">
                <a:spcAft>
                  <a:spcPct val="20000"/>
                </a:spcAft>
                <a:buFont typeface="Wingdings" pitchFamily="2" charset="2"/>
                <a:buChar char="ü"/>
                <a:defRPr/>
              </a:pPr>
              <a:r>
                <a:rPr lang="en-US" sz="1400">
                  <a:latin typeface="+mn-lt"/>
                  <a:sym typeface="Wingdings" pitchFamily="2" charset="2"/>
                </a:rPr>
                <a:t>number of hours of service delivered</a:t>
              </a:r>
            </a:p>
            <a:p>
              <a:pPr eaLnBrk="1" hangingPunct="1">
                <a:spcAft>
                  <a:spcPct val="20000"/>
                </a:spcAft>
                <a:buFont typeface="Wingdings" pitchFamily="2" charset="2"/>
                <a:buChar char="ü"/>
                <a:defRPr/>
              </a:pPr>
              <a:r>
                <a:rPr lang="en-US" sz="1400">
                  <a:latin typeface="+mn-lt"/>
                  <a:sym typeface="Wingdings" pitchFamily="2" charset="2"/>
                </a:rPr>
                <a:t>number of participants served</a:t>
              </a:r>
              <a:endParaRPr lang="en-US" sz="1400">
                <a:latin typeface="+mn-lt"/>
              </a:endParaRPr>
            </a:p>
          </p:txBody>
        </p:sp>
      </p:grpSp>
      <p:grpSp>
        <p:nvGrpSpPr>
          <p:cNvPr id="9221" name="Group 72"/>
          <p:cNvGrpSpPr>
            <a:grpSpLocks/>
          </p:cNvGrpSpPr>
          <p:nvPr/>
        </p:nvGrpSpPr>
        <p:grpSpPr bwMode="auto">
          <a:xfrm>
            <a:off x="6540500" y="762000"/>
            <a:ext cx="2603500" cy="4330700"/>
            <a:chOff x="4120" y="480"/>
            <a:chExt cx="1640" cy="2728"/>
          </a:xfrm>
        </p:grpSpPr>
        <p:grpSp>
          <p:nvGrpSpPr>
            <p:cNvPr id="9230" name="Group 53"/>
            <p:cNvGrpSpPr>
              <a:grpSpLocks/>
            </p:cNvGrpSpPr>
            <p:nvPr/>
          </p:nvGrpSpPr>
          <p:grpSpPr bwMode="auto">
            <a:xfrm>
              <a:off x="4120" y="480"/>
              <a:ext cx="1304" cy="894"/>
              <a:chOff x="4120" y="504"/>
              <a:chExt cx="1304" cy="894"/>
            </a:xfrm>
          </p:grpSpPr>
          <p:grpSp>
            <p:nvGrpSpPr>
              <p:cNvPr id="9233" name="Group 50"/>
              <p:cNvGrpSpPr>
                <a:grpSpLocks/>
              </p:cNvGrpSpPr>
              <p:nvPr/>
            </p:nvGrpSpPr>
            <p:grpSpPr bwMode="auto">
              <a:xfrm>
                <a:off x="4416" y="504"/>
                <a:ext cx="1008" cy="894"/>
                <a:chOff x="4416" y="504"/>
                <a:chExt cx="1008" cy="894"/>
              </a:xfrm>
            </p:grpSpPr>
            <p:pic>
              <p:nvPicPr>
                <p:cNvPr id="9235" name="Picture 20" descr="Outcomes Ma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12" y="504"/>
                  <a:ext cx="762" cy="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16" name="Text Box 21"/>
                <p:cNvSpPr txBox="1">
                  <a:spLocks noChangeArrowheads="1"/>
                </p:cNvSpPr>
                <p:nvPr/>
              </p:nvSpPr>
              <p:spPr bwMode="auto">
                <a:xfrm>
                  <a:off x="4416" y="888"/>
                  <a:ext cx="1008" cy="190"/>
                </a:xfrm>
                <a:prstGeom prst="rect">
                  <a:avLst/>
                </a:prstGeom>
                <a:solidFill>
                  <a:schemeClr val="bg1"/>
                </a:solidFill>
                <a:ln w="9525">
                  <a:solidFill>
                    <a:schemeClr val="bg1"/>
                  </a:solidFill>
                  <a:miter lim="800000"/>
                  <a:headEnd/>
                  <a:tailEnd/>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lnSpc>
                      <a:spcPct val="85000"/>
                    </a:lnSpc>
                    <a:spcBef>
                      <a:spcPct val="25000"/>
                    </a:spcBef>
                    <a:defRPr/>
                  </a:pPr>
                  <a:r>
                    <a:rPr lang="en-US" sz="1600" b="1">
                      <a:latin typeface="+mn-lt"/>
                    </a:rPr>
                    <a:t>OUTCOMES</a:t>
                  </a:r>
                </a:p>
              </p:txBody>
            </p:sp>
          </p:grpSp>
          <p:sp>
            <p:nvSpPr>
              <p:cNvPr id="4114" name="Line 22"/>
              <p:cNvSpPr>
                <a:spLocks noChangeShapeType="1"/>
              </p:cNvSpPr>
              <p:nvPr/>
            </p:nvSpPr>
            <p:spPr bwMode="blackWhite">
              <a:xfrm>
                <a:off x="4120" y="1096"/>
                <a:ext cx="202" cy="0"/>
              </a:xfrm>
              <a:prstGeom prst="line">
                <a:avLst/>
              </a:prstGeom>
              <a:noFill/>
              <a:ln w="28575">
                <a:solidFill>
                  <a:schemeClr val="accent1"/>
                </a:solidFill>
                <a:round/>
                <a:headEnd/>
                <a:tailEnd type="arrow" w="med" len="med"/>
              </a:ln>
              <a:extLst/>
            </p:spPr>
            <p:txBody>
              <a:bodyPr wrap="none" anchor="ctr"/>
              <a:lstStyle/>
              <a:p>
                <a:pPr>
                  <a:defRPr/>
                </a:pPr>
                <a:endParaRPr lang="en-US" sz="1600">
                  <a:latin typeface="+mn-lt"/>
                </a:endParaRPr>
              </a:p>
            </p:txBody>
          </p:sp>
        </p:grpSp>
        <p:sp>
          <p:nvSpPr>
            <p:cNvPr id="4111" name="Text Box 19"/>
            <p:cNvSpPr txBox="1">
              <a:spLocks noChangeArrowheads="1"/>
            </p:cNvSpPr>
            <p:nvPr/>
          </p:nvSpPr>
          <p:spPr bwMode="blackWhite">
            <a:xfrm>
              <a:off x="4224" y="1517"/>
              <a:ext cx="1536" cy="465"/>
            </a:xfrm>
            <a:prstGeom prst="rect">
              <a:avLst/>
            </a:prstGeom>
            <a:noFill/>
            <a:ln>
              <a:noFill/>
            </a:ln>
            <a:extLst/>
          </p:spPr>
          <p:txBody>
            <a:bodyPr anchor="ctr">
              <a:spAutoFit/>
            </a:bodyPr>
            <a:lstStyle>
              <a:lvl1pPr marL="166688" indent="-166688"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Aft>
                  <a:spcPct val="10000"/>
                </a:spcAft>
                <a:buFont typeface="Wingdings" pitchFamily="2" charset="2"/>
                <a:buChar char="§"/>
                <a:defRPr/>
              </a:pPr>
              <a:r>
                <a:rPr lang="en-US" sz="1400" dirty="0">
                  <a:latin typeface="+mn-lt"/>
                  <a:sym typeface="Wingdings" pitchFamily="2" charset="2"/>
                </a:rPr>
                <a:t>Benefits or changes for participants during or after program activities</a:t>
              </a:r>
            </a:p>
          </p:txBody>
        </p:sp>
        <p:sp>
          <p:nvSpPr>
            <p:cNvPr id="4112" name="Text Box 41"/>
            <p:cNvSpPr txBox="1">
              <a:spLocks noChangeArrowheads="1"/>
            </p:cNvSpPr>
            <p:nvPr/>
          </p:nvSpPr>
          <p:spPr bwMode="auto">
            <a:xfrm>
              <a:off x="4320" y="2064"/>
              <a:ext cx="1338" cy="1144"/>
            </a:xfrm>
            <a:prstGeom prst="rect">
              <a:avLst/>
            </a:prstGeom>
            <a:noFill/>
            <a:ln>
              <a:noFill/>
            </a:ln>
            <a:extLst/>
          </p:spPr>
          <p:txBody>
            <a:bodyPr>
              <a:spAutoFit/>
            </a:bodyPr>
            <a:lstStyle>
              <a:lvl1pPr marL="233363" indent="-233363"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Aft>
                  <a:spcPct val="20000"/>
                </a:spcAft>
                <a:buFont typeface="Wingdings" pitchFamily="2" charset="2"/>
                <a:buChar char="ü"/>
                <a:defRPr/>
              </a:pPr>
              <a:r>
                <a:rPr lang="en-US" sz="1400">
                  <a:latin typeface="+mn-lt"/>
                  <a:sym typeface="Wingdings" pitchFamily="2" charset="2"/>
                </a:rPr>
                <a:t>new </a:t>
              </a:r>
              <a:r>
                <a:rPr lang="en-US" sz="1400" i="1">
                  <a:latin typeface="+mn-lt"/>
                  <a:sym typeface="Wingdings" pitchFamily="2" charset="2"/>
                </a:rPr>
                <a:t>knowledge</a:t>
              </a:r>
            </a:p>
            <a:p>
              <a:pPr eaLnBrk="1" hangingPunct="1">
                <a:spcAft>
                  <a:spcPct val="20000"/>
                </a:spcAft>
                <a:buFont typeface="Wingdings" pitchFamily="2" charset="2"/>
                <a:buChar char="ü"/>
                <a:defRPr/>
              </a:pPr>
              <a:r>
                <a:rPr lang="en-US" sz="1400">
                  <a:latin typeface="+mn-lt"/>
                  <a:sym typeface="Wingdings" pitchFamily="2" charset="2"/>
                </a:rPr>
                <a:t>increased </a:t>
              </a:r>
              <a:r>
                <a:rPr lang="en-US" sz="1400" i="1">
                  <a:latin typeface="+mn-lt"/>
                  <a:sym typeface="Wingdings" pitchFamily="2" charset="2"/>
                </a:rPr>
                <a:t>skills</a:t>
              </a:r>
            </a:p>
            <a:p>
              <a:pPr eaLnBrk="1" hangingPunct="1">
                <a:spcAft>
                  <a:spcPct val="20000"/>
                </a:spcAft>
                <a:buFont typeface="Wingdings" pitchFamily="2" charset="2"/>
                <a:buChar char="ü"/>
                <a:defRPr/>
              </a:pPr>
              <a:r>
                <a:rPr lang="en-US" sz="1400">
                  <a:latin typeface="+mn-lt"/>
                  <a:sym typeface="Wingdings" pitchFamily="2" charset="2"/>
                </a:rPr>
                <a:t>changed </a:t>
              </a:r>
              <a:r>
                <a:rPr lang="en-US" sz="1400" i="1">
                  <a:latin typeface="+mn-lt"/>
                  <a:sym typeface="Wingdings" pitchFamily="2" charset="2"/>
                </a:rPr>
                <a:t>attitudes</a:t>
              </a:r>
              <a:r>
                <a:rPr lang="en-US" sz="1400">
                  <a:latin typeface="+mn-lt"/>
                  <a:sym typeface="Wingdings" pitchFamily="2" charset="2"/>
                </a:rPr>
                <a:t> or </a:t>
              </a:r>
              <a:r>
                <a:rPr lang="en-US" sz="1400" i="1">
                  <a:latin typeface="+mn-lt"/>
                  <a:sym typeface="Wingdings" pitchFamily="2" charset="2"/>
                </a:rPr>
                <a:t>values</a:t>
              </a:r>
            </a:p>
            <a:p>
              <a:pPr eaLnBrk="1" hangingPunct="1">
                <a:spcAft>
                  <a:spcPct val="20000"/>
                </a:spcAft>
                <a:buFont typeface="Wingdings" pitchFamily="2" charset="2"/>
                <a:buChar char="ü"/>
                <a:defRPr/>
              </a:pPr>
              <a:r>
                <a:rPr lang="en-US" sz="1400">
                  <a:latin typeface="+mn-lt"/>
                  <a:sym typeface="Wingdings" pitchFamily="2" charset="2"/>
                </a:rPr>
                <a:t>modified </a:t>
              </a:r>
              <a:r>
                <a:rPr lang="en-US" sz="1400" i="1">
                  <a:latin typeface="+mn-lt"/>
                  <a:sym typeface="Wingdings" pitchFamily="2" charset="2"/>
                </a:rPr>
                <a:t>behavior</a:t>
              </a:r>
            </a:p>
            <a:p>
              <a:pPr eaLnBrk="1" hangingPunct="1">
                <a:spcAft>
                  <a:spcPct val="20000"/>
                </a:spcAft>
                <a:buFont typeface="Wingdings" pitchFamily="2" charset="2"/>
                <a:buChar char="ü"/>
                <a:defRPr/>
              </a:pPr>
              <a:r>
                <a:rPr lang="en-US" sz="1400">
                  <a:latin typeface="+mn-lt"/>
                  <a:sym typeface="Wingdings" pitchFamily="2" charset="2"/>
                </a:rPr>
                <a:t>improved </a:t>
              </a:r>
              <a:r>
                <a:rPr lang="en-US" sz="1400" i="1">
                  <a:latin typeface="+mn-lt"/>
                  <a:sym typeface="Wingdings" pitchFamily="2" charset="2"/>
                </a:rPr>
                <a:t>condition</a:t>
              </a:r>
            </a:p>
            <a:p>
              <a:pPr eaLnBrk="1" hangingPunct="1">
                <a:spcAft>
                  <a:spcPct val="20000"/>
                </a:spcAft>
                <a:buFont typeface="Wingdings" pitchFamily="2" charset="2"/>
                <a:buChar char="ü"/>
                <a:defRPr/>
              </a:pPr>
              <a:r>
                <a:rPr lang="en-US" sz="1400">
                  <a:latin typeface="+mn-lt"/>
                  <a:sym typeface="Wingdings" pitchFamily="2" charset="2"/>
                </a:rPr>
                <a:t>altered </a:t>
              </a:r>
              <a:r>
                <a:rPr lang="en-US" sz="1400" i="1">
                  <a:latin typeface="+mn-lt"/>
                  <a:sym typeface="Wingdings" pitchFamily="2" charset="2"/>
                </a:rPr>
                <a:t>status</a:t>
              </a:r>
              <a:endParaRPr lang="en-US" sz="1400" i="1">
                <a:latin typeface="+mn-lt"/>
              </a:endParaRPr>
            </a:p>
          </p:txBody>
        </p:sp>
      </p:grpSp>
      <p:grpSp>
        <p:nvGrpSpPr>
          <p:cNvPr id="9222" name="Group 84"/>
          <p:cNvGrpSpPr>
            <a:grpSpLocks/>
          </p:cNvGrpSpPr>
          <p:nvPr/>
        </p:nvGrpSpPr>
        <p:grpSpPr bwMode="auto">
          <a:xfrm>
            <a:off x="76200" y="1117600"/>
            <a:ext cx="2209800" cy="3932238"/>
            <a:chOff x="48" y="704"/>
            <a:chExt cx="1392" cy="2477"/>
          </a:xfrm>
        </p:grpSpPr>
        <p:grpSp>
          <p:nvGrpSpPr>
            <p:cNvPr id="9224" name="Group 82"/>
            <p:cNvGrpSpPr>
              <a:grpSpLocks/>
            </p:cNvGrpSpPr>
            <p:nvPr/>
          </p:nvGrpSpPr>
          <p:grpSpPr bwMode="auto">
            <a:xfrm>
              <a:off x="216" y="704"/>
              <a:ext cx="1056" cy="624"/>
              <a:chOff x="216" y="704"/>
              <a:chExt cx="1056" cy="624"/>
            </a:xfrm>
          </p:grpSpPr>
          <p:sp>
            <p:nvSpPr>
              <p:cNvPr id="4108" name="Text Box 6"/>
              <p:cNvSpPr txBox="1">
                <a:spLocks noChangeArrowheads="1"/>
              </p:cNvSpPr>
              <p:nvPr/>
            </p:nvSpPr>
            <p:spPr bwMode="blackWhite">
              <a:xfrm>
                <a:off x="419" y="951"/>
                <a:ext cx="620" cy="182"/>
              </a:xfrm>
              <a:prstGeom prst="rect">
                <a:avLst/>
              </a:prstGeom>
              <a:noFill/>
              <a:ln>
                <a:noFill/>
              </a:ln>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lnSpc>
                    <a:spcPct val="80000"/>
                  </a:lnSpc>
                  <a:spcBef>
                    <a:spcPct val="25000"/>
                  </a:spcBef>
                  <a:defRPr/>
                </a:pPr>
                <a:r>
                  <a:rPr lang="en-US" sz="1600" b="1" dirty="0">
                    <a:latin typeface="+mn-lt"/>
                  </a:rPr>
                  <a:t>INPUTS</a:t>
                </a:r>
              </a:p>
            </p:txBody>
          </p:sp>
          <p:sp>
            <p:nvSpPr>
              <p:cNvPr id="4109" name="Rectangle 7"/>
              <p:cNvSpPr>
                <a:spLocks noChangeArrowheads="1"/>
              </p:cNvSpPr>
              <p:nvPr/>
            </p:nvSpPr>
            <p:spPr bwMode="blackWhite">
              <a:xfrm>
                <a:off x="216" y="704"/>
                <a:ext cx="1056" cy="624"/>
              </a:xfrm>
              <a:prstGeom prst="rect">
                <a:avLst/>
              </a:prstGeom>
              <a:noFill/>
              <a:ln w="9525">
                <a:solidFill>
                  <a:schemeClr val="accent1"/>
                </a:solidFill>
                <a:miter lim="800000"/>
                <a:headEnd/>
                <a:tailEnd/>
              </a:ln>
              <a:extLst/>
            </p:spPr>
            <p:txBody>
              <a:bodyPr wrap="none" anchor="ctr"/>
              <a:lstStyle/>
              <a:p>
                <a:pPr>
                  <a:defRPr/>
                </a:pPr>
                <a:endParaRPr lang="en-US" sz="1600">
                  <a:latin typeface="+mn-lt"/>
                </a:endParaRPr>
              </a:p>
            </p:txBody>
          </p:sp>
        </p:grpSp>
        <p:grpSp>
          <p:nvGrpSpPr>
            <p:cNvPr id="9225" name="Group 81"/>
            <p:cNvGrpSpPr>
              <a:grpSpLocks/>
            </p:cNvGrpSpPr>
            <p:nvPr/>
          </p:nvGrpSpPr>
          <p:grpSpPr bwMode="auto">
            <a:xfrm>
              <a:off x="48" y="1517"/>
              <a:ext cx="1392" cy="1664"/>
              <a:chOff x="48" y="1517"/>
              <a:chExt cx="1392" cy="1664"/>
            </a:xfrm>
          </p:grpSpPr>
          <p:sp>
            <p:nvSpPr>
              <p:cNvPr id="4106" name="Text Box 79"/>
              <p:cNvSpPr txBox="1">
                <a:spLocks noChangeArrowheads="1"/>
              </p:cNvSpPr>
              <p:nvPr/>
            </p:nvSpPr>
            <p:spPr bwMode="blackWhite">
              <a:xfrm>
                <a:off x="48" y="1517"/>
                <a:ext cx="1392" cy="465"/>
              </a:xfrm>
              <a:prstGeom prst="rect">
                <a:avLst/>
              </a:prstGeom>
              <a:noFill/>
              <a:ln>
                <a:noFill/>
              </a:ln>
              <a:extLst/>
            </p:spPr>
            <p:txBody>
              <a:bodyPr anchor="ctr">
                <a:spAutoFit/>
              </a:bodyPr>
              <a:lstStyle>
                <a:lvl1pPr marL="174625" indent="-174625" eaLnBrk="0" hangingPunct="0">
                  <a:tabLst>
                    <a:tab pos="406400" algn="l"/>
                  </a:tabLst>
                  <a:defRPr>
                    <a:solidFill>
                      <a:schemeClr val="tx1"/>
                    </a:solidFill>
                    <a:latin typeface="Arial" charset="0"/>
                  </a:defRPr>
                </a:lvl1pPr>
                <a:lvl2pPr marL="742950" indent="-285750" eaLnBrk="0" hangingPunct="0">
                  <a:tabLst>
                    <a:tab pos="406400" algn="l"/>
                  </a:tabLst>
                  <a:defRPr>
                    <a:solidFill>
                      <a:schemeClr val="tx1"/>
                    </a:solidFill>
                    <a:latin typeface="Arial" charset="0"/>
                  </a:defRPr>
                </a:lvl2pPr>
                <a:lvl3pPr marL="1143000" indent="-228600" eaLnBrk="0" hangingPunct="0">
                  <a:tabLst>
                    <a:tab pos="406400" algn="l"/>
                  </a:tabLst>
                  <a:defRPr>
                    <a:solidFill>
                      <a:schemeClr val="tx1"/>
                    </a:solidFill>
                    <a:latin typeface="Arial" charset="0"/>
                  </a:defRPr>
                </a:lvl3pPr>
                <a:lvl4pPr marL="1600200" indent="-228600" eaLnBrk="0" hangingPunct="0">
                  <a:tabLst>
                    <a:tab pos="406400" algn="l"/>
                  </a:tabLst>
                  <a:defRPr>
                    <a:solidFill>
                      <a:schemeClr val="tx1"/>
                    </a:solidFill>
                    <a:latin typeface="Arial" charset="0"/>
                  </a:defRPr>
                </a:lvl4pPr>
                <a:lvl5pPr marL="2057400" indent="-228600" eaLnBrk="0" hangingPunct="0">
                  <a:tabLst>
                    <a:tab pos="406400" algn="l"/>
                  </a:tabLst>
                  <a:defRPr>
                    <a:solidFill>
                      <a:schemeClr val="tx1"/>
                    </a:solidFill>
                    <a:latin typeface="Arial" charset="0"/>
                  </a:defRPr>
                </a:lvl5pPr>
                <a:lvl6pPr marL="2514600" indent="-228600" eaLnBrk="0" fontAlgn="base" hangingPunct="0">
                  <a:spcBef>
                    <a:spcPct val="0"/>
                  </a:spcBef>
                  <a:spcAft>
                    <a:spcPct val="0"/>
                  </a:spcAft>
                  <a:tabLst>
                    <a:tab pos="406400" algn="l"/>
                  </a:tabLst>
                  <a:defRPr>
                    <a:solidFill>
                      <a:schemeClr val="tx1"/>
                    </a:solidFill>
                    <a:latin typeface="Arial" charset="0"/>
                  </a:defRPr>
                </a:lvl6pPr>
                <a:lvl7pPr marL="2971800" indent="-228600" eaLnBrk="0" fontAlgn="base" hangingPunct="0">
                  <a:spcBef>
                    <a:spcPct val="0"/>
                  </a:spcBef>
                  <a:spcAft>
                    <a:spcPct val="0"/>
                  </a:spcAft>
                  <a:tabLst>
                    <a:tab pos="406400" algn="l"/>
                  </a:tabLst>
                  <a:defRPr>
                    <a:solidFill>
                      <a:schemeClr val="tx1"/>
                    </a:solidFill>
                    <a:latin typeface="Arial" charset="0"/>
                  </a:defRPr>
                </a:lvl7pPr>
                <a:lvl8pPr marL="3429000" indent="-228600" eaLnBrk="0" fontAlgn="base" hangingPunct="0">
                  <a:spcBef>
                    <a:spcPct val="0"/>
                  </a:spcBef>
                  <a:spcAft>
                    <a:spcPct val="0"/>
                  </a:spcAft>
                  <a:tabLst>
                    <a:tab pos="406400" algn="l"/>
                  </a:tabLst>
                  <a:defRPr>
                    <a:solidFill>
                      <a:schemeClr val="tx1"/>
                    </a:solidFill>
                    <a:latin typeface="Arial" charset="0"/>
                  </a:defRPr>
                </a:lvl8pPr>
                <a:lvl9pPr marL="3886200" indent="-228600" eaLnBrk="0" fontAlgn="base" hangingPunct="0">
                  <a:spcBef>
                    <a:spcPct val="0"/>
                  </a:spcBef>
                  <a:spcAft>
                    <a:spcPct val="0"/>
                  </a:spcAft>
                  <a:tabLst>
                    <a:tab pos="406400" algn="l"/>
                  </a:tabLst>
                  <a:defRPr>
                    <a:solidFill>
                      <a:schemeClr val="tx1"/>
                    </a:solidFill>
                    <a:latin typeface="Arial" charset="0"/>
                  </a:defRPr>
                </a:lvl9pPr>
              </a:lstStyle>
              <a:p>
                <a:pPr>
                  <a:spcAft>
                    <a:spcPct val="10000"/>
                  </a:spcAft>
                  <a:buFont typeface="Wingdings" pitchFamily="2" charset="2"/>
                  <a:buChar char="§"/>
                  <a:defRPr/>
                </a:pPr>
                <a:r>
                  <a:rPr lang="en-US" sz="1400" dirty="0">
                    <a:latin typeface="+mn-lt"/>
                    <a:sym typeface="Webdings" pitchFamily="18" charset="2"/>
                  </a:rPr>
                  <a:t>Resources dedicated to or consumed by the program</a:t>
                </a:r>
              </a:p>
            </p:txBody>
          </p:sp>
          <p:sp>
            <p:nvSpPr>
              <p:cNvPr id="4107" name="Text Box 80"/>
              <p:cNvSpPr txBox="1">
                <a:spLocks noChangeArrowheads="1"/>
              </p:cNvSpPr>
              <p:nvPr/>
            </p:nvSpPr>
            <p:spPr bwMode="auto">
              <a:xfrm>
                <a:off x="96" y="2064"/>
                <a:ext cx="1230" cy="1117"/>
              </a:xfrm>
              <a:prstGeom prst="rect">
                <a:avLst/>
              </a:prstGeom>
              <a:noFill/>
              <a:ln>
                <a:noFill/>
              </a:ln>
              <a:extLst/>
            </p:spPr>
            <p:txBody>
              <a:bodyPr>
                <a:spAutoFit/>
              </a:bodyPr>
              <a:lstStyle>
                <a:lvl1pPr marL="233363" indent="-233363"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Aft>
                    <a:spcPct val="20000"/>
                  </a:spcAft>
                  <a:buFont typeface="Wingdings" pitchFamily="2" charset="2"/>
                  <a:buChar char="ü"/>
                  <a:defRPr/>
                </a:pPr>
                <a:r>
                  <a:rPr lang="en-US" sz="1400">
                    <a:latin typeface="+mn-lt"/>
                    <a:sym typeface="Wingdings" pitchFamily="2" charset="2"/>
                  </a:rPr>
                  <a:t>money</a:t>
                </a:r>
              </a:p>
              <a:p>
                <a:pPr eaLnBrk="1" hangingPunct="1">
                  <a:spcAft>
                    <a:spcPct val="20000"/>
                  </a:spcAft>
                  <a:buFont typeface="Wingdings" pitchFamily="2" charset="2"/>
                  <a:buChar char="ü"/>
                  <a:defRPr/>
                </a:pPr>
                <a:r>
                  <a:rPr lang="en-US" sz="1400">
                    <a:latin typeface="+mn-lt"/>
                    <a:sym typeface="Wingdings" pitchFamily="2" charset="2"/>
                  </a:rPr>
                  <a:t>staff &amp; staff time</a:t>
                </a:r>
              </a:p>
              <a:p>
                <a:pPr eaLnBrk="1" hangingPunct="1">
                  <a:spcAft>
                    <a:spcPct val="20000"/>
                  </a:spcAft>
                  <a:buFont typeface="Wingdings" pitchFamily="2" charset="2"/>
                  <a:buChar char="ü"/>
                  <a:defRPr/>
                </a:pPr>
                <a:r>
                  <a:rPr lang="en-US" sz="1400">
                    <a:latin typeface="+mn-lt"/>
                    <a:sym typeface="Wingdings" pitchFamily="2" charset="2"/>
                  </a:rPr>
                  <a:t>volunteers &amp; volunteer time</a:t>
                </a:r>
              </a:p>
              <a:p>
                <a:pPr eaLnBrk="1" hangingPunct="1">
                  <a:spcAft>
                    <a:spcPct val="20000"/>
                  </a:spcAft>
                  <a:buFont typeface="Wingdings" pitchFamily="2" charset="2"/>
                  <a:buChar char="ü"/>
                  <a:defRPr/>
                </a:pPr>
                <a:r>
                  <a:rPr lang="en-US" sz="1400">
                    <a:latin typeface="+mn-lt"/>
                    <a:sym typeface="Wingdings" pitchFamily="2" charset="2"/>
                  </a:rPr>
                  <a:t>facilities</a:t>
                </a:r>
              </a:p>
              <a:p>
                <a:pPr eaLnBrk="1" hangingPunct="1">
                  <a:spcAft>
                    <a:spcPct val="20000"/>
                  </a:spcAft>
                  <a:buFont typeface="Wingdings" pitchFamily="2" charset="2"/>
                  <a:buChar char="ü"/>
                  <a:defRPr/>
                </a:pPr>
                <a:r>
                  <a:rPr lang="en-US" sz="1400">
                    <a:latin typeface="+mn-lt"/>
                    <a:sym typeface="Wingdings" pitchFamily="2" charset="2"/>
                  </a:rPr>
                  <a:t>equipment &amp; supplies</a:t>
                </a:r>
                <a:endParaRPr lang="en-US" sz="1400">
                  <a:latin typeface="+mn-lt"/>
                </a:endParaRPr>
              </a:p>
            </p:txBody>
          </p:sp>
        </p:grpSp>
      </p:grpSp>
      <p:pic>
        <p:nvPicPr>
          <p:cNvPr id="9223"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5638800"/>
            <a:ext cx="1154113" cy="750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defRPr/>
            </a:pPr>
            <a:r>
              <a:rPr lang="en-US" sz="3400" dirty="0" smtClean="0"/>
              <a:t>Sources of Ideas for Outcomes</a:t>
            </a:r>
          </a:p>
        </p:txBody>
      </p:sp>
      <p:sp>
        <p:nvSpPr>
          <p:cNvPr id="25603" name="Rectangle 3"/>
          <p:cNvSpPr>
            <a:spLocks noGrp="1" noChangeArrowheads="1"/>
          </p:cNvSpPr>
          <p:nvPr>
            <p:ph sz="half" idx="1"/>
          </p:nvPr>
        </p:nvSpPr>
        <p:spPr>
          <a:xfrm>
            <a:off x="381000" y="1219200"/>
            <a:ext cx="4000500" cy="4648200"/>
          </a:xfrm>
        </p:spPr>
        <p:txBody>
          <a:bodyPr/>
          <a:lstStyle/>
          <a:p>
            <a:pPr eaLnBrk="1" hangingPunct="1">
              <a:defRPr/>
            </a:pPr>
            <a:r>
              <a:rPr lang="en-US" dirty="0" smtClean="0"/>
              <a:t>Program documents</a:t>
            </a:r>
          </a:p>
          <a:p>
            <a:pPr eaLnBrk="1" hangingPunct="1">
              <a:defRPr/>
            </a:pPr>
            <a:r>
              <a:rPr lang="en-US" dirty="0" smtClean="0"/>
              <a:t>Program staff</a:t>
            </a:r>
          </a:p>
          <a:p>
            <a:pPr eaLnBrk="1" hangingPunct="1">
              <a:defRPr/>
            </a:pPr>
            <a:r>
              <a:rPr lang="en-US" dirty="0" smtClean="0"/>
              <a:t>Volunteers</a:t>
            </a:r>
          </a:p>
          <a:p>
            <a:pPr eaLnBrk="1" hangingPunct="1">
              <a:defRPr/>
            </a:pPr>
            <a:r>
              <a:rPr lang="en-US" dirty="0" smtClean="0"/>
              <a:t>Program participants</a:t>
            </a:r>
          </a:p>
          <a:p>
            <a:pPr eaLnBrk="1" hangingPunct="1">
              <a:defRPr/>
            </a:pPr>
            <a:r>
              <a:rPr lang="en-US" dirty="0" smtClean="0"/>
              <a:t>Participants’ parents</a:t>
            </a:r>
          </a:p>
          <a:p>
            <a:pPr eaLnBrk="1" hangingPunct="1">
              <a:defRPr/>
            </a:pPr>
            <a:r>
              <a:rPr lang="en-US" dirty="0"/>
              <a:t>Records of complaints</a:t>
            </a:r>
          </a:p>
          <a:p>
            <a:pPr marL="0" indent="0" eaLnBrk="1" hangingPunct="1">
              <a:buFont typeface="Tahoma" panose="020B0604030504040204" pitchFamily="34" charset="0"/>
              <a:buNone/>
              <a:defRPr/>
            </a:pPr>
            <a:endParaRPr lang="en-US" dirty="0" smtClean="0"/>
          </a:p>
        </p:txBody>
      </p:sp>
      <p:sp>
        <p:nvSpPr>
          <p:cNvPr id="10244" name="Content Placeholder 1"/>
          <p:cNvSpPr>
            <a:spLocks noGrp="1"/>
          </p:cNvSpPr>
          <p:nvPr>
            <p:ph sz="half" idx="2"/>
          </p:nvPr>
        </p:nvSpPr>
        <p:spPr>
          <a:xfrm>
            <a:off x="4495800" y="1219200"/>
            <a:ext cx="4648200" cy="4648200"/>
          </a:xfrm>
        </p:spPr>
        <p:txBody>
          <a:bodyPr/>
          <a:lstStyle/>
          <a:p>
            <a:pPr eaLnBrk="1" hangingPunct="1"/>
            <a:r>
              <a:rPr lang="en-US" smtClean="0"/>
              <a:t>Programs or agencies that are “next steps” for your participants</a:t>
            </a:r>
          </a:p>
          <a:p>
            <a:pPr eaLnBrk="1" hangingPunct="1"/>
            <a:r>
              <a:rPr lang="en-US" smtClean="0"/>
              <a:t>Programs with missions, services, and participants similar to yours</a:t>
            </a:r>
          </a:p>
          <a:p>
            <a:pPr eaLnBrk="1" hangingPunct="1"/>
            <a:r>
              <a:rPr lang="en-US" smtClean="0"/>
              <a:t>Outside observers of your program in action</a:t>
            </a:r>
          </a:p>
          <a:p>
            <a:pPr eaLnBrk="1" hangingPunct="1"/>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4"/>
          <p:cNvSpPr txBox="1">
            <a:spLocks noChangeArrowheads="1"/>
          </p:cNvSpPr>
          <p:nvPr/>
        </p:nvSpPr>
        <p:spPr bwMode="auto">
          <a:xfrm>
            <a:off x="152400" y="152400"/>
            <a:ext cx="7848600" cy="584200"/>
          </a:xfrm>
          <a:prstGeom prst="rect">
            <a:avLst/>
          </a:prstGeom>
          <a:noFill/>
          <a:ln w="19050">
            <a:noFill/>
            <a:miter lim="800000"/>
            <a:headEnd/>
            <a:tailEnd/>
          </a:ln>
        </p:spPr>
        <p:txBody>
          <a:bodyPr>
            <a:spAutoFit/>
          </a:bodyPr>
          <a:lstStyle/>
          <a:p>
            <a:pPr fontAlgn="auto">
              <a:spcBef>
                <a:spcPts val="0"/>
              </a:spcBef>
              <a:spcAft>
                <a:spcPts val="0"/>
              </a:spcAft>
              <a:defRPr/>
            </a:pPr>
            <a:r>
              <a:rPr lang="en-US" sz="3200" b="1" dirty="0">
                <a:solidFill>
                  <a:schemeClr val="accent2"/>
                </a:solidFill>
                <a:effectLst>
                  <a:outerShdw blurRad="38100" dist="38100" dir="2700000" algn="tl">
                    <a:srgbClr val="000000">
                      <a:alpha val="43137"/>
                    </a:srgbClr>
                  </a:outerShdw>
                </a:effectLst>
                <a:latin typeface="+mj-lt"/>
              </a:rPr>
              <a:t>Writing an Outcome Statement</a:t>
            </a:r>
          </a:p>
        </p:txBody>
      </p:sp>
      <p:sp>
        <p:nvSpPr>
          <p:cNvPr id="26627" name="Text Box 5"/>
          <p:cNvSpPr txBox="1">
            <a:spLocks noChangeArrowheads="1"/>
          </p:cNvSpPr>
          <p:nvPr/>
        </p:nvSpPr>
        <p:spPr bwMode="auto">
          <a:xfrm>
            <a:off x="152400" y="914400"/>
            <a:ext cx="8915400" cy="4794250"/>
          </a:xfrm>
          <a:prstGeom prst="rect">
            <a:avLst/>
          </a:prstGeom>
          <a:noFill/>
          <a:ln>
            <a:noFill/>
          </a:ln>
          <a:extLst/>
        </p:spPr>
        <p:txBody>
          <a:bodyPr>
            <a:spAutoFit/>
          </a:bodyPr>
          <a:lstStyle>
            <a:lvl1pPr marL="344488" indent="-344488"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Aft>
                <a:spcPct val="35000"/>
              </a:spcAft>
              <a:defRPr/>
            </a:pPr>
            <a:r>
              <a:rPr lang="en-US" sz="2600" i="1" dirty="0">
                <a:latin typeface="+mn-lt"/>
              </a:rPr>
              <a:t>Target group + present tense verb + what want to happen:</a:t>
            </a:r>
          </a:p>
          <a:p>
            <a:pPr marL="457200" indent="-457200" eaLnBrk="1" hangingPunct="1">
              <a:spcAft>
                <a:spcPct val="35000"/>
              </a:spcAft>
              <a:buClr>
                <a:schemeClr val="accent2"/>
              </a:buClr>
              <a:buFont typeface="Arial" pitchFamily="34" charset="0"/>
              <a:buChar char="•"/>
              <a:defRPr/>
            </a:pPr>
            <a:r>
              <a:rPr lang="en-US" sz="2600" dirty="0">
                <a:latin typeface="+mn-lt"/>
              </a:rPr>
              <a:t>Parents of preschool children use everyday moments to encourage early learning.</a:t>
            </a:r>
          </a:p>
          <a:p>
            <a:pPr marL="457200" indent="-457200" eaLnBrk="1" hangingPunct="1">
              <a:spcAft>
                <a:spcPct val="35000"/>
              </a:spcAft>
              <a:buClr>
                <a:schemeClr val="accent2"/>
              </a:buClr>
              <a:buFont typeface="Arial" pitchFamily="34" charset="0"/>
              <a:buChar char="•"/>
              <a:defRPr/>
            </a:pPr>
            <a:r>
              <a:rPr lang="en-US" sz="2600" dirty="0">
                <a:latin typeface="+mn-lt"/>
              </a:rPr>
              <a:t>Adults completing the literacy program read at the 6</a:t>
            </a:r>
            <a:r>
              <a:rPr lang="en-US" sz="2600" baseline="30000" dirty="0">
                <a:latin typeface="+mn-lt"/>
              </a:rPr>
              <a:t>th</a:t>
            </a:r>
            <a:r>
              <a:rPr lang="en-US" sz="2600" dirty="0">
                <a:latin typeface="+mn-lt"/>
              </a:rPr>
              <a:t>-grade level.</a:t>
            </a:r>
          </a:p>
          <a:p>
            <a:pPr marL="457200" indent="-457200" eaLnBrk="1" hangingPunct="1">
              <a:spcAft>
                <a:spcPct val="35000"/>
              </a:spcAft>
              <a:buClr>
                <a:schemeClr val="accent2"/>
              </a:buClr>
              <a:buFont typeface="Arial" pitchFamily="34" charset="0"/>
              <a:buChar char="•"/>
              <a:defRPr/>
            </a:pPr>
            <a:r>
              <a:rPr lang="en-US" sz="2600" dirty="0">
                <a:latin typeface="+mn-lt"/>
              </a:rPr>
              <a:t>Home-bound seniors eat nutritionally balanced meals.</a:t>
            </a:r>
          </a:p>
          <a:p>
            <a:pPr marL="457200" indent="-457200" eaLnBrk="1" hangingPunct="1">
              <a:spcAft>
                <a:spcPct val="35000"/>
              </a:spcAft>
              <a:buClr>
                <a:schemeClr val="accent2"/>
              </a:buClr>
              <a:buFont typeface="Arial" pitchFamily="34" charset="0"/>
              <a:buChar char="•"/>
              <a:defRPr/>
            </a:pPr>
            <a:r>
              <a:rPr lang="en-US" sz="2600" dirty="0">
                <a:latin typeface="+mn-lt"/>
              </a:rPr>
              <a:t>Battered women who wish not to return home meet self-defined objectives for rebuilding their lives.</a:t>
            </a:r>
          </a:p>
          <a:p>
            <a:pPr marL="457200" indent="-457200" eaLnBrk="1" hangingPunct="1">
              <a:spcAft>
                <a:spcPct val="35000"/>
              </a:spcAft>
              <a:buClr>
                <a:schemeClr val="accent2"/>
              </a:buClr>
              <a:buFont typeface="Arial" pitchFamily="34" charset="0"/>
              <a:buChar char="•"/>
              <a:defRPr/>
            </a:pPr>
            <a:r>
              <a:rPr lang="en-US" sz="2600" dirty="0">
                <a:latin typeface="+mn-lt"/>
              </a:rPr>
              <a:t>High school boys reported for fighting demonstrate skills at resolving conflicts verbally.</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458200" cy="4221163"/>
          </a:xfrm>
        </p:spPr>
        <p:txBody>
          <a:bodyPr/>
          <a:lstStyle/>
          <a:p>
            <a:pPr algn="ctr" eaLnBrk="1" hangingPunct="1">
              <a:defRPr/>
            </a:pPr>
            <a:r>
              <a:rPr lang="en-US" sz="4800" dirty="0" smtClean="0"/>
              <a:t>Question:</a:t>
            </a:r>
            <a:r>
              <a:rPr lang="en-US" dirty="0" smtClean="0"/>
              <a:t/>
            </a:r>
            <a:br>
              <a:rPr lang="en-US" dirty="0" smtClean="0"/>
            </a:br>
            <a:r>
              <a:rPr lang="en-US" dirty="0" smtClean="0"/>
              <a:t/>
            </a:r>
            <a:br>
              <a:rPr lang="en-US" dirty="0" smtClean="0"/>
            </a:br>
            <a:r>
              <a:rPr lang="en-US" dirty="0" smtClean="0"/>
              <a:t>Can you go over the logic model again, and how indicators fit on it</a:t>
            </a:r>
            <a:r>
              <a:rPr lang="en-US" sz="3600" dirty="0" smtClean="0"/>
              <a:t>?</a:t>
            </a:r>
            <a:endParaRPr lang="en-US" sz="3600" dirty="0"/>
          </a:p>
        </p:txBody>
      </p:sp>
      <p:sp>
        <p:nvSpPr>
          <p:cNvPr id="12291" name="Slide Number Placeholder 2"/>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C5FE3E7-7437-45FC-9CC2-710AF154A542}" type="slidenum">
              <a:rPr lang="en-US">
                <a:solidFill>
                  <a:schemeClr val="bg1"/>
                </a:solidFill>
              </a:rPr>
              <a:pPr eaLnBrk="1" hangingPunct="1"/>
              <a:t>7</a:t>
            </a:fld>
            <a:endParaRPr lang="en-US">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Six block arrows pointing upwards, starting at bottom: Inputs, Activities, Outputs, Initial Outcomes, Intermediate Outcomes, and Longer-Term Outcome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6600" y="609600"/>
            <a:ext cx="7416800" cy="553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28600" y="427038"/>
            <a:ext cx="7696200" cy="792162"/>
          </a:xfrm>
        </p:spPr>
        <p:txBody>
          <a:bodyPr/>
          <a:lstStyle/>
          <a:p>
            <a:pPr eaLnBrk="1" hangingPunct="1">
              <a:defRPr/>
            </a:pPr>
            <a:r>
              <a:rPr lang="en-US" dirty="0"/>
              <a:t>Inputs </a:t>
            </a:r>
            <a:r>
              <a:rPr lang="en-US" dirty="0" smtClean="0"/>
              <a:t>through Outcomes</a:t>
            </a:r>
            <a:r>
              <a:rPr lang="en-US" dirty="0"/>
              <a:t>: The Conceptual Chain</a:t>
            </a:r>
            <a:br>
              <a:rPr lang="en-US" dirty="0"/>
            </a:b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1" descr=" Reading from the bottom up, first box is Inputs: MSW program manager, assistant program manager; part-time RN instructor; MFCC counselor; social work and counseling interns; nationally certified educational manuals, videos and other instructional materials; facilities; funding. Second box is Activities: Program manager and RN instructor provide classes for pregnant teens on prenatal nutrition and health; delivered in high schools twice a week for one hour; Program manager and RN instructor provide classes on infant health care, nutrition, and social interaction; delivered in high schools twice a week for one hour; Counselor meets individually with teens once per week to support application of material presented in classes to teens’ situations. Third box is Outputs: Number of teens served in prenatal classes; infant care classes; Number of hours of instruction provided in prenatal classes; infant care classes; Number of hours of counseling provided to pregnant teens; mothers of infants. Fourth box is Outcomes: Two tracks: 1) Prenatal care classes/counseling: Box 1: Pregnant teens know prenatal nutrition and health guidelines; Box 2: Pregnant teens follow prenatal nutrition and health guidelines; Box 3: Pregnant teens deliver healthy babies, followed by Box at Top: Babies achieve appropriate 12-month milestones for physical motor, verbal, and social development. Second track: 2) Infant care patenting classes/counseling: Box 1: Teen mothers know infant nutrition, development, safety, and social interaction guidelines, Box 2: Teen mothers provide proper health care, nutrition, and social interaction to their babies, followed by Box at Top: Babies achieve appropriate 12-month milestones for physical motor, verbal, and social development.  United Way of America 2007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228600"/>
            <a:ext cx="5005388" cy="647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themeOverride>
</file>

<file path=docProps/app.xml><?xml version="1.0" encoding="utf-8"?>
<Properties xmlns="http://schemas.openxmlformats.org/officeDocument/2006/extended-properties" xmlns:vt="http://schemas.openxmlformats.org/officeDocument/2006/docPropsVTypes">
  <TotalTime>1058</TotalTime>
  <Words>846</Words>
  <Application>Microsoft Office PowerPoint</Application>
  <PresentationFormat>On-screen Show (4:3)</PresentationFormat>
  <Paragraphs>184</Paragraphs>
  <Slides>27</Slides>
  <Notes>0</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27</vt:i4>
      </vt:variant>
    </vt:vector>
  </HeadingPairs>
  <TitlesOfParts>
    <vt:vector size="38" baseType="lpstr">
      <vt:lpstr>Arial</vt:lpstr>
      <vt:lpstr>Arial Rounded MT Bold</vt:lpstr>
      <vt:lpstr>Tahoma</vt:lpstr>
      <vt:lpstr>Trebuchet MS</vt:lpstr>
      <vt:lpstr>Georgia</vt:lpstr>
      <vt:lpstr>Arial Narrow</vt:lpstr>
      <vt:lpstr>Wingdings</vt:lpstr>
      <vt:lpstr>Webdings</vt:lpstr>
      <vt:lpstr>Times New Roman</vt:lpstr>
      <vt:lpstr>Default Design</vt:lpstr>
      <vt:lpstr>1_Slipstream</vt:lpstr>
      <vt:lpstr>PowerPoint Presentation</vt:lpstr>
      <vt:lpstr>End of the Road!</vt:lpstr>
      <vt:lpstr>Question:  How can we select good outcomes?</vt:lpstr>
      <vt:lpstr>PowerPoint Presentation</vt:lpstr>
      <vt:lpstr>Sources of Ideas for Outcomes</vt:lpstr>
      <vt:lpstr>PowerPoint Presentation</vt:lpstr>
      <vt:lpstr>Question:  Can you go over the logic model again, and how indicators fit on it?</vt:lpstr>
      <vt:lpstr>Inputs through Outcomes: The Conceptual Chain </vt:lpstr>
      <vt:lpstr>PowerPoint Presentation</vt:lpstr>
      <vt:lpstr>PowerPoint Presentation</vt:lpstr>
      <vt:lpstr>PowerPoint Presentation</vt:lpstr>
      <vt:lpstr>Proposed Logic Model for the CIL Program</vt:lpstr>
      <vt:lpstr>Measurable Indicator</vt:lpstr>
      <vt:lpstr>At-Risk Teen Mentoring Program </vt:lpstr>
      <vt:lpstr>Question:  Can indicators measure qualitative outcomes?</vt:lpstr>
      <vt:lpstr>--  # and % of CIL consumers who feel more independent  --  # and % of parents who appreciate what the CIL has done for their child  --  # and % of City Council members who have a positive attitude towsards the CIL</vt:lpstr>
      <vt:lpstr>Question:  More examples of IL outcomes and indicators?</vt:lpstr>
      <vt:lpstr>--  List of the field test outcomes and indicators in your materials  --  Other examples we can think of together</vt:lpstr>
      <vt:lpstr>Question:  Instruments that are valid and reliable to measure CIL outcomes?</vt:lpstr>
      <vt:lpstr>--  NCIL Task Force members  --  Other experts in the IL field  --  Literature  --  ???</vt:lpstr>
      <vt:lpstr>Question:  More about the definition of “at risk”?</vt:lpstr>
      <vt:lpstr>--  See page 11 of the Training Manual for the field test  --  An important issue/gap for the IL field, in our opinion</vt:lpstr>
      <vt:lpstr>Question:  How do our outcome measures relate to the current 704 report and other federal requirements for information?</vt:lpstr>
      <vt:lpstr>Question:  What does the new Rehab Plan say about outcomes, our approach, etc.?</vt:lpstr>
      <vt:lpstr>Other Questions? </vt:lpstr>
      <vt:lpstr>For more information</vt:lpstr>
      <vt:lpstr>CIL-NET Attribution</vt:lpstr>
    </vt:vector>
  </TitlesOfParts>
  <Company>Tirr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eubanks</dc:creator>
  <cp:lastModifiedBy>Elhardt, Marjorie</cp:lastModifiedBy>
  <cp:revision>93</cp:revision>
  <cp:lastPrinted>2011-08-17T12:43:52Z</cp:lastPrinted>
  <dcterms:created xsi:type="dcterms:W3CDTF">2011-01-05T14:17:40Z</dcterms:created>
  <dcterms:modified xsi:type="dcterms:W3CDTF">2014-02-07T19:10:21Z</dcterms:modified>
</cp:coreProperties>
</file>