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16"/>
  </p:notesMasterIdLst>
  <p:handoutMasterIdLst>
    <p:handoutMasterId r:id="rId17"/>
  </p:handoutMasterIdLst>
  <p:sldIdLst>
    <p:sldId id="280" r:id="rId3"/>
    <p:sldId id="402" r:id="rId4"/>
    <p:sldId id="388" r:id="rId5"/>
    <p:sldId id="389" r:id="rId6"/>
    <p:sldId id="390" r:id="rId7"/>
    <p:sldId id="391" r:id="rId8"/>
    <p:sldId id="392" r:id="rId9"/>
    <p:sldId id="400" r:id="rId10"/>
    <p:sldId id="393" r:id="rId11"/>
    <p:sldId id="396" r:id="rId12"/>
    <p:sldId id="395" r:id="rId13"/>
    <p:sldId id="398" r:id="rId14"/>
    <p:sldId id="318" r:id="rId1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3936" autoAdjust="0"/>
    <p:restoredTop sz="94614" autoAdjust="0"/>
  </p:normalViewPr>
  <p:slideViewPr>
    <p:cSldViewPr>
      <p:cViewPr varScale="1">
        <p:scale>
          <a:sx n="112" d="100"/>
          <a:sy n="112" d="100"/>
        </p:scale>
        <p:origin x="1578" y="78"/>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smtClean="0">
                <a:latin typeface="Arial" charset="0"/>
              </a:defRPr>
            </a:lvl1pPr>
          </a:lstStyle>
          <a:p>
            <a:pPr>
              <a:defRPr/>
            </a:pPr>
            <a:fld id="{C5AA5980-0584-4278-BD39-8EF08C348845}" type="datetimeFigureOut">
              <a:rPr lang="en-US"/>
              <a:pPr>
                <a:defRPr/>
              </a:pPr>
              <a:t>2/7/2014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1D5512C9-2B70-4F1D-AD0C-E13BF2C9F871}" type="slidenum">
              <a:rPr lang="en-US"/>
              <a:pPr/>
              <a:t>‹#›</a:t>
            </a:fld>
            <a:endParaRPr lang="en-US"/>
          </a:p>
        </p:txBody>
      </p:sp>
    </p:spTree>
    <p:extLst>
      <p:ext uri="{BB962C8B-B14F-4D97-AF65-F5344CB8AC3E}">
        <p14:creationId xmlns:p14="http://schemas.microsoft.com/office/powerpoint/2010/main" val="10095547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6627"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1946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439C840-9E01-449F-B050-BD6F085F8DA5}" type="slidenum">
              <a:rPr lang="en-US"/>
              <a:pPr/>
              <a:t>‹#›</a:t>
            </a:fld>
            <a:endParaRPr lang="en-US"/>
          </a:p>
        </p:txBody>
      </p:sp>
    </p:spTree>
    <p:extLst>
      <p:ext uri="{BB962C8B-B14F-4D97-AF65-F5344CB8AC3E}">
        <p14:creationId xmlns:p14="http://schemas.microsoft.com/office/powerpoint/2010/main" val="34413704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fld id="{59FFBCA4-5D9F-4357-83D0-CBE2274589FF}" type="slidenum">
              <a:rPr lang="en-US"/>
              <a:pPr/>
              <a:t>‹#›</a:t>
            </a:fld>
            <a:endParaRPr lang="en-US"/>
          </a:p>
        </p:txBody>
      </p:sp>
    </p:spTree>
    <p:extLst>
      <p:ext uri="{BB962C8B-B14F-4D97-AF65-F5344CB8AC3E}">
        <p14:creationId xmlns:p14="http://schemas.microsoft.com/office/powerpoint/2010/main" val="690825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976D9CD4-6938-4564-A442-1E4D4B67DAE3}" type="slidenum">
              <a:rPr lang="en-US"/>
              <a:pPr/>
              <a:t>‹#›</a:t>
            </a:fld>
            <a:endParaRPr lang="en-US"/>
          </a:p>
        </p:txBody>
      </p:sp>
    </p:spTree>
    <p:extLst>
      <p:ext uri="{BB962C8B-B14F-4D97-AF65-F5344CB8AC3E}">
        <p14:creationId xmlns:p14="http://schemas.microsoft.com/office/powerpoint/2010/main" val="3566777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21A38886-30FC-44AC-BBFD-4E8A97F97FF9}" type="slidenum">
              <a:rPr lang="en-US"/>
              <a:pPr/>
              <a:t>‹#›</a:t>
            </a:fld>
            <a:endParaRPr lang="en-US"/>
          </a:p>
        </p:txBody>
      </p:sp>
    </p:spTree>
    <p:extLst>
      <p:ext uri="{BB962C8B-B14F-4D97-AF65-F5344CB8AC3E}">
        <p14:creationId xmlns:p14="http://schemas.microsoft.com/office/powerpoint/2010/main" val="1621111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en-US" smtClean="0"/>
              <a:t>Click to edit Master title style</a:t>
            </a:r>
            <a:endParaRPr lang="en-US" dirty="0"/>
          </a:p>
        </p:txBody>
      </p:sp>
      <p:sp>
        <p:nvSpPr>
          <p:cNvPr id="8" name="Date Placeholder 3"/>
          <p:cNvSpPr>
            <a:spLocks noGrp="1"/>
          </p:cNvSpPr>
          <p:nvPr>
            <p:ph type="dt" sz="half" idx="10"/>
          </p:nvPr>
        </p:nvSpPr>
        <p:spPr/>
        <p:txBody>
          <a:bodyPr/>
          <a:lstStyle>
            <a:lvl1pPr>
              <a:defRPr/>
            </a:lvl1pPr>
          </a:lstStyle>
          <a:p>
            <a:pPr>
              <a:defRPr/>
            </a:pPr>
            <a:fld id="{F7A3F8BC-A191-487D-B4A3-BAA7DE19157B}" type="datetimeFigureOut">
              <a:rPr lang="en-US"/>
              <a:pPr>
                <a:defRPr/>
              </a:pPr>
              <a:t>2/7/2014</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fld id="{03DEF2D0-22C1-42EC-B027-2CCE6253BF6B}" type="slidenum">
              <a:rPr lang="en-US"/>
              <a:pPr/>
              <a:t>‹#›</a:t>
            </a:fld>
            <a:endParaRPr lang="en-US"/>
          </a:p>
        </p:txBody>
      </p:sp>
    </p:spTree>
    <p:extLst>
      <p:ext uri="{BB962C8B-B14F-4D97-AF65-F5344CB8AC3E}">
        <p14:creationId xmlns:p14="http://schemas.microsoft.com/office/powerpoint/2010/main" val="41249181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4"/>
          </p:nvPr>
        </p:nvSpPr>
        <p:spPr/>
        <p:txBody>
          <a:bodyPr/>
          <a:lstStyle>
            <a:lvl1pPr>
              <a:defRPr/>
            </a:lvl1pPr>
          </a:lstStyle>
          <a:p>
            <a:pPr>
              <a:defRPr/>
            </a:pPr>
            <a:fld id="{7C197051-3C6D-4506-9D53-C3A3304FE041}" type="datetimeFigureOut">
              <a:rPr lang="en-US"/>
              <a:pPr>
                <a:defRPr/>
              </a:pPr>
              <a:t>2/7/2014</a:t>
            </a:fld>
            <a:endParaRPr lang="en-US"/>
          </a:p>
        </p:txBody>
      </p:sp>
      <p:sp>
        <p:nvSpPr>
          <p:cNvPr id="5" name="Footer Placeholder 4"/>
          <p:cNvSpPr>
            <a:spLocks noGrp="1"/>
          </p:cNvSpPr>
          <p:nvPr>
            <p:ph type="ftr" sz="quarter" idx="15"/>
          </p:nvPr>
        </p:nvSpPr>
        <p:spPr/>
        <p:txBody>
          <a:bodyPr/>
          <a:lstStyle>
            <a:lvl1pPr>
              <a:defRPr/>
            </a:lvl1pPr>
          </a:lstStyle>
          <a:p>
            <a:pPr>
              <a:defRPr/>
            </a:pPr>
            <a:endParaRPr lang="en-US"/>
          </a:p>
        </p:txBody>
      </p:sp>
      <p:sp>
        <p:nvSpPr>
          <p:cNvPr id="6" name="Slide Number Placeholder 5"/>
          <p:cNvSpPr>
            <a:spLocks noGrp="1"/>
          </p:cNvSpPr>
          <p:nvPr>
            <p:ph type="sldNum" sz="quarter" idx="16"/>
          </p:nvPr>
        </p:nvSpPr>
        <p:spPr/>
        <p:txBody>
          <a:bodyPr/>
          <a:lstStyle>
            <a:lvl1pPr>
              <a:defRPr/>
            </a:lvl1pPr>
          </a:lstStyle>
          <a:p>
            <a:fld id="{EC372768-2E67-41A1-85A3-9DCAD10C835C}" type="slidenum">
              <a:rPr lang="en-US"/>
              <a:pPr/>
              <a:t>‹#›</a:t>
            </a:fld>
            <a:endParaRPr lang="en-US"/>
          </a:p>
        </p:txBody>
      </p:sp>
    </p:spTree>
    <p:extLst>
      <p:ext uri="{BB962C8B-B14F-4D97-AF65-F5344CB8AC3E}">
        <p14:creationId xmlns:p14="http://schemas.microsoft.com/office/powerpoint/2010/main" val="8070377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lstStyle>
          <a:p>
            <a:pPr>
              <a:defRPr/>
            </a:pPr>
            <a:fld id="{63B1B8D0-FCA1-46AE-8DF7-6A6068D88348}" type="datetimeFigureOut">
              <a:rPr lang="en-US"/>
              <a:pPr>
                <a:defRPr/>
              </a:pPr>
              <a:t>2/7/2014</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fld id="{EB60E915-7156-481A-98CF-F5E7BE09BAFE}" type="slidenum">
              <a:rPr lang="en-US"/>
              <a:pPr/>
              <a:t>‹#›</a:t>
            </a:fld>
            <a:endParaRPr lang="en-US"/>
          </a:p>
        </p:txBody>
      </p:sp>
    </p:spTree>
    <p:extLst>
      <p:ext uri="{BB962C8B-B14F-4D97-AF65-F5344CB8AC3E}">
        <p14:creationId xmlns:p14="http://schemas.microsoft.com/office/powerpoint/2010/main" val="23524340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5"/>
          </p:nvPr>
        </p:nvSpPr>
        <p:spPr/>
        <p:txBody>
          <a:bodyPr/>
          <a:lstStyle>
            <a:lvl1pPr>
              <a:defRPr/>
            </a:lvl1pPr>
          </a:lstStyle>
          <a:p>
            <a:pPr>
              <a:defRPr/>
            </a:pPr>
            <a:fld id="{ED79211C-AE9F-4AEB-8770-569D36B1C6B3}" type="datetimeFigureOut">
              <a:rPr lang="en-US"/>
              <a:pPr>
                <a:defRPr/>
              </a:pPr>
              <a:t>2/7/2014</a:t>
            </a:fld>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fld id="{F1956602-DB12-4DEC-81BF-32ECBEB99EBC}" type="slidenum">
              <a:rPr lang="en-US"/>
              <a:pPr/>
              <a:t>‹#›</a:t>
            </a:fld>
            <a:endParaRPr lang="en-US"/>
          </a:p>
        </p:txBody>
      </p:sp>
    </p:spTree>
    <p:extLst>
      <p:ext uri="{BB962C8B-B14F-4D97-AF65-F5344CB8AC3E}">
        <p14:creationId xmlns:p14="http://schemas.microsoft.com/office/powerpoint/2010/main" val="11998361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25E0D4A3-840B-4A4C-96BD-7FD5782483E4}" type="datetimeFigureOut">
              <a:rPr lang="en-US"/>
              <a:pPr>
                <a:defRPr/>
              </a:pPr>
              <a:t>2/7/2014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32D88400-2099-4BE2-8928-C6A6AC9EC2CF}" type="slidenum">
              <a:rPr lang="en-US"/>
              <a:pPr/>
              <a:t>‹#›</a:t>
            </a:fld>
            <a:endParaRPr lang="en-US"/>
          </a:p>
        </p:txBody>
      </p:sp>
    </p:spTree>
    <p:extLst>
      <p:ext uri="{BB962C8B-B14F-4D97-AF65-F5344CB8AC3E}">
        <p14:creationId xmlns:p14="http://schemas.microsoft.com/office/powerpoint/2010/main" val="39108034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13B90E3D-DC03-47BF-9906-B3690128586A}" type="datetimeFigureOut">
              <a:rPr lang="en-US"/>
              <a:pPr>
                <a:defRPr/>
              </a:pPr>
              <a:t>2/7/2014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153262D7-8001-4B91-9C46-D11B3DA1C3D9}" type="slidenum">
              <a:rPr lang="en-US"/>
              <a:pPr/>
              <a:t>‹#›</a:t>
            </a:fld>
            <a:endParaRPr lang="en-US"/>
          </a:p>
        </p:txBody>
      </p:sp>
    </p:spTree>
    <p:extLst>
      <p:ext uri="{BB962C8B-B14F-4D97-AF65-F5344CB8AC3E}">
        <p14:creationId xmlns:p14="http://schemas.microsoft.com/office/powerpoint/2010/main" val="10223530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0AF132A-8375-4CCF-B6FB-AC4F3ED43AFC}" type="datetimeFigureOut">
              <a:rPr lang="en-US"/>
              <a:pPr>
                <a:defRPr/>
              </a:pPr>
              <a:t>2/7/2014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F4E828D3-3B59-4A6F-A72D-FE2899E2B0B6}" type="slidenum">
              <a:rPr lang="en-US"/>
              <a:pPr/>
              <a:t>‹#›</a:t>
            </a:fld>
            <a:endParaRPr lang="en-US"/>
          </a:p>
        </p:txBody>
      </p:sp>
    </p:spTree>
    <p:extLst>
      <p:ext uri="{BB962C8B-B14F-4D97-AF65-F5344CB8AC3E}">
        <p14:creationId xmlns:p14="http://schemas.microsoft.com/office/powerpoint/2010/main" val="5062300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34AE523-CBAE-4B80-9533-635A9714A978}" type="datetimeFigureOut">
              <a:rPr lang="en-US"/>
              <a:pPr>
                <a:defRPr/>
              </a:pPr>
              <a:t>2/7/2014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DEE9180E-9ACD-45FD-BB8B-32816288ACD6}" type="slidenum">
              <a:rPr lang="en-US"/>
              <a:pPr/>
              <a:t>‹#›</a:t>
            </a:fld>
            <a:endParaRPr lang="en-US"/>
          </a:p>
        </p:txBody>
      </p:sp>
    </p:spTree>
    <p:extLst>
      <p:ext uri="{BB962C8B-B14F-4D97-AF65-F5344CB8AC3E}">
        <p14:creationId xmlns:p14="http://schemas.microsoft.com/office/powerpoint/2010/main" val="2082330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1CF7B607-AD95-4F41-AB3C-685DE88FFD7E}" type="slidenum">
              <a:rPr lang="en-US"/>
              <a:pPr/>
              <a:t>‹#›</a:t>
            </a:fld>
            <a:endParaRPr lang="en-US"/>
          </a:p>
        </p:txBody>
      </p:sp>
    </p:spTree>
    <p:extLst>
      <p:ext uri="{BB962C8B-B14F-4D97-AF65-F5344CB8AC3E}">
        <p14:creationId xmlns:p14="http://schemas.microsoft.com/office/powerpoint/2010/main" val="41177059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Rectangle 6"/>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7"/>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en-US" smtClean="0"/>
              <a:t>Click to edit Master title style</a:t>
            </a:r>
            <a:endParaRPr lang="en-US" dirty="0"/>
          </a:p>
        </p:txBody>
      </p:sp>
      <p:sp>
        <p:nvSpPr>
          <p:cNvPr id="9" name="Date Placeholder 4"/>
          <p:cNvSpPr>
            <a:spLocks noGrp="1"/>
          </p:cNvSpPr>
          <p:nvPr>
            <p:ph type="dt" sz="half" idx="10"/>
          </p:nvPr>
        </p:nvSpPr>
        <p:spPr/>
        <p:txBody>
          <a:bodyPr/>
          <a:lstStyle>
            <a:lvl1pPr>
              <a:defRPr/>
            </a:lvl1pPr>
          </a:lstStyle>
          <a:p>
            <a:pPr>
              <a:defRPr/>
            </a:pPr>
            <a:fld id="{36174B4C-E6FB-4D34-AD85-57423AA271D9}" type="datetimeFigureOut">
              <a:rPr lang="en-US"/>
              <a:pPr>
                <a:defRPr/>
              </a:pPr>
              <a:t>2/7/2014</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fld id="{0F60125D-3B2F-43C2-BA46-06E4D978DF11}" type="slidenum">
              <a:rPr lang="en-US"/>
              <a:pPr/>
              <a:t>‹#›</a:t>
            </a:fld>
            <a:endParaRPr lang="en-US"/>
          </a:p>
        </p:txBody>
      </p:sp>
    </p:spTree>
    <p:extLst>
      <p:ext uri="{BB962C8B-B14F-4D97-AF65-F5344CB8AC3E}">
        <p14:creationId xmlns:p14="http://schemas.microsoft.com/office/powerpoint/2010/main" val="17318955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956CB00-EE10-4615-B20C-35E03791C484}" type="datetimeFigureOut">
              <a:rPr lang="en-US"/>
              <a:pPr>
                <a:defRPr/>
              </a:pPr>
              <a:t>2/7/2014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1FA5E76-F786-4C8F-983F-E5A1C58233F2}" type="slidenum">
              <a:rPr lang="en-US"/>
              <a:pPr/>
              <a:t>‹#›</a:t>
            </a:fld>
            <a:endParaRPr lang="en-US"/>
          </a:p>
        </p:txBody>
      </p:sp>
    </p:spTree>
    <p:extLst>
      <p:ext uri="{BB962C8B-B14F-4D97-AF65-F5344CB8AC3E}">
        <p14:creationId xmlns:p14="http://schemas.microsoft.com/office/powerpoint/2010/main" val="13882217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6D2AB7D-B599-4F82-A10C-68078E07A195}" type="datetimeFigureOut">
              <a:rPr lang="en-US"/>
              <a:pPr>
                <a:defRPr/>
              </a:pPr>
              <a:t>2/7/2014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D41F801-CB2F-4396-9841-8E22671E6EFD}" type="slidenum">
              <a:rPr lang="en-US"/>
              <a:pPr/>
              <a:t>‹#›</a:t>
            </a:fld>
            <a:endParaRPr lang="en-US"/>
          </a:p>
        </p:txBody>
      </p:sp>
    </p:spTree>
    <p:extLst>
      <p:ext uri="{BB962C8B-B14F-4D97-AF65-F5344CB8AC3E}">
        <p14:creationId xmlns:p14="http://schemas.microsoft.com/office/powerpoint/2010/main" val="1535352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FFF61383-78C7-43C5-8C43-3059271C3490}" type="slidenum">
              <a:rPr lang="en-US"/>
              <a:pPr/>
              <a:t>‹#›</a:t>
            </a:fld>
            <a:endParaRPr lang="en-US"/>
          </a:p>
        </p:txBody>
      </p:sp>
    </p:spTree>
    <p:extLst>
      <p:ext uri="{BB962C8B-B14F-4D97-AF65-F5344CB8AC3E}">
        <p14:creationId xmlns:p14="http://schemas.microsoft.com/office/powerpoint/2010/main" val="1909986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60D00619-F2DD-4B38-B23F-E155D05437C1}" type="slidenum">
              <a:rPr lang="en-US"/>
              <a:pPr/>
              <a:t>‹#›</a:t>
            </a:fld>
            <a:endParaRPr lang="en-US"/>
          </a:p>
        </p:txBody>
      </p:sp>
    </p:spTree>
    <p:extLst>
      <p:ext uri="{BB962C8B-B14F-4D97-AF65-F5344CB8AC3E}">
        <p14:creationId xmlns:p14="http://schemas.microsoft.com/office/powerpoint/2010/main" val="32678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37F3F81F-098E-4A25-835A-062DDBEE20DC}" type="slidenum">
              <a:rPr lang="en-US"/>
              <a:pPr/>
              <a:t>‹#›</a:t>
            </a:fld>
            <a:endParaRPr lang="en-US"/>
          </a:p>
        </p:txBody>
      </p:sp>
    </p:spTree>
    <p:extLst>
      <p:ext uri="{BB962C8B-B14F-4D97-AF65-F5344CB8AC3E}">
        <p14:creationId xmlns:p14="http://schemas.microsoft.com/office/powerpoint/2010/main" val="2439641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0EC6A369-4471-40CD-8256-4EB4A5741B8E}" type="slidenum">
              <a:rPr lang="en-US"/>
              <a:pPr/>
              <a:t>‹#›</a:t>
            </a:fld>
            <a:endParaRPr lang="en-US"/>
          </a:p>
        </p:txBody>
      </p:sp>
    </p:spTree>
    <p:extLst>
      <p:ext uri="{BB962C8B-B14F-4D97-AF65-F5344CB8AC3E}">
        <p14:creationId xmlns:p14="http://schemas.microsoft.com/office/powerpoint/2010/main" val="3643236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80BEC53B-B5B7-4741-A024-6BABE83DEBE8}" type="slidenum">
              <a:rPr lang="en-US"/>
              <a:pPr/>
              <a:t>‹#›</a:t>
            </a:fld>
            <a:endParaRPr lang="en-US"/>
          </a:p>
        </p:txBody>
      </p:sp>
    </p:spTree>
    <p:extLst>
      <p:ext uri="{BB962C8B-B14F-4D97-AF65-F5344CB8AC3E}">
        <p14:creationId xmlns:p14="http://schemas.microsoft.com/office/powerpoint/2010/main" val="1480848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145E2531-C01D-4B2C-83F9-09FFA720E8E8}" type="slidenum">
              <a:rPr lang="en-US"/>
              <a:pPr/>
              <a:t>‹#›</a:t>
            </a:fld>
            <a:endParaRPr lang="en-US"/>
          </a:p>
        </p:txBody>
      </p:sp>
    </p:spTree>
    <p:extLst>
      <p:ext uri="{BB962C8B-B14F-4D97-AF65-F5344CB8AC3E}">
        <p14:creationId xmlns:p14="http://schemas.microsoft.com/office/powerpoint/2010/main" val="26120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E85A843D-512B-443D-B658-C8523CA5F308}" type="slidenum">
              <a:rPr lang="en-US"/>
              <a:pPr/>
              <a:t>‹#›</a:t>
            </a:fld>
            <a:endParaRPr lang="en-US"/>
          </a:p>
        </p:txBody>
      </p:sp>
    </p:spTree>
    <p:extLst>
      <p:ext uri="{BB962C8B-B14F-4D97-AF65-F5344CB8AC3E}">
        <p14:creationId xmlns:p14="http://schemas.microsoft.com/office/powerpoint/2010/main" val="1311882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20CF6FA1-9EC2-45AA-80AC-D78AF24176C1}" type="slidenum">
              <a:rPr lang="en-US"/>
              <a:pPr/>
              <a:t>‹#›</a:t>
            </a:fld>
            <a:endParaRPr lang="en-US"/>
          </a:p>
        </p:txBody>
      </p:sp>
      <p:sp>
        <p:nvSpPr>
          <p:cNvPr id="1029"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CAB38324-90DC-4200-B5DF-A707459262C0}" type="slidenum">
              <a:rPr lang="en-US" sz="800" b="1"/>
              <a:pPr algn="r" eaLnBrk="1" hangingPunct="1"/>
              <a:t>‹#›</a:t>
            </a:fld>
            <a:endParaRPr lang="en-US" sz="800" b="1"/>
          </a:p>
        </p:txBody>
      </p:sp>
      <p:sp>
        <p:nvSpPr>
          <p:cNvPr id="2" name="Rectangle 10"/>
          <p:cNvSpPr>
            <a:spLocks noChangeArrowheads="1"/>
          </p:cNvSpPr>
          <p:nvPr userDrawn="1"/>
        </p:nvSpPr>
        <p:spPr bwMode="auto">
          <a:xfrm>
            <a:off x="228600" y="6373813"/>
            <a:ext cx="45720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1031" name="Picture 7" descr="ilru_new_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lr>
          <a:schemeClr val="accent2"/>
        </a:buClr>
        <a:buFont typeface="Tahoma" panose="020B060403050404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2pPr>
      <a:lvl3pPr marL="1143000" indent="-22860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4pPr>
      <a:lvl5pPr marL="20574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2061" name="Text Placeholder 2"/>
          <p:cNvSpPr>
            <a:spLocks noGrp="1"/>
          </p:cNvSpPr>
          <p:nvPr>
            <p:ph type="body" idx="1"/>
          </p:nvPr>
        </p:nvSpPr>
        <p:spPr bwMode="auto">
          <a:xfrm>
            <a:off x="1143000" y="731838"/>
            <a:ext cx="64008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smtClean="0">
                <a:solidFill>
                  <a:schemeClr val="tx1">
                    <a:lumMod val="50000"/>
                    <a:lumOff val="50000"/>
                  </a:schemeClr>
                </a:solidFill>
                <a:latin typeface="Arial" charset="0"/>
              </a:defRPr>
            </a:lvl1pPr>
          </a:lstStyle>
          <a:p>
            <a:pPr>
              <a:defRPr/>
            </a:pPr>
            <a:fld id="{A9254E55-EA67-4525-9333-50BE69D349C8}" type="datetimeFigureOut">
              <a:rPr lang="en-US"/>
              <a:pPr>
                <a:defRPr/>
              </a:pPr>
              <a:t>2/7/2014</a:t>
            </a:fld>
            <a:endParaRPr lang="en-US"/>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a:defRPr sz="1100" b="1">
                <a:solidFill>
                  <a:schemeClr val="tx1">
                    <a:lumMod val="50000"/>
                    <a:lumOff val="50000"/>
                  </a:schemeClr>
                </a:solidFill>
                <a:latin typeface="Arial" charset="0"/>
              </a:defRPr>
            </a:lvl1pPr>
          </a:lstStyle>
          <a:p>
            <a:pPr>
              <a:defRPr/>
            </a:pPr>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wrap="square" lIns="91440" tIns="45720" rIns="91440" bIns="45720" numCol="1" anchor="ctr" anchorCtr="0" compatLnSpc="1">
            <a:prstTxWarp prst="textNoShape">
              <a:avLst/>
            </a:prstTxWarp>
          </a:bodyPr>
          <a:lstStyle>
            <a:lvl1pPr algn="ctr">
              <a:defRPr sz="1200" b="1">
                <a:solidFill>
                  <a:srgbClr val="7F7F7F"/>
                </a:solidFill>
              </a:defRPr>
            </a:lvl1pPr>
          </a:lstStyle>
          <a:p>
            <a:fld id="{D89E6579-53D6-4C0E-B5BB-EE108F6AFFBB}" type="slidenum">
              <a:rPr lang="en-US"/>
              <a:pPr/>
              <a:t>‹#›</a:t>
            </a:fld>
            <a:endParaRPr lang="en-US"/>
          </a:p>
        </p:txBody>
      </p:sp>
      <p:sp>
        <p:nvSpPr>
          <p:cNvPr id="2065" name="Rectangle 10"/>
          <p:cNvSpPr>
            <a:spLocks noChangeArrowheads="1"/>
          </p:cNvSpPr>
          <p:nvPr userDrawn="1"/>
        </p:nvSpPr>
        <p:spPr bwMode="auto">
          <a:xfrm>
            <a:off x="228600" y="6373813"/>
            <a:ext cx="45720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2066" name="Picture 7" descr="ilru_new_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4" r:id="rId1"/>
    <p:sldLayoutId id="2147483686" r:id="rId2"/>
    <p:sldLayoutId id="2147483695" r:id="rId3"/>
    <p:sldLayoutId id="2147483687" r:id="rId4"/>
    <p:sldLayoutId id="2147483688" r:id="rId5"/>
    <p:sldLayoutId id="2147483689" r:id="rId6"/>
    <p:sldLayoutId id="2147483690" r:id="rId7"/>
    <p:sldLayoutId id="2147483691" r:id="rId8"/>
    <p:sldLayoutId id="2147483696" r:id="rId9"/>
    <p:sldLayoutId id="2147483692" r:id="rId10"/>
    <p:sldLayoutId id="2147483693" r:id="rId11"/>
  </p:sldLayoutIdLst>
  <p:timing>
    <p:tnLst>
      <p:par>
        <p:cTn id="1" dur="indefinite" restart="never" nodeType="tmRoot"/>
      </p:par>
    </p:tnLst>
  </p:timing>
  <p:hf hdr="0" ftr="0" dt="0"/>
  <p:txStyles>
    <p:titleStyle>
      <a:lvl1pPr marL="319088" indent="-319088" algn="r" rtl="0" fontAlgn="base">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2pPr>
      <a:lvl3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3pPr>
      <a:lvl4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4pPr>
      <a:lvl5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fontAlgn="base">
        <a:spcBef>
          <a:spcPct val="20000"/>
        </a:spcBef>
        <a:spcAft>
          <a:spcPts val="300"/>
        </a:spcAft>
        <a:buClr>
          <a:srgbClr val="C3260C"/>
        </a:buClr>
        <a:buSzPct val="130000"/>
        <a:buFont typeface="Georgia" panose="02040502050405020303" pitchFamily="18" charset="0"/>
        <a:buChar char="*"/>
        <a:defRPr sz="2200" kern="1200">
          <a:solidFill>
            <a:srgbClr val="404040"/>
          </a:solidFill>
          <a:latin typeface="+mn-lt"/>
          <a:ea typeface="+mn-ea"/>
          <a:cs typeface="+mn-cs"/>
        </a:defRPr>
      </a:lvl1pPr>
      <a:lvl2pPr marL="547688" indent="-182563" algn="l" rtl="0" fontAlgn="base">
        <a:spcBef>
          <a:spcPct val="20000"/>
        </a:spcBef>
        <a:spcAft>
          <a:spcPts val="300"/>
        </a:spcAft>
        <a:buClr>
          <a:srgbClr val="C3260C"/>
        </a:buClr>
        <a:buSzPct val="130000"/>
        <a:buFont typeface="Georgia" panose="02040502050405020303" pitchFamily="18" charset="0"/>
        <a:buChar char="*"/>
        <a:defRPr sz="2000" kern="1200">
          <a:solidFill>
            <a:srgbClr val="404040"/>
          </a:solidFill>
          <a:latin typeface="+mn-lt"/>
          <a:ea typeface="+mn-ea"/>
          <a:cs typeface="+mn-cs"/>
        </a:defRPr>
      </a:lvl2pPr>
      <a:lvl3pPr marL="822325" indent="-182563" algn="l" rtl="0" fontAlgn="base">
        <a:spcBef>
          <a:spcPct val="20000"/>
        </a:spcBef>
        <a:spcAft>
          <a:spcPts val="300"/>
        </a:spcAft>
        <a:buClr>
          <a:srgbClr val="C3260C"/>
        </a:buClr>
        <a:buSzPct val="130000"/>
        <a:buFont typeface="Georgia" panose="02040502050405020303" pitchFamily="18" charset="0"/>
        <a:buChar char="*"/>
        <a:defRPr kern="1200">
          <a:solidFill>
            <a:srgbClr val="404040"/>
          </a:solidFill>
          <a:latin typeface="+mn-lt"/>
          <a:ea typeface="+mn-ea"/>
          <a:cs typeface="+mn-cs"/>
        </a:defRPr>
      </a:lvl3pPr>
      <a:lvl4pPr marL="1096963" indent="-182563" algn="l" rtl="0" fontAlgn="base">
        <a:spcBef>
          <a:spcPct val="20000"/>
        </a:spcBef>
        <a:spcAft>
          <a:spcPts val="300"/>
        </a:spcAft>
        <a:buClr>
          <a:srgbClr val="C3260C"/>
        </a:buClr>
        <a:buSzPct val="130000"/>
        <a:buFont typeface="Georgia" panose="02040502050405020303" pitchFamily="18" charset="0"/>
        <a:buChar char="*"/>
        <a:defRPr sz="1600" kern="1200">
          <a:solidFill>
            <a:srgbClr val="404040"/>
          </a:solidFill>
          <a:latin typeface="+mn-lt"/>
          <a:ea typeface="+mn-ea"/>
          <a:cs typeface="+mn-cs"/>
        </a:defRPr>
      </a:lvl4pPr>
      <a:lvl5pPr marL="1389063" indent="-182563" algn="l" rtl="0" fontAlgn="base">
        <a:spcBef>
          <a:spcPct val="20000"/>
        </a:spcBef>
        <a:spcAft>
          <a:spcPts val="300"/>
        </a:spcAft>
        <a:buClr>
          <a:srgbClr val="C3260C"/>
        </a:buClr>
        <a:buSzPct val="130000"/>
        <a:buFont typeface="Georgia" panose="02040502050405020303"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bobmichaels@cox.net" TargetMode="External"/><Relationship Id="rId2" Type="http://schemas.openxmlformats.org/officeDocument/2006/relationships/hyperlink" Target="mailto:MikeHendri@aol.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3.xml"/><Relationship Id="rId1" Type="http://schemas.openxmlformats.org/officeDocument/2006/relationships/themeOverride" Target="../theme/themeOverride1.xml"/><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ChangeArrowheads="1"/>
          </p:cNvSpPr>
          <p:nvPr/>
        </p:nvSpPr>
        <p:spPr bwMode="auto">
          <a:xfrm>
            <a:off x="685800" y="76200"/>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r>
              <a:rPr lang="en-US" sz="3600" b="1">
                <a:solidFill>
                  <a:schemeClr val="accent2"/>
                </a:solidFill>
                <a:effectLst>
                  <a:outerShdw blurRad="38100" dist="38100" dir="2700000" algn="tl">
                    <a:srgbClr val="C0C0C0"/>
                  </a:outerShdw>
                </a:effectLst>
                <a:latin typeface="Arial Rounded MT Bold" pitchFamily="34" charset="0"/>
              </a:rPr>
              <a:t>CIL-NET Presents…</a:t>
            </a:r>
          </a:p>
        </p:txBody>
      </p:sp>
      <p:sp>
        <p:nvSpPr>
          <p:cNvPr id="6147"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760165EF-981A-45AD-A209-567750C44479}" type="slidenum">
              <a:rPr lang="en-US" sz="800" b="1"/>
              <a:pPr algn="r" eaLnBrk="1" hangingPunct="1"/>
              <a:t>1</a:t>
            </a:fld>
            <a:endParaRPr lang="en-US" sz="800" b="1"/>
          </a:p>
        </p:txBody>
      </p:sp>
      <p:sp>
        <p:nvSpPr>
          <p:cNvPr id="6148" name="Rectangle 3"/>
          <p:cNvSpPr>
            <a:spLocks noChangeArrowheads="1"/>
          </p:cNvSpPr>
          <p:nvPr/>
        </p:nvSpPr>
        <p:spPr bwMode="auto">
          <a:xfrm>
            <a:off x="0" y="1219200"/>
            <a:ext cx="91440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chemeClr val="accent2"/>
              </a:buClr>
              <a:buFont typeface="Tahoma" panose="020B0604030504040204" pitchFamily="34" charset="0"/>
              <a:buNone/>
            </a:pPr>
            <a:r>
              <a:rPr lang="en-US" sz="3600" b="1">
                <a:solidFill>
                  <a:srgbClr val="333399"/>
                </a:solidFill>
                <a:latin typeface="Arial Rounded MT Bold" panose="020F0704030504030204" pitchFamily="34" charset="0"/>
              </a:rPr>
              <a:t>Outcome Measures for CILs</a:t>
            </a:r>
            <a:endParaRPr lang="en-US" sz="2800" b="1">
              <a:solidFill>
                <a:srgbClr val="333399"/>
              </a:solidFill>
              <a:latin typeface="Arial Rounded MT Bold" panose="020F0704030504030204" pitchFamily="34" charset="0"/>
            </a:endParaRPr>
          </a:p>
          <a:p>
            <a:pPr algn="ctr" eaLnBrk="1" hangingPunct="1">
              <a:spcBef>
                <a:spcPct val="20000"/>
              </a:spcBef>
              <a:buClr>
                <a:schemeClr val="accent2"/>
              </a:buClr>
            </a:pPr>
            <a:r>
              <a:rPr lang="en-US" sz="2400">
                <a:solidFill>
                  <a:srgbClr val="000099"/>
                </a:solidFill>
                <a:latin typeface="Arial Rounded MT Bold" panose="020F0704030504030204" pitchFamily="34" charset="0"/>
              </a:rPr>
              <a:t>A National Onsite Training</a:t>
            </a:r>
          </a:p>
          <a:p>
            <a:pPr algn="ctr" eaLnBrk="1" hangingPunct="1">
              <a:spcBef>
                <a:spcPct val="20000"/>
              </a:spcBef>
              <a:buClr>
                <a:schemeClr val="accent2"/>
              </a:buClr>
              <a:buFont typeface="Tahoma" panose="020B0604030504040204" pitchFamily="34" charset="0"/>
              <a:buNone/>
            </a:pPr>
            <a:endParaRPr lang="en-US" sz="800" b="1">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3200" b="1">
                <a:solidFill>
                  <a:srgbClr val="C00000"/>
                </a:solidFill>
                <a:latin typeface="Arial Rounded MT Bold" panose="020F0704030504030204" pitchFamily="34" charset="0"/>
              </a:rPr>
              <a:t>Sources and Methods</a:t>
            </a:r>
          </a:p>
          <a:p>
            <a:pPr algn="ctr" eaLnBrk="1" hangingPunct="1">
              <a:spcBef>
                <a:spcPct val="20000"/>
              </a:spcBef>
              <a:buClr>
                <a:schemeClr val="accent2"/>
              </a:buClr>
              <a:buFont typeface="Tahoma" panose="020B0604030504040204" pitchFamily="34" charset="0"/>
              <a:buNone/>
            </a:pPr>
            <a:endParaRPr lang="en-US" sz="2400">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September 13-15, 2011</a:t>
            </a: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Portland, OR</a:t>
            </a:r>
          </a:p>
          <a:p>
            <a:pPr algn="ctr" eaLnBrk="1" hangingPunct="1">
              <a:spcBef>
                <a:spcPct val="20000"/>
              </a:spcBef>
              <a:buClr>
                <a:schemeClr val="accent2"/>
              </a:buClr>
              <a:buFont typeface="Tahoma" panose="020B0604030504040204" pitchFamily="34" charset="0"/>
              <a:buNone/>
            </a:pPr>
            <a:endParaRPr lang="en-US" sz="800">
              <a:solidFill>
                <a:srgbClr val="333399"/>
              </a:solidFill>
              <a:latin typeface="Tahoma" panose="020B0604030504040204" pitchFamily="34" charset="0"/>
            </a:endParaRPr>
          </a:p>
          <a:p>
            <a:pPr algn="ctr" eaLnBrk="1" hangingPunct="1">
              <a:spcBef>
                <a:spcPct val="20000"/>
              </a:spcBef>
              <a:buClr>
                <a:schemeClr val="accent2"/>
              </a:buClr>
              <a:buFont typeface="Tahoma" panose="020B0604030504040204" pitchFamily="34" charset="0"/>
              <a:buNone/>
            </a:pPr>
            <a:endParaRPr lang="en-US" sz="200">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Presenters:</a:t>
            </a:r>
          </a:p>
          <a:p>
            <a:pPr algn="ctr" eaLnBrk="1" hangingPunct="1">
              <a:spcBef>
                <a:spcPct val="20000"/>
              </a:spcBef>
              <a:buClr>
                <a:schemeClr val="accent2"/>
              </a:buClr>
              <a:buFont typeface="Tahoma" panose="020B0604030504040204" pitchFamily="34" charset="0"/>
              <a:buNone/>
            </a:pPr>
            <a:r>
              <a:rPr lang="en-US" sz="2400">
                <a:solidFill>
                  <a:schemeClr val="accent2"/>
                </a:solidFill>
                <a:latin typeface="Arial Rounded MT Bold" panose="020F0704030504030204" pitchFamily="34" charset="0"/>
              </a:rPr>
              <a:t>Mike Hendricks, Ph.D.</a:t>
            </a:r>
          </a:p>
          <a:p>
            <a:pPr algn="ctr" eaLnBrk="1" hangingPunct="1">
              <a:spcBef>
                <a:spcPct val="20000"/>
              </a:spcBef>
              <a:buClr>
                <a:schemeClr val="accent2"/>
              </a:buClr>
              <a:buFont typeface="Tahoma" panose="020B0604030504040204" pitchFamily="34" charset="0"/>
              <a:buNone/>
            </a:pPr>
            <a:r>
              <a:rPr lang="en-US" sz="2400">
                <a:solidFill>
                  <a:schemeClr val="accent2"/>
                </a:solidFill>
                <a:latin typeface="Arial Rounded MT Bold" panose="020F0704030504030204" pitchFamily="34" charset="0"/>
              </a:rPr>
              <a:t>Bob Michaels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52400" y="533400"/>
            <a:ext cx="8458200" cy="792163"/>
          </a:xfrm>
        </p:spPr>
        <p:txBody>
          <a:bodyPr/>
          <a:lstStyle/>
          <a:p>
            <a:pPr eaLnBrk="1" hangingPunct="1">
              <a:defRPr/>
            </a:pPr>
            <a:r>
              <a:rPr lang="en-US" dirty="0" smtClean="0"/>
              <a:t>The Four Methods the Field Test Used</a:t>
            </a:r>
          </a:p>
        </p:txBody>
      </p:sp>
      <p:sp>
        <p:nvSpPr>
          <p:cNvPr id="5123" name="Rectangle 3"/>
          <p:cNvSpPr>
            <a:spLocks noGrp="1" noChangeArrowheads="1"/>
          </p:cNvSpPr>
          <p:nvPr>
            <p:ph sz="half" idx="1"/>
          </p:nvPr>
        </p:nvSpPr>
        <p:spPr>
          <a:xfrm>
            <a:off x="457200" y="1600200"/>
            <a:ext cx="4000500" cy="4648200"/>
          </a:xfrm>
        </p:spPr>
        <p:txBody>
          <a:bodyPr/>
          <a:lstStyle/>
          <a:p>
            <a:pPr marL="0" indent="0" eaLnBrk="1" hangingPunct="1">
              <a:buFont typeface="Tahoma" panose="020B0604030504040204" pitchFamily="34" charset="0"/>
              <a:buNone/>
              <a:defRPr/>
            </a:pPr>
            <a:r>
              <a:rPr lang="en-US" dirty="0" smtClean="0"/>
              <a:t>Some options:</a:t>
            </a:r>
          </a:p>
          <a:p>
            <a:pPr eaLnBrk="1" hangingPunct="1">
              <a:buClrTx/>
              <a:defRPr/>
            </a:pPr>
            <a:r>
              <a:rPr lang="en-US" dirty="0" smtClean="0">
                <a:solidFill>
                  <a:srgbClr val="CC3300"/>
                </a:solidFill>
              </a:rPr>
              <a:t>Case record review</a:t>
            </a:r>
          </a:p>
          <a:p>
            <a:pPr eaLnBrk="1" hangingPunct="1">
              <a:buClrTx/>
              <a:defRPr/>
            </a:pPr>
            <a:r>
              <a:rPr lang="en-US" dirty="0" smtClean="0">
                <a:solidFill>
                  <a:srgbClr val="CC3300"/>
                </a:solidFill>
              </a:rPr>
              <a:t>Document review</a:t>
            </a:r>
          </a:p>
          <a:p>
            <a:pPr eaLnBrk="1" hangingPunct="1">
              <a:buClrTx/>
              <a:defRPr/>
            </a:pPr>
            <a:r>
              <a:rPr lang="en-US" dirty="0" smtClean="0">
                <a:solidFill>
                  <a:srgbClr val="CC3300"/>
                </a:solidFill>
              </a:rPr>
              <a:t>Data file review</a:t>
            </a:r>
          </a:p>
          <a:p>
            <a:pPr eaLnBrk="1" hangingPunct="1">
              <a:buClrTx/>
              <a:defRPr/>
            </a:pPr>
            <a:r>
              <a:rPr lang="en-US" dirty="0" smtClean="0"/>
              <a:t>Questionnaire</a:t>
            </a:r>
          </a:p>
          <a:p>
            <a:pPr eaLnBrk="1" hangingPunct="1">
              <a:buClrTx/>
              <a:defRPr/>
            </a:pPr>
            <a:r>
              <a:rPr lang="en-US" dirty="0" smtClean="0">
                <a:solidFill>
                  <a:srgbClr val="CC3300"/>
                </a:solidFill>
              </a:rPr>
              <a:t>Interview (telephone)</a:t>
            </a:r>
            <a:endParaRPr lang="en-US" dirty="0">
              <a:solidFill>
                <a:srgbClr val="CC3300"/>
              </a:solidFill>
            </a:endParaRPr>
          </a:p>
          <a:p>
            <a:pPr marL="0" indent="0" eaLnBrk="1" hangingPunct="1">
              <a:buFont typeface="Tahoma" panose="020B0604030504040204" pitchFamily="34" charset="0"/>
              <a:buNone/>
              <a:defRPr/>
            </a:pPr>
            <a:endParaRPr lang="en-US" dirty="0" smtClean="0"/>
          </a:p>
        </p:txBody>
      </p:sp>
      <p:sp>
        <p:nvSpPr>
          <p:cNvPr id="15364" name="Content Placeholder 1"/>
          <p:cNvSpPr>
            <a:spLocks noGrp="1"/>
          </p:cNvSpPr>
          <p:nvPr>
            <p:ph sz="half" idx="2"/>
          </p:nvPr>
        </p:nvSpPr>
        <p:spPr>
          <a:xfrm>
            <a:off x="4343400" y="2057400"/>
            <a:ext cx="3733800" cy="4648200"/>
          </a:xfrm>
        </p:spPr>
        <p:txBody>
          <a:bodyPr/>
          <a:lstStyle/>
          <a:p>
            <a:pPr eaLnBrk="1" hangingPunct="1"/>
            <a:r>
              <a:rPr lang="en-US" smtClean="0"/>
              <a:t>Focus groups (NOT!)</a:t>
            </a:r>
          </a:p>
          <a:p>
            <a:pPr eaLnBrk="1" hangingPunct="1"/>
            <a:r>
              <a:rPr lang="en-US" smtClean="0"/>
              <a:t>Observation</a:t>
            </a:r>
          </a:p>
          <a:p>
            <a:pPr eaLnBrk="1" hangingPunct="1"/>
            <a:r>
              <a:rPr lang="en-US" smtClean="0"/>
              <a:t>Testing</a:t>
            </a:r>
          </a:p>
          <a:p>
            <a:pPr eaLnBrk="1" hangingPunct="1"/>
            <a:r>
              <a:rPr lang="en-US" smtClean="0"/>
              <a:t>Mechanical measurement</a:t>
            </a:r>
          </a:p>
          <a:p>
            <a:pPr eaLnBrk="1" hangingPunct="1"/>
            <a:endParaRPr lang="en-US" smtClean="0"/>
          </a:p>
          <a:p>
            <a:pPr eaLnBrk="1" hangingPunct="1"/>
            <a:endParaRPr lang="en-US" sz="2400" smtClean="0"/>
          </a:p>
        </p:txBody>
      </p:sp>
      <p:pic>
        <p:nvPicPr>
          <p:cNvPr id="15365" name="Picture 2" descr="Man looking through magnifying gla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2800" y="2057400"/>
            <a:ext cx="1725613"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3"/>
          <p:cNvSpPr>
            <a:spLocks noGrp="1"/>
          </p:cNvSpPr>
          <p:nvPr>
            <p:ph type="title"/>
          </p:nvPr>
        </p:nvSpPr>
        <p:spPr>
          <a:xfrm>
            <a:off x="381000" y="1752600"/>
            <a:ext cx="7696200" cy="792163"/>
          </a:xfrm>
        </p:spPr>
        <p:txBody>
          <a:bodyPr/>
          <a:lstStyle/>
          <a:p>
            <a:pPr algn="ctr" eaLnBrk="1" hangingPunct="1">
              <a:defRPr/>
            </a:pPr>
            <a:r>
              <a:rPr lang="en-US" dirty="0" smtClean="0"/>
              <a:t>Your Turn</a:t>
            </a:r>
            <a:br>
              <a:rPr lang="en-US" dirty="0" smtClean="0"/>
            </a:br>
            <a:endParaRPr lang="en-US" dirty="0" smtClean="0"/>
          </a:p>
        </p:txBody>
      </p:sp>
      <p:sp>
        <p:nvSpPr>
          <p:cNvPr id="16387" name="Subtitle 4"/>
          <p:cNvSpPr>
            <a:spLocks noGrp="1"/>
          </p:cNvSpPr>
          <p:nvPr>
            <p:ph idx="1"/>
          </p:nvPr>
        </p:nvSpPr>
        <p:spPr>
          <a:xfrm>
            <a:off x="457200" y="2819400"/>
            <a:ext cx="8153400" cy="2743200"/>
          </a:xfrm>
        </p:spPr>
        <p:txBody>
          <a:bodyPr/>
          <a:lstStyle/>
          <a:p>
            <a:pPr eaLnBrk="1" hangingPunct="1"/>
            <a:r>
              <a:rPr lang="en-US" smtClean="0"/>
              <a:t>Decide the best source and method for each of your 4 indicators, and write them on your Outcomes Management Worksheet.  Try to think “outside the box” and generate some creative options for yourself.</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pPr eaLnBrk="1" hangingPunct="1">
              <a:defRPr/>
            </a:pPr>
            <a:r>
              <a:rPr lang="en-US"/>
              <a:t>For more information</a:t>
            </a:r>
          </a:p>
        </p:txBody>
      </p:sp>
      <p:sp>
        <p:nvSpPr>
          <p:cNvPr id="17411" name="Rectangle 3"/>
          <p:cNvSpPr>
            <a:spLocks noGrp="1" noChangeArrowheads="1"/>
          </p:cNvSpPr>
          <p:nvPr>
            <p:ph type="body" idx="1"/>
          </p:nvPr>
        </p:nvSpPr>
        <p:spPr>
          <a:xfrm>
            <a:off x="457200" y="1219200"/>
            <a:ext cx="8458200" cy="4648200"/>
          </a:xfrm>
        </p:spPr>
        <p:txBody>
          <a:bodyPr/>
          <a:lstStyle/>
          <a:p>
            <a:pPr eaLnBrk="1" hangingPunct="1">
              <a:buFont typeface="Tahoma" panose="020B0604030504040204" pitchFamily="34" charset="0"/>
              <a:buNone/>
            </a:pPr>
            <a:r>
              <a:rPr lang="en-US" smtClean="0"/>
              <a:t>Contact:</a:t>
            </a:r>
          </a:p>
          <a:p>
            <a:pPr lvl="1" eaLnBrk="1" hangingPunct="1">
              <a:buFont typeface="Tahoma" panose="020B0604030504040204" pitchFamily="34" charset="0"/>
              <a:buNone/>
            </a:pPr>
            <a:r>
              <a:rPr lang="en-US" sz="2800" smtClean="0">
                <a:solidFill>
                  <a:schemeClr val="tx1"/>
                </a:solidFill>
              </a:rPr>
              <a:t>Mike Hendricks – </a:t>
            </a:r>
            <a:r>
              <a:rPr lang="en-US" sz="2800" smtClean="0">
                <a:solidFill>
                  <a:schemeClr val="tx1"/>
                </a:solidFill>
                <a:hlinkClick r:id="rId2"/>
              </a:rPr>
              <a:t>MikeHendri@aol.com</a:t>
            </a:r>
            <a:endParaRPr lang="en-US" sz="2800" smtClean="0">
              <a:solidFill>
                <a:schemeClr val="tx1"/>
              </a:solidFill>
            </a:endParaRPr>
          </a:p>
          <a:p>
            <a:pPr lvl="1" eaLnBrk="1" hangingPunct="1">
              <a:buFont typeface="Tahoma" panose="020B0604030504040204" pitchFamily="34" charset="0"/>
              <a:buNone/>
            </a:pPr>
            <a:endParaRPr lang="en-US" sz="2800" smtClean="0">
              <a:solidFill>
                <a:schemeClr val="tx1"/>
              </a:solidFill>
            </a:endParaRPr>
          </a:p>
          <a:p>
            <a:pPr lvl="1" eaLnBrk="1" hangingPunct="1">
              <a:buFont typeface="Tahoma" panose="020B0604030504040204" pitchFamily="34" charset="0"/>
              <a:buNone/>
            </a:pPr>
            <a:r>
              <a:rPr lang="en-US" sz="2800" smtClean="0">
                <a:solidFill>
                  <a:schemeClr val="tx1"/>
                </a:solidFill>
              </a:rPr>
              <a:t>Bob Michaels – </a:t>
            </a:r>
            <a:r>
              <a:rPr lang="en-US" sz="2800" smtClean="0">
                <a:solidFill>
                  <a:schemeClr val="tx1"/>
                </a:solidFill>
                <a:hlinkClick r:id="rId3"/>
              </a:rPr>
              <a:t>bobmichaels@cox.net</a:t>
            </a:r>
            <a:endParaRPr lang="en-US" sz="2800" smtClean="0">
              <a:solidFill>
                <a:schemeClr val="tx1"/>
              </a:solidFill>
            </a:endParaRPr>
          </a:p>
          <a:p>
            <a:pPr lvl="1" eaLnBrk="1" hangingPunct="1">
              <a:buFont typeface="Tahoma" panose="020B0604030504040204" pitchFamily="34" charset="0"/>
              <a:buNone/>
            </a:pPr>
            <a:endParaRPr lang="en-US" sz="2800" smtClean="0"/>
          </a:p>
          <a:p>
            <a:pPr lvl="1" eaLnBrk="1" hangingPunct="1">
              <a:buFont typeface="Tahoma" panose="020B0604030504040204" pitchFamily="34" charset="0"/>
              <a:buNone/>
            </a:pP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r>
              <a:rPr lang="en-US"/>
              <a:t>CIL-NET Attribution</a:t>
            </a:r>
          </a:p>
        </p:txBody>
      </p:sp>
      <p:sp>
        <p:nvSpPr>
          <p:cNvPr id="18435" name="Rectangle 3"/>
          <p:cNvSpPr>
            <a:spLocks noGrp="1" noChangeArrowheads="1"/>
          </p:cNvSpPr>
          <p:nvPr>
            <p:ph type="body" idx="1"/>
          </p:nvPr>
        </p:nvSpPr>
        <p:spPr>
          <a:xfrm>
            <a:off x="0" y="1143000"/>
            <a:ext cx="8610600" cy="50292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buFont typeface="Tahoma" panose="020B0604030504040204" pitchFamily="34" charset="0"/>
              <a:buNone/>
            </a:pPr>
            <a:r>
              <a:rPr lang="en-US" sz="2400" smtClean="0"/>
              <a:t>	Support for development of this training was provided by the U.S. Department of Education, Rehabilitation Services Administration under grant number H132B070002-10. No official endorsement of the Department of Education should be inferred. Permission is granted for duplication of any portion of this PowerPoint presentation, providing that the following credit is given to the project: </a:t>
            </a:r>
            <a:r>
              <a:rPr lang="en-US" sz="2400" b="1" smtClean="0"/>
              <a:t>Developed as part of the CIL-NET, a project of the IL NET, an ILRU/NCIL/APRIL National Training and Technical Assistance Program.</a:t>
            </a:r>
            <a:endParaRPr lang="en-US" sz="22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35" name="Hexagon 34"/>
          <p:cNvSpPr/>
          <p:nvPr/>
        </p:nvSpPr>
        <p:spPr>
          <a:xfrm>
            <a:off x="2572763" y="1684267"/>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 name="Hexagon 30"/>
          <p:cNvSpPr/>
          <p:nvPr/>
        </p:nvSpPr>
        <p:spPr>
          <a:xfrm rot="10800000">
            <a:off x="1359039" y="2446681"/>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Hexagon 2"/>
          <p:cNvSpPr/>
          <p:nvPr/>
        </p:nvSpPr>
        <p:spPr>
          <a:xfrm>
            <a:off x="1339989" y="3971924"/>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7179" name="Picture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30388" y="4333875"/>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Hexagon 37"/>
          <p:cNvSpPr/>
          <p:nvPr/>
        </p:nvSpPr>
        <p:spPr>
          <a:xfrm>
            <a:off x="152400" y="4715062"/>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7183" name="Picture 2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6275" y="5138738"/>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4"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373438" y="5054600"/>
            <a:ext cx="1474787" cy="150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5" name="Picture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934200" y="152400"/>
            <a:ext cx="2005013" cy="150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Title 28"/>
          <p:cNvSpPr>
            <a:spLocks noGrp="1"/>
          </p:cNvSpPr>
          <p:nvPr>
            <p:ph type="title"/>
          </p:nvPr>
        </p:nvSpPr>
        <p:spPr>
          <a:xfrm>
            <a:off x="121409" y="228600"/>
            <a:ext cx="6355323" cy="679691"/>
          </a:xfrm>
        </p:spPr>
        <p:txBody>
          <a:bodyPr/>
          <a:lstStyle/>
          <a:p>
            <a:pPr marL="0" indent="0" algn="l" fontAlgn="auto">
              <a:spcAft>
                <a:spcPts val="0"/>
              </a:spcAft>
              <a:buClr>
                <a:schemeClr val="accent6">
                  <a:lumMod val="75000"/>
                </a:schemeClr>
              </a:buClr>
              <a:buFont typeface="Georgia" panose="02040502050405020303" pitchFamily="18" charset="0"/>
              <a:buNone/>
              <a:defRPr/>
            </a:pPr>
            <a:r>
              <a:rPr lang="en-US" sz="3200" dirty="0" smtClean="0">
                <a:solidFill>
                  <a:schemeClr val="tx2"/>
                </a:solidFill>
                <a:latin typeface="Arial Rounded MT Bold" pitchFamily="34" charset="0"/>
              </a:rPr>
              <a:t>The Yellow Brick Road – Step 5 </a:t>
            </a:r>
            <a:endParaRPr lang="en-US" sz="3200" dirty="0">
              <a:solidFill>
                <a:schemeClr val="tx2"/>
              </a:solidFill>
              <a:latin typeface="Arial Rounded MT Bold" pitchFamily="34" charset="0"/>
            </a:endParaRPr>
          </a:p>
        </p:txBody>
      </p:sp>
      <p:sp>
        <p:nvSpPr>
          <p:cNvPr id="36" name="Hexagon 35"/>
          <p:cNvSpPr/>
          <p:nvPr/>
        </p:nvSpPr>
        <p:spPr>
          <a:xfrm>
            <a:off x="3781425" y="930963"/>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Hexagon 36"/>
          <p:cNvSpPr/>
          <p:nvPr/>
        </p:nvSpPr>
        <p:spPr>
          <a:xfrm>
            <a:off x="4995863" y="1703388"/>
            <a:ext cx="1600200" cy="1516062"/>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Hexagon 38"/>
          <p:cNvSpPr/>
          <p:nvPr/>
        </p:nvSpPr>
        <p:spPr>
          <a:xfrm>
            <a:off x="4995863" y="3219450"/>
            <a:ext cx="1600200" cy="1516063"/>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Hexagon 39"/>
          <p:cNvSpPr/>
          <p:nvPr/>
        </p:nvSpPr>
        <p:spPr>
          <a:xfrm>
            <a:off x="6230938" y="3962400"/>
            <a:ext cx="1600200" cy="1516063"/>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1" name="Hexagon 40"/>
          <p:cNvSpPr/>
          <p:nvPr/>
        </p:nvSpPr>
        <p:spPr>
          <a:xfrm>
            <a:off x="7448550" y="3198813"/>
            <a:ext cx="1600200" cy="1516062"/>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TextBox 41"/>
          <p:cNvSpPr txBox="1"/>
          <p:nvPr/>
        </p:nvSpPr>
        <p:spPr>
          <a:xfrm>
            <a:off x="177800" y="4800600"/>
            <a:ext cx="1498600" cy="1323975"/>
          </a:xfrm>
          <a:prstGeom prst="rect">
            <a:avLst/>
          </a:prstGeom>
          <a:noFill/>
          <a:effectLst/>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Outcomes </a:t>
            </a:r>
          </a:p>
          <a:p>
            <a:pPr algn="ctr">
              <a:defRPr/>
            </a:pPr>
            <a:r>
              <a:rPr lang="en-US" sz="2000" b="1" dirty="0">
                <a:effectLst>
                  <a:outerShdw blurRad="38100" dist="38100" dir="2700000" algn="tl">
                    <a:srgbClr val="000000">
                      <a:alpha val="43137"/>
                    </a:srgbClr>
                  </a:outerShdw>
                </a:effectLst>
                <a:latin typeface="Arial Narrow" pitchFamily="34" charset="0"/>
              </a:rPr>
              <a:t>&amp;  </a:t>
            </a:r>
          </a:p>
          <a:p>
            <a:pPr algn="ctr">
              <a:defRPr/>
            </a:pPr>
            <a:r>
              <a:rPr lang="en-US" sz="2000" b="1" dirty="0">
                <a:effectLst>
                  <a:outerShdw blurRad="38100" dist="38100" dir="2700000" algn="tl">
                    <a:srgbClr val="000000">
                      <a:alpha val="43137"/>
                    </a:srgbClr>
                  </a:outerShdw>
                </a:effectLst>
                <a:latin typeface="Arial Narrow" pitchFamily="34" charset="0"/>
              </a:rPr>
              <a:t>Outcomes Mgmt.</a:t>
            </a:r>
            <a:endParaRPr lang="en-US" sz="2000" b="1" dirty="0">
              <a:effectLst>
                <a:outerShdw blurRad="38100" dist="38100" dir="2700000" algn="tl">
                  <a:srgbClr val="000000">
                    <a:alpha val="43137"/>
                  </a:srgbClr>
                </a:outerShdw>
              </a:effectLst>
              <a:latin typeface="Arial Narrow" pitchFamily="34" charset="0"/>
            </a:endParaRPr>
          </a:p>
        </p:txBody>
      </p:sp>
      <p:sp>
        <p:nvSpPr>
          <p:cNvPr id="43" name="TextBox 42"/>
          <p:cNvSpPr txBox="1"/>
          <p:nvPr/>
        </p:nvSpPr>
        <p:spPr>
          <a:xfrm>
            <a:off x="1600200" y="4292600"/>
            <a:ext cx="1143000" cy="708025"/>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Logic </a:t>
            </a:r>
          </a:p>
          <a:p>
            <a:pPr algn="ctr">
              <a:defRPr/>
            </a:pPr>
            <a:r>
              <a:rPr lang="en-US" sz="2000" b="1" dirty="0">
                <a:effectLst>
                  <a:outerShdw blurRad="38100" dist="38100" dir="2700000" algn="tl">
                    <a:srgbClr val="000000">
                      <a:alpha val="43137"/>
                    </a:srgbClr>
                  </a:outerShdw>
                </a:effectLst>
                <a:latin typeface="Arial Narrow" pitchFamily="34" charset="0"/>
              </a:rPr>
              <a:t>Models</a:t>
            </a:r>
            <a:endParaRPr lang="en-US" sz="2000" b="1" dirty="0">
              <a:effectLst>
                <a:outerShdw blurRad="38100" dist="38100" dir="2700000" algn="tl">
                  <a:srgbClr val="000000">
                    <a:alpha val="43137"/>
                  </a:srgbClr>
                </a:outerShdw>
              </a:effectLst>
              <a:latin typeface="Arial Narrow" pitchFamily="34" charset="0"/>
            </a:endParaRPr>
          </a:p>
        </p:txBody>
      </p:sp>
      <p:sp>
        <p:nvSpPr>
          <p:cNvPr id="46" name="TextBox 45"/>
          <p:cNvSpPr txBox="1"/>
          <p:nvPr/>
        </p:nvSpPr>
        <p:spPr>
          <a:xfrm>
            <a:off x="4022725" y="1117600"/>
            <a:ext cx="1158875"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Sources and Methods</a:t>
            </a:r>
          </a:p>
        </p:txBody>
      </p:sp>
      <p:sp>
        <p:nvSpPr>
          <p:cNvPr id="47" name="TextBox 46"/>
          <p:cNvSpPr txBox="1"/>
          <p:nvPr/>
        </p:nvSpPr>
        <p:spPr>
          <a:xfrm>
            <a:off x="4986338" y="1905000"/>
            <a:ext cx="1643062"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Gathering Outcome Information</a:t>
            </a:r>
            <a:endParaRPr lang="en-US" sz="2000" b="1" dirty="0">
              <a:effectLst>
                <a:outerShdw blurRad="38100" dist="38100" dir="2700000" algn="tl">
                  <a:srgbClr val="000000">
                    <a:alpha val="43137"/>
                  </a:srgbClr>
                </a:outerShdw>
              </a:effectLst>
              <a:latin typeface="Arial Narrow" pitchFamily="34" charset="0"/>
            </a:endParaRPr>
          </a:p>
        </p:txBody>
      </p:sp>
      <p:sp>
        <p:nvSpPr>
          <p:cNvPr id="48" name="TextBox 47"/>
          <p:cNvSpPr txBox="1"/>
          <p:nvPr/>
        </p:nvSpPr>
        <p:spPr>
          <a:xfrm>
            <a:off x="5121275" y="3429000"/>
            <a:ext cx="1371600"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Storing Outcome Information</a:t>
            </a:r>
            <a:endParaRPr lang="en-US" sz="2000" b="1" dirty="0">
              <a:effectLst>
                <a:outerShdw blurRad="38100" dist="38100" dir="2700000" algn="tl">
                  <a:srgbClr val="000000">
                    <a:alpha val="43137"/>
                  </a:srgbClr>
                </a:outerShdw>
              </a:effectLst>
              <a:latin typeface="Arial Narrow" pitchFamily="34" charset="0"/>
            </a:endParaRPr>
          </a:p>
        </p:txBody>
      </p:sp>
      <p:sp>
        <p:nvSpPr>
          <p:cNvPr id="49" name="TextBox 48"/>
          <p:cNvSpPr txBox="1"/>
          <p:nvPr/>
        </p:nvSpPr>
        <p:spPr>
          <a:xfrm>
            <a:off x="6307138" y="4165600"/>
            <a:ext cx="1465262"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Analyzing Outcome Information</a:t>
            </a:r>
            <a:endParaRPr lang="en-US" sz="2000" b="1" dirty="0">
              <a:effectLst>
                <a:outerShdw blurRad="38100" dist="38100" dir="2700000" algn="tl">
                  <a:srgbClr val="000000">
                    <a:alpha val="43137"/>
                  </a:srgbClr>
                </a:outerShdw>
              </a:effectLst>
              <a:latin typeface="Arial Narrow" pitchFamily="34" charset="0"/>
            </a:endParaRPr>
          </a:p>
        </p:txBody>
      </p:sp>
      <p:sp>
        <p:nvSpPr>
          <p:cNvPr id="50" name="TextBox 49"/>
          <p:cNvSpPr txBox="1"/>
          <p:nvPr/>
        </p:nvSpPr>
        <p:spPr>
          <a:xfrm>
            <a:off x="7448550" y="3403600"/>
            <a:ext cx="1600200"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Using Outcome Information</a:t>
            </a:r>
            <a:endParaRPr lang="en-US" sz="2000" b="1" dirty="0">
              <a:effectLst>
                <a:outerShdw blurRad="38100" dist="38100" dir="2700000" algn="tl">
                  <a:srgbClr val="000000">
                    <a:alpha val="43137"/>
                  </a:srgbClr>
                </a:outerShdw>
              </a:effectLst>
              <a:latin typeface="Arial Narrow" pitchFamily="34" charset="0"/>
            </a:endParaRPr>
          </a:p>
        </p:txBody>
      </p:sp>
      <p:pic>
        <p:nvPicPr>
          <p:cNvPr id="7201" name="Picture 2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47850" y="2819400"/>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 name="TextBox 43"/>
          <p:cNvSpPr txBox="1"/>
          <p:nvPr/>
        </p:nvSpPr>
        <p:spPr>
          <a:xfrm>
            <a:off x="1492250" y="2514600"/>
            <a:ext cx="1327150" cy="1323975"/>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Choosing Outcomes</a:t>
            </a:r>
          </a:p>
          <a:p>
            <a:pPr algn="ctr">
              <a:defRPr/>
            </a:pPr>
            <a:r>
              <a:rPr lang="en-US" sz="2000" b="1" dirty="0">
                <a:effectLst>
                  <a:outerShdw blurRad="38100" dist="38100" dir="2700000" algn="tl">
                    <a:srgbClr val="000000">
                      <a:alpha val="43137"/>
                    </a:srgbClr>
                  </a:outerShdw>
                </a:effectLst>
                <a:latin typeface="Arial Narrow" pitchFamily="34" charset="0"/>
              </a:rPr>
              <a:t> to Measure</a:t>
            </a:r>
            <a:endParaRPr lang="en-US" sz="2000" b="1" dirty="0">
              <a:effectLst>
                <a:outerShdw blurRad="38100" dist="38100" dir="2700000" algn="tl">
                  <a:srgbClr val="000000">
                    <a:alpha val="43137"/>
                  </a:srgbClr>
                </a:outerShdw>
              </a:effectLst>
              <a:latin typeface="Arial Narrow" pitchFamily="34" charset="0"/>
            </a:endParaRPr>
          </a:p>
        </p:txBody>
      </p:sp>
      <p:pic>
        <p:nvPicPr>
          <p:cNvPr id="7203" name="Picture 2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06725" y="2035175"/>
            <a:ext cx="682625"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 name="TextBox 44"/>
          <p:cNvSpPr txBox="1"/>
          <p:nvPr/>
        </p:nvSpPr>
        <p:spPr>
          <a:xfrm>
            <a:off x="2573338" y="2035175"/>
            <a:ext cx="1600200" cy="708025"/>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Measurable Indicators</a:t>
            </a:r>
            <a:endParaRPr lang="en-US" sz="2000" b="1" dirty="0">
              <a:effectLst>
                <a:outerShdw blurRad="38100" dist="38100" dir="2700000" algn="tl">
                  <a:srgbClr val="000000">
                    <a:alpha val="43137"/>
                  </a:srgbClr>
                </a:outerShdw>
              </a:effectLst>
              <a:latin typeface="Arial Narrow"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27038"/>
            <a:ext cx="7696200" cy="792162"/>
          </a:xfrm>
        </p:spPr>
        <p:txBody>
          <a:bodyPr/>
          <a:lstStyle/>
          <a:p>
            <a:pPr eaLnBrk="1" hangingPunct="1">
              <a:defRPr/>
            </a:pPr>
            <a:r>
              <a:rPr lang="en-US" dirty="0"/>
              <a:t>Sources of Outcome Information: </a:t>
            </a:r>
            <a:br>
              <a:rPr lang="en-US" dirty="0"/>
            </a:br>
            <a:r>
              <a:rPr lang="en-US" i="1" dirty="0"/>
              <a:t>Where</a:t>
            </a:r>
            <a:r>
              <a:rPr lang="en-US" dirty="0"/>
              <a:t> Is the Information </a:t>
            </a:r>
            <a:r>
              <a:rPr lang="en-US" dirty="0" smtClean="0"/>
              <a:t>You’ll </a:t>
            </a:r>
            <a:r>
              <a:rPr lang="en-US" dirty="0"/>
              <a:t>Need?</a:t>
            </a:r>
            <a:br>
              <a:rPr lang="en-US" dirty="0"/>
            </a:br>
            <a:endParaRPr lang="en-US" dirty="0"/>
          </a:p>
        </p:txBody>
      </p:sp>
      <p:sp>
        <p:nvSpPr>
          <p:cNvPr id="3" name="Content Placeholder 2"/>
          <p:cNvSpPr>
            <a:spLocks noGrp="1"/>
          </p:cNvSpPr>
          <p:nvPr>
            <p:ph idx="1"/>
          </p:nvPr>
        </p:nvSpPr>
        <p:spPr>
          <a:xfrm>
            <a:off x="533400" y="1219200"/>
            <a:ext cx="8153400" cy="4648200"/>
          </a:xfrm>
        </p:spPr>
        <p:txBody>
          <a:bodyPr/>
          <a:lstStyle/>
          <a:p>
            <a:pPr eaLnBrk="1" hangingPunct="1">
              <a:defRPr/>
            </a:pPr>
            <a:r>
              <a:rPr lang="en-US" sz="2400" dirty="0">
                <a:solidFill>
                  <a:srgbClr val="000000"/>
                </a:solidFill>
              </a:rPr>
              <a:t>Existing Information</a:t>
            </a:r>
          </a:p>
          <a:p>
            <a:pPr lvl="1" eaLnBrk="1" hangingPunct="1">
              <a:buSzPts val="2400"/>
              <a:buFont typeface="Arial" charset="0"/>
              <a:buChar char="•"/>
              <a:defRPr/>
            </a:pPr>
            <a:r>
              <a:rPr lang="en-US" dirty="0">
                <a:solidFill>
                  <a:srgbClr val="000000"/>
                </a:solidFill>
              </a:rPr>
              <a:t>  Written case/client records </a:t>
            </a:r>
            <a:r>
              <a:rPr lang="en-US" dirty="0" smtClean="0">
                <a:solidFill>
                  <a:srgbClr val="000000"/>
                </a:solidFill>
              </a:rPr>
              <a:t>(</a:t>
            </a:r>
            <a:r>
              <a:rPr lang="en-US" dirty="0">
                <a:solidFill>
                  <a:srgbClr val="000000"/>
                </a:solidFill>
              </a:rPr>
              <a:t>folders)</a:t>
            </a:r>
          </a:p>
          <a:p>
            <a:pPr lvl="1" eaLnBrk="1" hangingPunct="1">
              <a:buSzPts val="2400"/>
              <a:buFont typeface="Arial" charset="0"/>
              <a:buChar char="•"/>
              <a:defRPr/>
            </a:pPr>
            <a:r>
              <a:rPr lang="en-US" dirty="0">
                <a:solidFill>
                  <a:srgbClr val="000000"/>
                </a:solidFill>
              </a:rPr>
              <a:t>  Documents of various types </a:t>
            </a:r>
            <a:r>
              <a:rPr lang="en-US" dirty="0" smtClean="0">
                <a:solidFill>
                  <a:srgbClr val="000000"/>
                </a:solidFill>
              </a:rPr>
              <a:t>(</a:t>
            </a:r>
            <a:r>
              <a:rPr lang="en-US" dirty="0">
                <a:solidFill>
                  <a:srgbClr val="000000"/>
                </a:solidFill>
              </a:rPr>
              <a:t>reports)</a:t>
            </a:r>
          </a:p>
          <a:p>
            <a:pPr lvl="1" eaLnBrk="1" hangingPunct="1">
              <a:buSzPts val="2400"/>
              <a:buFont typeface="Arial" charset="0"/>
              <a:buChar char="•"/>
              <a:defRPr/>
            </a:pPr>
            <a:r>
              <a:rPr lang="en-US" dirty="0">
                <a:solidFill>
                  <a:srgbClr val="000000"/>
                </a:solidFill>
              </a:rPr>
              <a:t>  Data files </a:t>
            </a:r>
            <a:r>
              <a:rPr lang="en-US" dirty="0" smtClean="0">
                <a:solidFill>
                  <a:srgbClr val="000000"/>
                </a:solidFill>
              </a:rPr>
              <a:t>(</a:t>
            </a:r>
            <a:r>
              <a:rPr lang="en-US" dirty="0">
                <a:solidFill>
                  <a:srgbClr val="000000"/>
                </a:solidFill>
              </a:rPr>
              <a:t>paper, electronic)</a:t>
            </a:r>
          </a:p>
          <a:p>
            <a:pPr marL="0" indent="0" eaLnBrk="1" hangingPunct="1">
              <a:buFont typeface="Tahoma" panose="020B0604030504040204" pitchFamily="34" charset="0"/>
              <a:buNone/>
              <a:defRPr/>
            </a:pPr>
            <a:endParaRPr lang="en-US" sz="800" dirty="0">
              <a:solidFill>
                <a:srgbClr val="000000"/>
              </a:solidFill>
            </a:endParaRPr>
          </a:p>
          <a:p>
            <a:pPr eaLnBrk="1" hangingPunct="1">
              <a:defRPr/>
            </a:pPr>
            <a:r>
              <a:rPr lang="en-US" sz="2400" dirty="0">
                <a:solidFill>
                  <a:srgbClr val="000000"/>
                </a:solidFill>
              </a:rPr>
              <a:t>Individuals</a:t>
            </a:r>
          </a:p>
          <a:p>
            <a:pPr lvl="1" eaLnBrk="1" hangingPunct="1">
              <a:buSzPts val="2400"/>
              <a:buFont typeface="Arial" charset="0"/>
              <a:buChar char="•"/>
              <a:defRPr/>
            </a:pPr>
            <a:r>
              <a:rPr lang="en-US" dirty="0">
                <a:solidFill>
                  <a:srgbClr val="000000"/>
                </a:solidFill>
              </a:rPr>
              <a:t>  Program participants </a:t>
            </a:r>
            <a:r>
              <a:rPr lang="en-US" dirty="0" smtClean="0">
                <a:solidFill>
                  <a:srgbClr val="000000"/>
                </a:solidFill>
              </a:rPr>
              <a:t>(clients</a:t>
            </a:r>
            <a:r>
              <a:rPr lang="en-US" dirty="0">
                <a:solidFill>
                  <a:srgbClr val="000000"/>
                </a:solidFill>
              </a:rPr>
              <a:t>)</a:t>
            </a:r>
          </a:p>
          <a:p>
            <a:pPr lvl="1" eaLnBrk="1" hangingPunct="1">
              <a:buSzPts val="2400"/>
              <a:buFont typeface="Arial" charset="0"/>
              <a:buChar char="•"/>
              <a:defRPr/>
            </a:pPr>
            <a:r>
              <a:rPr lang="en-US" dirty="0">
                <a:solidFill>
                  <a:srgbClr val="000000"/>
                </a:solidFill>
              </a:rPr>
              <a:t>  Others who know participants </a:t>
            </a:r>
            <a:r>
              <a:rPr lang="en-US" dirty="0" smtClean="0">
                <a:solidFill>
                  <a:srgbClr val="000000"/>
                </a:solidFill>
              </a:rPr>
              <a:t>(</a:t>
            </a:r>
            <a:r>
              <a:rPr lang="en-US" dirty="0">
                <a:solidFill>
                  <a:srgbClr val="000000"/>
                </a:solidFill>
              </a:rPr>
              <a:t>family)</a:t>
            </a:r>
          </a:p>
          <a:p>
            <a:pPr lvl="1" eaLnBrk="1" hangingPunct="1">
              <a:buSzPts val="2400"/>
              <a:buFont typeface="Arial" charset="0"/>
              <a:buChar char="•"/>
              <a:defRPr/>
            </a:pPr>
            <a:r>
              <a:rPr lang="en-US" dirty="0">
                <a:solidFill>
                  <a:srgbClr val="000000"/>
                </a:solidFill>
              </a:rPr>
              <a:t>  Other individuals/general public</a:t>
            </a:r>
          </a:p>
          <a:p>
            <a:pPr marL="0" indent="0" eaLnBrk="1" hangingPunct="1">
              <a:buFont typeface="Tahoma" panose="020B0604030504040204" pitchFamily="34" charset="0"/>
              <a:buNone/>
              <a:defRPr/>
            </a:pPr>
            <a:endParaRPr lang="en-US" sz="800" dirty="0">
              <a:solidFill>
                <a:srgbClr val="000000"/>
              </a:solidFill>
            </a:endParaRPr>
          </a:p>
          <a:p>
            <a:pPr eaLnBrk="1" hangingPunct="1">
              <a:defRPr/>
            </a:pPr>
            <a:r>
              <a:rPr lang="en-US" sz="2400" dirty="0">
                <a:solidFill>
                  <a:srgbClr val="000000"/>
                </a:solidFill>
              </a:rPr>
              <a:t>Physical/environmental conditions</a:t>
            </a:r>
          </a:p>
          <a:p>
            <a:pPr lvl="1" eaLnBrk="1" hangingPunct="1">
              <a:buSzPts val="2400"/>
              <a:buFont typeface="Arial" charset="0"/>
              <a:buChar char="•"/>
              <a:defRPr/>
            </a:pPr>
            <a:r>
              <a:rPr lang="en-US" dirty="0">
                <a:solidFill>
                  <a:srgbClr val="000000"/>
                </a:solidFill>
              </a:rPr>
              <a:t>  Physical environment </a:t>
            </a:r>
            <a:r>
              <a:rPr lang="en-US" dirty="0" smtClean="0">
                <a:solidFill>
                  <a:srgbClr val="000000"/>
                </a:solidFill>
              </a:rPr>
              <a:t>(</a:t>
            </a:r>
            <a:r>
              <a:rPr lang="en-US" dirty="0">
                <a:solidFill>
                  <a:srgbClr val="000000"/>
                </a:solidFill>
              </a:rPr>
              <a:t>streets)</a:t>
            </a:r>
            <a:endParaRPr lang="en-US" dirty="0"/>
          </a:p>
          <a:p>
            <a:pPr eaLnBrk="1" hangingPunct="1">
              <a:defRPr/>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defRPr/>
            </a:pPr>
            <a:r>
              <a:rPr lang="en-US" dirty="0" smtClean="0"/>
              <a:t>Pros and Cons of Each Source</a:t>
            </a:r>
          </a:p>
        </p:txBody>
      </p:sp>
      <p:sp>
        <p:nvSpPr>
          <p:cNvPr id="9219" name="Content Placeholder 2"/>
          <p:cNvSpPr>
            <a:spLocks noGrp="1"/>
          </p:cNvSpPr>
          <p:nvPr>
            <p:ph idx="1"/>
          </p:nvPr>
        </p:nvSpPr>
        <p:spPr/>
        <p:txBody>
          <a:bodyPr/>
          <a:lstStyle/>
          <a:p>
            <a:pPr eaLnBrk="1" hangingPunct="1"/>
            <a:r>
              <a:rPr lang="en-US" smtClean="0"/>
              <a:t>Every source has pros and cons</a:t>
            </a:r>
          </a:p>
          <a:p>
            <a:pPr eaLnBrk="1" hangingPunct="1"/>
            <a:r>
              <a:rPr lang="en-US" u="sng" smtClean="0"/>
              <a:t>Files</a:t>
            </a:r>
            <a:r>
              <a:rPr lang="en-US" smtClean="0"/>
              <a:t> are easy to access – but do they contain the exact information you need?</a:t>
            </a:r>
          </a:p>
          <a:p>
            <a:pPr eaLnBrk="1" hangingPunct="1"/>
            <a:r>
              <a:rPr lang="en-US" u="sng" smtClean="0"/>
              <a:t>Participants</a:t>
            </a:r>
            <a:r>
              <a:rPr lang="en-US" smtClean="0"/>
              <a:t> knew what happened – but do they remember things accurately?</a:t>
            </a:r>
          </a:p>
          <a:p>
            <a:pPr eaLnBrk="1" hangingPunct="1"/>
            <a:r>
              <a:rPr lang="en-US" smtClean="0"/>
              <a:t>Different sources have different pros and cons</a:t>
            </a:r>
          </a:p>
          <a:p>
            <a:pPr eaLnBrk="1" hangingPunct="1"/>
            <a:r>
              <a:rPr lang="en-US" smtClean="0"/>
              <a:t>Key = Brainstorm </a:t>
            </a:r>
            <a:r>
              <a:rPr lang="en-US" i="1" smtClean="0"/>
              <a:t>more than one  </a:t>
            </a:r>
            <a:r>
              <a:rPr lang="en-US" smtClean="0"/>
              <a:t>source, then choose the </a:t>
            </a:r>
            <a:r>
              <a:rPr lang="en-US" i="1" smtClean="0"/>
              <a:t>best  </a:t>
            </a:r>
            <a:r>
              <a:rPr lang="en-US" smtClean="0"/>
              <a:t>source for your unique situation</a:t>
            </a:r>
          </a:p>
          <a:p>
            <a:pPr eaLnBrk="1" hangingPunct="1">
              <a:buFont typeface="Tahoma" panose="020B0604030504040204" pitchFamily="34" charset="0"/>
              <a:buNone/>
            </a:pPr>
            <a:endParaRPr lang="en-US" smtClean="0"/>
          </a:p>
          <a:p>
            <a:pPr eaLnBrk="1" hangingPunct="1">
              <a:buFont typeface="Tahoma" panose="020B0604030504040204" pitchFamily="34" charset="0"/>
              <a:buNone/>
            </a:pPr>
            <a:endParaRPr lang="en-US"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52400" y="533400"/>
            <a:ext cx="8458200" cy="792163"/>
          </a:xfrm>
        </p:spPr>
        <p:txBody>
          <a:bodyPr/>
          <a:lstStyle/>
          <a:p>
            <a:pPr eaLnBrk="1" hangingPunct="1">
              <a:defRPr/>
            </a:pPr>
            <a:r>
              <a:rPr lang="en-US" sz="3000" dirty="0" smtClean="0"/>
              <a:t>Methods to Gather Outcome Information: </a:t>
            </a:r>
            <a:r>
              <a:rPr lang="en-US" sz="3000" i="1" dirty="0" smtClean="0"/>
              <a:t>How</a:t>
            </a:r>
            <a:r>
              <a:rPr lang="en-US" sz="3000" dirty="0" smtClean="0"/>
              <a:t>  Can You Get the Information You’ll Need?</a:t>
            </a:r>
          </a:p>
        </p:txBody>
      </p:sp>
      <p:sp>
        <p:nvSpPr>
          <p:cNvPr id="5123" name="Rectangle 3"/>
          <p:cNvSpPr>
            <a:spLocks noGrp="1" noChangeArrowheads="1"/>
          </p:cNvSpPr>
          <p:nvPr>
            <p:ph sz="half" idx="1"/>
          </p:nvPr>
        </p:nvSpPr>
        <p:spPr>
          <a:xfrm>
            <a:off x="457200" y="2057400"/>
            <a:ext cx="4000500" cy="3886200"/>
          </a:xfrm>
        </p:spPr>
        <p:txBody>
          <a:bodyPr/>
          <a:lstStyle/>
          <a:p>
            <a:pPr marL="0" indent="0" eaLnBrk="1" hangingPunct="1">
              <a:buFont typeface="Tahoma" panose="020B0604030504040204" pitchFamily="34" charset="0"/>
              <a:buNone/>
              <a:defRPr/>
            </a:pPr>
            <a:r>
              <a:rPr lang="en-US" dirty="0" smtClean="0"/>
              <a:t>Some options:</a:t>
            </a:r>
          </a:p>
          <a:p>
            <a:pPr eaLnBrk="1" hangingPunct="1">
              <a:defRPr/>
            </a:pPr>
            <a:r>
              <a:rPr lang="en-US" dirty="0" smtClean="0"/>
              <a:t>Case record review</a:t>
            </a:r>
          </a:p>
          <a:p>
            <a:pPr eaLnBrk="1" hangingPunct="1">
              <a:defRPr/>
            </a:pPr>
            <a:r>
              <a:rPr lang="en-US" dirty="0" smtClean="0"/>
              <a:t>Document review</a:t>
            </a:r>
          </a:p>
          <a:p>
            <a:pPr eaLnBrk="1" hangingPunct="1">
              <a:defRPr/>
            </a:pPr>
            <a:r>
              <a:rPr lang="en-US" dirty="0" smtClean="0"/>
              <a:t>Data file review</a:t>
            </a:r>
          </a:p>
          <a:p>
            <a:pPr eaLnBrk="1" hangingPunct="1">
              <a:defRPr/>
            </a:pPr>
            <a:r>
              <a:rPr lang="en-US" dirty="0" smtClean="0"/>
              <a:t>Questionnaire</a:t>
            </a:r>
          </a:p>
          <a:p>
            <a:pPr eaLnBrk="1" hangingPunct="1">
              <a:defRPr/>
            </a:pPr>
            <a:r>
              <a:rPr lang="en-US" dirty="0"/>
              <a:t>Interview</a:t>
            </a:r>
          </a:p>
          <a:p>
            <a:pPr marL="0" indent="0" eaLnBrk="1" hangingPunct="1">
              <a:buFont typeface="Tahoma" panose="020B0604030504040204" pitchFamily="34" charset="0"/>
              <a:buNone/>
              <a:defRPr/>
            </a:pPr>
            <a:endParaRPr lang="en-US" dirty="0" smtClean="0"/>
          </a:p>
        </p:txBody>
      </p:sp>
      <p:sp>
        <p:nvSpPr>
          <p:cNvPr id="10244" name="Content Placeholder 1"/>
          <p:cNvSpPr>
            <a:spLocks noGrp="1"/>
          </p:cNvSpPr>
          <p:nvPr>
            <p:ph sz="half" idx="2"/>
          </p:nvPr>
        </p:nvSpPr>
        <p:spPr>
          <a:xfrm>
            <a:off x="4191000" y="2514600"/>
            <a:ext cx="3733800" cy="3429000"/>
          </a:xfrm>
        </p:spPr>
        <p:txBody>
          <a:bodyPr/>
          <a:lstStyle/>
          <a:p>
            <a:pPr eaLnBrk="1" hangingPunct="1"/>
            <a:r>
              <a:rPr lang="en-US" smtClean="0"/>
              <a:t>Focus groups (NOT!)</a:t>
            </a:r>
          </a:p>
          <a:p>
            <a:pPr eaLnBrk="1" hangingPunct="1"/>
            <a:r>
              <a:rPr lang="en-US" smtClean="0"/>
              <a:t>Observation</a:t>
            </a:r>
          </a:p>
          <a:p>
            <a:pPr eaLnBrk="1" hangingPunct="1"/>
            <a:r>
              <a:rPr lang="en-US" smtClean="0"/>
              <a:t>Testing</a:t>
            </a:r>
          </a:p>
          <a:p>
            <a:pPr eaLnBrk="1" hangingPunct="1"/>
            <a:r>
              <a:rPr lang="en-US" smtClean="0"/>
              <a:t>Mechanical measurement</a:t>
            </a:r>
          </a:p>
          <a:p>
            <a:pPr eaLnBrk="1" hangingPunct="1"/>
            <a:endParaRPr lang="en-US" smtClean="0"/>
          </a:p>
          <a:p>
            <a:pPr eaLnBrk="1" hangingPunct="1"/>
            <a:endParaRPr lang="en-US" sz="2400" smtClean="0"/>
          </a:p>
        </p:txBody>
      </p:sp>
      <p:pic>
        <p:nvPicPr>
          <p:cNvPr id="10245" name="Picture 2" descr="Man looking through magnifying gla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2800" y="2057400"/>
            <a:ext cx="1725613"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defRPr/>
            </a:pPr>
            <a:r>
              <a:rPr lang="en-US" smtClean="0"/>
              <a:t>Pros and Cons of Each Method</a:t>
            </a:r>
          </a:p>
        </p:txBody>
      </p:sp>
      <p:sp>
        <p:nvSpPr>
          <p:cNvPr id="11267" name="Content Placeholder 2"/>
          <p:cNvSpPr>
            <a:spLocks noGrp="1"/>
          </p:cNvSpPr>
          <p:nvPr>
            <p:ph idx="1"/>
          </p:nvPr>
        </p:nvSpPr>
        <p:spPr/>
        <p:txBody>
          <a:bodyPr/>
          <a:lstStyle/>
          <a:p>
            <a:pPr eaLnBrk="1" hangingPunct="1"/>
            <a:r>
              <a:rPr lang="en-US" smtClean="0"/>
              <a:t>Every method has pros and cons</a:t>
            </a:r>
          </a:p>
          <a:p>
            <a:pPr eaLnBrk="1" hangingPunct="1"/>
            <a:r>
              <a:rPr lang="en-US" u="sng" smtClean="0"/>
              <a:t>Questionnaires</a:t>
            </a:r>
            <a:r>
              <a:rPr lang="en-US" smtClean="0"/>
              <a:t> are cheap to distribute – but will consumers fill them out and return them?</a:t>
            </a:r>
          </a:p>
          <a:p>
            <a:pPr eaLnBrk="1" hangingPunct="1"/>
            <a:r>
              <a:rPr lang="en-US" u="sng" smtClean="0"/>
              <a:t>Interviews</a:t>
            </a:r>
            <a:r>
              <a:rPr lang="en-US" smtClean="0"/>
              <a:t> make it easier to make contact – but will consumers agree to talk?</a:t>
            </a:r>
          </a:p>
          <a:p>
            <a:pPr eaLnBrk="1" hangingPunct="1"/>
            <a:r>
              <a:rPr lang="en-US" smtClean="0"/>
              <a:t>Different methods have different pros and cons</a:t>
            </a:r>
          </a:p>
          <a:p>
            <a:pPr eaLnBrk="1" hangingPunct="1"/>
            <a:r>
              <a:rPr lang="en-US" smtClean="0"/>
              <a:t>Same key = Brainstorm </a:t>
            </a:r>
            <a:r>
              <a:rPr lang="en-US" i="1" smtClean="0"/>
              <a:t>more than one</a:t>
            </a:r>
            <a:r>
              <a:rPr lang="en-US" smtClean="0"/>
              <a:t> method, then choose the </a:t>
            </a:r>
            <a:r>
              <a:rPr lang="en-US" i="1" smtClean="0"/>
              <a:t>best  </a:t>
            </a:r>
            <a:r>
              <a:rPr lang="en-US" smtClean="0"/>
              <a:t>method for your unique situation</a:t>
            </a:r>
          </a:p>
          <a:p>
            <a:pPr eaLnBrk="1" hangingPunct="1"/>
            <a:endParaRPr lang="en-US" smtClean="0"/>
          </a:p>
          <a:p>
            <a:pPr eaLnBrk="1" hangingPunct="1">
              <a:buFont typeface="Tahoma" panose="020B0604030504040204" pitchFamily="34" charset="0"/>
              <a:buNone/>
            </a:pPr>
            <a:endParaRPr lang="en-US" smtClean="0"/>
          </a:p>
          <a:p>
            <a:pPr eaLnBrk="1" hangingPunct="1"/>
            <a:endParaRPr lang="en-US"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04800" y="381000"/>
            <a:ext cx="8229600" cy="561975"/>
          </a:xfrm>
        </p:spPr>
        <p:txBody>
          <a:bodyPr/>
          <a:lstStyle/>
          <a:p>
            <a:pPr eaLnBrk="1" hangingPunct="1">
              <a:defRPr/>
            </a:pPr>
            <a:r>
              <a:rPr lang="en-US" dirty="0" smtClean="0"/>
              <a:t>Example of a Source and Method</a:t>
            </a:r>
          </a:p>
        </p:txBody>
      </p:sp>
      <p:sp>
        <p:nvSpPr>
          <p:cNvPr id="7171" name="Rectangle 3"/>
          <p:cNvSpPr>
            <a:spLocks noGrp="1" noChangeArrowheads="1"/>
          </p:cNvSpPr>
          <p:nvPr>
            <p:ph type="body" idx="1"/>
          </p:nvPr>
        </p:nvSpPr>
        <p:spPr>
          <a:xfrm>
            <a:off x="603250" y="1143000"/>
            <a:ext cx="8534400" cy="4648200"/>
          </a:xfrm>
        </p:spPr>
        <p:txBody>
          <a:bodyPr/>
          <a:lstStyle/>
          <a:p>
            <a:pPr eaLnBrk="1" hangingPunct="1">
              <a:buFont typeface="Wingdings" pitchFamily="2" charset="2"/>
              <a:buNone/>
              <a:defRPr/>
            </a:pPr>
            <a:r>
              <a:rPr lang="en-US" sz="2400" b="1" i="1" dirty="0" smtClean="0"/>
              <a:t>Outcome:</a:t>
            </a:r>
            <a:r>
              <a:rPr lang="en-US" sz="2400" i="1" dirty="0" smtClean="0">
                <a:effectLst>
                  <a:outerShdw blurRad="38100" dist="38100" dir="2700000" algn="tl">
                    <a:srgbClr val="000000">
                      <a:alpha val="43137"/>
                    </a:srgbClr>
                  </a:outerShdw>
                </a:effectLst>
              </a:rPr>
              <a:t>  </a:t>
            </a:r>
            <a:r>
              <a:rPr lang="en-US" sz="2400" dirty="0" smtClean="0"/>
              <a:t>Teens are knowledgeable of prenatal nutrition and health guidelines</a:t>
            </a:r>
          </a:p>
          <a:p>
            <a:pPr eaLnBrk="1" hangingPunct="1">
              <a:buFont typeface="Wingdings" pitchFamily="2" charset="2"/>
              <a:buNone/>
              <a:defRPr/>
            </a:pPr>
            <a:endParaRPr lang="en-US" sz="800" dirty="0" smtClean="0"/>
          </a:p>
          <a:p>
            <a:pPr eaLnBrk="1" hangingPunct="1">
              <a:buFont typeface="Wingdings" pitchFamily="2" charset="2"/>
              <a:buNone/>
              <a:defRPr/>
            </a:pPr>
            <a:r>
              <a:rPr lang="en-US" sz="2400" b="1" i="1" dirty="0" smtClean="0"/>
              <a:t>Indicator:</a:t>
            </a:r>
            <a:r>
              <a:rPr lang="en-US" sz="2400" dirty="0" smtClean="0"/>
              <a:t>  # and % of teens who are able to identify 5 different food items that are good for themselves and their baby</a:t>
            </a:r>
          </a:p>
          <a:p>
            <a:pPr eaLnBrk="1" hangingPunct="1">
              <a:buFont typeface="Wingdings" pitchFamily="2" charset="2"/>
              <a:buNone/>
              <a:defRPr/>
            </a:pPr>
            <a:endParaRPr lang="en-US" sz="800" dirty="0" smtClean="0"/>
          </a:p>
          <a:p>
            <a:pPr eaLnBrk="1" hangingPunct="1">
              <a:buFont typeface="Wingdings" pitchFamily="2" charset="2"/>
              <a:buNone/>
              <a:defRPr/>
            </a:pPr>
            <a:r>
              <a:rPr lang="en-US" sz="2400" b="1" i="1" dirty="0" smtClean="0"/>
              <a:t>Source and Method:</a:t>
            </a:r>
            <a:r>
              <a:rPr lang="en-US" sz="2400" b="1" dirty="0" smtClean="0"/>
              <a:t>  </a:t>
            </a:r>
            <a:r>
              <a:rPr lang="en-US" sz="2400" dirty="0" smtClean="0"/>
              <a:t>After the second week of the program, we asked each teen (our </a:t>
            </a:r>
            <a:r>
              <a:rPr lang="en-US" sz="2400" u="sng" dirty="0" smtClean="0"/>
              <a:t>source</a:t>
            </a:r>
            <a:r>
              <a:rPr lang="en-US" sz="2400" dirty="0" smtClean="0"/>
              <a:t>) to write down (our </a:t>
            </a:r>
            <a:r>
              <a:rPr lang="en-US" sz="2400" u="sng" dirty="0" smtClean="0"/>
              <a:t>method</a:t>
            </a:r>
            <a:r>
              <a:rPr lang="en-US" sz="2400" dirty="0" smtClean="0"/>
              <a:t>) as many “good foods” as she could remember from the training.  We counted how many participants wrote down 5 or more good foods.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171">
                                            <p:txEl>
                                              <p:pRg st="2" end="2"/>
                                            </p:txEl>
                                          </p:spTgt>
                                        </p:tgtEl>
                                        <p:attrNameLst>
                                          <p:attrName>style.visibility</p:attrName>
                                        </p:attrNameLst>
                                      </p:cBhvr>
                                      <p:to>
                                        <p:strVal val="visible"/>
                                      </p:to>
                                    </p:set>
                                    <p:anim calcmode="lin" valueType="num">
                                      <p:cBhvr additive="base">
                                        <p:cTn id="7" dur="500" fill="hold"/>
                                        <p:tgtEl>
                                          <p:spTgt spid="7171">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7171">
                                            <p:txEl>
                                              <p:pRg st="4" end="4"/>
                                            </p:txEl>
                                          </p:spTgt>
                                        </p:tgtEl>
                                        <p:attrNameLst>
                                          <p:attrName>style.visibility</p:attrName>
                                        </p:attrNameLst>
                                      </p:cBhvr>
                                      <p:to>
                                        <p:strVal val="visible"/>
                                      </p:to>
                                    </p:set>
                                    <p:anim calcmode="lin" valueType="num">
                                      <p:cBhvr additive="base">
                                        <p:cTn id="13" dur="500" fill="hold"/>
                                        <p:tgtEl>
                                          <p:spTgt spid="7171">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175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81000" y="152400"/>
            <a:ext cx="8229600" cy="792163"/>
          </a:xfrm>
        </p:spPr>
        <p:txBody>
          <a:bodyPr>
            <a:normAutofit/>
          </a:bodyPr>
          <a:lstStyle/>
          <a:p>
            <a:pPr algn="ctr" eaLnBrk="1" hangingPunct="1">
              <a:defRPr/>
            </a:pPr>
            <a:r>
              <a:rPr lang="en-US" sz="3600" dirty="0" smtClean="0"/>
              <a:t>NCIL Outcome Measures Project</a:t>
            </a:r>
            <a:endParaRPr lang="en-US" sz="3600" dirty="0"/>
          </a:p>
        </p:txBody>
      </p:sp>
      <p:sp>
        <p:nvSpPr>
          <p:cNvPr id="3" name="Content Placeholder 2"/>
          <p:cNvSpPr>
            <a:spLocks noGrp="1"/>
          </p:cNvSpPr>
          <p:nvPr>
            <p:ph idx="1"/>
          </p:nvPr>
        </p:nvSpPr>
        <p:spPr>
          <a:xfrm>
            <a:off x="1219200" y="990600"/>
            <a:ext cx="6629400" cy="685800"/>
          </a:xfrm>
          <a:effectLst>
            <a:glow rad="101600">
              <a:schemeClr val="bg2">
                <a:lumMod val="90000"/>
                <a:alpha val="60000"/>
              </a:schemeClr>
            </a:glow>
            <a:outerShdw blurRad="50800" dist="38100" dir="16200000" rotWithShape="0">
              <a:prstClr val="black">
                <a:alpha val="40000"/>
              </a:prstClr>
            </a:outerShdw>
            <a:softEdge rad="31750"/>
          </a:effectLst>
          <a:extLst/>
        </p:spPr>
        <p:style>
          <a:lnRef idx="1">
            <a:schemeClr val="dk1"/>
          </a:lnRef>
          <a:fillRef idx="2">
            <a:schemeClr val="dk1"/>
          </a:fillRef>
          <a:effectRef idx="1">
            <a:schemeClr val="dk1"/>
          </a:effectRef>
          <a:fontRef idx="minor">
            <a:schemeClr val="dk1"/>
          </a:fontRef>
        </p:style>
        <p:txBody>
          <a:bodyPr>
            <a:normAutofit/>
          </a:bodyPr>
          <a:lstStyle/>
          <a:p>
            <a:pPr algn="ctr" eaLnBrk="1" hangingPunct="1">
              <a:buFont typeface="Tahoma" panose="020B0604030504040204" pitchFamily="34" charset="0"/>
              <a:buNone/>
              <a:defRPr/>
            </a:pPr>
            <a:r>
              <a:rPr lang="en-US" sz="3200" b="1" dirty="0" smtClean="0">
                <a:solidFill>
                  <a:srgbClr val="C00000"/>
                </a:solidFill>
                <a:effectLst>
                  <a:outerShdw blurRad="38100" dist="38100" dir="2700000" algn="tl">
                    <a:srgbClr val="000000">
                      <a:alpha val="43137"/>
                    </a:srgbClr>
                  </a:outerShdw>
                </a:effectLst>
              </a:rPr>
              <a:t>Sources and Methods</a:t>
            </a:r>
            <a:endParaRPr lang="en-US" sz="2400" dirty="0" smtClean="0">
              <a:solidFill>
                <a:srgbClr val="C00000"/>
              </a:solidFill>
            </a:endParaRPr>
          </a:p>
        </p:txBody>
      </p:sp>
      <p:sp>
        <p:nvSpPr>
          <p:cNvPr id="13319"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BB54051-1F7D-4AAB-947B-150DC35896D1}" type="slidenum">
              <a:rPr lang="en-US">
                <a:solidFill>
                  <a:schemeClr val="bg1"/>
                </a:solidFill>
              </a:rPr>
              <a:pPr eaLnBrk="1" hangingPunct="1"/>
              <a:t>8</a:t>
            </a:fld>
            <a:endParaRPr lang="en-US">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457200" y="1219200"/>
            <a:ext cx="8610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800" dirty="0">
                <a:solidFill>
                  <a:srgbClr val="000000"/>
                </a:solidFill>
                <a:latin typeface="+mn-lt"/>
              </a:rPr>
              <a:t>Existing Information</a:t>
            </a:r>
            <a:endParaRPr lang="en-US" sz="2800" dirty="0">
              <a:solidFill>
                <a:schemeClr val="accent2"/>
              </a:solidFill>
              <a:latin typeface="+mn-lt"/>
            </a:endParaRPr>
          </a:p>
          <a:p>
            <a:pPr lvl="1" eaLnBrk="1" hangingPunct="1">
              <a:buSzPts val="2400"/>
              <a:buFont typeface="Arial" charset="0"/>
              <a:buChar char="•"/>
              <a:defRPr/>
            </a:pPr>
            <a:r>
              <a:rPr lang="en-US" sz="2800" dirty="0">
                <a:solidFill>
                  <a:srgbClr val="CC3300"/>
                </a:solidFill>
                <a:latin typeface="+mn-lt"/>
              </a:rPr>
              <a:t>  Written case/client records  (folders)</a:t>
            </a:r>
          </a:p>
          <a:p>
            <a:pPr lvl="1" eaLnBrk="1" hangingPunct="1">
              <a:buSzPts val="2400"/>
              <a:buFont typeface="Arial" charset="0"/>
              <a:buChar char="•"/>
              <a:defRPr/>
            </a:pPr>
            <a:r>
              <a:rPr lang="en-US" sz="2800" dirty="0">
                <a:solidFill>
                  <a:srgbClr val="CC3300"/>
                </a:solidFill>
                <a:latin typeface="+mn-lt"/>
              </a:rPr>
              <a:t>  Documents of various types  (reports)</a:t>
            </a:r>
          </a:p>
          <a:p>
            <a:pPr lvl="1" eaLnBrk="1" hangingPunct="1">
              <a:buSzPts val="2400"/>
              <a:buFont typeface="Arial" charset="0"/>
              <a:buChar char="•"/>
              <a:defRPr/>
            </a:pPr>
            <a:r>
              <a:rPr lang="en-US" sz="2800" dirty="0">
                <a:solidFill>
                  <a:srgbClr val="CC3300"/>
                </a:solidFill>
                <a:latin typeface="+mn-lt"/>
              </a:rPr>
              <a:t>  Data files  (paper, electronic)</a:t>
            </a:r>
          </a:p>
          <a:p>
            <a:pPr eaLnBrk="1" hangingPunct="1">
              <a:defRPr/>
            </a:pPr>
            <a:endParaRPr lang="en-US" sz="800" dirty="0">
              <a:latin typeface="+mn-lt"/>
            </a:endParaRPr>
          </a:p>
          <a:p>
            <a:pPr eaLnBrk="1" hangingPunct="1">
              <a:defRPr/>
            </a:pPr>
            <a:r>
              <a:rPr lang="en-US" sz="2800" dirty="0">
                <a:latin typeface="+mn-lt"/>
              </a:rPr>
              <a:t>Individuals</a:t>
            </a:r>
          </a:p>
          <a:p>
            <a:pPr lvl="1" eaLnBrk="1" hangingPunct="1">
              <a:buSzPts val="2400"/>
              <a:buFont typeface="Arial" charset="0"/>
              <a:buChar char="•"/>
              <a:defRPr/>
            </a:pPr>
            <a:r>
              <a:rPr lang="en-US" sz="2800" dirty="0">
                <a:solidFill>
                  <a:srgbClr val="CC3300"/>
                </a:solidFill>
                <a:latin typeface="+mn-lt"/>
              </a:rPr>
              <a:t>  Program participants  (consumers, I&amp;R callers)</a:t>
            </a:r>
          </a:p>
          <a:p>
            <a:pPr lvl="1" eaLnBrk="1" hangingPunct="1">
              <a:buSzPts val="2400"/>
              <a:buFont typeface="Arial" charset="0"/>
              <a:buChar char="•"/>
              <a:defRPr/>
            </a:pPr>
            <a:r>
              <a:rPr lang="en-US" sz="2800" dirty="0">
                <a:solidFill>
                  <a:srgbClr val="CC3300"/>
                </a:solidFill>
                <a:latin typeface="+mn-lt"/>
              </a:rPr>
              <a:t>  Others who know participants  (family)</a:t>
            </a:r>
          </a:p>
          <a:p>
            <a:pPr lvl="1" eaLnBrk="1" hangingPunct="1">
              <a:buSzPts val="2400"/>
              <a:buFont typeface="Arial" charset="0"/>
              <a:buChar char="•"/>
              <a:defRPr/>
            </a:pPr>
            <a:r>
              <a:rPr lang="en-US" sz="2800" dirty="0">
                <a:latin typeface="+mn-lt"/>
              </a:rPr>
              <a:t>  Other individuals/general public</a:t>
            </a:r>
          </a:p>
          <a:p>
            <a:pPr eaLnBrk="1" hangingPunct="1">
              <a:defRPr/>
            </a:pPr>
            <a:endParaRPr lang="en-US" sz="800" dirty="0">
              <a:latin typeface="+mn-lt"/>
            </a:endParaRPr>
          </a:p>
          <a:p>
            <a:pPr eaLnBrk="1" hangingPunct="1">
              <a:defRPr/>
            </a:pPr>
            <a:r>
              <a:rPr lang="en-US" sz="2800" dirty="0">
                <a:latin typeface="+mn-lt"/>
              </a:rPr>
              <a:t>Physical/environmental conditions</a:t>
            </a:r>
          </a:p>
          <a:p>
            <a:pPr lvl="1" eaLnBrk="1" hangingPunct="1">
              <a:buSzPts val="2400"/>
              <a:buFont typeface="Arial" charset="0"/>
              <a:buChar char="•"/>
              <a:defRPr/>
            </a:pPr>
            <a:r>
              <a:rPr lang="en-US" sz="2800" dirty="0">
                <a:latin typeface="+mn-lt"/>
              </a:rPr>
              <a:t>  Physical environment  (streets)</a:t>
            </a:r>
          </a:p>
        </p:txBody>
      </p:sp>
      <p:sp>
        <p:nvSpPr>
          <p:cNvPr id="14339" name="TextBox 2"/>
          <p:cNvSpPr txBox="1">
            <a:spLocks noChangeArrowheads="1"/>
          </p:cNvSpPr>
          <p:nvPr/>
        </p:nvSpPr>
        <p:spPr bwMode="auto">
          <a:xfrm>
            <a:off x="762000" y="304800"/>
            <a:ext cx="7848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sz="3600">
              <a:latin typeface="Calibri" panose="020F0502020204030204" pitchFamily="34" charset="0"/>
            </a:endParaRPr>
          </a:p>
        </p:txBody>
      </p:sp>
      <p:sp>
        <p:nvSpPr>
          <p:cNvPr id="2" name="Title 1"/>
          <p:cNvSpPr>
            <a:spLocks noGrp="1"/>
          </p:cNvSpPr>
          <p:nvPr>
            <p:ph type="title"/>
          </p:nvPr>
        </p:nvSpPr>
        <p:spPr>
          <a:xfrm>
            <a:off x="228600" y="304800"/>
            <a:ext cx="8229600" cy="792163"/>
          </a:xfrm>
        </p:spPr>
        <p:txBody>
          <a:bodyPr/>
          <a:lstStyle/>
          <a:p>
            <a:pPr eaLnBrk="1" hangingPunct="1">
              <a:defRPr/>
            </a:pPr>
            <a:r>
              <a:rPr lang="en-US" dirty="0" smtClean="0">
                <a:latin typeface="+mn-lt"/>
              </a:rPr>
              <a:t>The Five Sources the Field Test Used</a:t>
            </a:r>
            <a:endParaRPr lang="en-US" dirty="0">
              <a:latin typeface="+mn-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themeOverride>
</file>

<file path=docProps/app.xml><?xml version="1.0" encoding="utf-8"?>
<Properties xmlns="http://schemas.openxmlformats.org/officeDocument/2006/extended-properties" xmlns:vt="http://schemas.openxmlformats.org/officeDocument/2006/docPropsVTypes">
  <TotalTime>983</TotalTime>
  <Words>545</Words>
  <Application>Microsoft Office PowerPoint</Application>
  <PresentationFormat>On-screen Show (4:3)</PresentationFormat>
  <Paragraphs>108</Paragraphs>
  <Slides>13</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13</vt:i4>
      </vt:variant>
    </vt:vector>
  </HeadingPairs>
  <TitlesOfParts>
    <vt:vector size="23" baseType="lpstr">
      <vt:lpstr>Arial</vt:lpstr>
      <vt:lpstr>Arial Rounded MT Bold</vt:lpstr>
      <vt:lpstr>Tahoma</vt:lpstr>
      <vt:lpstr>Trebuchet MS</vt:lpstr>
      <vt:lpstr>Georgia</vt:lpstr>
      <vt:lpstr>Arial Narrow</vt:lpstr>
      <vt:lpstr>Wingdings</vt:lpstr>
      <vt:lpstr>Calibri</vt:lpstr>
      <vt:lpstr>Default Design</vt:lpstr>
      <vt:lpstr>Slipstream</vt:lpstr>
      <vt:lpstr>PowerPoint Presentation</vt:lpstr>
      <vt:lpstr>The Yellow Brick Road – Step 5 </vt:lpstr>
      <vt:lpstr>Sources of Outcome Information:  Where Is the Information You’ll Need? </vt:lpstr>
      <vt:lpstr>Pros and Cons of Each Source</vt:lpstr>
      <vt:lpstr>Methods to Gather Outcome Information: How  Can You Get the Information You’ll Need?</vt:lpstr>
      <vt:lpstr>Pros and Cons of Each Method</vt:lpstr>
      <vt:lpstr>Example of a Source and Method</vt:lpstr>
      <vt:lpstr>NCIL Outcome Measures Project</vt:lpstr>
      <vt:lpstr>The Five Sources the Field Test Used</vt:lpstr>
      <vt:lpstr>The Four Methods the Field Test Used</vt:lpstr>
      <vt:lpstr>Your Turn </vt:lpstr>
      <vt:lpstr>For more information</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Elhardt, Marjorie</cp:lastModifiedBy>
  <cp:revision>87</cp:revision>
  <cp:lastPrinted>2011-08-17T12:36:36Z</cp:lastPrinted>
  <dcterms:created xsi:type="dcterms:W3CDTF">2011-01-05T14:17:40Z</dcterms:created>
  <dcterms:modified xsi:type="dcterms:W3CDTF">2014-02-07T17:34:16Z</dcterms:modified>
</cp:coreProperties>
</file>