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0"/>
  </p:notesMasterIdLst>
  <p:handoutMasterIdLst>
    <p:handoutMasterId r:id="rId21"/>
  </p:handoutMasterIdLst>
  <p:sldIdLst>
    <p:sldId id="280" r:id="rId3"/>
    <p:sldId id="411" r:id="rId4"/>
    <p:sldId id="388" r:id="rId5"/>
    <p:sldId id="389" r:id="rId6"/>
    <p:sldId id="390" r:id="rId7"/>
    <p:sldId id="408" r:id="rId8"/>
    <p:sldId id="398" r:id="rId9"/>
    <p:sldId id="399" r:id="rId10"/>
    <p:sldId id="400" r:id="rId11"/>
    <p:sldId id="401" r:id="rId12"/>
    <p:sldId id="402" r:id="rId13"/>
    <p:sldId id="403" r:id="rId14"/>
    <p:sldId id="404" r:id="rId15"/>
    <p:sldId id="410" r:id="rId16"/>
    <p:sldId id="392" r:id="rId17"/>
    <p:sldId id="406" r:id="rId18"/>
    <p:sldId id="318"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0120" autoAdjust="0"/>
    <p:restoredTop sz="94614" autoAdjust="0"/>
  </p:normalViewPr>
  <p:slideViewPr>
    <p:cSldViewPr>
      <p:cViewPr varScale="1">
        <p:scale>
          <a:sx n="112" d="100"/>
          <a:sy n="112" d="100"/>
        </p:scale>
        <p:origin x="1578"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F1340BFB-0CEE-4E16-AE5C-37E6244C9892}"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77C46A2D-2560-4FCF-8B23-3713B13C55F0}" type="slidenum">
              <a:rPr lang="en-US"/>
              <a:pPr/>
              <a:t>‹#›</a:t>
            </a:fld>
            <a:endParaRPr lang="en-US"/>
          </a:p>
        </p:txBody>
      </p:sp>
    </p:spTree>
    <p:extLst>
      <p:ext uri="{BB962C8B-B14F-4D97-AF65-F5344CB8AC3E}">
        <p14:creationId xmlns:p14="http://schemas.microsoft.com/office/powerpoint/2010/main" val="4125626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CED42A-13CE-491A-86B9-234F14B59FAC}" type="slidenum">
              <a:rPr lang="en-US"/>
              <a:pPr/>
              <a:t>‹#›</a:t>
            </a:fld>
            <a:endParaRPr lang="en-US"/>
          </a:p>
        </p:txBody>
      </p:sp>
    </p:spTree>
    <p:extLst>
      <p:ext uri="{BB962C8B-B14F-4D97-AF65-F5344CB8AC3E}">
        <p14:creationId xmlns:p14="http://schemas.microsoft.com/office/powerpoint/2010/main" val="18504998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388453AC-5BB4-48B1-AA26-A461921681FF}" type="slidenum">
              <a:rPr lang="en-US"/>
              <a:pPr/>
              <a:t>‹#›</a:t>
            </a:fld>
            <a:endParaRPr lang="en-US"/>
          </a:p>
        </p:txBody>
      </p:sp>
    </p:spTree>
    <p:extLst>
      <p:ext uri="{BB962C8B-B14F-4D97-AF65-F5344CB8AC3E}">
        <p14:creationId xmlns:p14="http://schemas.microsoft.com/office/powerpoint/2010/main" val="121054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4123BEA-694D-4FCF-970C-5069C8303DB4}" type="slidenum">
              <a:rPr lang="en-US"/>
              <a:pPr/>
              <a:t>‹#›</a:t>
            </a:fld>
            <a:endParaRPr lang="en-US"/>
          </a:p>
        </p:txBody>
      </p:sp>
    </p:spTree>
    <p:extLst>
      <p:ext uri="{BB962C8B-B14F-4D97-AF65-F5344CB8AC3E}">
        <p14:creationId xmlns:p14="http://schemas.microsoft.com/office/powerpoint/2010/main" val="407138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01D40501-B9DC-4236-933B-6591A39D7C32}" type="slidenum">
              <a:rPr lang="en-US"/>
              <a:pPr/>
              <a:t>‹#›</a:t>
            </a:fld>
            <a:endParaRPr lang="en-US"/>
          </a:p>
        </p:txBody>
      </p:sp>
    </p:spTree>
    <p:extLst>
      <p:ext uri="{BB962C8B-B14F-4D97-AF65-F5344CB8AC3E}">
        <p14:creationId xmlns:p14="http://schemas.microsoft.com/office/powerpoint/2010/main" val="2796058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4E4F46B4-B074-4206-92CC-1BA78FB3607A}"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70E31763-5C7C-4BCC-9601-4A20CE9FADCD}" type="slidenum">
              <a:rPr lang="en-US"/>
              <a:pPr/>
              <a:t>‹#›</a:t>
            </a:fld>
            <a:endParaRPr lang="en-US"/>
          </a:p>
        </p:txBody>
      </p:sp>
    </p:spTree>
    <p:extLst>
      <p:ext uri="{BB962C8B-B14F-4D97-AF65-F5344CB8AC3E}">
        <p14:creationId xmlns:p14="http://schemas.microsoft.com/office/powerpoint/2010/main" val="637336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45D7D9B6-9E0F-48E6-B1C7-D1CEFC66A5AE}" type="datetimeFigureOut">
              <a:rPr lang="en-US"/>
              <a:pPr>
                <a:defRPr/>
              </a:pPr>
              <a:t>2/7/2014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fld id="{B9119F1E-37F8-491E-938A-56237C75CC2A}" type="slidenum">
              <a:rPr lang="en-US"/>
              <a:pPr/>
              <a:t>‹#›</a:t>
            </a:fld>
            <a:endParaRPr lang="en-US"/>
          </a:p>
        </p:txBody>
      </p:sp>
    </p:spTree>
    <p:extLst>
      <p:ext uri="{BB962C8B-B14F-4D97-AF65-F5344CB8AC3E}">
        <p14:creationId xmlns:p14="http://schemas.microsoft.com/office/powerpoint/2010/main" val="2811698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55882281-12E6-487E-8CE9-403194EB2099}"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B36A2BA0-88CD-482F-BB3B-AE661CD06D18}" type="slidenum">
              <a:rPr lang="en-US"/>
              <a:pPr/>
              <a:t>‹#›</a:t>
            </a:fld>
            <a:endParaRPr lang="en-US"/>
          </a:p>
        </p:txBody>
      </p:sp>
    </p:spTree>
    <p:extLst>
      <p:ext uri="{BB962C8B-B14F-4D97-AF65-F5344CB8AC3E}">
        <p14:creationId xmlns:p14="http://schemas.microsoft.com/office/powerpoint/2010/main" val="2098889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DB777B79-A90A-4E80-ACC1-CCA195DA22E7}"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DC8FBDEC-6137-412D-A023-A3FDFFAE709A}" type="slidenum">
              <a:rPr lang="en-US"/>
              <a:pPr/>
              <a:t>‹#›</a:t>
            </a:fld>
            <a:endParaRPr lang="en-US"/>
          </a:p>
        </p:txBody>
      </p:sp>
    </p:spTree>
    <p:extLst>
      <p:ext uri="{BB962C8B-B14F-4D97-AF65-F5344CB8AC3E}">
        <p14:creationId xmlns:p14="http://schemas.microsoft.com/office/powerpoint/2010/main" val="831097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9530B4F8-393D-476C-BB31-E5121A27B1C0}"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C46F02CC-536F-408B-81F6-46BFD457338E}" type="slidenum">
              <a:rPr lang="en-US"/>
              <a:pPr/>
              <a:t>‹#›</a:t>
            </a:fld>
            <a:endParaRPr lang="en-US"/>
          </a:p>
        </p:txBody>
      </p:sp>
    </p:spTree>
    <p:extLst>
      <p:ext uri="{BB962C8B-B14F-4D97-AF65-F5344CB8AC3E}">
        <p14:creationId xmlns:p14="http://schemas.microsoft.com/office/powerpoint/2010/main" val="3124339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734A30EB-CD7F-4A62-B137-E0EBB15955CA}"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1FB60B9-9F2B-41AF-9579-E06DD7B8BEE8}" type="slidenum">
              <a:rPr lang="en-US"/>
              <a:pPr/>
              <a:t>‹#›</a:t>
            </a:fld>
            <a:endParaRPr lang="en-US"/>
          </a:p>
        </p:txBody>
      </p:sp>
    </p:spTree>
    <p:extLst>
      <p:ext uri="{BB962C8B-B14F-4D97-AF65-F5344CB8AC3E}">
        <p14:creationId xmlns:p14="http://schemas.microsoft.com/office/powerpoint/2010/main" val="677111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12D9FBB-7656-4045-ADE1-5DD2AB9B34EA}"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F938C9EF-F559-4E84-A06E-912DD4E54546}" type="slidenum">
              <a:rPr lang="en-US"/>
              <a:pPr/>
              <a:t>‹#›</a:t>
            </a:fld>
            <a:endParaRPr lang="en-US"/>
          </a:p>
        </p:txBody>
      </p:sp>
    </p:spTree>
    <p:extLst>
      <p:ext uri="{BB962C8B-B14F-4D97-AF65-F5344CB8AC3E}">
        <p14:creationId xmlns:p14="http://schemas.microsoft.com/office/powerpoint/2010/main" val="878998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5C4637-7ADF-4494-A203-7D92F4D28B23}"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6FFE2A7-69DB-40F4-9B92-FFB6D021B834}" type="slidenum">
              <a:rPr lang="en-US"/>
              <a:pPr/>
              <a:t>‹#›</a:t>
            </a:fld>
            <a:endParaRPr lang="en-US"/>
          </a:p>
        </p:txBody>
      </p:sp>
    </p:spTree>
    <p:extLst>
      <p:ext uri="{BB962C8B-B14F-4D97-AF65-F5344CB8AC3E}">
        <p14:creationId xmlns:p14="http://schemas.microsoft.com/office/powerpoint/2010/main" val="1242368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F14843B-4802-4833-AA89-1155405E8F92}" type="slidenum">
              <a:rPr lang="en-US"/>
              <a:pPr/>
              <a:t>‹#›</a:t>
            </a:fld>
            <a:endParaRPr lang="en-US"/>
          </a:p>
        </p:txBody>
      </p:sp>
    </p:spTree>
    <p:extLst>
      <p:ext uri="{BB962C8B-B14F-4D97-AF65-F5344CB8AC3E}">
        <p14:creationId xmlns:p14="http://schemas.microsoft.com/office/powerpoint/2010/main" val="2194912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453861BA-FF7E-4E83-8F71-0C21163E45C3}"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EA6C6029-E72E-41D9-B546-EE3170BA4AE1}" type="slidenum">
              <a:rPr lang="en-US"/>
              <a:pPr/>
              <a:t>‹#›</a:t>
            </a:fld>
            <a:endParaRPr lang="en-US"/>
          </a:p>
        </p:txBody>
      </p:sp>
    </p:spTree>
    <p:extLst>
      <p:ext uri="{BB962C8B-B14F-4D97-AF65-F5344CB8AC3E}">
        <p14:creationId xmlns:p14="http://schemas.microsoft.com/office/powerpoint/2010/main" val="13454461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3E8762-D33A-4846-8888-7ED7DAA12F7C}"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2FA9F09-0AD5-4CEB-970D-7AF538B4C39D}" type="slidenum">
              <a:rPr lang="en-US"/>
              <a:pPr/>
              <a:t>‹#›</a:t>
            </a:fld>
            <a:endParaRPr lang="en-US"/>
          </a:p>
        </p:txBody>
      </p:sp>
    </p:spTree>
    <p:extLst>
      <p:ext uri="{BB962C8B-B14F-4D97-AF65-F5344CB8AC3E}">
        <p14:creationId xmlns:p14="http://schemas.microsoft.com/office/powerpoint/2010/main" val="27329904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6FEF6D7-ED90-4B8B-88F8-6EA3B4B724C7}"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3F7EDCF-B88D-4308-9A9A-F8A2EC8FF7CC}" type="slidenum">
              <a:rPr lang="en-US"/>
              <a:pPr/>
              <a:t>‹#›</a:t>
            </a:fld>
            <a:endParaRPr lang="en-US"/>
          </a:p>
        </p:txBody>
      </p:sp>
    </p:spTree>
    <p:extLst>
      <p:ext uri="{BB962C8B-B14F-4D97-AF65-F5344CB8AC3E}">
        <p14:creationId xmlns:p14="http://schemas.microsoft.com/office/powerpoint/2010/main" val="180218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98EDD26E-9284-4F75-A02C-875898C094CD}" type="slidenum">
              <a:rPr lang="en-US"/>
              <a:pPr/>
              <a:t>‹#›</a:t>
            </a:fld>
            <a:endParaRPr lang="en-US"/>
          </a:p>
        </p:txBody>
      </p:sp>
    </p:spTree>
    <p:extLst>
      <p:ext uri="{BB962C8B-B14F-4D97-AF65-F5344CB8AC3E}">
        <p14:creationId xmlns:p14="http://schemas.microsoft.com/office/powerpoint/2010/main" val="420906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FA80640B-B4DE-4CAD-9F7E-675B73FC6607}" type="slidenum">
              <a:rPr lang="en-US"/>
              <a:pPr/>
              <a:t>‹#›</a:t>
            </a:fld>
            <a:endParaRPr lang="en-US"/>
          </a:p>
        </p:txBody>
      </p:sp>
    </p:spTree>
    <p:extLst>
      <p:ext uri="{BB962C8B-B14F-4D97-AF65-F5344CB8AC3E}">
        <p14:creationId xmlns:p14="http://schemas.microsoft.com/office/powerpoint/2010/main" val="1957612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4BE99CC-63BD-485B-9EAB-B0274CE20BE9}" type="slidenum">
              <a:rPr lang="en-US"/>
              <a:pPr/>
              <a:t>‹#›</a:t>
            </a:fld>
            <a:endParaRPr lang="en-US"/>
          </a:p>
        </p:txBody>
      </p:sp>
    </p:spTree>
    <p:extLst>
      <p:ext uri="{BB962C8B-B14F-4D97-AF65-F5344CB8AC3E}">
        <p14:creationId xmlns:p14="http://schemas.microsoft.com/office/powerpoint/2010/main" val="2438840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C85BD0B3-11DC-4E11-962F-941B81B3058C}" type="slidenum">
              <a:rPr lang="en-US"/>
              <a:pPr/>
              <a:t>‹#›</a:t>
            </a:fld>
            <a:endParaRPr lang="en-US"/>
          </a:p>
        </p:txBody>
      </p:sp>
    </p:spTree>
    <p:extLst>
      <p:ext uri="{BB962C8B-B14F-4D97-AF65-F5344CB8AC3E}">
        <p14:creationId xmlns:p14="http://schemas.microsoft.com/office/powerpoint/2010/main" val="1275161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06855ED5-3E88-478D-A260-F2E2E0B3D783}" type="slidenum">
              <a:rPr lang="en-US"/>
              <a:pPr/>
              <a:t>‹#›</a:t>
            </a:fld>
            <a:endParaRPr lang="en-US"/>
          </a:p>
        </p:txBody>
      </p:sp>
    </p:spTree>
    <p:extLst>
      <p:ext uri="{BB962C8B-B14F-4D97-AF65-F5344CB8AC3E}">
        <p14:creationId xmlns:p14="http://schemas.microsoft.com/office/powerpoint/2010/main" val="3244693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DA32F74-4D79-47B9-A1CB-AA0EA6DB0239}" type="slidenum">
              <a:rPr lang="en-US"/>
              <a:pPr/>
              <a:t>‹#›</a:t>
            </a:fld>
            <a:endParaRPr lang="en-US"/>
          </a:p>
        </p:txBody>
      </p:sp>
    </p:spTree>
    <p:extLst>
      <p:ext uri="{BB962C8B-B14F-4D97-AF65-F5344CB8AC3E}">
        <p14:creationId xmlns:p14="http://schemas.microsoft.com/office/powerpoint/2010/main" val="339278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3DD68D1F-8C25-4173-A8BF-8FF63B5A9D7F}" type="slidenum">
              <a:rPr lang="en-US"/>
              <a:pPr/>
              <a:t>‹#›</a:t>
            </a:fld>
            <a:endParaRPr lang="en-US"/>
          </a:p>
        </p:txBody>
      </p:sp>
    </p:spTree>
    <p:extLst>
      <p:ext uri="{BB962C8B-B14F-4D97-AF65-F5344CB8AC3E}">
        <p14:creationId xmlns:p14="http://schemas.microsoft.com/office/powerpoint/2010/main" val="770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70CEDB51-1BFF-44D9-9F76-600DF86B61B8}"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041B7F8-0695-43E3-9A48-67392A4CFA87}"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smtClean="0">
                <a:solidFill>
                  <a:schemeClr val="tx1">
                    <a:lumMod val="50000"/>
                    <a:lumOff val="50000"/>
                  </a:schemeClr>
                </a:solidFill>
                <a:latin typeface="Arial" charset="0"/>
              </a:defRPr>
            </a:lvl1pPr>
          </a:lstStyle>
          <a:p>
            <a:pPr>
              <a:defRPr/>
            </a:pPr>
            <a:fld id="{7E6B5620-F9D2-4F26-82C4-C08E53BDF9F3}"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BEBF6E28-AC1F-4AC8-8670-4283BDDE9736}" type="slidenum">
              <a:rPr lang="en-US"/>
              <a:pPr/>
              <a:t>‹#›</a:t>
            </a:fld>
            <a:endParaRPr lang="en-US"/>
          </a:p>
        </p:txBody>
      </p:sp>
      <p:sp>
        <p:nvSpPr>
          <p:cNvPr id="2065"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6"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86" r:id="rId2"/>
    <p:sldLayoutId id="2147483695" r:id="rId3"/>
    <p:sldLayoutId id="2147483687" r:id="rId4"/>
    <p:sldLayoutId id="2147483688" r:id="rId5"/>
    <p:sldLayoutId id="2147483689" r:id="rId6"/>
    <p:sldLayoutId id="2147483690" r:id="rId7"/>
    <p:sldLayoutId id="2147483691" r:id="rId8"/>
    <p:sldLayoutId id="2147483696" r:id="rId9"/>
    <p:sldLayoutId id="2147483692" r:id="rId10"/>
    <p:sldLayoutId id="2147483693" r:id="rId11"/>
  </p:sldLayoutIdLst>
  <p:timing>
    <p:tnLst>
      <p:par>
        <p:cTn id="1" dur="indefinite" restart="never" nodeType="tmRoot"/>
      </p:par>
    </p:tnLst>
  </p:timing>
  <p:hf hdr="0" ftr="0" dt="0"/>
  <p:txStyles>
    <p:titleStyle>
      <a:lvl1pPr marL="319088" indent="-319088" algn="r" rtl="0" fontAlgn="base">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2pPr>
      <a:lvl3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3pPr>
      <a:lvl4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4pPr>
      <a:lvl5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614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53EA66F-5137-4C8C-8B48-7B7817021E3A}" type="slidenum">
              <a:rPr lang="en-US" sz="800" b="1"/>
              <a:pPr algn="r" eaLnBrk="1" hangingPunct="1"/>
              <a:t>1</a:t>
            </a:fld>
            <a:endParaRPr lang="en-US" sz="800" b="1"/>
          </a:p>
        </p:txBody>
      </p:sp>
      <p:sp>
        <p:nvSpPr>
          <p:cNvPr id="6148"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Storing Outcome Information</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Features of Survey Monkey</a:t>
            </a:r>
            <a:endParaRPr lang="en-US" dirty="0"/>
          </a:p>
        </p:txBody>
      </p:sp>
      <p:sp>
        <p:nvSpPr>
          <p:cNvPr id="15363" name="Content Placeholder 2"/>
          <p:cNvSpPr>
            <a:spLocks noGrp="1"/>
          </p:cNvSpPr>
          <p:nvPr>
            <p:ph idx="1"/>
          </p:nvPr>
        </p:nvSpPr>
        <p:spPr>
          <a:xfrm>
            <a:off x="457200" y="1219200"/>
            <a:ext cx="8305800" cy="4648200"/>
          </a:xfrm>
        </p:spPr>
        <p:txBody>
          <a:bodyPr/>
          <a:lstStyle/>
          <a:p>
            <a:pPr eaLnBrk="1" hangingPunct="1"/>
            <a:r>
              <a:rPr lang="en-US" smtClean="0"/>
              <a:t>Wide variety of question types (multiple choice, comment boxes, demographics, etc.)</a:t>
            </a:r>
          </a:p>
          <a:p>
            <a:pPr eaLnBrk="1" hangingPunct="1"/>
            <a:r>
              <a:rPr lang="en-US" smtClean="0"/>
              <a:t>Requirements to answer questions</a:t>
            </a:r>
          </a:p>
          <a:p>
            <a:pPr eaLnBrk="1" hangingPunct="1"/>
            <a:r>
              <a:rPr lang="en-US" smtClean="0"/>
              <a:t>Correction features</a:t>
            </a:r>
          </a:p>
          <a:p>
            <a:pPr eaLnBrk="1" hangingPunct="1"/>
            <a:r>
              <a:rPr lang="en-US" smtClean="0"/>
              <a:t>Filtering, crosstabbing, and downloading  responses</a:t>
            </a:r>
          </a:p>
          <a:p>
            <a:pPr eaLnBrk="1" hangingPunct="1"/>
            <a:r>
              <a:rPr lang="en-US" smtClean="0"/>
              <a:t>Skip logic</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From the consumer interview form:</a:t>
            </a:r>
            <a:endParaRPr lang="en-US" dirty="0"/>
          </a:p>
        </p:txBody>
      </p:sp>
      <p:sp>
        <p:nvSpPr>
          <p:cNvPr id="10243" name="Content Placeholder 2"/>
          <p:cNvSpPr>
            <a:spLocks noGrp="1"/>
          </p:cNvSpPr>
          <p:nvPr>
            <p:ph idx="1"/>
          </p:nvPr>
        </p:nvSpPr>
        <p:spPr>
          <a:xfrm>
            <a:off x="304800" y="1066800"/>
            <a:ext cx="8458200" cy="5029200"/>
          </a:xfrm>
        </p:spPr>
        <p:txBody>
          <a:bodyPr/>
          <a:lstStyle/>
          <a:p>
            <a:pPr eaLnBrk="1" hangingPunct="1">
              <a:defRPr/>
            </a:pPr>
            <a:r>
              <a:rPr lang="en-US" dirty="0" smtClean="0"/>
              <a:t>Sometimes we’re able to help people </a:t>
            </a:r>
            <a:r>
              <a:rPr lang="en-US" b="1" dirty="0" smtClean="0"/>
              <a:t>learn new skills, new knowledge, or new resources</a:t>
            </a:r>
            <a:r>
              <a:rPr lang="en-US" dirty="0" smtClean="0"/>
              <a:t>, and sometimes we’re not.  For you personally, do you think you’ve learned any new skills, knowledge, or resources you didn’t have when you first started working with ___</a:t>
            </a:r>
            <a:r>
              <a:rPr lang="en-US" u="sng" dirty="0" smtClean="0"/>
              <a:t>(name of your CIL)_</a:t>
            </a:r>
            <a:r>
              <a:rPr lang="en-US" dirty="0" smtClean="0"/>
              <a:t>__? </a:t>
            </a:r>
          </a:p>
          <a:p>
            <a:pPr eaLnBrk="1" hangingPunct="1">
              <a:defRPr/>
            </a:pPr>
            <a:r>
              <a:rPr lang="en-US" dirty="0" smtClean="0"/>
              <a:t>Don’t Know____   (GO TO QUESTION #7)</a:t>
            </a:r>
          </a:p>
          <a:p>
            <a:pPr eaLnBrk="1" hangingPunct="1">
              <a:defRPr/>
            </a:pPr>
            <a:r>
              <a:rPr lang="en-US" dirty="0" smtClean="0"/>
              <a:t>No___________   (</a:t>
            </a:r>
            <a:r>
              <a:rPr lang="en-US" cap="all" dirty="0" smtClean="0"/>
              <a:t>go to question #7)</a:t>
            </a:r>
            <a:endParaRPr lang="en-US" dirty="0" smtClean="0"/>
          </a:p>
          <a:p>
            <a:pPr eaLnBrk="1" hangingPunct="1">
              <a:defRPr/>
            </a:pPr>
            <a:r>
              <a:rPr lang="en-US" dirty="0" smtClean="0"/>
              <a:t>Yes __________   (</a:t>
            </a:r>
            <a:r>
              <a:rPr lang="en-US" cap="all" dirty="0" smtClean="0"/>
              <a:t>ask QUESTION #6 below)</a:t>
            </a:r>
            <a:r>
              <a:rPr lang="en-US" dirty="0" smtClean="0"/>
              <a:t> </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How it looks in Survey Monkey:</a:t>
            </a:r>
            <a:endParaRPr lang="en-US" dirty="0"/>
          </a:p>
        </p:txBody>
      </p:sp>
      <p:sp>
        <p:nvSpPr>
          <p:cNvPr id="17411" name="Content Placeholder 2"/>
          <p:cNvSpPr>
            <a:spLocks noGrp="1"/>
          </p:cNvSpPr>
          <p:nvPr>
            <p:ph idx="1"/>
          </p:nvPr>
        </p:nvSpPr>
        <p:spPr>
          <a:xfrm>
            <a:off x="381000" y="1219200"/>
            <a:ext cx="8458200" cy="5105400"/>
          </a:xfrm>
        </p:spPr>
        <p:txBody>
          <a:bodyPr/>
          <a:lstStyle/>
          <a:p>
            <a:pPr eaLnBrk="1" hangingPunct="1"/>
            <a:r>
              <a:rPr lang="en-US" b="1" smtClean="0"/>
              <a:t>*5. Sometimes we’re able to help people learn new skills, new knowledge, or new resources, and sometimes we’re not. For you personally, do you think you’ve learned any new skills, knowledge, or resources you didn’t have when you first started working with ___(name of your CIL)___? </a:t>
            </a:r>
          </a:p>
          <a:p>
            <a:pPr eaLnBrk="1" hangingPunct="1"/>
            <a:r>
              <a:rPr lang="en-US" smtClean="0"/>
              <a:t>Don’t Know</a:t>
            </a:r>
          </a:p>
          <a:p>
            <a:pPr eaLnBrk="1" hangingPunct="1"/>
            <a:r>
              <a:rPr lang="en-US" smtClean="0"/>
              <a:t>No</a:t>
            </a:r>
          </a:p>
          <a:p>
            <a:pPr eaLnBrk="1" hangingPunct="1"/>
            <a:r>
              <a:rPr lang="en-US" smtClean="0"/>
              <a:t>Yes</a:t>
            </a:r>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How it looks in Survey Monkey, </a:t>
            </a:r>
            <a:r>
              <a:rPr lang="en-US" sz="2800" dirty="0" smtClean="0"/>
              <a:t>cont’d.</a:t>
            </a:r>
            <a:endParaRPr lang="en-US" sz="2800" dirty="0"/>
          </a:p>
        </p:txBody>
      </p:sp>
      <p:sp>
        <p:nvSpPr>
          <p:cNvPr id="18435" name="Content Placeholder 2"/>
          <p:cNvSpPr>
            <a:spLocks noGrp="1"/>
          </p:cNvSpPr>
          <p:nvPr>
            <p:ph idx="1"/>
          </p:nvPr>
        </p:nvSpPr>
        <p:spPr/>
        <p:txBody>
          <a:bodyPr/>
          <a:lstStyle/>
          <a:p>
            <a:pPr eaLnBrk="1" hangingPunct="1">
              <a:buFont typeface="Tahoma" panose="020B0604030504040204" pitchFamily="34" charset="0"/>
              <a:buNone/>
            </a:pPr>
            <a:r>
              <a:rPr lang="en-US" b="1" smtClean="0"/>
              <a:t>6. What specific skills, knowledge, or resources did you learn about that you didn’t know before? WRITE ON THE FIRST LINE BELOW THE FIRST THING THE CONSUMER MENTIONS. IF THE CONSUMER MENTIONS A SECOND THING, WRITE IT ON THE SECOND LINE. </a:t>
            </a:r>
          </a:p>
          <a:p>
            <a:pPr eaLnBrk="1" hangingPunct="1">
              <a:buFont typeface="Tahoma" panose="020B0604030504040204" pitchFamily="34" charset="0"/>
              <a:buNone/>
            </a:pPr>
            <a:r>
              <a:rPr lang="en-US" smtClean="0"/>
              <a:t>A  ______________________________________</a:t>
            </a:r>
          </a:p>
          <a:p>
            <a:pPr eaLnBrk="1" hangingPunct="1">
              <a:buFont typeface="Tahoma" panose="020B0604030504040204" pitchFamily="34" charset="0"/>
              <a:buNone/>
            </a:pPr>
            <a:r>
              <a:rPr lang="en-US" smtClean="0"/>
              <a:t>B  ______________________________________</a:t>
            </a:r>
          </a:p>
          <a:p>
            <a:pPr eaLnBrk="1" hangingPunct="1">
              <a:buFont typeface="Tahoma" panose="020B0604030504040204" pitchFamily="34" charset="0"/>
              <a:buNone/>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Or You Could Use a Commercial MIS</a:t>
            </a:r>
            <a:endParaRPr lang="en-US" dirty="0"/>
          </a:p>
        </p:txBody>
      </p:sp>
      <p:graphicFrame>
        <p:nvGraphicFramePr>
          <p:cNvPr id="5" name="Table 4"/>
          <p:cNvGraphicFramePr>
            <a:graphicFrameLocks noGrp="1"/>
          </p:cNvGraphicFramePr>
          <p:nvPr/>
        </p:nvGraphicFramePr>
        <p:xfrm>
          <a:off x="457200" y="1143000"/>
          <a:ext cx="7924800" cy="5105400"/>
        </p:xfrm>
        <a:graphic>
          <a:graphicData uri="http://schemas.openxmlformats.org/drawingml/2006/table">
            <a:tbl>
              <a:tblPr/>
              <a:tblGrid>
                <a:gridCol w="4144964"/>
                <a:gridCol w="999843"/>
                <a:gridCol w="1389996"/>
                <a:gridCol w="1389996"/>
              </a:tblGrid>
              <a:tr h="355682">
                <a:tc rowSpan="2">
                  <a:txBody>
                    <a:bodyPr/>
                    <a:lstStyle/>
                    <a:p>
                      <a:pPr marL="0" marR="0">
                        <a:lnSpc>
                          <a:spcPct val="115000"/>
                        </a:lnSpc>
                        <a:spcBef>
                          <a:spcPts val="0"/>
                        </a:spcBef>
                        <a:spcAft>
                          <a:spcPts val="1000"/>
                        </a:spcAft>
                      </a:pPr>
                      <a:r>
                        <a:rPr lang="en-US" sz="1600" b="1" i="1" dirty="0">
                          <a:latin typeface="Arial"/>
                          <a:ea typeface="Calibri"/>
                          <a:cs typeface="Times New Roman"/>
                        </a:rPr>
                        <a:t>Types of information  the system is able to include: </a:t>
                      </a:r>
                      <a:endParaRPr lang="en-US" sz="700" b="1"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gridSpan="3">
                  <a:txBody>
                    <a:bodyPr/>
                    <a:lstStyle/>
                    <a:p>
                      <a:pPr marL="0" marR="0" algn="ctr">
                        <a:lnSpc>
                          <a:spcPct val="115000"/>
                        </a:lnSpc>
                        <a:spcBef>
                          <a:spcPts val="0"/>
                        </a:spcBef>
                        <a:spcAft>
                          <a:spcPts val="1000"/>
                        </a:spcAft>
                      </a:pPr>
                      <a:r>
                        <a:rPr lang="en-US" sz="1600" b="1">
                          <a:latin typeface="Arial"/>
                          <a:ea typeface="Calibri"/>
                          <a:cs typeface="Times New Roman"/>
                        </a:rPr>
                        <a:t>MIS Product</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r>
              <a:tr h="355682">
                <a:tc vMerge="1">
                  <a:txBody>
                    <a:bodyPr/>
                    <a:lstStyle/>
                    <a:p>
                      <a:endParaRPr lang="en-US"/>
                    </a:p>
                  </a:txBody>
                  <a:tcPr/>
                </a:tc>
                <a:tc>
                  <a:txBody>
                    <a:bodyPr/>
                    <a:lstStyle/>
                    <a:p>
                      <a:pPr marL="0" marR="0">
                        <a:lnSpc>
                          <a:spcPct val="115000"/>
                        </a:lnSpc>
                        <a:spcBef>
                          <a:spcPts val="0"/>
                        </a:spcBef>
                        <a:spcAft>
                          <a:spcPts val="1000"/>
                        </a:spcAft>
                      </a:pPr>
                      <a:r>
                        <a:rPr lang="en-US" sz="1600" b="1">
                          <a:latin typeface="Arial"/>
                          <a:ea typeface="Calibri"/>
                          <a:cs typeface="Times New Roman"/>
                        </a:rPr>
                        <a:t>CFAL</a:t>
                      </a:r>
                      <a:r>
                        <a:rPr lang="en-US" sz="1600">
                          <a:latin typeface="Arial"/>
                          <a:ea typeface="Calibri"/>
                          <a:cs typeface="Times New Roman"/>
                        </a:rPr>
                        <a:t>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1000"/>
                        </a:spcAft>
                      </a:pPr>
                      <a:r>
                        <a:rPr lang="en-US" sz="1600" b="1">
                          <a:latin typeface="Arial"/>
                          <a:ea typeface="Calibri"/>
                          <a:cs typeface="Times New Roman"/>
                        </a:rPr>
                        <a:t>Q-90</a:t>
                      </a:r>
                      <a:r>
                        <a:rPr lang="en-US" sz="1600">
                          <a:latin typeface="Arial"/>
                          <a:ea typeface="Calibri"/>
                          <a:cs typeface="Times New Roman"/>
                        </a:rPr>
                        <a:t>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1000"/>
                        </a:spcAft>
                      </a:pPr>
                      <a:r>
                        <a:rPr lang="en-US" sz="1600" b="1">
                          <a:latin typeface="Arial"/>
                          <a:ea typeface="Calibri"/>
                          <a:cs typeface="Times New Roman"/>
                        </a:rPr>
                        <a:t>IO</a:t>
                      </a:r>
                      <a:r>
                        <a:rPr lang="en-US" sz="1600">
                          <a:latin typeface="Arial"/>
                          <a:ea typeface="Calibri"/>
                          <a:cs typeface="Times New Roman"/>
                        </a:rPr>
                        <a:t>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r>
              <a:tr h="355682">
                <a:tc>
                  <a:txBody>
                    <a:bodyPr/>
                    <a:lstStyle/>
                    <a:p>
                      <a:pPr marL="0" marR="0">
                        <a:lnSpc>
                          <a:spcPct val="115000"/>
                        </a:lnSpc>
                        <a:spcBef>
                          <a:spcPts val="0"/>
                        </a:spcBef>
                        <a:spcAft>
                          <a:spcPts val="1000"/>
                        </a:spcAft>
                      </a:pPr>
                      <a:r>
                        <a:rPr lang="en-US" sz="1600" b="0" dirty="0">
                          <a:latin typeface="Arial"/>
                          <a:ea typeface="Calibri"/>
                          <a:cs typeface="Times New Roman"/>
                        </a:rPr>
                        <a:t> Demographic information? </a:t>
                      </a:r>
                      <a:endParaRPr lang="en-US" sz="700" b="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682">
                <a:tc>
                  <a:txBody>
                    <a:bodyPr/>
                    <a:lstStyle/>
                    <a:p>
                      <a:pPr marL="0" marR="0">
                        <a:lnSpc>
                          <a:spcPct val="115000"/>
                        </a:lnSpc>
                        <a:spcBef>
                          <a:spcPts val="0"/>
                        </a:spcBef>
                        <a:spcAft>
                          <a:spcPts val="1000"/>
                        </a:spcAft>
                      </a:pPr>
                      <a:r>
                        <a:rPr lang="en-US" sz="1600" b="0" dirty="0">
                          <a:latin typeface="Arial"/>
                          <a:ea typeface="Calibri"/>
                          <a:cs typeface="Times New Roman"/>
                        </a:rPr>
                        <a:t> Randomly sampling? </a:t>
                      </a:r>
                      <a:endParaRPr lang="en-US" sz="700" b="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967">
                <a:tc>
                  <a:txBody>
                    <a:bodyPr/>
                    <a:lstStyle/>
                    <a:p>
                      <a:pPr marL="0" marR="0">
                        <a:lnSpc>
                          <a:spcPct val="115000"/>
                        </a:lnSpc>
                        <a:spcBef>
                          <a:spcPts val="0"/>
                        </a:spcBef>
                        <a:spcAft>
                          <a:spcPts val="1000"/>
                        </a:spcAft>
                      </a:pPr>
                      <a:r>
                        <a:rPr lang="en-US" sz="1600" b="0" dirty="0">
                          <a:latin typeface="Arial"/>
                          <a:ea typeface="Calibri"/>
                          <a:cs typeface="Times New Roman"/>
                        </a:rPr>
                        <a:t> </a:t>
                      </a:r>
                      <a:r>
                        <a:rPr lang="en-US" sz="1600" b="0" dirty="0" smtClean="0">
                          <a:latin typeface="Arial"/>
                          <a:ea typeface="Calibri"/>
                          <a:cs typeface="Times New Roman"/>
                        </a:rPr>
                        <a:t>Cross-CIL </a:t>
                      </a:r>
                      <a:r>
                        <a:rPr lang="en-US" sz="1600" b="0" dirty="0">
                          <a:latin typeface="Arial"/>
                          <a:ea typeface="Calibri"/>
                          <a:cs typeface="Times New Roman"/>
                        </a:rPr>
                        <a:t>outcome </a:t>
                      </a:r>
                      <a:r>
                        <a:rPr lang="en-US" sz="1600" b="0" dirty="0" smtClean="0">
                          <a:latin typeface="Arial"/>
                          <a:ea typeface="Calibri"/>
                          <a:cs typeface="Times New Roman"/>
                        </a:rPr>
                        <a:t>information </a:t>
                      </a:r>
                      <a:r>
                        <a:rPr lang="en-US" sz="1600" b="0" dirty="0">
                          <a:latin typeface="Arial"/>
                          <a:ea typeface="Calibri"/>
                          <a:cs typeface="Times New Roman"/>
                        </a:rPr>
                        <a:t>now? </a:t>
                      </a:r>
                      <a:endParaRPr lang="en-US" sz="700" b="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Arial"/>
                          <a:ea typeface="Calibri"/>
                          <a:cs typeface="Times New Roman"/>
                        </a:rPr>
                        <a:t>MI </a:t>
                      </a:r>
                      <a:endParaRPr lang="en-US" sz="70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smtClean="0">
                          <a:latin typeface="Arial"/>
                          <a:ea typeface="Calibri"/>
                          <a:cs typeface="Times New Roman"/>
                        </a:rPr>
                        <a:t>Services/ Goals</a:t>
                      </a:r>
                      <a:endParaRPr lang="en-US" sz="70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smtClean="0">
                          <a:latin typeface="Arial"/>
                          <a:ea typeface="Calibri"/>
                          <a:cs typeface="Times New Roman"/>
                        </a:rPr>
                        <a:t>Services/</a:t>
                      </a:r>
                    </a:p>
                    <a:p>
                      <a:pPr marL="0" marR="0">
                        <a:lnSpc>
                          <a:spcPct val="115000"/>
                        </a:lnSpc>
                        <a:spcBef>
                          <a:spcPts val="0"/>
                        </a:spcBef>
                        <a:spcAft>
                          <a:spcPts val="1000"/>
                        </a:spcAft>
                      </a:pPr>
                      <a:r>
                        <a:rPr lang="en-US" sz="1600" smtClean="0">
                          <a:latin typeface="Arial"/>
                          <a:ea typeface="Calibri"/>
                          <a:cs typeface="Times New Roman"/>
                        </a:rPr>
                        <a:t>Goals </a:t>
                      </a:r>
                      <a:endParaRPr lang="en-US" sz="70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926">
                <a:tc>
                  <a:txBody>
                    <a:bodyPr/>
                    <a:lstStyle/>
                    <a:p>
                      <a:pPr marL="0" marR="0">
                        <a:lnSpc>
                          <a:spcPct val="115000"/>
                        </a:lnSpc>
                        <a:spcBef>
                          <a:spcPts val="0"/>
                        </a:spcBef>
                        <a:spcAft>
                          <a:spcPts val="1000"/>
                        </a:spcAft>
                      </a:pPr>
                      <a:r>
                        <a:rPr lang="en-US" sz="1600" b="0" dirty="0">
                          <a:latin typeface="Arial"/>
                          <a:ea typeface="Calibri"/>
                          <a:cs typeface="Times New Roman"/>
                        </a:rPr>
                        <a:t> Cross-CIL outcome  information in the future? </a:t>
                      </a:r>
                      <a:endParaRPr lang="en-US" sz="700" b="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926">
                <a:tc>
                  <a:txBody>
                    <a:bodyPr/>
                    <a:lstStyle/>
                    <a:p>
                      <a:pPr marL="0" marR="0">
                        <a:lnSpc>
                          <a:spcPct val="115000"/>
                        </a:lnSpc>
                        <a:spcBef>
                          <a:spcPts val="0"/>
                        </a:spcBef>
                        <a:spcAft>
                          <a:spcPts val="1000"/>
                        </a:spcAft>
                      </a:pPr>
                      <a:r>
                        <a:rPr lang="en-US" sz="1600" b="0" dirty="0">
                          <a:latin typeface="Arial"/>
                          <a:ea typeface="Calibri"/>
                          <a:cs typeface="Times New Roman"/>
                        </a:rPr>
                        <a:t> Outcomes unique to a CIL? </a:t>
                      </a:r>
                      <a:endParaRPr lang="en-US" sz="700" b="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926">
                <a:tc>
                  <a:txBody>
                    <a:bodyPr/>
                    <a:lstStyle/>
                    <a:p>
                      <a:pPr marL="0" marR="0">
                        <a:lnSpc>
                          <a:spcPct val="115000"/>
                        </a:lnSpc>
                        <a:spcBef>
                          <a:spcPts val="0"/>
                        </a:spcBef>
                        <a:spcAft>
                          <a:spcPts val="1000"/>
                        </a:spcAft>
                      </a:pPr>
                      <a:r>
                        <a:rPr lang="en-US" sz="1600" b="0" dirty="0">
                          <a:latin typeface="Arial"/>
                          <a:ea typeface="Calibri"/>
                          <a:cs typeface="Times New Roman"/>
                        </a:rPr>
                        <a:t> Able to analyze outcome data? </a:t>
                      </a:r>
                      <a:endParaRPr lang="en-US" sz="700" b="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926">
                <a:tc>
                  <a:txBody>
                    <a:bodyPr/>
                    <a:lstStyle/>
                    <a:p>
                      <a:pPr marL="0" marR="0">
                        <a:lnSpc>
                          <a:spcPct val="115000"/>
                        </a:lnSpc>
                        <a:spcBef>
                          <a:spcPts val="0"/>
                        </a:spcBef>
                        <a:spcAft>
                          <a:spcPts val="1000"/>
                        </a:spcAft>
                      </a:pPr>
                      <a:r>
                        <a:rPr lang="en-US" sz="1600" b="0" dirty="0">
                          <a:latin typeface="Arial"/>
                          <a:ea typeface="Calibri"/>
                          <a:cs typeface="Times New Roman"/>
                        </a:rPr>
                        <a:t> Able to generate outcome reports? </a:t>
                      </a:r>
                      <a:endParaRPr lang="en-US" sz="700" b="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Arial"/>
                          <a:ea typeface="Calibri"/>
                          <a:cs typeface="Times New Roman"/>
                        </a:rPr>
                        <a:t>Yes </a:t>
                      </a:r>
                      <a:endParaRPr lang="en-US" sz="70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Arial"/>
                          <a:ea typeface="Calibri"/>
                          <a:cs typeface="Times New Roman"/>
                        </a:rPr>
                        <a:t>Yes </a:t>
                      </a:r>
                      <a:endParaRPr lang="en-US" sz="700" dirty="0">
                        <a:latin typeface="Arial"/>
                        <a:ea typeface="Calibri"/>
                        <a:cs typeface="Times New Roman"/>
                      </a:endParaRPr>
                    </a:p>
                  </a:txBody>
                  <a:tcPr marL="16801" marR="16801" marT="438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508" name="Rectangle 1"/>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676400"/>
            <a:ext cx="7696200" cy="792163"/>
          </a:xfrm>
        </p:spPr>
        <p:txBody>
          <a:bodyPr/>
          <a:lstStyle/>
          <a:p>
            <a:pPr algn="ctr" eaLnBrk="1" hangingPunct="1">
              <a:defRPr/>
            </a:pPr>
            <a:r>
              <a:rPr lang="en-US" dirty="0" smtClean="0"/>
              <a:t>Your Turn</a:t>
            </a:r>
          </a:p>
        </p:txBody>
      </p:sp>
      <p:sp>
        <p:nvSpPr>
          <p:cNvPr id="20483" name="Content Placeholder 2"/>
          <p:cNvSpPr>
            <a:spLocks noGrp="1"/>
          </p:cNvSpPr>
          <p:nvPr>
            <p:ph idx="1"/>
          </p:nvPr>
        </p:nvSpPr>
        <p:spPr>
          <a:xfrm>
            <a:off x="457200" y="2590800"/>
            <a:ext cx="8153400" cy="2133600"/>
          </a:xfrm>
        </p:spPr>
        <p:txBody>
          <a:bodyPr/>
          <a:lstStyle/>
          <a:p>
            <a:pPr algn="ctr" eaLnBrk="1" hangingPunct="1">
              <a:buFont typeface="Arial" panose="020B0604020202020204" pitchFamily="34" charset="0"/>
              <a:buNone/>
            </a:pPr>
            <a:r>
              <a:rPr lang="en-US" smtClean="0"/>
              <a:t>How do you plan to store outcome</a:t>
            </a:r>
          </a:p>
          <a:p>
            <a:pPr algn="ctr" eaLnBrk="1" hangingPunct="1">
              <a:buFont typeface="Arial" panose="020B0604020202020204" pitchFamily="34" charset="0"/>
              <a:buNone/>
            </a:pPr>
            <a:r>
              <a:rPr lang="en-US" smtClean="0"/>
              <a:t>information back at your own CIL?</a:t>
            </a:r>
          </a:p>
          <a:p>
            <a:pPr algn="ctr" eaLnBrk="1" hangingPunct="1">
              <a:buFont typeface="Arial" panose="020B0604020202020204" pitchFamily="34" charset="0"/>
              <a:buNone/>
            </a:pPr>
            <a:r>
              <a:rPr lang="en-US" smtClean="0"/>
              <a:t>Talk about this at your table.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21507"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22531"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7" name="Hexagon 36"/>
          <p:cNvSpPr/>
          <p:nvPr/>
        </p:nvSpPr>
        <p:spPr>
          <a:xfrm>
            <a:off x="4996117" y="170331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Hexagon 34"/>
          <p:cNvSpPr/>
          <p:nvPr/>
        </p:nvSpPr>
        <p:spPr>
          <a:xfrm>
            <a:off x="2572763" y="168426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Hexagon 30"/>
          <p:cNvSpPr/>
          <p:nvPr/>
        </p:nvSpPr>
        <p:spPr>
          <a:xfrm rot="10800000">
            <a:off x="1359039" y="2446681"/>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Hexagon 2"/>
          <p:cNvSpPr/>
          <p:nvPr/>
        </p:nvSpPr>
        <p:spPr>
          <a:xfrm>
            <a:off x="1339989" y="397192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2" name="Picture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0388"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6" name="Picture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138738"/>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7"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8" name="Picture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10388" y="152400"/>
            <a:ext cx="200501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fontAlgn="auto">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The Yellow Brick Road – Step 7 </a:t>
            </a:r>
            <a:endParaRPr lang="en-US" sz="3200" dirty="0">
              <a:solidFill>
                <a:schemeClr val="tx2"/>
              </a:solidFill>
              <a:latin typeface="Arial Rounded MT Bold" pitchFamily="34" charset="0"/>
            </a:endParaRPr>
          </a:p>
        </p:txBody>
      </p:sp>
      <p:sp>
        <p:nvSpPr>
          <p:cNvPr id="36" name="Hexagon 35"/>
          <p:cNvSpPr/>
          <p:nvPr/>
        </p:nvSpPr>
        <p:spPr>
          <a:xfrm>
            <a:off x="3781425" y="930963"/>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6117" y="3219035"/>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38" y="396240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550" y="3198813"/>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177800" y="4800600"/>
            <a:ext cx="1498600" cy="1323975"/>
          </a:xfrm>
          <a:prstGeom prst="rect">
            <a:avLst/>
          </a:prstGeom>
          <a:noFill/>
          <a:effectLst/>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endParaRPr lang="en-US" sz="2000" b="1" dirty="0">
              <a:effectLst>
                <a:outerShdw blurRad="38100" dist="38100" dir="2700000" algn="tl">
                  <a:srgbClr val="000000">
                    <a:alpha val="43137"/>
                  </a:srgbClr>
                </a:outerShdw>
              </a:effectLst>
              <a:latin typeface="Arial Narrow" pitchFamily="34" charset="0"/>
            </a:endParaRP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endParaRPr lang="en-US" sz="2000" b="1" dirty="0">
              <a:effectLst>
                <a:outerShdw blurRad="38100" dist="38100" dir="2700000" algn="tl">
                  <a:srgbClr val="000000">
                    <a:alpha val="43137"/>
                  </a:srgbClr>
                </a:outerShdw>
              </a:effectLst>
              <a:latin typeface="Arial Narrow" pitchFamily="34" charset="0"/>
            </a:endParaRPr>
          </a:p>
        </p:txBody>
      </p:sp>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9" name="TextBox 48"/>
          <p:cNvSpPr txBox="1"/>
          <p:nvPr/>
        </p:nvSpPr>
        <p:spPr>
          <a:xfrm>
            <a:off x="6307138" y="4165600"/>
            <a:ext cx="14652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endParaRPr lang="en-US" sz="2000" b="1" dirty="0">
              <a:effectLst>
                <a:outerShdw blurRad="38100" dist="38100" dir="2700000" algn="tl">
                  <a:srgbClr val="000000">
                    <a:alpha val="43137"/>
                  </a:srgbClr>
                </a:outerShdw>
              </a:effectLst>
              <a:latin typeface="Arial Narrow" pitchFamily="34" charset="0"/>
            </a:endParaRPr>
          </a:p>
        </p:txBody>
      </p:sp>
      <p:pic>
        <p:nvPicPr>
          <p:cNvPr id="7203"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8194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endParaRPr lang="en-US" sz="2000" b="1" dirty="0">
              <a:effectLst>
                <a:outerShdw blurRad="38100" dist="38100" dir="2700000" algn="tl">
                  <a:srgbClr val="000000">
                    <a:alpha val="43137"/>
                  </a:srgbClr>
                </a:outerShdw>
              </a:effectLst>
              <a:latin typeface="Arial Narrow" pitchFamily="34" charset="0"/>
            </a:endParaRPr>
          </a:p>
        </p:txBody>
      </p:sp>
      <p:pic>
        <p:nvPicPr>
          <p:cNvPr id="7205" name="Picture 2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06725" y="2035175"/>
            <a:ext cx="682625"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endParaRPr lang="en-US" sz="2000" b="1" dirty="0">
              <a:effectLst>
                <a:outerShdw blurRad="38100" dist="38100" dir="2700000" algn="tl">
                  <a:srgbClr val="000000">
                    <a:alpha val="43137"/>
                  </a:srgbClr>
                </a:outerShdw>
              </a:effectLst>
              <a:latin typeface="Arial Narrow" pitchFamily="34" charset="0"/>
            </a:endParaRPr>
          </a:p>
        </p:txBody>
      </p:sp>
      <p:pic>
        <p:nvPicPr>
          <p:cNvPr id="7207" name="Picture 2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03713" y="12446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Box 45"/>
          <p:cNvSpPr txBox="1"/>
          <p:nvPr/>
        </p:nvSpPr>
        <p:spPr>
          <a:xfrm>
            <a:off x="4022725" y="1143000"/>
            <a:ext cx="1158875"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 Methods</a:t>
            </a:r>
          </a:p>
        </p:txBody>
      </p:sp>
      <p:pic>
        <p:nvPicPr>
          <p:cNvPr id="7209" name="Picture 2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14975" y="20732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Gathering Outcome Information</a:t>
            </a:r>
            <a:endParaRPr lang="en-US" sz="2000" b="1" dirty="0">
              <a:effectLst>
                <a:outerShdw blurRad="38100" dist="38100" dir="2700000" algn="tl">
                  <a:srgbClr val="000000">
                    <a:alpha val="43137"/>
                  </a:srgbClr>
                </a:outerShdw>
              </a:effectLst>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defRPr/>
            </a:pPr>
            <a:r>
              <a:rPr lang="en-US" smtClean="0"/>
              <a:t>Why Does It Matter?</a:t>
            </a:r>
          </a:p>
        </p:txBody>
      </p:sp>
      <p:sp>
        <p:nvSpPr>
          <p:cNvPr id="8195" name="Content Placeholder 2"/>
          <p:cNvSpPr>
            <a:spLocks noGrp="1"/>
          </p:cNvSpPr>
          <p:nvPr>
            <p:ph idx="1"/>
          </p:nvPr>
        </p:nvSpPr>
        <p:spPr/>
        <p:txBody>
          <a:bodyPr/>
          <a:lstStyle/>
          <a:p>
            <a:pPr eaLnBrk="1" hangingPunct="1"/>
            <a:r>
              <a:rPr lang="en-US" smtClean="0"/>
              <a:t>Don’t want to lose your hard work</a:t>
            </a:r>
          </a:p>
          <a:p>
            <a:pPr eaLnBrk="1" hangingPunct="1">
              <a:buFont typeface="Arial" panose="020B0604020202020204" pitchFamily="34" charset="0"/>
              <a:buNone/>
            </a:pPr>
            <a:r>
              <a:rPr lang="en-US" smtClean="0"/>
              <a:t>       --  All of it</a:t>
            </a:r>
          </a:p>
          <a:p>
            <a:pPr eaLnBrk="1" hangingPunct="1">
              <a:buFont typeface="Arial" panose="020B0604020202020204" pitchFamily="34" charset="0"/>
              <a:buNone/>
            </a:pPr>
            <a:r>
              <a:rPr lang="en-US" smtClean="0"/>
              <a:t>       --  Parts of it</a:t>
            </a:r>
          </a:p>
          <a:p>
            <a:pPr eaLnBrk="1" hangingPunct="1"/>
            <a:r>
              <a:rPr lang="en-US" smtClean="0"/>
              <a:t>Need to keep it confidential</a:t>
            </a:r>
          </a:p>
          <a:p>
            <a:pPr eaLnBrk="1" hangingPunct="1"/>
            <a:r>
              <a:rPr lang="en-US" smtClean="0"/>
              <a:t>Need to be able to analyze it now</a:t>
            </a:r>
          </a:p>
          <a:p>
            <a:pPr eaLnBrk="1" hangingPunct="1"/>
            <a:r>
              <a:rPr lang="en-US" smtClean="0"/>
              <a:t>May want to merge it with other information later 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defRPr/>
            </a:pPr>
            <a:r>
              <a:rPr lang="en-US" smtClean="0"/>
              <a:t>What Options Do I Have?</a:t>
            </a:r>
          </a:p>
        </p:txBody>
      </p:sp>
      <p:sp>
        <p:nvSpPr>
          <p:cNvPr id="9219" name="Content Placeholder 2"/>
          <p:cNvSpPr>
            <a:spLocks noGrp="1"/>
          </p:cNvSpPr>
          <p:nvPr>
            <p:ph idx="1"/>
          </p:nvPr>
        </p:nvSpPr>
        <p:spPr/>
        <p:txBody>
          <a:bodyPr/>
          <a:lstStyle/>
          <a:p>
            <a:pPr eaLnBrk="1" hangingPunct="1"/>
            <a:r>
              <a:rPr lang="en-US" smtClean="0"/>
              <a:t>Depends on how you gather the information</a:t>
            </a:r>
          </a:p>
          <a:p>
            <a:pPr eaLnBrk="1" hangingPunct="1"/>
            <a:r>
              <a:rPr lang="en-US" smtClean="0"/>
              <a:t>If you use paper forms:</a:t>
            </a:r>
          </a:p>
          <a:p>
            <a:pPr eaLnBrk="1" hangingPunct="1">
              <a:buFont typeface="Arial" panose="020B0604020202020204" pitchFamily="34" charset="0"/>
              <a:buNone/>
            </a:pPr>
            <a:r>
              <a:rPr lang="en-US" smtClean="0"/>
              <a:t>	  -  Lock the originals in a safe place 	(protection, confidentiality)</a:t>
            </a:r>
          </a:p>
          <a:p>
            <a:pPr eaLnBrk="1" hangingPunct="1">
              <a:buFont typeface="Arial" panose="020B0604020202020204" pitchFamily="34" charset="0"/>
              <a:buNone/>
            </a:pPr>
            <a:r>
              <a:rPr lang="en-US" smtClean="0"/>
              <a:t>	  -  Enter the information into a computer 	(optical scanner, manual entry)</a:t>
            </a:r>
          </a:p>
          <a:p>
            <a:pPr eaLnBrk="1" hangingPunct="1">
              <a:buFont typeface="Arial" panose="020B0604020202020204" pitchFamily="34" charset="0"/>
              <a:buNone/>
            </a:pPr>
            <a:r>
              <a:rPr lang="en-US" smtClean="0"/>
              <a:t>      - Maybe convert open-ended answers  	(words) into numbers</a:t>
            </a:r>
          </a:p>
          <a:p>
            <a:pPr eaLnBrk="1" hangingPunct="1">
              <a:buFont typeface="Arial" panose="020B0604020202020204" pitchFamily="34" charset="0"/>
              <a:buNone/>
            </a:pPr>
            <a:r>
              <a:rPr lang="en-US" smtClean="0"/>
              <a:t>	  -  Maybe enter the words directly</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defRPr/>
            </a:pPr>
            <a:r>
              <a:rPr lang="en-US" smtClean="0"/>
              <a:t>Or….</a:t>
            </a:r>
          </a:p>
        </p:txBody>
      </p:sp>
      <p:sp>
        <p:nvSpPr>
          <p:cNvPr id="10243" name="Content Placeholder 2"/>
          <p:cNvSpPr>
            <a:spLocks noGrp="1"/>
          </p:cNvSpPr>
          <p:nvPr>
            <p:ph idx="1"/>
          </p:nvPr>
        </p:nvSpPr>
        <p:spPr/>
        <p:txBody>
          <a:bodyPr/>
          <a:lstStyle/>
          <a:p>
            <a:pPr eaLnBrk="1" hangingPunct="1"/>
            <a:r>
              <a:rPr lang="en-US" smtClean="0"/>
              <a:t>You could skip the paper forms entirely:</a:t>
            </a:r>
          </a:p>
          <a:p>
            <a:pPr eaLnBrk="1" hangingPunct="1">
              <a:buFont typeface="Arial" panose="020B0604020202020204" pitchFamily="34" charset="0"/>
              <a:buNone/>
            </a:pPr>
            <a:r>
              <a:rPr lang="en-US" smtClean="0"/>
              <a:t>	  -  Interviewer types answers as they’re given</a:t>
            </a:r>
          </a:p>
          <a:p>
            <a:pPr eaLnBrk="1" hangingPunct="1">
              <a:buFont typeface="Arial" panose="020B0604020202020204" pitchFamily="34" charset="0"/>
              <a:buNone/>
            </a:pPr>
            <a:r>
              <a:rPr lang="en-US" smtClean="0"/>
              <a:t>	  -  Computerize your questionnaire</a:t>
            </a:r>
          </a:p>
          <a:p>
            <a:pPr eaLnBrk="1" hangingPunct="1">
              <a:buFont typeface="Arial" panose="020B0604020202020204" pitchFamily="34" charset="0"/>
              <a:buNone/>
            </a:pPr>
            <a:r>
              <a:rPr lang="en-US" smtClean="0"/>
              <a:t>	  -  Web-based surveys (Survey Monkey, etc.)</a:t>
            </a:r>
          </a:p>
          <a:p>
            <a:pPr eaLnBrk="1" hangingPunct="1">
              <a:buFont typeface="Arial" panose="020B0604020202020204" pitchFamily="34" charset="0"/>
              <a:buNone/>
            </a:pPr>
            <a:r>
              <a:rPr lang="en-US" smtClean="0"/>
              <a:t>	  -  Other ways?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229600" cy="792163"/>
          </a:xfrm>
        </p:spPr>
        <p:txBody>
          <a:bodyPr>
            <a:normAutofit/>
          </a:bodyPr>
          <a:lstStyle/>
          <a:p>
            <a:pPr algn="ctr" eaLnBrk="1" hangingPunct="1">
              <a:defRPr/>
            </a:pPr>
            <a:r>
              <a:rPr lang="en-US" sz="3600" dirty="0" smtClean="0"/>
              <a:t>NCIL Outcome Measures Project</a:t>
            </a:r>
            <a:endParaRPr lang="en-US" sz="3600" dirty="0"/>
          </a:p>
        </p:txBody>
      </p:sp>
      <p:sp>
        <p:nvSpPr>
          <p:cNvPr id="3" name="Content Placeholder 2"/>
          <p:cNvSpPr>
            <a:spLocks noGrp="1"/>
          </p:cNvSpPr>
          <p:nvPr>
            <p:ph idx="1"/>
          </p:nvPr>
        </p:nvSpPr>
        <p:spPr>
          <a:xfrm>
            <a:off x="914400" y="990600"/>
            <a:ext cx="7086600" cy="609600"/>
          </a:xfrm>
          <a:effectLst>
            <a:glow rad="101600">
              <a:schemeClr val="bg2">
                <a:lumMod val="90000"/>
                <a:alpha val="60000"/>
              </a:schemeClr>
            </a:glow>
            <a:outerShdw blurRad="50800" dist="38100" dir="16200000" rotWithShape="0">
              <a:prstClr val="black">
                <a:alpha val="40000"/>
              </a:prstClr>
            </a:outerShdw>
            <a:softEdge rad="31750"/>
          </a:effectLst>
          <a:extLst/>
        </p:spPr>
        <p:style>
          <a:lnRef idx="1">
            <a:schemeClr val="dk1"/>
          </a:lnRef>
          <a:fillRef idx="2">
            <a:schemeClr val="dk1"/>
          </a:fillRef>
          <a:effectRef idx="1">
            <a:schemeClr val="dk1"/>
          </a:effectRef>
          <a:fontRef idx="minor">
            <a:schemeClr val="dk1"/>
          </a:fontRef>
        </p:style>
        <p:txBody>
          <a:bodyPr>
            <a:normAutofit/>
          </a:bodyPr>
          <a:lstStyle/>
          <a:p>
            <a:pPr algn="ctr" eaLnBrk="1" hangingPunct="1">
              <a:buFont typeface="Tahoma" panose="020B0604030504040204" pitchFamily="34" charset="0"/>
              <a:buNone/>
              <a:defRPr/>
            </a:pPr>
            <a:r>
              <a:rPr lang="en-US" sz="3200" b="1" dirty="0" smtClean="0">
                <a:solidFill>
                  <a:srgbClr val="C00000"/>
                </a:solidFill>
                <a:effectLst>
                  <a:outerShdw blurRad="38100" dist="38100" dir="2700000" algn="tl">
                    <a:srgbClr val="000000">
                      <a:alpha val="43137"/>
                    </a:srgbClr>
                  </a:outerShdw>
                </a:effectLst>
              </a:rPr>
              <a:t>Storing Outcome Information</a:t>
            </a:r>
            <a:endParaRPr lang="en-US" sz="2400" dirty="0" smtClean="0">
              <a:solidFill>
                <a:srgbClr val="C00000"/>
              </a:solidFill>
            </a:endParaRPr>
          </a:p>
        </p:txBody>
      </p:sp>
      <p:sp>
        <p:nvSpPr>
          <p:cNvPr id="11271"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B5A7C8-DFB3-48C4-9209-6136AB550FD6}" type="slidenum">
              <a:rPr lang="en-US">
                <a:solidFill>
                  <a:schemeClr val="bg1"/>
                </a:solidFill>
              </a:rPr>
              <a:pPr eaLnBrk="1" hangingPunct="1"/>
              <a:t>6</a:t>
            </a:fld>
            <a:endParaRPr lang="en-US">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696200" cy="792163"/>
          </a:xfrm>
        </p:spPr>
        <p:txBody>
          <a:bodyPr/>
          <a:lstStyle/>
          <a:p>
            <a:pPr eaLnBrk="1" hangingPunct="1">
              <a:defRPr/>
            </a:pPr>
            <a:r>
              <a:rPr lang="en-US" dirty="0" smtClean="0"/>
              <a:t>How the Field Test Stored the Data</a:t>
            </a:r>
            <a:endParaRPr lang="en-US" dirty="0"/>
          </a:p>
        </p:txBody>
      </p:sp>
      <p:sp>
        <p:nvSpPr>
          <p:cNvPr id="12291" name="Content Placeholder 2"/>
          <p:cNvSpPr>
            <a:spLocks noGrp="1"/>
          </p:cNvSpPr>
          <p:nvPr>
            <p:ph idx="1"/>
          </p:nvPr>
        </p:nvSpPr>
        <p:spPr>
          <a:xfrm>
            <a:off x="457200" y="1295400"/>
            <a:ext cx="8153400" cy="4114800"/>
          </a:xfrm>
        </p:spPr>
        <p:txBody>
          <a:bodyPr/>
          <a:lstStyle/>
          <a:p>
            <a:pPr eaLnBrk="1" hangingPunct="1"/>
            <a:r>
              <a:rPr lang="en-US" smtClean="0"/>
              <a:t>Recorded originally on paper forms</a:t>
            </a:r>
          </a:p>
          <a:p>
            <a:pPr eaLnBrk="1" hangingPunct="1"/>
            <a:r>
              <a:rPr lang="en-US" smtClean="0"/>
              <a:t>CIL staff entered the information from each paper form – numbers </a:t>
            </a:r>
            <a:r>
              <a:rPr lang="en-US" i="1" smtClean="0"/>
              <a:t>and</a:t>
            </a:r>
            <a:r>
              <a:rPr lang="en-US" smtClean="0"/>
              <a:t> words -- into a computerized data base (Survey Monkey)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7696200" cy="792163"/>
          </a:xfrm>
        </p:spPr>
        <p:txBody>
          <a:bodyPr/>
          <a:lstStyle/>
          <a:p>
            <a:pPr eaLnBrk="1" hangingPunct="1">
              <a:defRPr/>
            </a:pPr>
            <a:r>
              <a:rPr lang="en-US" dirty="0" smtClean="0"/>
              <a:t>What is Survey Monkey?</a:t>
            </a:r>
            <a:endParaRPr lang="en-US" dirty="0"/>
          </a:p>
        </p:txBody>
      </p:sp>
      <p:sp>
        <p:nvSpPr>
          <p:cNvPr id="13315" name="Content Placeholder 2"/>
          <p:cNvSpPr>
            <a:spLocks noGrp="1"/>
          </p:cNvSpPr>
          <p:nvPr>
            <p:ph idx="1"/>
          </p:nvPr>
        </p:nvSpPr>
        <p:spPr>
          <a:xfrm>
            <a:off x="457200" y="1600200"/>
            <a:ext cx="8153400" cy="2286000"/>
          </a:xfrm>
        </p:spPr>
        <p:txBody>
          <a:bodyPr/>
          <a:lstStyle/>
          <a:p>
            <a:pPr eaLnBrk="1" hangingPunct="1"/>
            <a:r>
              <a:rPr lang="en-US" smtClean="0"/>
              <a:t>A private American company </a:t>
            </a:r>
          </a:p>
          <a:p>
            <a:pPr eaLnBrk="1" hangingPunct="1"/>
            <a:r>
              <a:rPr lang="en-US" smtClean="0"/>
              <a:t>Enables users to create their own web-survey</a:t>
            </a:r>
          </a:p>
          <a:p>
            <a:pPr eaLnBrk="1" hangingPunct="1"/>
            <a:r>
              <a:rPr lang="en-US" smtClean="0"/>
              <a:t>Uses free and enhanced paid products and services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Why use Survey Monkey?</a:t>
            </a:r>
            <a:endParaRPr lang="en-US" dirty="0"/>
          </a:p>
        </p:txBody>
      </p:sp>
      <p:sp>
        <p:nvSpPr>
          <p:cNvPr id="14339" name="Content Placeholder 2"/>
          <p:cNvSpPr>
            <a:spLocks noGrp="1"/>
          </p:cNvSpPr>
          <p:nvPr>
            <p:ph idx="1"/>
          </p:nvPr>
        </p:nvSpPr>
        <p:spPr>
          <a:xfrm>
            <a:off x="457200" y="1219200"/>
            <a:ext cx="8153400" cy="3429000"/>
          </a:xfrm>
        </p:spPr>
        <p:txBody>
          <a:bodyPr/>
          <a:lstStyle/>
          <a:p>
            <a:pPr eaLnBrk="1" hangingPunct="1"/>
            <a:r>
              <a:rPr lang="en-US" smtClean="0"/>
              <a:t>Relatively inexpensive</a:t>
            </a:r>
          </a:p>
          <a:p>
            <a:pPr eaLnBrk="1" hangingPunct="1"/>
            <a:r>
              <a:rPr lang="en-US" smtClean="0"/>
              <a:t>Excellent customer service</a:t>
            </a:r>
          </a:p>
          <a:p>
            <a:pPr eaLnBrk="1" hangingPunct="1"/>
            <a:r>
              <a:rPr lang="en-US" smtClean="0"/>
              <a:t>Easy to design survey</a:t>
            </a:r>
          </a:p>
          <a:p>
            <a:pPr eaLnBrk="1" hangingPunct="1"/>
            <a:r>
              <a:rPr lang="en-US" smtClean="0"/>
              <a:t>Simple collection systems</a:t>
            </a:r>
          </a:p>
          <a:p>
            <a:pPr eaLnBrk="1" hangingPunct="1"/>
            <a:r>
              <a:rPr lang="en-US" smtClean="0"/>
              <a:t>Straightforward analysis of data</a:t>
            </a:r>
          </a:p>
          <a:p>
            <a:pPr eaLnBrk="1" hangingPunct="1"/>
            <a:endParaRPr lang="en-US" smtClean="0"/>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otalTime>982</TotalTime>
  <Words>609</Words>
  <Application>Microsoft Office PowerPoint</Application>
  <PresentationFormat>On-screen Show (4:3)</PresentationFormat>
  <Paragraphs>132</Paragraphs>
  <Slides>17</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Arial</vt:lpstr>
      <vt:lpstr>Arial Rounded MT Bold</vt:lpstr>
      <vt:lpstr>Tahoma</vt:lpstr>
      <vt:lpstr>Trebuchet MS</vt:lpstr>
      <vt:lpstr>Georgia</vt:lpstr>
      <vt:lpstr>Arial Narrow</vt:lpstr>
      <vt:lpstr>Calibri</vt:lpstr>
      <vt:lpstr>Times New Roman</vt:lpstr>
      <vt:lpstr>Default Design</vt:lpstr>
      <vt:lpstr>Slipstream</vt:lpstr>
      <vt:lpstr>PowerPoint Presentation</vt:lpstr>
      <vt:lpstr>The Yellow Brick Road – Step 7 </vt:lpstr>
      <vt:lpstr>Why Does It Matter?</vt:lpstr>
      <vt:lpstr>What Options Do I Have?</vt:lpstr>
      <vt:lpstr>Or….</vt:lpstr>
      <vt:lpstr>NCIL Outcome Measures Project</vt:lpstr>
      <vt:lpstr>How the Field Test Stored the Data</vt:lpstr>
      <vt:lpstr>What is Survey Monkey?</vt:lpstr>
      <vt:lpstr>Why use Survey Monkey?</vt:lpstr>
      <vt:lpstr>Features of Survey Monkey</vt:lpstr>
      <vt:lpstr>From the consumer interview form:</vt:lpstr>
      <vt:lpstr>How it looks in Survey Monkey:</vt:lpstr>
      <vt:lpstr>How it looks in Survey Monkey, cont’d.</vt:lpstr>
      <vt:lpstr>Or You Could Use a Commercial MIS</vt:lpstr>
      <vt:lpstr>Your Turn</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81</cp:revision>
  <cp:lastPrinted>2011-08-17T12:38:47Z</cp:lastPrinted>
  <dcterms:created xsi:type="dcterms:W3CDTF">2011-01-05T14:17:40Z</dcterms:created>
  <dcterms:modified xsi:type="dcterms:W3CDTF">2014-02-07T19:02:20Z</dcterms:modified>
</cp:coreProperties>
</file>