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0"/>
  </p:notesMasterIdLst>
  <p:handoutMasterIdLst>
    <p:handoutMasterId r:id="rId21"/>
  </p:handoutMasterIdLst>
  <p:sldIdLst>
    <p:sldId id="280" r:id="rId3"/>
    <p:sldId id="410" r:id="rId4"/>
    <p:sldId id="404" r:id="rId5"/>
    <p:sldId id="405" r:id="rId6"/>
    <p:sldId id="406" r:id="rId7"/>
    <p:sldId id="388" r:id="rId8"/>
    <p:sldId id="389" r:id="rId9"/>
    <p:sldId id="407" r:id="rId10"/>
    <p:sldId id="394" r:id="rId11"/>
    <p:sldId id="395" r:id="rId12"/>
    <p:sldId id="396" r:id="rId13"/>
    <p:sldId id="397" r:id="rId14"/>
    <p:sldId id="398" r:id="rId15"/>
    <p:sldId id="399" r:id="rId16"/>
    <p:sldId id="403" r:id="rId17"/>
    <p:sldId id="408" r:id="rId18"/>
    <p:sldId id="318"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6104" autoAdjust="0"/>
    <p:restoredTop sz="94614"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E4E10127-185E-4290-B588-C6CBDB622000}"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5199A9ED-E0F4-4ED8-9AE3-33428A325943}" type="slidenum">
              <a:rPr lang="en-US"/>
              <a:pPr/>
              <a:t>‹#›</a:t>
            </a:fld>
            <a:endParaRPr lang="en-US"/>
          </a:p>
        </p:txBody>
      </p:sp>
    </p:spTree>
    <p:extLst>
      <p:ext uri="{BB962C8B-B14F-4D97-AF65-F5344CB8AC3E}">
        <p14:creationId xmlns:p14="http://schemas.microsoft.com/office/powerpoint/2010/main" val="718289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4BDF4472-AF45-4BE6-8507-FE76CC98138D}" type="slidenum">
              <a:rPr lang="en-US"/>
              <a:pPr/>
              <a:t>‹#›</a:t>
            </a:fld>
            <a:endParaRPr lang="en-US"/>
          </a:p>
        </p:txBody>
      </p:sp>
    </p:spTree>
    <p:extLst>
      <p:ext uri="{BB962C8B-B14F-4D97-AF65-F5344CB8AC3E}">
        <p14:creationId xmlns:p14="http://schemas.microsoft.com/office/powerpoint/2010/main" val="13929343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24580"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9A636F-2BB8-4999-89E1-5B23E573DE2A}" type="slidenum">
              <a:rPr lang="en-US"/>
              <a:pPr eaLnBrk="1" hangingPunct="1"/>
              <a:t>3</a:t>
            </a:fld>
            <a:endParaRPr lang="en-US"/>
          </a:p>
        </p:txBody>
      </p:sp>
    </p:spTree>
    <p:extLst>
      <p:ext uri="{BB962C8B-B14F-4D97-AF65-F5344CB8AC3E}">
        <p14:creationId xmlns:p14="http://schemas.microsoft.com/office/powerpoint/2010/main" val="3682559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25604"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05FD52-459C-4653-BAE8-ADD87B8C7BCF}" type="slidenum">
              <a:rPr lang="en-US"/>
              <a:pPr eaLnBrk="1" hangingPunct="1"/>
              <a:t>5</a:t>
            </a:fld>
            <a:endParaRPr lang="en-US"/>
          </a:p>
        </p:txBody>
      </p:sp>
    </p:spTree>
    <p:extLst>
      <p:ext uri="{BB962C8B-B14F-4D97-AF65-F5344CB8AC3E}">
        <p14:creationId xmlns:p14="http://schemas.microsoft.com/office/powerpoint/2010/main" val="2600852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26628"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E99E1E-94E5-413F-A225-1984D3F4481C}" type="slidenum">
              <a:rPr lang="en-US"/>
              <a:pPr eaLnBrk="1" hangingPunct="1"/>
              <a:t>8</a:t>
            </a:fld>
            <a:endParaRPr lang="en-US"/>
          </a:p>
        </p:txBody>
      </p:sp>
    </p:spTree>
    <p:extLst>
      <p:ext uri="{BB962C8B-B14F-4D97-AF65-F5344CB8AC3E}">
        <p14:creationId xmlns:p14="http://schemas.microsoft.com/office/powerpoint/2010/main" val="2353599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34654040-6B27-4DA8-9DC0-DBC6909D9985}" type="slidenum">
              <a:rPr lang="en-US"/>
              <a:pPr/>
              <a:t>‹#›</a:t>
            </a:fld>
            <a:endParaRPr lang="en-US"/>
          </a:p>
        </p:txBody>
      </p:sp>
    </p:spTree>
    <p:extLst>
      <p:ext uri="{BB962C8B-B14F-4D97-AF65-F5344CB8AC3E}">
        <p14:creationId xmlns:p14="http://schemas.microsoft.com/office/powerpoint/2010/main" val="768208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E896D2A-C1E1-4457-96D4-336FF53752A6}" type="slidenum">
              <a:rPr lang="en-US"/>
              <a:pPr/>
              <a:t>‹#›</a:t>
            </a:fld>
            <a:endParaRPr lang="en-US"/>
          </a:p>
        </p:txBody>
      </p:sp>
    </p:spTree>
    <p:extLst>
      <p:ext uri="{BB962C8B-B14F-4D97-AF65-F5344CB8AC3E}">
        <p14:creationId xmlns:p14="http://schemas.microsoft.com/office/powerpoint/2010/main" val="1400100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90F9CA1-642E-4AC7-A9DB-91D3503FD213}" type="slidenum">
              <a:rPr lang="en-US"/>
              <a:pPr/>
              <a:t>‹#›</a:t>
            </a:fld>
            <a:endParaRPr lang="en-US"/>
          </a:p>
        </p:txBody>
      </p:sp>
    </p:spTree>
    <p:extLst>
      <p:ext uri="{BB962C8B-B14F-4D97-AF65-F5344CB8AC3E}">
        <p14:creationId xmlns:p14="http://schemas.microsoft.com/office/powerpoint/2010/main" val="2804662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2560C6AA-F233-494B-B71A-34B6EDEDBF62}"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8E4AD179-D58E-42ED-BB22-572E48563B10}" type="slidenum">
              <a:rPr lang="en-US"/>
              <a:pPr/>
              <a:t>‹#›</a:t>
            </a:fld>
            <a:endParaRPr lang="en-US"/>
          </a:p>
        </p:txBody>
      </p:sp>
    </p:spTree>
    <p:extLst>
      <p:ext uri="{BB962C8B-B14F-4D97-AF65-F5344CB8AC3E}">
        <p14:creationId xmlns:p14="http://schemas.microsoft.com/office/powerpoint/2010/main" val="3323119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5C89E661-455D-4C7F-A96B-F76C773A8A9B}"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272AC82F-C4D7-4978-9DD0-5F2D0E38CED2}" type="slidenum">
              <a:rPr lang="en-US"/>
              <a:pPr/>
              <a:t>‹#›</a:t>
            </a:fld>
            <a:endParaRPr lang="en-US"/>
          </a:p>
        </p:txBody>
      </p:sp>
    </p:spTree>
    <p:extLst>
      <p:ext uri="{BB962C8B-B14F-4D97-AF65-F5344CB8AC3E}">
        <p14:creationId xmlns:p14="http://schemas.microsoft.com/office/powerpoint/2010/main" val="4236774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BA515A3A-A8A1-4897-9310-12F5ACA1CA4E}"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B3561E40-9035-476F-8714-1A05C630717C}" type="slidenum">
              <a:rPr lang="en-US"/>
              <a:pPr/>
              <a:t>‹#›</a:t>
            </a:fld>
            <a:endParaRPr lang="en-US"/>
          </a:p>
        </p:txBody>
      </p:sp>
    </p:spTree>
    <p:extLst>
      <p:ext uri="{BB962C8B-B14F-4D97-AF65-F5344CB8AC3E}">
        <p14:creationId xmlns:p14="http://schemas.microsoft.com/office/powerpoint/2010/main" val="2536268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FCA516A2-9F23-40EE-9D6D-900D5F787563}"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9F6B0A1E-7FE3-4C99-9C28-83D4588E2937}" type="slidenum">
              <a:rPr lang="en-US"/>
              <a:pPr/>
              <a:t>‹#›</a:t>
            </a:fld>
            <a:endParaRPr lang="en-US"/>
          </a:p>
        </p:txBody>
      </p:sp>
    </p:spTree>
    <p:extLst>
      <p:ext uri="{BB962C8B-B14F-4D97-AF65-F5344CB8AC3E}">
        <p14:creationId xmlns:p14="http://schemas.microsoft.com/office/powerpoint/2010/main" val="872551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F915B653-6531-4CA5-9BC1-9DA8576C751F}"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B79796B-574E-4909-9F80-1EACCBEE4365}" type="slidenum">
              <a:rPr lang="en-US"/>
              <a:pPr/>
              <a:t>‹#›</a:t>
            </a:fld>
            <a:endParaRPr lang="en-US"/>
          </a:p>
        </p:txBody>
      </p:sp>
    </p:spTree>
    <p:extLst>
      <p:ext uri="{BB962C8B-B14F-4D97-AF65-F5344CB8AC3E}">
        <p14:creationId xmlns:p14="http://schemas.microsoft.com/office/powerpoint/2010/main" val="125863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3B3BC2B-059C-43FF-B03B-8B6DDCA87E30}"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E379AA12-23FE-4763-820F-0AEBEBD1F0CF}" type="slidenum">
              <a:rPr lang="en-US"/>
              <a:pPr/>
              <a:t>‹#›</a:t>
            </a:fld>
            <a:endParaRPr lang="en-US"/>
          </a:p>
        </p:txBody>
      </p:sp>
    </p:spTree>
    <p:extLst>
      <p:ext uri="{BB962C8B-B14F-4D97-AF65-F5344CB8AC3E}">
        <p14:creationId xmlns:p14="http://schemas.microsoft.com/office/powerpoint/2010/main" val="1004927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B9DCC3-B42F-454F-AF22-9AD1A681068C}"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C244D0E-8855-42FB-93F9-5A01B2C055D8}" type="slidenum">
              <a:rPr lang="en-US"/>
              <a:pPr/>
              <a:t>‹#›</a:t>
            </a:fld>
            <a:endParaRPr lang="en-US"/>
          </a:p>
        </p:txBody>
      </p:sp>
    </p:spTree>
    <p:extLst>
      <p:ext uri="{BB962C8B-B14F-4D97-AF65-F5344CB8AC3E}">
        <p14:creationId xmlns:p14="http://schemas.microsoft.com/office/powerpoint/2010/main" val="147825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59B6DC9-D4A1-47CA-BFCA-259145680D1C}"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8EB6951-5DB0-4A1D-A5E4-96255F44505C}" type="slidenum">
              <a:rPr lang="en-US"/>
              <a:pPr/>
              <a:t>‹#›</a:t>
            </a:fld>
            <a:endParaRPr lang="en-US"/>
          </a:p>
        </p:txBody>
      </p:sp>
    </p:spTree>
    <p:extLst>
      <p:ext uri="{BB962C8B-B14F-4D97-AF65-F5344CB8AC3E}">
        <p14:creationId xmlns:p14="http://schemas.microsoft.com/office/powerpoint/2010/main" val="2023538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85D4243B-C2B7-4922-BB26-FCDEA44269D6}" type="slidenum">
              <a:rPr lang="en-US"/>
              <a:pPr/>
              <a:t>‹#›</a:t>
            </a:fld>
            <a:endParaRPr lang="en-US"/>
          </a:p>
        </p:txBody>
      </p:sp>
    </p:spTree>
    <p:extLst>
      <p:ext uri="{BB962C8B-B14F-4D97-AF65-F5344CB8AC3E}">
        <p14:creationId xmlns:p14="http://schemas.microsoft.com/office/powerpoint/2010/main" val="34621878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DC00D327-356D-4EA9-9CB5-4761010472DB}"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15C66AF6-9444-486A-918A-02360517BC2B}" type="slidenum">
              <a:rPr lang="en-US"/>
              <a:pPr/>
              <a:t>‹#›</a:t>
            </a:fld>
            <a:endParaRPr lang="en-US"/>
          </a:p>
        </p:txBody>
      </p:sp>
    </p:spTree>
    <p:extLst>
      <p:ext uri="{BB962C8B-B14F-4D97-AF65-F5344CB8AC3E}">
        <p14:creationId xmlns:p14="http://schemas.microsoft.com/office/powerpoint/2010/main" val="1719482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C06C069-313F-438E-A463-2143522CF685}"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B4FC11A-FF25-44BE-8833-149E3C629EC3}" type="slidenum">
              <a:rPr lang="en-US"/>
              <a:pPr/>
              <a:t>‹#›</a:t>
            </a:fld>
            <a:endParaRPr lang="en-US"/>
          </a:p>
        </p:txBody>
      </p:sp>
    </p:spTree>
    <p:extLst>
      <p:ext uri="{BB962C8B-B14F-4D97-AF65-F5344CB8AC3E}">
        <p14:creationId xmlns:p14="http://schemas.microsoft.com/office/powerpoint/2010/main" val="3678561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0034818-B2CF-4E08-8178-80390AAB62AE}"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AE5B929-5278-41B1-8676-11675CB0FA44}" type="slidenum">
              <a:rPr lang="en-US"/>
              <a:pPr/>
              <a:t>‹#›</a:t>
            </a:fld>
            <a:endParaRPr lang="en-US"/>
          </a:p>
        </p:txBody>
      </p:sp>
    </p:spTree>
    <p:extLst>
      <p:ext uri="{BB962C8B-B14F-4D97-AF65-F5344CB8AC3E}">
        <p14:creationId xmlns:p14="http://schemas.microsoft.com/office/powerpoint/2010/main" val="1278455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34EC2FFA-35C5-458E-8A17-AC6F3B423844}" type="slidenum">
              <a:rPr lang="en-US"/>
              <a:pPr/>
              <a:t>‹#›</a:t>
            </a:fld>
            <a:endParaRPr lang="en-US"/>
          </a:p>
        </p:txBody>
      </p:sp>
    </p:spTree>
    <p:extLst>
      <p:ext uri="{BB962C8B-B14F-4D97-AF65-F5344CB8AC3E}">
        <p14:creationId xmlns:p14="http://schemas.microsoft.com/office/powerpoint/2010/main" val="350784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E0A2F4C2-BFFC-4F69-BC6F-32CEF0F78A69}" type="slidenum">
              <a:rPr lang="en-US"/>
              <a:pPr/>
              <a:t>‹#›</a:t>
            </a:fld>
            <a:endParaRPr lang="en-US"/>
          </a:p>
        </p:txBody>
      </p:sp>
    </p:spTree>
    <p:extLst>
      <p:ext uri="{BB962C8B-B14F-4D97-AF65-F5344CB8AC3E}">
        <p14:creationId xmlns:p14="http://schemas.microsoft.com/office/powerpoint/2010/main" val="2896977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14C90634-7573-4C99-B456-D6D134AC3F1E}" type="slidenum">
              <a:rPr lang="en-US"/>
              <a:pPr/>
              <a:t>‹#›</a:t>
            </a:fld>
            <a:endParaRPr lang="en-US"/>
          </a:p>
        </p:txBody>
      </p:sp>
    </p:spTree>
    <p:extLst>
      <p:ext uri="{BB962C8B-B14F-4D97-AF65-F5344CB8AC3E}">
        <p14:creationId xmlns:p14="http://schemas.microsoft.com/office/powerpoint/2010/main" val="34184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B0748542-9E33-4009-AC06-72A2000A9121}" type="slidenum">
              <a:rPr lang="en-US"/>
              <a:pPr/>
              <a:t>‹#›</a:t>
            </a:fld>
            <a:endParaRPr lang="en-US"/>
          </a:p>
        </p:txBody>
      </p:sp>
    </p:spTree>
    <p:extLst>
      <p:ext uri="{BB962C8B-B14F-4D97-AF65-F5344CB8AC3E}">
        <p14:creationId xmlns:p14="http://schemas.microsoft.com/office/powerpoint/2010/main" val="1263339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CDC651DC-8BD4-49BD-B7D7-E9C8844312C7}" type="slidenum">
              <a:rPr lang="en-US"/>
              <a:pPr/>
              <a:t>‹#›</a:t>
            </a:fld>
            <a:endParaRPr lang="en-US"/>
          </a:p>
        </p:txBody>
      </p:sp>
    </p:spTree>
    <p:extLst>
      <p:ext uri="{BB962C8B-B14F-4D97-AF65-F5344CB8AC3E}">
        <p14:creationId xmlns:p14="http://schemas.microsoft.com/office/powerpoint/2010/main" val="3272512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974E83D1-0BB5-49E4-ABFC-C911AEA07973}" type="slidenum">
              <a:rPr lang="en-US"/>
              <a:pPr/>
              <a:t>‹#›</a:t>
            </a:fld>
            <a:endParaRPr lang="en-US"/>
          </a:p>
        </p:txBody>
      </p:sp>
    </p:spTree>
    <p:extLst>
      <p:ext uri="{BB962C8B-B14F-4D97-AF65-F5344CB8AC3E}">
        <p14:creationId xmlns:p14="http://schemas.microsoft.com/office/powerpoint/2010/main" val="411708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E391B134-755B-476B-ABF7-5D082C3635A8}" type="slidenum">
              <a:rPr lang="en-US"/>
              <a:pPr/>
              <a:t>‹#›</a:t>
            </a:fld>
            <a:endParaRPr lang="en-US"/>
          </a:p>
        </p:txBody>
      </p:sp>
    </p:spTree>
    <p:extLst>
      <p:ext uri="{BB962C8B-B14F-4D97-AF65-F5344CB8AC3E}">
        <p14:creationId xmlns:p14="http://schemas.microsoft.com/office/powerpoint/2010/main" val="3417664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57E0B2C7-C6E7-4DBF-9BF4-C57367B938FA}"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9121A14-D109-4221-AABD-02BF499E8CF8}"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F08B437D-E437-4153-A517-49665ED5C4E2}"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68BECEB6-1209-4FE8-B1CC-B5EAA87F508D}" type="slidenum">
              <a:rPr lang="en-US"/>
              <a:pPr/>
              <a:t>‹#›</a:t>
            </a:fld>
            <a:endParaRPr lang="en-US"/>
          </a:p>
        </p:txBody>
      </p:sp>
      <p:sp>
        <p:nvSpPr>
          <p:cNvPr id="2065"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86" r:id="rId2"/>
    <p:sldLayoutId id="2147483695" r:id="rId3"/>
    <p:sldLayoutId id="2147483687" r:id="rId4"/>
    <p:sldLayoutId id="2147483688" r:id="rId5"/>
    <p:sldLayoutId id="2147483689" r:id="rId6"/>
    <p:sldLayoutId id="2147483690" r:id="rId7"/>
    <p:sldLayoutId id="2147483691" r:id="rId8"/>
    <p:sldLayoutId id="2147483696" r:id="rId9"/>
    <p:sldLayoutId id="2147483692" r:id="rId10"/>
    <p:sldLayoutId id="2147483693"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614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733D20D-EC6C-4BBB-BDC2-A0C452DA4ACB}" type="slidenum">
              <a:rPr lang="en-US" sz="800" b="1"/>
              <a:pPr algn="r" eaLnBrk="1" hangingPunct="1"/>
              <a:t>1</a:t>
            </a:fld>
            <a:endParaRPr lang="en-US" sz="800" b="1"/>
          </a:p>
        </p:txBody>
      </p:sp>
      <p:sp>
        <p:nvSpPr>
          <p:cNvPr id="6148"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Using Outcome Information</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defRPr/>
            </a:pPr>
            <a:r>
              <a:rPr lang="en-US" dirty="0" smtClean="0"/>
              <a:t>Generate </a:t>
            </a:r>
            <a:r>
              <a:rPr lang="en-US" i="1" dirty="0" smtClean="0"/>
              <a:t>Possible</a:t>
            </a:r>
            <a:r>
              <a:rPr lang="en-US" dirty="0" smtClean="0"/>
              <a:t>  Good Changes</a:t>
            </a:r>
          </a:p>
        </p:txBody>
      </p:sp>
      <p:sp>
        <p:nvSpPr>
          <p:cNvPr id="15363" name="Content Placeholder 2"/>
          <p:cNvSpPr>
            <a:spLocks noGrp="1"/>
          </p:cNvSpPr>
          <p:nvPr>
            <p:ph idx="1"/>
          </p:nvPr>
        </p:nvSpPr>
        <p:spPr>
          <a:xfrm>
            <a:off x="457200" y="1447800"/>
            <a:ext cx="8153400" cy="4648200"/>
          </a:xfrm>
        </p:spPr>
        <p:txBody>
          <a:bodyPr/>
          <a:lstStyle/>
          <a:p>
            <a:pPr eaLnBrk="1" hangingPunct="1"/>
            <a:r>
              <a:rPr lang="en-US" smtClean="0"/>
              <a:t>Identify the biggest barriers, hindrances</a:t>
            </a:r>
          </a:p>
          <a:p>
            <a:pPr eaLnBrk="1" hangingPunct="1"/>
            <a:r>
              <a:rPr lang="en-US" smtClean="0"/>
              <a:t>Look “inside” the findings, for hints to success</a:t>
            </a:r>
          </a:p>
          <a:p>
            <a:pPr eaLnBrk="1" hangingPunct="1"/>
            <a:r>
              <a:rPr lang="en-US" smtClean="0"/>
              <a:t>Brainstorm with a diverse group of people</a:t>
            </a:r>
          </a:p>
          <a:p>
            <a:pPr eaLnBrk="1" hangingPunct="1"/>
            <a:r>
              <a:rPr lang="en-US" smtClean="0"/>
              <a:t>Focus groups with clients</a:t>
            </a:r>
          </a:p>
          <a:p>
            <a:pPr eaLnBrk="1" hangingPunct="1"/>
            <a:r>
              <a:rPr lang="en-US" smtClean="0"/>
              <a:t>Know good practices in other CILs, agencies</a:t>
            </a:r>
          </a:p>
          <a:p>
            <a:pPr eaLnBrk="1" hangingPunct="1"/>
            <a:r>
              <a:rPr lang="en-US" smtClean="0"/>
              <a:t>Use electronic listservs passively, actively</a:t>
            </a:r>
          </a:p>
          <a:p>
            <a:pPr eaLnBrk="1" hangingPunct="1"/>
            <a:r>
              <a:rPr lang="en-US" smtClean="0"/>
              <a:t>How else?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685800"/>
            <a:ext cx="7391400" cy="3657600"/>
          </a:xfrm>
        </p:spPr>
        <p:txBody>
          <a:bodyPr/>
          <a:lstStyle/>
          <a:p>
            <a:pPr algn="r" eaLnBrk="1" hangingPunct="1">
              <a:defRPr/>
            </a:pPr>
            <a:r>
              <a:rPr lang="en-US" sz="3600" i="1" dirty="0" smtClean="0"/>
              <a:t>A great idea is a job half done.</a:t>
            </a:r>
            <a:br>
              <a:rPr lang="en-US" sz="3600" i="1" dirty="0" smtClean="0"/>
            </a:br>
            <a:r>
              <a:rPr lang="en-US" sz="3600" i="1" dirty="0" smtClean="0"/>
              <a:t/>
            </a:r>
            <a:br>
              <a:rPr lang="en-US" sz="3600" i="1" dirty="0" smtClean="0"/>
            </a:br>
            <a:r>
              <a:rPr lang="en-US" sz="2600" dirty="0" smtClean="0"/>
              <a:t>Marv Levy</a:t>
            </a:r>
            <a:br>
              <a:rPr lang="en-US" sz="2600" dirty="0" smtClean="0"/>
            </a:br>
            <a:r>
              <a:rPr lang="en-US" sz="2400" dirty="0" smtClean="0"/>
              <a:t>General Manager</a:t>
            </a:r>
            <a:br>
              <a:rPr lang="en-US" sz="2400" dirty="0" smtClean="0"/>
            </a:br>
            <a:r>
              <a:rPr lang="en-US" sz="2400" dirty="0" smtClean="0"/>
              <a:t>Buffalo Bills Football Team</a:t>
            </a:r>
            <a:endParaRPr lang="en-US" sz="2400" i="1" dirty="0" smtClean="0"/>
          </a:p>
        </p:txBody>
      </p:sp>
      <p:pic>
        <p:nvPicPr>
          <p:cNvPr id="16387" name="Picture 1" descr="Graphic of man's brain with light bulb shining on to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09800"/>
            <a:ext cx="2378075" cy="290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401762"/>
          </a:xfrm>
        </p:spPr>
        <p:txBody>
          <a:bodyPr/>
          <a:lstStyle/>
          <a:p>
            <a:pPr eaLnBrk="1" hangingPunct="1">
              <a:defRPr/>
            </a:pPr>
            <a:r>
              <a:rPr lang="en-US" dirty="0" smtClean="0"/>
              <a:t>Decide </a:t>
            </a:r>
            <a:r>
              <a:rPr lang="en-US" i="1" dirty="0" smtClean="0"/>
              <a:t>Which</a:t>
            </a:r>
            <a:r>
              <a:rPr lang="en-US" dirty="0" smtClean="0"/>
              <a:t>  Changes to Make</a:t>
            </a:r>
          </a:p>
        </p:txBody>
      </p:sp>
      <p:sp>
        <p:nvSpPr>
          <p:cNvPr id="3" name="Content Placeholder 2"/>
          <p:cNvSpPr>
            <a:spLocks noGrp="1"/>
          </p:cNvSpPr>
          <p:nvPr>
            <p:ph idx="1"/>
          </p:nvPr>
        </p:nvSpPr>
        <p:spPr>
          <a:xfrm>
            <a:off x="457200" y="1752600"/>
            <a:ext cx="8229600" cy="4495800"/>
          </a:xfrm>
        </p:spPr>
        <p:txBody>
          <a:bodyPr/>
          <a:lstStyle/>
          <a:p>
            <a:pPr marL="347472" indent="-347472" eaLnBrk="1" hangingPunct="1">
              <a:spcBef>
                <a:spcPts val="768"/>
              </a:spcBef>
              <a:buFont typeface="Arial" pitchFamily="34" charset="0"/>
              <a:buChar char="•"/>
              <a:defRPr/>
            </a:pPr>
            <a:r>
              <a:rPr lang="en-US" dirty="0" smtClean="0"/>
              <a:t>Discuss carefully all reasonable options</a:t>
            </a:r>
          </a:p>
          <a:p>
            <a:pPr marL="347472" indent="-347472" eaLnBrk="1" hangingPunct="1">
              <a:spcBef>
                <a:spcPts val="768"/>
              </a:spcBef>
              <a:buFont typeface="Arial" pitchFamily="34" charset="0"/>
              <a:buChar char="•"/>
              <a:defRPr/>
            </a:pPr>
            <a:r>
              <a:rPr lang="en-US" dirty="0" smtClean="0"/>
              <a:t>Be satisfied with “ratcheting up” outcomes</a:t>
            </a:r>
          </a:p>
          <a:p>
            <a:pPr marL="347472" indent="-347472" eaLnBrk="1" hangingPunct="1">
              <a:spcBef>
                <a:spcPts val="768"/>
              </a:spcBef>
              <a:buFont typeface="Arial" pitchFamily="34" charset="0"/>
              <a:buChar char="•"/>
              <a:defRPr/>
            </a:pPr>
            <a:r>
              <a:rPr lang="en-US" dirty="0" smtClean="0"/>
              <a:t>Reach consensus -- not necessarily a unanimous decision</a:t>
            </a:r>
          </a:p>
          <a:p>
            <a:pPr eaLnBrk="1" hangingPunct="1">
              <a:defRPr/>
            </a:pPr>
            <a:r>
              <a:rPr lang="en-US" dirty="0" smtClean="0"/>
              <a:t>How else?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defRPr/>
            </a:pPr>
            <a:r>
              <a:rPr lang="en-US" i="1" dirty="0" smtClean="0"/>
              <a:t>Implement</a:t>
            </a:r>
            <a:r>
              <a:rPr lang="en-US" dirty="0" smtClean="0"/>
              <a:t>  the Changes</a:t>
            </a:r>
          </a:p>
        </p:txBody>
      </p:sp>
      <p:sp>
        <p:nvSpPr>
          <p:cNvPr id="18435" name="Content Placeholder 2"/>
          <p:cNvSpPr>
            <a:spLocks noGrp="1"/>
          </p:cNvSpPr>
          <p:nvPr>
            <p:ph idx="1"/>
          </p:nvPr>
        </p:nvSpPr>
        <p:spPr/>
        <p:txBody>
          <a:bodyPr/>
          <a:lstStyle/>
          <a:p>
            <a:pPr eaLnBrk="1" hangingPunct="1"/>
            <a:r>
              <a:rPr lang="en-US" smtClean="0"/>
              <a:t>Be clear </a:t>
            </a:r>
            <a:r>
              <a:rPr lang="en-US" u="sng" smtClean="0"/>
              <a:t>who</a:t>
            </a:r>
            <a:r>
              <a:rPr lang="en-US" smtClean="0"/>
              <a:t> needs to do something differently</a:t>
            </a:r>
          </a:p>
          <a:p>
            <a:pPr eaLnBrk="1" hangingPunct="1"/>
            <a:r>
              <a:rPr lang="en-US" smtClean="0"/>
              <a:t>Be clear exactly </a:t>
            </a:r>
            <a:r>
              <a:rPr lang="en-US" u="sng" smtClean="0"/>
              <a:t>what</a:t>
            </a:r>
            <a:r>
              <a:rPr lang="en-US" smtClean="0"/>
              <a:t> needs to be different</a:t>
            </a:r>
          </a:p>
          <a:p>
            <a:pPr eaLnBrk="1" hangingPunct="1"/>
            <a:r>
              <a:rPr lang="en-US" smtClean="0"/>
              <a:t>Be clear </a:t>
            </a:r>
            <a:r>
              <a:rPr lang="en-US" u="sng" smtClean="0"/>
              <a:t>when</a:t>
            </a:r>
            <a:r>
              <a:rPr lang="en-US" smtClean="0"/>
              <a:t> the changes need to happen</a:t>
            </a:r>
          </a:p>
          <a:p>
            <a:pPr eaLnBrk="1" hangingPunct="1"/>
            <a:r>
              <a:rPr lang="en-US" smtClean="0"/>
              <a:t>Identify and allocate any </a:t>
            </a:r>
            <a:r>
              <a:rPr lang="en-US" u="sng" smtClean="0"/>
              <a:t>resources</a:t>
            </a:r>
            <a:r>
              <a:rPr lang="en-US" smtClean="0"/>
              <a:t> needed</a:t>
            </a:r>
          </a:p>
          <a:p>
            <a:pPr eaLnBrk="1" hangingPunct="1"/>
            <a:r>
              <a:rPr lang="en-US" smtClean="0"/>
              <a:t>Monitor to make sure the changes are </a:t>
            </a:r>
            <a:r>
              <a:rPr lang="en-US" u="sng" smtClean="0"/>
              <a:t>occurring</a:t>
            </a:r>
          </a:p>
          <a:p>
            <a:pPr eaLnBrk="1" hangingPunct="1"/>
            <a:r>
              <a:rPr lang="en-US" smtClean="0"/>
              <a:t>What else?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1295400"/>
            <a:ext cx="9144000" cy="792163"/>
          </a:xfrm>
        </p:spPr>
        <p:txBody>
          <a:bodyPr/>
          <a:lstStyle/>
          <a:p>
            <a:pPr algn="ctr" eaLnBrk="1" hangingPunct="1">
              <a:defRPr/>
            </a:pPr>
            <a:r>
              <a:rPr lang="en-US" dirty="0" smtClean="0"/>
              <a:t>Your Turn – Scenario #1</a:t>
            </a:r>
          </a:p>
        </p:txBody>
      </p:sp>
      <p:sp>
        <p:nvSpPr>
          <p:cNvPr id="19459" name="Content Placeholder 2"/>
          <p:cNvSpPr>
            <a:spLocks noGrp="1"/>
          </p:cNvSpPr>
          <p:nvPr>
            <p:ph idx="1"/>
          </p:nvPr>
        </p:nvSpPr>
        <p:spPr>
          <a:xfrm>
            <a:off x="304800" y="2514600"/>
            <a:ext cx="8382000" cy="2514600"/>
          </a:xfrm>
        </p:spPr>
        <p:txBody>
          <a:bodyPr/>
          <a:lstStyle/>
          <a:p>
            <a:pPr eaLnBrk="1" hangingPunct="1">
              <a:buFont typeface="Tahoma" panose="020B0604030504040204" pitchFamily="34" charset="0"/>
              <a:buNone/>
            </a:pPr>
            <a:r>
              <a:rPr lang="en-US" smtClean="0"/>
              <a:t>	You are reviewing the results of your Outcome Measures survey and discover that your center is placing 100% of your institutionalized  consumers into the community.  How would you use this information?</a:t>
            </a:r>
          </a:p>
          <a:p>
            <a:pPr eaLnBrk="1" hangingPunct="1">
              <a:buFont typeface="Tahoma" panose="020B0604030504040204" pitchFamily="34" charset="0"/>
              <a:buNone/>
            </a:pPr>
            <a:endParaRPr lang="en-US" smtClean="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1295400"/>
            <a:ext cx="9144000" cy="792163"/>
          </a:xfrm>
        </p:spPr>
        <p:txBody>
          <a:bodyPr/>
          <a:lstStyle/>
          <a:p>
            <a:pPr algn="ctr" eaLnBrk="1" hangingPunct="1">
              <a:defRPr/>
            </a:pPr>
            <a:r>
              <a:rPr lang="en-US" dirty="0" smtClean="0"/>
              <a:t>Your Turn – Scenario #2</a:t>
            </a:r>
          </a:p>
        </p:txBody>
      </p:sp>
      <p:sp>
        <p:nvSpPr>
          <p:cNvPr id="20483" name="Content Placeholder 2"/>
          <p:cNvSpPr>
            <a:spLocks noGrp="1"/>
          </p:cNvSpPr>
          <p:nvPr>
            <p:ph idx="1"/>
          </p:nvPr>
        </p:nvSpPr>
        <p:spPr>
          <a:xfrm>
            <a:off x="457200" y="2514600"/>
            <a:ext cx="8153400" cy="2514600"/>
          </a:xfrm>
        </p:spPr>
        <p:txBody>
          <a:bodyPr/>
          <a:lstStyle/>
          <a:p>
            <a:pPr eaLnBrk="1" hangingPunct="1">
              <a:buFont typeface="Tahoma" panose="020B0604030504040204" pitchFamily="34" charset="0"/>
              <a:buNone/>
            </a:pPr>
            <a:r>
              <a:rPr lang="en-US" smtClean="0"/>
              <a:t>	In spite of your new peer support program, you discover when reviewing survey results that only 10% of </a:t>
            </a:r>
            <a:r>
              <a:rPr lang="en-US" smtClean="0">
                <a:solidFill>
                  <a:srgbClr val="000000"/>
                </a:solidFill>
                <a:ea typeface="Calibri" panose="020F0502020204030204" pitchFamily="34" charset="0"/>
                <a:cs typeface="Times New Roman" panose="02020603050405020304" pitchFamily="18" charset="0"/>
              </a:rPr>
              <a:t>consumers are advocating on their own behalf.  How would you use this information?</a:t>
            </a:r>
            <a:endParaRPr lang="en-US" smtClean="0"/>
          </a:p>
          <a:p>
            <a:pPr eaLnBrk="1" hangingPunct="1">
              <a:buFont typeface="Tahoma" panose="020B0604030504040204" pitchFamily="34" charset="0"/>
              <a:buNone/>
            </a:pPr>
            <a:endParaRPr lang="en-US" smtClean="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21507"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22531"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7" name="Hexagon 36"/>
          <p:cNvSpPr/>
          <p:nvPr/>
        </p:nvSpPr>
        <p:spPr>
          <a:xfrm>
            <a:off x="4996117" y="170331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Hexagon 34"/>
          <p:cNvSpPr/>
          <p:nvPr/>
        </p:nvSpPr>
        <p:spPr>
          <a:xfrm>
            <a:off x="2572763" y="168426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Hexagon 30"/>
          <p:cNvSpPr/>
          <p:nvPr/>
        </p:nvSpPr>
        <p:spPr>
          <a:xfrm rot="10800000">
            <a:off x="1359039" y="2446681"/>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2" name="Picture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0388"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6"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7"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8"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10388" y="152400"/>
            <a:ext cx="200501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9 </a:t>
            </a:r>
            <a:endParaRPr lang="en-US" sz="3200" dirty="0">
              <a:solidFill>
                <a:schemeClr val="tx2"/>
              </a:solidFill>
              <a:latin typeface="Arial Rounded MT Bold" pitchFamily="34" charset="0"/>
            </a:endParaRPr>
          </a:p>
        </p:txBody>
      </p:sp>
      <p:sp>
        <p:nvSpPr>
          <p:cNvPr id="36" name="Hexagon 35"/>
          <p:cNvSpPr/>
          <p:nvPr/>
        </p:nvSpPr>
        <p:spPr>
          <a:xfrm>
            <a:off x="3781425" y="930963"/>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6117" y="3219035"/>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73" y="3962400"/>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208" y="319934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7205"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8194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pic>
        <p:nvPicPr>
          <p:cNvPr id="7207" name="Picture 2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06725" y="2035175"/>
            <a:ext cx="682625"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pic>
        <p:nvPicPr>
          <p:cNvPr id="7209" name="Picture 2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03713" y="12446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45"/>
          <p:cNvSpPr txBox="1"/>
          <p:nvPr/>
        </p:nvSpPr>
        <p:spPr>
          <a:xfrm>
            <a:off x="4038600" y="1193800"/>
            <a:ext cx="1147763"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p>
        </p:txBody>
      </p:sp>
      <p:pic>
        <p:nvPicPr>
          <p:cNvPr id="7211" name="Picture 2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4975" y="20732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7213" name="Picture 3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4975" y="35972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7215" name="Picture 3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89725"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503238"/>
            <a:ext cx="7696200" cy="792162"/>
          </a:xfrm>
        </p:spPr>
        <p:txBody>
          <a:bodyPr>
            <a:noAutofit/>
          </a:bodyPr>
          <a:lstStyle/>
          <a:p>
            <a:pPr eaLnBrk="1" fontAlgn="auto" hangingPunct="1">
              <a:spcAft>
                <a:spcPts val="0"/>
              </a:spcAft>
              <a:defRPr/>
            </a:pPr>
            <a:r>
              <a:rPr lang="en-US" dirty="0" smtClean="0"/>
              <a:t>How does outcomes </a:t>
            </a:r>
            <a:r>
              <a:rPr lang="en-US" i="1" dirty="0" smtClean="0"/>
              <a:t>management</a:t>
            </a:r>
            <a:r>
              <a:rPr lang="en-US" dirty="0" smtClean="0"/>
              <a:t> differ from outcomes </a:t>
            </a:r>
            <a:r>
              <a:rPr lang="en-US" i="1" dirty="0" smtClean="0"/>
              <a:t>measurement</a:t>
            </a:r>
            <a:r>
              <a:rPr lang="en-US" dirty="0" smtClean="0"/>
              <a:t>?</a:t>
            </a:r>
            <a:endParaRPr lang="en-US" dirty="0"/>
          </a:p>
        </p:txBody>
      </p:sp>
      <p:sp>
        <p:nvSpPr>
          <p:cNvPr id="8195" name="Content Placeholder 6"/>
          <p:cNvSpPr>
            <a:spLocks noGrp="1"/>
          </p:cNvSpPr>
          <p:nvPr>
            <p:ph sz="quarter" idx="1"/>
          </p:nvPr>
        </p:nvSpPr>
        <p:spPr>
          <a:xfrm>
            <a:off x="685800" y="1524000"/>
            <a:ext cx="8229600" cy="4525963"/>
          </a:xfrm>
        </p:spPr>
        <p:txBody>
          <a:bodyPr/>
          <a:lstStyle/>
          <a:p>
            <a:pPr marL="273050" indent="-273050" eaLnBrk="1" hangingPunct="1">
              <a:spcBef>
                <a:spcPts val="575"/>
              </a:spcBef>
              <a:buFont typeface="Wingdings 2" panose="05020102010507070707" pitchFamily="18" charset="2"/>
              <a:buNone/>
            </a:pPr>
            <a:r>
              <a:rPr lang="en-US" smtClean="0"/>
              <a:t>* Outcomes </a:t>
            </a:r>
            <a:r>
              <a:rPr lang="en-US" i="1" smtClean="0"/>
              <a:t>measurement</a:t>
            </a:r>
            <a:r>
              <a:rPr lang="en-US" smtClean="0"/>
              <a:t>  = </a:t>
            </a:r>
            <a:r>
              <a:rPr lang="en-US" i="1" smtClean="0"/>
              <a:t>measure</a:t>
            </a:r>
            <a:r>
              <a:rPr lang="en-US" smtClean="0"/>
              <a:t> program performance and </a:t>
            </a:r>
            <a:r>
              <a:rPr lang="en-US" i="1" smtClean="0"/>
              <a:t>report</a:t>
            </a:r>
            <a:r>
              <a:rPr lang="en-US" smtClean="0"/>
              <a:t> findings.  (What is happening?)</a:t>
            </a:r>
          </a:p>
          <a:p>
            <a:pPr marL="273050" indent="-273050" eaLnBrk="1" hangingPunct="1">
              <a:spcBef>
                <a:spcPts val="575"/>
              </a:spcBef>
              <a:buFont typeface="Wingdings 2" panose="05020102010507070707" pitchFamily="18" charset="2"/>
              <a:buNone/>
            </a:pPr>
            <a:endParaRPr lang="en-US" sz="1200" smtClean="0"/>
          </a:p>
          <a:p>
            <a:pPr marL="273050" indent="-273050" eaLnBrk="1" hangingPunct="1">
              <a:spcBef>
                <a:spcPts val="575"/>
              </a:spcBef>
              <a:buFont typeface="Wingdings 2" panose="05020102010507070707" pitchFamily="18" charset="2"/>
              <a:buNone/>
            </a:pPr>
            <a:r>
              <a:rPr lang="en-US" smtClean="0"/>
              <a:t>* Outcomes </a:t>
            </a:r>
            <a:r>
              <a:rPr lang="en-US" i="1" smtClean="0"/>
              <a:t>management</a:t>
            </a:r>
            <a:r>
              <a:rPr lang="en-US" smtClean="0"/>
              <a:t> = next step – encourages a program to systematically </a:t>
            </a:r>
            <a:r>
              <a:rPr lang="en-US" i="1" smtClean="0"/>
              <a:t>use</a:t>
            </a:r>
            <a:r>
              <a:rPr lang="en-US" smtClean="0"/>
              <a:t> that performance information to </a:t>
            </a:r>
            <a:r>
              <a:rPr lang="en-US" i="1" smtClean="0"/>
              <a:t>learn</a:t>
            </a:r>
            <a:r>
              <a:rPr lang="en-US" smtClean="0"/>
              <a:t> about its services and </a:t>
            </a:r>
            <a:r>
              <a:rPr lang="en-US" i="1" smtClean="0"/>
              <a:t>improve</a:t>
            </a:r>
            <a:r>
              <a:rPr lang="en-US" smtClean="0"/>
              <a:t> them.  (Why is it happening?  How can we make things better?)</a:t>
            </a:r>
          </a:p>
          <a:p>
            <a:pPr marL="273050" indent="-273050" eaLnBrk="1" hangingPunct="1">
              <a:spcBef>
                <a:spcPts val="575"/>
              </a:spcBef>
              <a:buFont typeface="Wingdings 2" panose="05020102010507070707" pitchFamily="18" charset="2"/>
              <a:buNone/>
            </a:pPr>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Why Do Outcomes Management</a:t>
            </a:r>
            <a:r>
              <a:rPr lang="en-US" dirty="0" smtClean="0"/>
              <a:t>?</a:t>
            </a:r>
            <a:endParaRPr lang="en-US" dirty="0"/>
          </a:p>
        </p:txBody>
      </p:sp>
      <p:sp>
        <p:nvSpPr>
          <p:cNvPr id="3" name="Content Placeholder 2"/>
          <p:cNvSpPr>
            <a:spLocks noGrp="1"/>
          </p:cNvSpPr>
          <p:nvPr>
            <p:ph sz="half" idx="1"/>
          </p:nvPr>
        </p:nvSpPr>
        <p:spPr>
          <a:xfrm>
            <a:off x="457200" y="1295400"/>
            <a:ext cx="4000500" cy="3276600"/>
          </a:xfrm>
        </p:spPr>
        <p:txBody>
          <a:bodyPr/>
          <a:lstStyle/>
          <a:p>
            <a:pPr marL="0" indent="0" algn="ctr" eaLnBrk="1" hangingPunct="1">
              <a:buFont typeface="Tahoma" panose="020B0604030504040204" pitchFamily="34" charset="0"/>
              <a:buNone/>
              <a:defRPr/>
            </a:pPr>
            <a:r>
              <a:rPr lang="en-US" dirty="0" smtClean="0"/>
              <a:t>Increase our CIL’s effectiveness</a:t>
            </a:r>
          </a:p>
          <a:p>
            <a:pPr algn="ctr" eaLnBrk="1" hangingPunct="1">
              <a:defRPr/>
            </a:pPr>
            <a:endParaRPr lang="en-US" dirty="0" smtClean="0"/>
          </a:p>
          <a:p>
            <a:pPr algn="ctr" eaLnBrk="1" hangingPunct="1">
              <a:defRPr/>
            </a:pPr>
            <a:endParaRPr lang="en-US" dirty="0"/>
          </a:p>
          <a:p>
            <a:pPr marL="0" indent="0" algn="ctr" eaLnBrk="1" hangingPunct="1">
              <a:buFont typeface="Tahoma" panose="020B0604030504040204" pitchFamily="34" charset="0"/>
              <a:buNone/>
              <a:defRPr/>
            </a:pPr>
            <a:endParaRPr lang="en-US" dirty="0" smtClean="0"/>
          </a:p>
          <a:p>
            <a:pPr algn="ctr" eaLnBrk="1" hangingPunct="1">
              <a:defRPr/>
            </a:pPr>
            <a:endParaRPr lang="en-US" dirty="0"/>
          </a:p>
          <a:p>
            <a:pPr algn="ctr" eaLnBrk="1" hangingPunct="1">
              <a:defRPr/>
            </a:pPr>
            <a:endParaRPr lang="en-US" dirty="0" smtClean="0"/>
          </a:p>
          <a:p>
            <a:pPr algn="ctr" eaLnBrk="1" hangingPunct="1">
              <a:defRPr/>
            </a:pPr>
            <a:endParaRPr lang="en-US" dirty="0"/>
          </a:p>
        </p:txBody>
      </p:sp>
      <p:sp>
        <p:nvSpPr>
          <p:cNvPr id="5" name="Content Placeholder 4"/>
          <p:cNvSpPr>
            <a:spLocks noGrp="1"/>
          </p:cNvSpPr>
          <p:nvPr>
            <p:ph sz="half" idx="2"/>
          </p:nvPr>
        </p:nvSpPr>
        <p:spPr>
          <a:xfrm>
            <a:off x="5029200" y="2286000"/>
            <a:ext cx="3581400" cy="685800"/>
          </a:xfrm>
        </p:spPr>
        <p:txBody>
          <a:bodyPr/>
          <a:lstStyle/>
          <a:p>
            <a:pPr marL="0" indent="0" algn="ctr" eaLnBrk="1" hangingPunct="1">
              <a:buFont typeface="Tahoma" panose="020B0604030504040204" pitchFamily="34" charset="0"/>
              <a:buNone/>
              <a:defRPr/>
            </a:pPr>
            <a:r>
              <a:rPr lang="en-US" dirty="0"/>
              <a:t>Tell </a:t>
            </a:r>
            <a:r>
              <a:rPr lang="en-US" dirty="0" smtClean="0"/>
              <a:t>our story</a:t>
            </a:r>
          </a:p>
          <a:p>
            <a:pPr algn="ctr" eaLnBrk="1" hangingPunct="1">
              <a:defRPr/>
            </a:pPr>
            <a:endParaRPr lang="en-US" dirty="0"/>
          </a:p>
          <a:p>
            <a:pPr marL="0" indent="0" algn="ctr" eaLnBrk="1" hangingPunct="1">
              <a:buFont typeface="Tahoma" panose="020B0604030504040204" pitchFamily="34" charset="0"/>
              <a:buNone/>
              <a:defRPr/>
            </a:pPr>
            <a:endParaRPr lang="en-US" dirty="0"/>
          </a:p>
        </p:txBody>
      </p:sp>
      <p:pic>
        <p:nvPicPr>
          <p:cNvPr id="9221" name="Picture 6" descr="Red and white target with dart in bulls-ey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532063"/>
            <a:ext cx="2514600" cy="188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2" descr="Man talking into megaph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048000"/>
            <a:ext cx="198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04800"/>
            <a:ext cx="7696200" cy="1752600"/>
          </a:xfrm>
        </p:spPr>
        <p:txBody>
          <a:bodyPr/>
          <a:lstStyle/>
          <a:p>
            <a:pPr eaLnBrk="1" hangingPunct="1">
              <a:defRPr/>
            </a:pPr>
            <a:r>
              <a:rPr lang="en-US" dirty="0" smtClean="0"/>
              <a:t>Bill Bratton</a:t>
            </a:r>
            <a:br>
              <a:rPr lang="en-US" dirty="0" smtClean="0"/>
            </a:br>
            <a:r>
              <a:rPr lang="en-US" sz="2800" dirty="0" smtClean="0"/>
              <a:t>New York City police commissioner under Mayor Rudy Giuliani --</a:t>
            </a:r>
            <a:endParaRPr lang="en-US" sz="2800" dirty="0"/>
          </a:p>
        </p:txBody>
      </p:sp>
      <p:sp>
        <p:nvSpPr>
          <p:cNvPr id="8194" name="Content Placeholder 2"/>
          <p:cNvSpPr>
            <a:spLocks noGrp="1"/>
          </p:cNvSpPr>
          <p:nvPr>
            <p:ph idx="1"/>
          </p:nvPr>
        </p:nvSpPr>
        <p:spPr>
          <a:xfrm>
            <a:off x="685800" y="2209800"/>
            <a:ext cx="8153400" cy="2819400"/>
          </a:xfrm>
        </p:spPr>
        <p:txBody>
          <a:bodyPr/>
          <a:lstStyle/>
          <a:p>
            <a:pPr eaLnBrk="1" hangingPunct="1">
              <a:buFont typeface="Arial" panose="020B0604020202020204" pitchFamily="34" charset="0"/>
              <a:buNone/>
            </a:pPr>
            <a:r>
              <a:rPr lang="en-US" sz="2000" smtClean="0"/>
              <a:t>	</a:t>
            </a:r>
            <a:r>
              <a:rPr lang="en-US" sz="3200" i="1" smtClean="0"/>
              <a:t>“</a:t>
            </a:r>
            <a:r>
              <a:rPr lang="en-US" sz="3600" i="1" smtClean="0"/>
              <a:t>No one ever got in trouble if the crime rate went up.  They got in trouble if they didn’t know </a:t>
            </a:r>
            <a:r>
              <a:rPr lang="en-US" sz="3600" i="1" u="sng" smtClean="0"/>
              <a:t>why</a:t>
            </a:r>
            <a:r>
              <a:rPr lang="en-US" sz="3600" i="1" smtClean="0"/>
              <a:t> it had gone up and didn’t have a plan for </a:t>
            </a:r>
            <a:r>
              <a:rPr lang="en-US" sz="3600" i="1" u="sng" smtClean="0"/>
              <a:t>dealing</a:t>
            </a:r>
            <a:r>
              <a:rPr lang="en-US" sz="3600" i="1" smtClean="0"/>
              <a:t> with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 calcmode="lin" valueType="num">
                                      <p:cBhvr additive="base">
                                        <p:cTn id="7" dur="500" fill="hold"/>
                                        <p:tgtEl>
                                          <p:spTgt spid="81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defRPr/>
            </a:pPr>
            <a:r>
              <a:rPr lang="en-US" smtClean="0"/>
              <a:t>Two Ways to Use</a:t>
            </a:r>
            <a:br>
              <a:rPr lang="en-US" smtClean="0"/>
            </a:br>
            <a:r>
              <a:rPr lang="en-US" smtClean="0"/>
              <a:t>Outcome Information</a:t>
            </a:r>
          </a:p>
        </p:txBody>
      </p:sp>
      <p:sp>
        <p:nvSpPr>
          <p:cNvPr id="3" name="Content Placeholder 2"/>
          <p:cNvSpPr>
            <a:spLocks noGrp="1"/>
          </p:cNvSpPr>
          <p:nvPr>
            <p:ph idx="1"/>
          </p:nvPr>
        </p:nvSpPr>
        <p:spPr>
          <a:xfrm>
            <a:off x="457200" y="1447800"/>
            <a:ext cx="8153400" cy="4648200"/>
          </a:xfrm>
        </p:spPr>
        <p:txBody>
          <a:bodyPr/>
          <a:lstStyle/>
          <a:p>
            <a:pPr marL="514350" indent="-514350" eaLnBrk="1" hangingPunct="1">
              <a:buFont typeface="Arial" charset="0"/>
              <a:buAutoNum type="arabicPeriod"/>
              <a:defRPr/>
            </a:pPr>
            <a:r>
              <a:rPr lang="en-US" u="sng" dirty="0" smtClean="0"/>
              <a:t>Outside</a:t>
            </a:r>
            <a:r>
              <a:rPr lang="en-US" dirty="0" smtClean="0"/>
              <a:t> our CIL – for PR value</a:t>
            </a:r>
          </a:p>
          <a:p>
            <a:pPr marL="514350" indent="-514350" eaLnBrk="1" hangingPunct="1">
              <a:buFont typeface="Arial" charset="0"/>
              <a:buNone/>
              <a:defRPr/>
            </a:pPr>
            <a:endParaRPr lang="en-US" sz="1600" dirty="0" smtClean="0"/>
          </a:p>
          <a:p>
            <a:pPr eaLnBrk="1" hangingPunct="1">
              <a:defRPr/>
            </a:pPr>
            <a:r>
              <a:rPr lang="en-US" dirty="0" smtClean="0"/>
              <a:t>Look good to many different audiences</a:t>
            </a:r>
          </a:p>
          <a:p>
            <a:pPr eaLnBrk="1" hangingPunct="1">
              <a:defRPr/>
            </a:pPr>
            <a:r>
              <a:rPr lang="en-US" dirty="0" smtClean="0"/>
              <a:t>Keep our funding, hopefully even increase it</a:t>
            </a:r>
            <a:endParaRPr lang="en-US" b="1" dirty="0" smtClean="0"/>
          </a:p>
          <a:p>
            <a:pPr eaLnBrk="1" hangingPunct="1">
              <a:defRPr/>
            </a:pPr>
            <a:r>
              <a:rPr lang="en-US" dirty="0" smtClean="0"/>
              <a:t>Recruit talented staff and volunteers</a:t>
            </a:r>
          </a:p>
          <a:p>
            <a:pPr eaLnBrk="1" hangingPunct="1">
              <a:defRPr/>
            </a:pPr>
            <a:r>
              <a:rPr lang="en-US" dirty="0" smtClean="0"/>
              <a:t>Promote our CIL to potential clients and referral sources</a:t>
            </a:r>
          </a:p>
          <a:p>
            <a:pPr eaLnBrk="1" hangingPunct="1">
              <a:defRPr/>
            </a:pPr>
            <a:r>
              <a:rPr lang="en-US" dirty="0" smtClean="0"/>
              <a:t>Encourage other agencies to collaborate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lstStyle/>
          <a:p>
            <a:pPr eaLnBrk="1" hangingPunct="1">
              <a:defRPr/>
            </a:pPr>
            <a:r>
              <a:rPr lang="en-US" dirty="0" smtClean="0"/>
              <a:t>Two Ways to Use</a:t>
            </a:r>
            <a:br>
              <a:rPr lang="en-US" dirty="0" smtClean="0"/>
            </a:br>
            <a:r>
              <a:rPr lang="en-US" dirty="0" smtClean="0"/>
              <a:t>Outcome Information</a:t>
            </a:r>
            <a:r>
              <a:rPr lang="en-US" sz="2800" dirty="0" smtClean="0"/>
              <a:t>, cont’d.</a:t>
            </a:r>
            <a:endParaRPr lang="en-US" dirty="0" smtClean="0"/>
          </a:p>
        </p:txBody>
      </p:sp>
      <p:sp>
        <p:nvSpPr>
          <p:cNvPr id="3" name="Content Placeholder 2"/>
          <p:cNvSpPr>
            <a:spLocks noGrp="1"/>
          </p:cNvSpPr>
          <p:nvPr>
            <p:ph idx="1"/>
          </p:nvPr>
        </p:nvSpPr>
        <p:spPr>
          <a:xfrm>
            <a:off x="457200" y="1447800"/>
            <a:ext cx="8153400" cy="4648200"/>
          </a:xfrm>
        </p:spPr>
        <p:txBody>
          <a:bodyPr/>
          <a:lstStyle/>
          <a:p>
            <a:pPr marL="514350" indent="-514350" eaLnBrk="1" hangingPunct="1">
              <a:buFont typeface="Arial" charset="0"/>
              <a:buAutoNum type="arabicPeriod" startAt="2"/>
              <a:defRPr/>
            </a:pPr>
            <a:r>
              <a:rPr lang="en-US" u="sng" dirty="0" smtClean="0"/>
              <a:t>Inside</a:t>
            </a:r>
            <a:r>
              <a:rPr lang="en-US" dirty="0" smtClean="0"/>
              <a:t> our CIL – for program improvement</a:t>
            </a:r>
          </a:p>
          <a:p>
            <a:pPr marL="514350" indent="-514350" eaLnBrk="1" hangingPunct="1">
              <a:buFont typeface="Arial" charset="0"/>
              <a:buNone/>
              <a:defRPr/>
            </a:pPr>
            <a:endParaRPr lang="en-US" sz="1600" dirty="0" smtClean="0"/>
          </a:p>
          <a:p>
            <a:pPr eaLnBrk="1" hangingPunct="1">
              <a:defRPr/>
            </a:pPr>
            <a:r>
              <a:rPr lang="en-US" dirty="0" smtClean="0"/>
              <a:t>Know how effective we’re being</a:t>
            </a:r>
          </a:p>
          <a:p>
            <a:pPr eaLnBrk="1" hangingPunct="1">
              <a:defRPr/>
            </a:pPr>
            <a:r>
              <a:rPr lang="en-US" dirty="0" smtClean="0"/>
              <a:t>Find ways to be even more effective</a:t>
            </a:r>
          </a:p>
          <a:p>
            <a:pPr eaLnBrk="1" hangingPunct="1">
              <a:defRPr/>
            </a:pPr>
            <a:r>
              <a:rPr lang="en-US" dirty="0" smtClean="0"/>
              <a:t>Help staff to focus on what’s important</a:t>
            </a:r>
          </a:p>
          <a:p>
            <a:pPr eaLnBrk="1" hangingPunct="1">
              <a:defRPr/>
            </a:pPr>
            <a:r>
              <a:rPr lang="en-US" dirty="0" smtClean="0"/>
              <a:t>Identify training needs</a:t>
            </a:r>
          </a:p>
          <a:p>
            <a:pPr eaLnBrk="1" hangingPunct="1">
              <a:defRPr/>
            </a:pPr>
            <a:r>
              <a:rPr lang="en-US" dirty="0" smtClean="0"/>
              <a:t>Support both short- and long-range planning</a:t>
            </a:r>
          </a:p>
          <a:p>
            <a:pPr marL="514350" indent="-514350" eaLnBrk="1" hangingPunct="1">
              <a:buFont typeface="Arial" charset="0"/>
              <a:buNone/>
              <a:defRPr/>
            </a:pPr>
            <a:endParaRPr lang="en-US" dirty="0" smtClean="0"/>
          </a:p>
          <a:p>
            <a:pPr eaLnBrk="1" hangingPunct="1">
              <a:buFont typeface="Arial" charset="0"/>
              <a:buNone/>
              <a:defRPr/>
            </a:pPr>
            <a:r>
              <a:rPr lang="en-US"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defRPr/>
            </a:pPr>
            <a:r>
              <a:rPr lang="en-US" smtClean="0"/>
              <a:t>Moving to Outcomes Management</a:t>
            </a:r>
          </a:p>
        </p:txBody>
      </p:sp>
      <p:sp>
        <p:nvSpPr>
          <p:cNvPr id="13315" name="Content Placeholder 2"/>
          <p:cNvSpPr>
            <a:spLocks noGrp="1"/>
          </p:cNvSpPr>
          <p:nvPr>
            <p:ph sz="quarter" idx="1"/>
          </p:nvPr>
        </p:nvSpPr>
        <p:spPr/>
        <p:txBody>
          <a:bodyPr/>
          <a:lstStyle/>
          <a:p>
            <a:pPr marL="514350" indent="-514350" eaLnBrk="1" hangingPunct="1">
              <a:buFont typeface="Wingdings 2" panose="05020102010507070707" pitchFamily="18" charset="2"/>
              <a:buNone/>
            </a:pPr>
            <a:r>
              <a:rPr lang="en-US" smtClean="0"/>
              <a:t>*   Measure progress on key outcomes</a:t>
            </a:r>
          </a:p>
          <a:p>
            <a:pPr marL="514350" indent="-514350" eaLnBrk="1" hangingPunct="1">
              <a:buFont typeface="Wingdings 2" panose="05020102010507070707" pitchFamily="18" charset="2"/>
              <a:buNone/>
            </a:pPr>
            <a:r>
              <a:rPr lang="en-US" smtClean="0"/>
              <a:t>*   Report outcomes to funders, others</a:t>
            </a:r>
          </a:p>
          <a:p>
            <a:pPr marL="514350" indent="-514350" algn="ctr" eaLnBrk="1" hangingPunct="1">
              <a:buFont typeface="Arial" panose="020B0604020202020204" pitchFamily="34" charset="0"/>
              <a:buNone/>
            </a:pPr>
            <a:r>
              <a:rPr lang="en-US" smtClean="0"/>
              <a:t>- - - - - - - - - - - - - - - - - - - - -</a:t>
            </a:r>
          </a:p>
          <a:p>
            <a:pPr marL="514350" indent="-514350" eaLnBrk="1" hangingPunct="1">
              <a:buFont typeface="Arial" panose="020B0604020202020204" pitchFamily="34" charset="0"/>
              <a:buNone/>
            </a:pPr>
            <a:r>
              <a:rPr lang="en-US" smtClean="0"/>
              <a:t>*   Understand why outcomes are as they are</a:t>
            </a:r>
          </a:p>
          <a:p>
            <a:pPr marL="514350" indent="-514350" eaLnBrk="1" hangingPunct="1">
              <a:buFont typeface="Arial" panose="020B0604020202020204" pitchFamily="34" charset="0"/>
              <a:buNone/>
            </a:pPr>
            <a:r>
              <a:rPr lang="en-US" smtClean="0"/>
              <a:t>*   Identify possible changes that might help</a:t>
            </a:r>
          </a:p>
          <a:p>
            <a:pPr marL="514350" indent="-514350" eaLnBrk="1" hangingPunct="1">
              <a:buFont typeface="Arial" panose="020B0604020202020204" pitchFamily="34" charset="0"/>
              <a:buNone/>
            </a:pPr>
            <a:r>
              <a:rPr lang="en-US" smtClean="0"/>
              <a:t>*   Decide which changes to implement</a:t>
            </a:r>
          </a:p>
          <a:p>
            <a:pPr marL="514350" indent="-514350" eaLnBrk="1" hangingPunct="1">
              <a:buFont typeface="Arial" panose="020B0604020202020204" pitchFamily="34" charset="0"/>
              <a:buNone/>
            </a:pPr>
            <a:r>
              <a:rPr lang="en-US" smtClean="0"/>
              <a:t>*   Implement the changes to the program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1"/>
          <p:cNvSpPr>
            <a:spLocks noGrp="1"/>
          </p:cNvSpPr>
          <p:nvPr>
            <p:ph type="title"/>
          </p:nvPr>
        </p:nvSpPr>
        <p:spPr>
          <a:xfrm>
            <a:off x="228600" y="350838"/>
            <a:ext cx="7696200" cy="792162"/>
          </a:xfrm>
        </p:spPr>
        <p:txBody>
          <a:bodyPr/>
          <a:lstStyle/>
          <a:p>
            <a:pPr eaLnBrk="1" hangingPunct="1">
              <a:defRPr/>
            </a:pPr>
            <a:r>
              <a:rPr lang="en-US" dirty="0" smtClean="0"/>
              <a:t>Understand </a:t>
            </a:r>
            <a:r>
              <a:rPr lang="en-US" i="1" dirty="0" smtClean="0"/>
              <a:t>Why</a:t>
            </a:r>
            <a:r>
              <a:rPr lang="en-US" dirty="0" smtClean="0"/>
              <a:t>  the Outcome</a:t>
            </a:r>
            <a:br>
              <a:rPr lang="en-US" dirty="0" smtClean="0"/>
            </a:br>
            <a:r>
              <a:rPr lang="en-US" dirty="0" smtClean="0"/>
              <a:t>Is What It Is</a:t>
            </a:r>
          </a:p>
        </p:txBody>
      </p:sp>
      <p:sp>
        <p:nvSpPr>
          <p:cNvPr id="14339" name="Content Placeholder 12"/>
          <p:cNvSpPr>
            <a:spLocks noGrp="1"/>
          </p:cNvSpPr>
          <p:nvPr>
            <p:ph idx="1"/>
          </p:nvPr>
        </p:nvSpPr>
        <p:spPr>
          <a:xfrm>
            <a:off x="533400" y="1371600"/>
            <a:ext cx="8153400" cy="4648200"/>
          </a:xfrm>
        </p:spPr>
        <p:txBody>
          <a:bodyPr/>
          <a:lstStyle/>
          <a:p>
            <a:pPr eaLnBrk="1" hangingPunct="1"/>
            <a:r>
              <a:rPr lang="en-US" smtClean="0"/>
              <a:t>Done by </a:t>
            </a:r>
            <a:r>
              <a:rPr lang="en-US" i="1" smtClean="0"/>
              <a:t>people</a:t>
            </a:r>
            <a:r>
              <a:rPr lang="en-US" smtClean="0"/>
              <a:t>, not computers</a:t>
            </a:r>
          </a:p>
          <a:p>
            <a:pPr eaLnBrk="1" hangingPunct="1"/>
            <a:r>
              <a:rPr lang="en-US" i="1" smtClean="0"/>
              <a:t>“How are we doing?” </a:t>
            </a:r>
            <a:r>
              <a:rPr lang="en-US" smtClean="0"/>
              <a:t>meetings with staff</a:t>
            </a:r>
          </a:p>
          <a:p>
            <a:pPr eaLnBrk="1" hangingPunct="1">
              <a:buFont typeface="Arial" panose="020B0604020202020204" pitchFamily="34" charset="0"/>
              <a:buNone/>
            </a:pPr>
            <a:r>
              <a:rPr lang="en-US" smtClean="0"/>
              <a:t>      --  Include all levels, all perspectives</a:t>
            </a:r>
          </a:p>
          <a:p>
            <a:pPr eaLnBrk="1" hangingPunct="1">
              <a:buFont typeface="Arial" panose="020B0604020202020204" pitchFamily="34" charset="0"/>
              <a:buNone/>
            </a:pPr>
            <a:r>
              <a:rPr lang="en-US" smtClean="0"/>
              <a:t>      --  Each voice is equal</a:t>
            </a:r>
          </a:p>
          <a:p>
            <a:pPr eaLnBrk="1" hangingPunct="1">
              <a:buFont typeface="Arial" panose="020B0604020202020204" pitchFamily="34" charset="0"/>
              <a:buNone/>
            </a:pPr>
            <a:r>
              <a:rPr lang="en-US" smtClean="0"/>
              <a:t>      --  Value honest discussion</a:t>
            </a:r>
          </a:p>
          <a:p>
            <a:pPr eaLnBrk="1" hangingPunct="1"/>
            <a:r>
              <a:rPr lang="en-US" smtClean="0"/>
              <a:t>Focus groups with clients</a:t>
            </a:r>
          </a:p>
          <a:p>
            <a:pPr eaLnBrk="1" hangingPunct="1"/>
            <a:r>
              <a:rPr lang="en-US" smtClean="0"/>
              <a:t>How else?</a:t>
            </a:r>
          </a:p>
          <a:p>
            <a:pPr eaLnBrk="1" hangingPunct="1">
              <a:buFont typeface="Arial" panose="020B0604020202020204" pitchFamily="34" charset="0"/>
              <a:buNone/>
            </a:pPr>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otalTime>1058</TotalTime>
  <Words>500</Words>
  <Application>Microsoft Office PowerPoint</Application>
  <PresentationFormat>On-screen Show (4:3)</PresentationFormat>
  <Paragraphs>111</Paragraphs>
  <Slides>17</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17</vt:i4>
      </vt:variant>
    </vt:vector>
  </HeadingPairs>
  <TitlesOfParts>
    <vt:vector size="28" baseType="lpstr">
      <vt:lpstr>Arial</vt:lpstr>
      <vt:lpstr>Arial Rounded MT Bold</vt:lpstr>
      <vt:lpstr>Tahoma</vt:lpstr>
      <vt:lpstr>Trebuchet MS</vt:lpstr>
      <vt:lpstr>Georgia</vt:lpstr>
      <vt:lpstr>Arial Narrow</vt:lpstr>
      <vt:lpstr>Wingdings 2</vt:lpstr>
      <vt:lpstr>Calibri</vt:lpstr>
      <vt:lpstr>Times New Roman</vt:lpstr>
      <vt:lpstr>Default Design</vt:lpstr>
      <vt:lpstr>Slipstream</vt:lpstr>
      <vt:lpstr>PowerPoint Presentation</vt:lpstr>
      <vt:lpstr>The Yellow Brick Road – Step 9 </vt:lpstr>
      <vt:lpstr>How does outcomes management differ from outcomes measurement?</vt:lpstr>
      <vt:lpstr>Why Do Outcomes Management?</vt:lpstr>
      <vt:lpstr>Bill Bratton New York City police commissioner under Mayor Rudy Giuliani --</vt:lpstr>
      <vt:lpstr>Two Ways to Use Outcome Information</vt:lpstr>
      <vt:lpstr>Two Ways to Use Outcome Information, cont’d.</vt:lpstr>
      <vt:lpstr>Moving to Outcomes Management</vt:lpstr>
      <vt:lpstr>Understand Why  the Outcome Is What It Is</vt:lpstr>
      <vt:lpstr>Generate Possible  Good Changes</vt:lpstr>
      <vt:lpstr>A great idea is a job half done.  Marv Levy General Manager Buffalo Bills Football Team</vt:lpstr>
      <vt:lpstr>Decide Which  Changes to Make</vt:lpstr>
      <vt:lpstr>Implement  the Changes</vt:lpstr>
      <vt:lpstr>Your Turn – Scenario #1</vt:lpstr>
      <vt:lpstr>Your Turn – Scenario #2</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90</cp:revision>
  <cp:lastPrinted>2011-08-17T12:43:11Z</cp:lastPrinted>
  <dcterms:created xsi:type="dcterms:W3CDTF">2011-01-05T14:17:40Z</dcterms:created>
  <dcterms:modified xsi:type="dcterms:W3CDTF">2014-02-07T19:09:02Z</dcterms:modified>
</cp:coreProperties>
</file>