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40"/>
  </p:notesMasterIdLst>
  <p:handoutMasterIdLst>
    <p:handoutMasterId r:id="rId41"/>
  </p:handoutMasterIdLst>
  <p:sldIdLst>
    <p:sldId id="492" r:id="rId2"/>
    <p:sldId id="511" r:id="rId3"/>
    <p:sldId id="512" r:id="rId4"/>
    <p:sldId id="513" r:id="rId5"/>
    <p:sldId id="514" r:id="rId6"/>
    <p:sldId id="515" r:id="rId7"/>
    <p:sldId id="516" r:id="rId8"/>
    <p:sldId id="517" r:id="rId9"/>
    <p:sldId id="518" r:id="rId10"/>
    <p:sldId id="519" r:id="rId11"/>
    <p:sldId id="520" r:id="rId12"/>
    <p:sldId id="521" r:id="rId13"/>
    <p:sldId id="522" r:id="rId14"/>
    <p:sldId id="523" r:id="rId15"/>
    <p:sldId id="524" r:id="rId16"/>
    <p:sldId id="525" r:id="rId17"/>
    <p:sldId id="526" r:id="rId18"/>
    <p:sldId id="527" r:id="rId19"/>
    <p:sldId id="528" r:id="rId20"/>
    <p:sldId id="529" r:id="rId21"/>
    <p:sldId id="530" r:id="rId22"/>
    <p:sldId id="531" r:id="rId23"/>
    <p:sldId id="532" r:id="rId24"/>
    <p:sldId id="533" r:id="rId25"/>
    <p:sldId id="534" r:id="rId26"/>
    <p:sldId id="535" r:id="rId27"/>
    <p:sldId id="536" r:id="rId28"/>
    <p:sldId id="537" r:id="rId29"/>
    <p:sldId id="540" r:id="rId30"/>
    <p:sldId id="541" r:id="rId31"/>
    <p:sldId id="542" r:id="rId32"/>
    <p:sldId id="543" r:id="rId33"/>
    <p:sldId id="544" r:id="rId34"/>
    <p:sldId id="545" r:id="rId35"/>
    <p:sldId id="546" r:id="rId36"/>
    <p:sldId id="547" r:id="rId37"/>
    <p:sldId id="510" r:id="rId38"/>
    <p:sldId id="318" r:id="rId39"/>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3300"/>
    <a:srgbClr val="990033"/>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4600" autoAdjust="0"/>
    <p:restoredTop sz="94640" autoAdjust="0"/>
  </p:normalViewPr>
  <p:slideViewPr>
    <p:cSldViewPr>
      <p:cViewPr>
        <p:scale>
          <a:sx n="93" d="100"/>
          <a:sy n="93" d="100"/>
        </p:scale>
        <p:origin x="-1282" y="-5"/>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9576"/>
    </p:cViewPr>
  </p:sorterViewPr>
  <p:notesViewPr>
    <p:cSldViewPr>
      <p:cViewPr varScale="1">
        <p:scale>
          <a:sx n="64" d="100"/>
          <a:sy n="64" d="100"/>
        </p:scale>
        <p:origin x="1646" y="-259"/>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E93E6568-D653-4B50-A7DE-42B198757D95}" type="datetimeFigureOut">
              <a:rPr lang="en-US" smtClean="0"/>
              <a:pPr/>
              <a:t>9/4/2014</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19889795-308A-4145-A447-E1ADDDED3CD0}" type="slidenum">
              <a:rPr lang="en-US" smtClean="0"/>
              <a:pPr/>
              <a:t>‹#›</a:t>
            </a:fld>
            <a:endParaRPr lang="en-US"/>
          </a:p>
        </p:txBody>
      </p:sp>
    </p:spTree>
    <p:extLst>
      <p:ext uri="{BB962C8B-B14F-4D97-AF65-F5344CB8AC3E}">
        <p14:creationId xmlns:p14="http://schemas.microsoft.com/office/powerpoint/2010/main" val="337800314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bwMode="auto">
          <a:xfrm>
            <a:off x="0" y="0"/>
            <a:ext cx="3037840"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t" anchorCtr="0" compatLnSpc="1">
            <a:prstTxWarp prst="textNoShape">
              <a:avLst/>
            </a:prstTxWarp>
          </a:bodyPr>
          <a:lstStyle>
            <a:lvl1pPr>
              <a:defRPr sz="1200"/>
            </a:lvl1pPr>
          </a:lstStyle>
          <a:p>
            <a:endParaRPr lang="en-US"/>
          </a:p>
        </p:txBody>
      </p:sp>
      <p:sp>
        <p:nvSpPr>
          <p:cNvPr id="26627" name="Rectangle 3"/>
          <p:cNvSpPr>
            <a:spLocks noGrp="1" noChangeArrowheads="1"/>
          </p:cNvSpPr>
          <p:nvPr>
            <p:ph type="dt" idx="1"/>
          </p:nvPr>
        </p:nvSpPr>
        <p:spPr bwMode="auto">
          <a:xfrm>
            <a:off x="3970938" y="0"/>
            <a:ext cx="3037840"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t" anchorCtr="0" compatLnSpc="1">
            <a:prstTxWarp prst="textNoShape">
              <a:avLst/>
            </a:prstTxWarp>
          </a:bodyPr>
          <a:lstStyle>
            <a:lvl1pPr algn="r">
              <a:defRPr sz="1200"/>
            </a:lvl1pPr>
          </a:lstStyle>
          <a:p>
            <a:endParaRPr lang="en-US"/>
          </a:p>
        </p:txBody>
      </p:sp>
      <p:sp>
        <p:nvSpPr>
          <p:cNvPr id="26628"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6629" name="Rectangle 5"/>
          <p:cNvSpPr>
            <a:spLocks noGrp="1" noChangeArrowheads="1"/>
          </p:cNvSpPr>
          <p:nvPr>
            <p:ph type="body" sz="quarter" idx="3"/>
          </p:nvPr>
        </p:nvSpPr>
        <p:spPr bwMode="auto">
          <a:xfrm>
            <a:off x="701040" y="4415790"/>
            <a:ext cx="5608320" cy="41833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6630" name="Rectangle 6"/>
          <p:cNvSpPr>
            <a:spLocks noGrp="1" noChangeArrowheads="1"/>
          </p:cNvSpPr>
          <p:nvPr>
            <p:ph type="ftr" sz="quarter" idx="4"/>
          </p:nvPr>
        </p:nvSpPr>
        <p:spPr bwMode="auto">
          <a:xfrm>
            <a:off x="0" y="8829967"/>
            <a:ext cx="3037840"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b" anchorCtr="0" compatLnSpc="1">
            <a:prstTxWarp prst="textNoShape">
              <a:avLst/>
            </a:prstTxWarp>
          </a:bodyPr>
          <a:lstStyle>
            <a:lvl1pPr>
              <a:defRPr sz="1200"/>
            </a:lvl1pPr>
          </a:lstStyle>
          <a:p>
            <a:endParaRPr lang="en-US"/>
          </a:p>
        </p:txBody>
      </p:sp>
      <p:sp>
        <p:nvSpPr>
          <p:cNvPr id="26631" name="Rectangle 7"/>
          <p:cNvSpPr>
            <a:spLocks noGrp="1" noChangeArrowheads="1"/>
          </p:cNvSpPr>
          <p:nvPr>
            <p:ph type="sldNum" sz="quarter" idx="5"/>
          </p:nvPr>
        </p:nvSpPr>
        <p:spPr bwMode="auto">
          <a:xfrm>
            <a:off x="3970938" y="8829967"/>
            <a:ext cx="3037840"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b" anchorCtr="0" compatLnSpc="1">
            <a:prstTxWarp prst="textNoShape">
              <a:avLst/>
            </a:prstTxWarp>
          </a:bodyPr>
          <a:lstStyle>
            <a:lvl1pPr algn="r">
              <a:defRPr sz="1200"/>
            </a:lvl1pPr>
          </a:lstStyle>
          <a:p>
            <a:fld id="{D3E77D9F-7F95-4728-B6EF-22AC0E70A73D}" type="slidenum">
              <a:rPr lang="en-US"/>
              <a:pPr/>
              <a:t>‹#›</a:t>
            </a:fld>
            <a:endParaRPr lang="en-US"/>
          </a:p>
        </p:txBody>
      </p:sp>
    </p:spTree>
    <p:extLst>
      <p:ext uri="{BB962C8B-B14F-4D97-AF65-F5344CB8AC3E}">
        <p14:creationId xmlns:p14="http://schemas.microsoft.com/office/powerpoint/2010/main" val="2384726982"/>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8337241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
            <a:ext cx="7696200" cy="792162"/>
          </a:xfrm>
        </p:spPr>
        <p:txBody>
          <a:bodyPr/>
          <a:lstStyle>
            <a:lvl1pPr>
              <a:defRPr sz="2800">
                <a:effectLst/>
              </a:defRPr>
            </a:lvl1pPr>
          </a:lstStyle>
          <a:p>
            <a:r>
              <a:rPr lang="en-US" dirty="0" smtClean="0"/>
              <a:t>Click to edit Master title style</a:t>
            </a:r>
            <a:endParaRPr lang="en-US" dirty="0"/>
          </a:p>
        </p:txBody>
      </p:sp>
      <p:sp>
        <p:nvSpPr>
          <p:cNvPr id="3" name="Content Placeholder 2"/>
          <p:cNvSpPr>
            <a:spLocks noGrp="1"/>
          </p:cNvSpPr>
          <p:nvPr>
            <p:ph idx="1"/>
          </p:nvPr>
        </p:nvSpPr>
        <p:spPr>
          <a:xfrm>
            <a:off x="228600" y="990600"/>
            <a:ext cx="8763000" cy="5105400"/>
          </a:xfrm>
        </p:spPr>
        <p:txBody>
          <a:bodyPr/>
          <a:lstStyle>
            <a:lvl1pPr>
              <a:buClr>
                <a:schemeClr val="tx1"/>
              </a:buClr>
              <a:defRPr sz="2400">
                <a:solidFill>
                  <a:schemeClr val="tx1"/>
                </a:solidFill>
              </a:defRPr>
            </a:lvl1pPr>
            <a:lvl2pPr>
              <a:buClr>
                <a:schemeClr val="tx1"/>
              </a:buClr>
              <a:defRPr sz="2400">
                <a:solidFill>
                  <a:schemeClr val="tx1"/>
                </a:solidFill>
              </a:defRPr>
            </a:lvl2pPr>
            <a:lvl3pPr>
              <a:buClr>
                <a:schemeClr val="tx1"/>
              </a:buClr>
              <a:defRPr sz="2400">
                <a:solidFill>
                  <a:schemeClr val="tx1"/>
                </a:solidFill>
              </a:defRPr>
            </a:lvl3pPr>
            <a:lvl4pPr>
              <a:buClr>
                <a:schemeClr val="tx1"/>
              </a:buClr>
              <a:defRPr sz="2000">
                <a:solidFill>
                  <a:schemeClr val="tx1"/>
                </a:solidFill>
              </a:defRPr>
            </a:lvl4pPr>
            <a:lvl5pPr>
              <a:buClr>
                <a:schemeClr val="tx1"/>
              </a:buClr>
              <a:defRPr sz="2000">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3"/>
          <p:cNvSpPr>
            <a:spLocks noGrp="1"/>
          </p:cNvSpPr>
          <p:nvPr>
            <p:ph type="sldNum" sz="quarter" idx="10"/>
          </p:nvPr>
        </p:nvSpPr>
        <p:spPr/>
        <p:txBody>
          <a:bodyPr/>
          <a:lstStyle>
            <a:lvl1pPr>
              <a:defRPr/>
            </a:lvl1pPr>
          </a:lstStyle>
          <a:p>
            <a:fld id="{E845F1E0-072B-4482-A55C-C9459BF73A59}" type="slidenum">
              <a:rPr lang="en-US"/>
              <a:pPr/>
              <a:t>‹#›</a:t>
            </a:fld>
            <a:endParaRPr lang="en-US"/>
          </a:p>
        </p:txBody>
      </p:sp>
    </p:spTree>
    <p:extLst>
      <p:ext uri="{BB962C8B-B14F-4D97-AF65-F5344CB8AC3E}">
        <p14:creationId xmlns:p14="http://schemas.microsoft.com/office/powerpoint/2010/main" val="9706297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
            <a:ext cx="7696200" cy="792162"/>
          </a:xfrm>
        </p:spPr>
        <p:txBody>
          <a:bodyPr/>
          <a:lstStyle>
            <a:lvl1pPr>
              <a:defRPr sz="2800">
                <a:effectLst/>
              </a:defRPr>
            </a:lvl1pPr>
          </a:lstStyle>
          <a:p>
            <a:r>
              <a:rPr lang="en-US" smtClean="0"/>
              <a:t>Click to edit Master title style</a:t>
            </a:r>
            <a:endParaRPr lang="en-US"/>
          </a:p>
        </p:txBody>
      </p:sp>
      <p:sp>
        <p:nvSpPr>
          <p:cNvPr id="3" name="Content Placeholder 2"/>
          <p:cNvSpPr>
            <a:spLocks noGrp="1"/>
          </p:cNvSpPr>
          <p:nvPr>
            <p:ph sz="half" idx="1"/>
          </p:nvPr>
        </p:nvSpPr>
        <p:spPr>
          <a:xfrm>
            <a:off x="457200" y="1066800"/>
            <a:ext cx="4000500" cy="4648200"/>
          </a:xfrm>
        </p:spPr>
        <p:txBody>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066800"/>
            <a:ext cx="4000500" cy="4648200"/>
          </a:xfrm>
        </p:spPr>
        <p:txBody>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lvl1pPr>
              <a:defRPr/>
            </a:lvl1pPr>
          </a:lstStyle>
          <a:p>
            <a:fld id="{8D7B4AB0-468A-46DE-B615-5CC7AEAE2C55}" type="slidenum">
              <a:rPr lang="en-US"/>
              <a:pPr/>
              <a:t>‹#›</a:t>
            </a:fld>
            <a:endParaRPr lang="en-US"/>
          </a:p>
        </p:txBody>
      </p:sp>
    </p:spTree>
    <p:extLst>
      <p:ext uri="{BB962C8B-B14F-4D97-AF65-F5344CB8AC3E}">
        <p14:creationId xmlns:p14="http://schemas.microsoft.com/office/powerpoint/2010/main" val="5910833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7696200" cy="792162"/>
          </a:xfrm>
        </p:spPr>
        <p:txBody>
          <a:bodyPr/>
          <a:lstStyle>
            <a:lvl1pPr>
              <a:defRPr sz="2800">
                <a:effectLst/>
              </a:defRPr>
            </a:lvl1p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a:lvl1pPr>
          </a:lstStyle>
          <a:p>
            <a:fld id="{60D4201B-09AD-49CD-8337-0991FF37B6EC}" type="slidenum">
              <a:rPr lang="en-US"/>
              <a:pPr/>
              <a:t>‹#›</a:t>
            </a:fld>
            <a:endParaRPr lang="en-US"/>
          </a:p>
        </p:txBody>
      </p:sp>
    </p:spTree>
    <p:extLst>
      <p:ext uri="{BB962C8B-B14F-4D97-AF65-F5344CB8AC3E}">
        <p14:creationId xmlns:p14="http://schemas.microsoft.com/office/powerpoint/2010/main" val="31102704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E3632984-7CD9-4665-A1CB-8B402E191319}" type="slidenum">
              <a:rPr lang="en-US"/>
              <a:pPr/>
              <a:t>‹#›</a:t>
            </a:fld>
            <a:endParaRPr lang="en-US"/>
          </a:p>
        </p:txBody>
      </p:sp>
    </p:spTree>
    <p:extLst>
      <p:ext uri="{BB962C8B-B14F-4D97-AF65-F5344CB8AC3E}">
        <p14:creationId xmlns:p14="http://schemas.microsoft.com/office/powerpoint/2010/main" val="2005736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28600" y="76200"/>
            <a:ext cx="7696200" cy="792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228600" y="990600"/>
            <a:ext cx="8686800" cy="510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030" name="Rectangle 6"/>
          <p:cNvSpPr>
            <a:spLocks noGrp="1" noChangeArrowheads="1"/>
          </p:cNvSpPr>
          <p:nvPr>
            <p:ph type="sldNum" sz="quarter" idx="4"/>
          </p:nvPr>
        </p:nvSpPr>
        <p:spPr bwMode="auto">
          <a:xfrm>
            <a:off x="2918725" y="6272466"/>
            <a:ext cx="23622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b="1">
                <a:solidFill>
                  <a:schemeClr val="bg1"/>
                </a:solidFill>
              </a:defRPr>
            </a:lvl1pPr>
          </a:lstStyle>
          <a:p>
            <a:fld id="{946C5288-9E79-4436-A925-C1D56EBA5A02}" type="slidenum">
              <a:rPr lang="en-US"/>
              <a:pPr/>
              <a:t>‹#›</a:t>
            </a:fld>
            <a:endParaRPr lang="en-US"/>
          </a:p>
        </p:txBody>
      </p:sp>
      <p:sp>
        <p:nvSpPr>
          <p:cNvPr id="2" name="Rectangle 6"/>
          <p:cNvSpPr>
            <a:spLocks noChangeArrowheads="1"/>
          </p:cNvSpPr>
          <p:nvPr/>
        </p:nvSpPr>
        <p:spPr bwMode="auto">
          <a:xfrm>
            <a:off x="8305800" y="6381750"/>
            <a:ext cx="609600"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r"/>
            <a:fld id="{0D777517-D118-49AF-82B7-874C6E4E8FD1}" type="slidenum">
              <a:rPr lang="en-US" sz="800" b="1"/>
              <a:pPr algn="r"/>
              <a:t>‹#›</a:t>
            </a:fld>
            <a:endParaRPr lang="en-US" sz="800" b="1"/>
          </a:p>
        </p:txBody>
      </p:sp>
      <p:pic>
        <p:nvPicPr>
          <p:cNvPr id="8" name="Picture 7" descr="IL-NET logo and IL-NET, a project of ILRU-Independent Living Research Utilization."/>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457200" y="6129963"/>
            <a:ext cx="2833816" cy="524256"/>
          </a:xfrm>
          <a:prstGeom prst="rect">
            <a:avLst/>
          </a:prstGeom>
        </p:spPr>
      </p:pic>
      <p:pic>
        <p:nvPicPr>
          <p:cNvPr id="3" name="Picture 2" descr="ilru logo - ilru in red block letters with blue eyebrow swoosh across the top"/>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8113817" y="76200"/>
            <a:ext cx="993566" cy="469353"/>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4" r:id="rId4"/>
    <p:sldLayoutId id="2147483655" r:id="rId5"/>
  </p:sldLayoutIdLst>
  <p:hf hdr="0" ftr="0" dt="0"/>
  <p:txStyles>
    <p:titleStyle>
      <a:lvl1pPr algn="l" rtl="0" fontAlgn="base">
        <a:spcBef>
          <a:spcPct val="0"/>
        </a:spcBef>
        <a:spcAft>
          <a:spcPct val="0"/>
        </a:spcAft>
        <a:defRPr sz="2800" b="1">
          <a:solidFill>
            <a:schemeClr val="accent2"/>
          </a:solidFill>
          <a:effectLst/>
          <a:latin typeface="+mj-lt"/>
          <a:ea typeface="+mj-ea"/>
          <a:cs typeface="+mj-cs"/>
        </a:defRPr>
      </a:lvl1pPr>
      <a:lvl2pPr algn="l" rtl="0" fontAlgn="base">
        <a:spcBef>
          <a:spcPct val="0"/>
        </a:spcBef>
        <a:spcAft>
          <a:spcPct val="0"/>
        </a:spcAft>
        <a:defRPr sz="3200" b="1">
          <a:solidFill>
            <a:schemeClr val="accent2"/>
          </a:solidFill>
          <a:effectLst>
            <a:outerShdw blurRad="38100" dist="38100" dir="2700000" algn="tl">
              <a:srgbClr val="C0C0C0"/>
            </a:outerShdw>
          </a:effectLst>
          <a:latin typeface="Arial Rounded MT Bold" pitchFamily="34" charset="0"/>
        </a:defRPr>
      </a:lvl2pPr>
      <a:lvl3pPr algn="l" rtl="0" fontAlgn="base">
        <a:spcBef>
          <a:spcPct val="0"/>
        </a:spcBef>
        <a:spcAft>
          <a:spcPct val="0"/>
        </a:spcAft>
        <a:defRPr sz="3200" b="1">
          <a:solidFill>
            <a:schemeClr val="accent2"/>
          </a:solidFill>
          <a:effectLst>
            <a:outerShdw blurRad="38100" dist="38100" dir="2700000" algn="tl">
              <a:srgbClr val="C0C0C0"/>
            </a:outerShdw>
          </a:effectLst>
          <a:latin typeface="Arial Rounded MT Bold" pitchFamily="34" charset="0"/>
        </a:defRPr>
      </a:lvl3pPr>
      <a:lvl4pPr algn="l" rtl="0" fontAlgn="base">
        <a:spcBef>
          <a:spcPct val="0"/>
        </a:spcBef>
        <a:spcAft>
          <a:spcPct val="0"/>
        </a:spcAft>
        <a:defRPr sz="3200" b="1">
          <a:solidFill>
            <a:schemeClr val="accent2"/>
          </a:solidFill>
          <a:effectLst>
            <a:outerShdw blurRad="38100" dist="38100" dir="2700000" algn="tl">
              <a:srgbClr val="C0C0C0"/>
            </a:outerShdw>
          </a:effectLst>
          <a:latin typeface="Arial Rounded MT Bold" pitchFamily="34" charset="0"/>
        </a:defRPr>
      </a:lvl4pPr>
      <a:lvl5pPr algn="l" rtl="0" fontAlgn="base">
        <a:spcBef>
          <a:spcPct val="0"/>
        </a:spcBef>
        <a:spcAft>
          <a:spcPct val="0"/>
        </a:spcAft>
        <a:defRPr sz="3200" b="1">
          <a:solidFill>
            <a:schemeClr val="accent2"/>
          </a:solidFill>
          <a:effectLst>
            <a:outerShdw blurRad="38100" dist="38100" dir="2700000" algn="tl">
              <a:srgbClr val="C0C0C0"/>
            </a:outerShdw>
          </a:effectLst>
          <a:latin typeface="Arial Rounded MT Bold" pitchFamily="34" charset="0"/>
        </a:defRPr>
      </a:lvl5pPr>
      <a:lvl6pPr marL="457200" algn="l" rtl="0" fontAlgn="base">
        <a:spcBef>
          <a:spcPct val="0"/>
        </a:spcBef>
        <a:spcAft>
          <a:spcPct val="0"/>
        </a:spcAft>
        <a:defRPr sz="3200" b="1">
          <a:solidFill>
            <a:schemeClr val="accent2"/>
          </a:solidFill>
          <a:effectLst>
            <a:outerShdw blurRad="38100" dist="38100" dir="2700000" algn="tl">
              <a:srgbClr val="C0C0C0"/>
            </a:outerShdw>
          </a:effectLst>
          <a:latin typeface="Arial Rounded MT Bold" pitchFamily="34" charset="0"/>
        </a:defRPr>
      </a:lvl6pPr>
      <a:lvl7pPr marL="914400" algn="l" rtl="0" fontAlgn="base">
        <a:spcBef>
          <a:spcPct val="0"/>
        </a:spcBef>
        <a:spcAft>
          <a:spcPct val="0"/>
        </a:spcAft>
        <a:defRPr sz="3200" b="1">
          <a:solidFill>
            <a:schemeClr val="accent2"/>
          </a:solidFill>
          <a:effectLst>
            <a:outerShdw blurRad="38100" dist="38100" dir="2700000" algn="tl">
              <a:srgbClr val="C0C0C0"/>
            </a:outerShdw>
          </a:effectLst>
          <a:latin typeface="Arial Rounded MT Bold" pitchFamily="34" charset="0"/>
        </a:defRPr>
      </a:lvl7pPr>
      <a:lvl8pPr marL="1371600" algn="l" rtl="0" fontAlgn="base">
        <a:spcBef>
          <a:spcPct val="0"/>
        </a:spcBef>
        <a:spcAft>
          <a:spcPct val="0"/>
        </a:spcAft>
        <a:defRPr sz="3200" b="1">
          <a:solidFill>
            <a:schemeClr val="accent2"/>
          </a:solidFill>
          <a:effectLst>
            <a:outerShdw blurRad="38100" dist="38100" dir="2700000" algn="tl">
              <a:srgbClr val="C0C0C0"/>
            </a:outerShdw>
          </a:effectLst>
          <a:latin typeface="Arial Rounded MT Bold" pitchFamily="34" charset="0"/>
        </a:defRPr>
      </a:lvl8pPr>
      <a:lvl9pPr marL="1828800" algn="l" rtl="0" fontAlgn="base">
        <a:spcBef>
          <a:spcPct val="0"/>
        </a:spcBef>
        <a:spcAft>
          <a:spcPct val="0"/>
        </a:spcAft>
        <a:defRPr sz="3200" b="1">
          <a:solidFill>
            <a:schemeClr val="accent2"/>
          </a:solidFill>
          <a:effectLst>
            <a:outerShdw blurRad="38100" dist="38100" dir="2700000" algn="tl">
              <a:srgbClr val="C0C0C0"/>
            </a:outerShdw>
          </a:effectLst>
          <a:latin typeface="Arial Rounded MT Bold" pitchFamily="34" charset="0"/>
        </a:defRPr>
      </a:lvl9pPr>
    </p:titleStyle>
    <p:bodyStyle>
      <a:lvl1pPr marL="342900" indent="-342900" algn="l" rtl="0" fontAlgn="base">
        <a:spcBef>
          <a:spcPct val="20000"/>
        </a:spcBef>
        <a:spcAft>
          <a:spcPct val="0"/>
        </a:spcAft>
        <a:buClr>
          <a:schemeClr val="accent2"/>
        </a:buClr>
        <a:buFont typeface="Tahoma" pitchFamily="34" charset="0"/>
        <a:buChar char="•"/>
        <a:defRPr sz="2600">
          <a:solidFill>
            <a:schemeClr val="tx1"/>
          </a:solidFill>
          <a:latin typeface="+mn-lt"/>
          <a:ea typeface="+mn-ea"/>
          <a:cs typeface="+mn-cs"/>
        </a:defRPr>
      </a:lvl1pPr>
      <a:lvl2pPr marL="742950" indent="-285750" algn="l" rtl="0" fontAlgn="base">
        <a:spcBef>
          <a:spcPct val="20000"/>
        </a:spcBef>
        <a:spcAft>
          <a:spcPct val="0"/>
        </a:spcAft>
        <a:buFont typeface="Tahoma" pitchFamily="34" charset="0"/>
        <a:buChar char="•"/>
        <a:defRPr sz="2400">
          <a:solidFill>
            <a:schemeClr val="accent2"/>
          </a:solidFill>
          <a:latin typeface="+mn-lt"/>
        </a:defRPr>
      </a:lvl2pPr>
      <a:lvl3pPr marL="1143000" indent="-228600" algn="l" rtl="0" fontAlgn="base">
        <a:spcBef>
          <a:spcPct val="20000"/>
        </a:spcBef>
        <a:spcAft>
          <a:spcPct val="0"/>
        </a:spcAft>
        <a:buFont typeface="Tahoma" pitchFamily="34" charset="0"/>
        <a:buChar char="•"/>
        <a:defRPr sz="2400">
          <a:solidFill>
            <a:schemeClr val="accent2"/>
          </a:solidFill>
          <a:latin typeface="+mn-lt"/>
        </a:defRPr>
      </a:lvl3pPr>
      <a:lvl4pPr marL="1600200" indent="-228600" algn="l" rtl="0" fontAlgn="base">
        <a:spcBef>
          <a:spcPct val="20000"/>
        </a:spcBef>
        <a:spcAft>
          <a:spcPct val="0"/>
        </a:spcAft>
        <a:buFont typeface="Tahoma" pitchFamily="34" charset="0"/>
        <a:buChar char="•"/>
        <a:defRPr sz="2000">
          <a:solidFill>
            <a:schemeClr val="accent2"/>
          </a:solidFill>
          <a:latin typeface="+mn-lt"/>
        </a:defRPr>
      </a:lvl4pPr>
      <a:lvl5pPr marL="2057400" indent="-228600" algn="l" rtl="0" fontAlgn="base">
        <a:spcBef>
          <a:spcPct val="20000"/>
        </a:spcBef>
        <a:spcAft>
          <a:spcPct val="0"/>
        </a:spcAft>
        <a:buFont typeface="Tahoma" pitchFamily="34" charset="0"/>
        <a:buChar char="•"/>
        <a:defRPr sz="2000">
          <a:solidFill>
            <a:schemeClr val="accent2"/>
          </a:solidFill>
          <a:latin typeface="+mn-lt"/>
        </a:defRPr>
      </a:lvl5pPr>
      <a:lvl6pPr marL="2514600" indent="-228600" algn="l" rtl="0" fontAlgn="base">
        <a:spcBef>
          <a:spcPct val="20000"/>
        </a:spcBef>
        <a:spcAft>
          <a:spcPct val="0"/>
        </a:spcAft>
        <a:buFont typeface="Tahoma" pitchFamily="34" charset="0"/>
        <a:buChar char="•"/>
        <a:defRPr sz="2000">
          <a:solidFill>
            <a:schemeClr val="accent2"/>
          </a:solidFill>
          <a:latin typeface="+mn-lt"/>
        </a:defRPr>
      </a:lvl6pPr>
      <a:lvl7pPr marL="2971800" indent="-228600" algn="l" rtl="0" fontAlgn="base">
        <a:spcBef>
          <a:spcPct val="20000"/>
        </a:spcBef>
        <a:spcAft>
          <a:spcPct val="0"/>
        </a:spcAft>
        <a:buFont typeface="Tahoma" pitchFamily="34" charset="0"/>
        <a:buChar char="•"/>
        <a:defRPr sz="2000">
          <a:solidFill>
            <a:schemeClr val="accent2"/>
          </a:solidFill>
          <a:latin typeface="+mn-lt"/>
        </a:defRPr>
      </a:lvl7pPr>
      <a:lvl8pPr marL="3429000" indent="-228600" algn="l" rtl="0" fontAlgn="base">
        <a:spcBef>
          <a:spcPct val="20000"/>
        </a:spcBef>
        <a:spcAft>
          <a:spcPct val="0"/>
        </a:spcAft>
        <a:buFont typeface="Tahoma" pitchFamily="34" charset="0"/>
        <a:buChar char="•"/>
        <a:defRPr sz="2000">
          <a:solidFill>
            <a:schemeClr val="accent2"/>
          </a:solidFill>
          <a:latin typeface="+mn-lt"/>
        </a:defRPr>
      </a:lvl8pPr>
      <a:lvl9pPr marL="3886200" indent="-228600" algn="l" rtl="0" fontAlgn="base">
        <a:spcBef>
          <a:spcPct val="20000"/>
        </a:spcBef>
        <a:spcAft>
          <a:spcPct val="0"/>
        </a:spcAft>
        <a:buFont typeface="Tahoma" pitchFamily="34" charset="0"/>
        <a:buChar char="•"/>
        <a:defRPr sz="2000">
          <a:solidFill>
            <a:schemeClr val="accent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0" name="Rectangle 6"/>
          <p:cNvSpPr>
            <a:spLocks noChangeArrowheads="1"/>
          </p:cNvSpPr>
          <p:nvPr/>
        </p:nvSpPr>
        <p:spPr bwMode="auto">
          <a:xfrm>
            <a:off x="8305800" y="6381750"/>
            <a:ext cx="609600"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r"/>
            <a:fld id="{7FD5A621-1AD0-47EF-BA17-073629B1A68C}" type="slidenum">
              <a:rPr lang="en-US" sz="800" b="1"/>
              <a:pPr algn="r"/>
              <a:t>1</a:t>
            </a:fld>
            <a:endParaRPr lang="en-US" sz="800" b="1" dirty="0"/>
          </a:p>
        </p:txBody>
      </p:sp>
      <p:pic>
        <p:nvPicPr>
          <p:cNvPr id="1026" name="Picture 2" descr="IL-NET Logo in blue block letters, with CIL-NET SILC-NET underneath in smaller red letter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52246" y="392024"/>
            <a:ext cx="1581754" cy="86214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0" y="1882775"/>
            <a:ext cx="9144000" cy="1470025"/>
          </a:xfrm>
        </p:spPr>
        <p:txBody>
          <a:bodyPr/>
          <a:lstStyle/>
          <a:p>
            <a:pPr algn="ctr">
              <a:spcBef>
                <a:spcPct val="20000"/>
              </a:spcBef>
            </a:pPr>
            <a:r>
              <a:rPr lang="en-US" sz="2800" dirty="0" smtClean="0">
                <a:effectLst/>
              </a:rPr>
              <a:t>Building an Effective Peer Support Program: </a:t>
            </a:r>
            <a:br>
              <a:rPr lang="en-US" sz="2800" dirty="0" smtClean="0">
                <a:effectLst/>
              </a:rPr>
            </a:br>
            <a:r>
              <a:rPr lang="en-US" sz="2800" dirty="0" smtClean="0">
                <a:effectLst/>
              </a:rPr>
              <a:t>A Proven Volunteer Model</a:t>
            </a:r>
            <a:br>
              <a:rPr lang="en-US" sz="2800" dirty="0" smtClean="0">
                <a:effectLst/>
              </a:rPr>
            </a:br>
            <a:r>
              <a:rPr lang="en-US" sz="2800" dirty="0" smtClean="0">
                <a:effectLst/>
              </a:rPr>
              <a:t/>
            </a:r>
            <a:br>
              <a:rPr lang="en-US" sz="2800" dirty="0" smtClean="0">
                <a:effectLst/>
              </a:rPr>
            </a:br>
            <a:r>
              <a:rPr lang="en-US" sz="2400" dirty="0" smtClean="0"/>
              <a:t>Implementing an Effective Peer Support Program</a:t>
            </a:r>
            <a:r>
              <a:rPr lang="en-US" sz="2400" dirty="0">
                <a:solidFill>
                  <a:srgbClr val="333399"/>
                </a:solidFill>
                <a:latin typeface="Arial Rounded MT Bold" pitchFamily="34" charset="0"/>
              </a:rPr>
              <a:t/>
            </a:r>
            <a:br>
              <a:rPr lang="en-US" sz="2400" dirty="0">
                <a:solidFill>
                  <a:srgbClr val="333399"/>
                </a:solidFill>
                <a:latin typeface="Arial Rounded MT Bold" pitchFamily="34" charset="0"/>
              </a:rPr>
            </a:br>
            <a:endParaRPr lang="en-US" sz="2800" dirty="0"/>
          </a:p>
        </p:txBody>
      </p:sp>
      <p:sp>
        <p:nvSpPr>
          <p:cNvPr id="3" name="Subtitle 2"/>
          <p:cNvSpPr>
            <a:spLocks noGrp="1"/>
          </p:cNvSpPr>
          <p:nvPr>
            <p:ph type="subTitle" idx="1"/>
          </p:nvPr>
        </p:nvSpPr>
        <p:spPr>
          <a:xfrm>
            <a:off x="1219200" y="3200400"/>
            <a:ext cx="6400800" cy="3048000"/>
          </a:xfrm>
        </p:spPr>
        <p:txBody>
          <a:bodyPr/>
          <a:lstStyle/>
          <a:p>
            <a:endParaRPr lang="en-US" sz="2400" dirty="0" smtClean="0">
              <a:solidFill>
                <a:srgbClr val="333399"/>
              </a:solidFill>
              <a:latin typeface="Arial Rounded MT Bold" pitchFamily="34" charset="0"/>
            </a:endParaRPr>
          </a:p>
          <a:p>
            <a:r>
              <a:rPr lang="en-US" sz="2400" dirty="0" smtClean="0">
                <a:solidFill>
                  <a:srgbClr val="333399"/>
                </a:solidFill>
                <a:latin typeface="Arial Rounded MT Bold" pitchFamily="34" charset="0"/>
              </a:rPr>
              <a:t>September 23, 2014</a:t>
            </a:r>
          </a:p>
          <a:p>
            <a:r>
              <a:rPr lang="en-US" sz="2400" dirty="0" smtClean="0">
                <a:solidFill>
                  <a:srgbClr val="333399"/>
                </a:solidFill>
                <a:latin typeface="Arial Rounded MT Bold" pitchFamily="34" charset="0"/>
              </a:rPr>
              <a:t>1:30 p.m. – 4:15 p.m.</a:t>
            </a:r>
            <a:endParaRPr lang="en-US" sz="2400" i="1" dirty="0">
              <a:solidFill>
                <a:srgbClr val="333399"/>
              </a:solidFill>
              <a:latin typeface="Arial Rounded MT Bold" pitchFamily="34" charset="0"/>
            </a:endParaRPr>
          </a:p>
          <a:p>
            <a:endParaRPr lang="en-US" sz="1050" i="1" dirty="0" smtClean="0">
              <a:solidFill>
                <a:srgbClr val="333399"/>
              </a:solidFill>
              <a:latin typeface="Arial Rounded MT Bold" pitchFamily="34" charset="0"/>
            </a:endParaRPr>
          </a:p>
          <a:p>
            <a:r>
              <a:rPr lang="en-US" sz="2400" i="1" dirty="0" smtClean="0">
                <a:solidFill>
                  <a:srgbClr val="333399"/>
                </a:solidFill>
                <a:latin typeface="Arial Rounded MT Bold" pitchFamily="34" charset="0"/>
              </a:rPr>
              <a:t>Presenters:</a:t>
            </a:r>
            <a:endParaRPr lang="en-US" sz="2400" dirty="0"/>
          </a:p>
          <a:p>
            <a:r>
              <a:rPr lang="en-US" sz="2400" dirty="0" smtClean="0">
                <a:solidFill>
                  <a:srgbClr val="333399"/>
                </a:solidFill>
                <a:latin typeface="Arial Rounded MT Bold" pitchFamily="34" charset="0"/>
              </a:rPr>
              <a:t>Amina Kruck</a:t>
            </a:r>
          </a:p>
          <a:p>
            <a:r>
              <a:rPr lang="en-US" sz="2400" dirty="0" smtClean="0">
                <a:solidFill>
                  <a:srgbClr val="333399"/>
                </a:solidFill>
                <a:latin typeface="Arial Rounded MT Bold" pitchFamily="34" charset="0"/>
              </a:rPr>
              <a:t>April Reed</a:t>
            </a:r>
            <a:endParaRPr lang="en-US" sz="2400" dirty="0">
              <a:solidFill>
                <a:srgbClr val="333399"/>
              </a:solidFill>
              <a:latin typeface="Arial Rounded MT Bold" pitchFamily="34" charset="0"/>
            </a:endParaRPr>
          </a:p>
        </p:txBody>
      </p:sp>
    </p:spTree>
    <p:extLst>
      <p:ext uri="{BB962C8B-B14F-4D97-AF65-F5344CB8AC3E}">
        <p14:creationId xmlns:p14="http://schemas.microsoft.com/office/powerpoint/2010/main" val="317224814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Marketing the Peer Mentor Program, </a:t>
            </a:r>
            <a:r>
              <a:rPr lang="en-US" sz="2400" dirty="0" smtClean="0"/>
              <a:t>cont’d.4</a:t>
            </a:r>
            <a:endParaRPr lang="en-US" sz="2400" dirty="0"/>
          </a:p>
        </p:txBody>
      </p:sp>
      <p:pic>
        <p:nvPicPr>
          <p:cNvPr id="6" name="Content Placeholder 5" descr="Screenshot of ABIL's f Peer Mentoring Services webpage"/>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67756" y="868362"/>
            <a:ext cx="7254316" cy="5227638"/>
          </a:xfrm>
        </p:spPr>
      </p:pic>
    </p:spTree>
    <p:extLst>
      <p:ext uri="{BB962C8B-B14F-4D97-AF65-F5344CB8AC3E}">
        <p14:creationId xmlns:p14="http://schemas.microsoft.com/office/powerpoint/2010/main" val="39007287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2"/>
          <p:cNvSpPr>
            <a:spLocks noGrp="1" noChangeArrowheads="1"/>
          </p:cNvSpPr>
          <p:nvPr>
            <p:ph type="title"/>
          </p:nvPr>
        </p:nvSpPr>
        <p:spPr/>
        <p:txBody>
          <a:bodyPr/>
          <a:lstStyle/>
          <a:p>
            <a:pPr>
              <a:defRPr/>
            </a:pPr>
            <a:r>
              <a:rPr lang="en-US" dirty="0" smtClean="0"/>
              <a:t>Peer Mentor Qualifications</a:t>
            </a:r>
          </a:p>
        </p:txBody>
      </p:sp>
      <p:sp>
        <p:nvSpPr>
          <p:cNvPr id="69634" name="Rectangle 3"/>
          <p:cNvSpPr>
            <a:spLocks noGrp="1" noChangeArrowheads="1"/>
          </p:cNvSpPr>
          <p:nvPr>
            <p:ph type="body" idx="1"/>
          </p:nvPr>
        </p:nvSpPr>
        <p:spPr/>
        <p:txBody>
          <a:bodyPr/>
          <a:lstStyle/>
          <a:p>
            <a:pPr>
              <a:lnSpc>
                <a:spcPct val="90000"/>
              </a:lnSpc>
              <a:buFont typeface="Wingdings" pitchFamily="2" charset="2"/>
              <a:buNone/>
            </a:pPr>
            <a:r>
              <a:rPr lang="en-US" sz="2600" b="1" dirty="0" smtClean="0"/>
              <a:t>Peer mentors must</a:t>
            </a:r>
            <a:r>
              <a:rPr lang="en-US" sz="2600" b="1" dirty="0" smtClean="0">
                <a:latin typeface="Tahoma" panose="020B0604030504040204" pitchFamily="34" charset="0"/>
                <a:ea typeface="Tahoma" panose="020B0604030504040204" pitchFamily="34" charset="0"/>
                <a:cs typeface="Tahoma" panose="020B0604030504040204" pitchFamily="34" charset="0"/>
              </a:rPr>
              <a:t>―</a:t>
            </a:r>
            <a:endParaRPr lang="en-US" sz="2600" b="1" dirty="0" smtClean="0"/>
          </a:p>
          <a:p>
            <a:pPr lvl="1">
              <a:lnSpc>
                <a:spcPct val="90000"/>
              </a:lnSpc>
            </a:pPr>
            <a:r>
              <a:rPr lang="en-US" sz="2600" dirty="0" smtClean="0"/>
              <a:t>Be at least 18 years old</a:t>
            </a:r>
          </a:p>
          <a:p>
            <a:pPr lvl="1">
              <a:lnSpc>
                <a:spcPct val="90000"/>
              </a:lnSpc>
            </a:pPr>
            <a:r>
              <a:rPr lang="en-US" sz="2600" dirty="0" smtClean="0"/>
              <a:t>Complete an application and provide character references</a:t>
            </a:r>
          </a:p>
          <a:p>
            <a:pPr>
              <a:lnSpc>
                <a:spcPct val="90000"/>
              </a:lnSpc>
            </a:pPr>
            <a:r>
              <a:rPr lang="en-US" sz="2600" dirty="0" smtClean="0"/>
              <a:t>Program Application Form</a:t>
            </a:r>
            <a:r>
              <a:rPr lang="en-US" sz="2600" b="1" dirty="0" smtClean="0"/>
              <a:t> </a:t>
            </a:r>
            <a:r>
              <a:rPr lang="en-US" sz="2600" dirty="0" smtClean="0"/>
              <a:t>(see pages 121-122) </a:t>
            </a:r>
          </a:p>
          <a:p>
            <a:pPr lvl="1">
              <a:lnSpc>
                <a:spcPct val="90000"/>
              </a:lnSpc>
            </a:pPr>
            <a:r>
              <a:rPr lang="en-US" sz="2600" dirty="0" smtClean="0"/>
              <a:t>Criminal background</a:t>
            </a:r>
          </a:p>
          <a:p>
            <a:pPr lvl="1">
              <a:lnSpc>
                <a:spcPct val="90000"/>
              </a:lnSpc>
            </a:pPr>
            <a:r>
              <a:rPr lang="en-US" sz="2600" dirty="0" smtClean="0"/>
              <a:t>Days of availability</a:t>
            </a:r>
          </a:p>
          <a:p>
            <a:pPr lvl="1">
              <a:lnSpc>
                <a:spcPct val="90000"/>
              </a:lnSpc>
            </a:pPr>
            <a:r>
              <a:rPr lang="en-US" sz="2600" dirty="0" smtClean="0"/>
              <a:t>Areas of mentor’s interest</a:t>
            </a:r>
          </a:p>
          <a:p>
            <a:pPr lvl="2">
              <a:lnSpc>
                <a:spcPct val="90000"/>
              </a:lnSpc>
            </a:pPr>
            <a:r>
              <a:rPr lang="en-US" sz="2600" dirty="0" smtClean="0"/>
              <a:t>Matches questions asked on consumer request form, (see pages 123-124) </a:t>
            </a:r>
          </a:p>
          <a:p>
            <a:pPr>
              <a:lnSpc>
                <a:spcPct val="90000"/>
              </a:lnSpc>
            </a:pPr>
            <a:endParaRPr lang="en-US" sz="2600" dirty="0" smtClean="0"/>
          </a:p>
          <a:p>
            <a:pPr lvl="1">
              <a:lnSpc>
                <a:spcPct val="90000"/>
              </a:lnSpc>
            </a:pPr>
            <a:endParaRPr lang="en-US" sz="2600" dirty="0" smtClean="0"/>
          </a:p>
          <a:p>
            <a:pPr>
              <a:lnSpc>
                <a:spcPct val="90000"/>
              </a:lnSpc>
            </a:pPr>
            <a:endParaRPr lang="en-US" sz="2600" dirty="0" smtClean="0"/>
          </a:p>
        </p:txBody>
      </p:sp>
    </p:spTree>
    <p:extLst>
      <p:ext uri="{BB962C8B-B14F-4D97-AF65-F5344CB8AC3E}">
        <p14:creationId xmlns:p14="http://schemas.microsoft.com/office/powerpoint/2010/main" val="36284478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p:txBody>
          <a:bodyPr/>
          <a:lstStyle/>
          <a:p>
            <a:pPr>
              <a:defRPr/>
            </a:pPr>
            <a:r>
              <a:rPr lang="en-US" dirty="0" smtClean="0"/>
              <a:t>Peer Mentor Qualifications, </a:t>
            </a:r>
            <a:r>
              <a:rPr lang="en-US" sz="2400" dirty="0" smtClean="0"/>
              <a:t>cont’d.</a:t>
            </a:r>
          </a:p>
        </p:txBody>
      </p:sp>
      <p:sp>
        <p:nvSpPr>
          <p:cNvPr id="70658" name="Rectangle 3"/>
          <p:cNvSpPr>
            <a:spLocks noGrp="1" noChangeArrowheads="1"/>
          </p:cNvSpPr>
          <p:nvPr>
            <p:ph type="body" idx="1"/>
          </p:nvPr>
        </p:nvSpPr>
        <p:spPr/>
        <p:txBody>
          <a:bodyPr/>
          <a:lstStyle/>
          <a:p>
            <a:r>
              <a:rPr lang="en-US" sz="2600" dirty="0" smtClean="0"/>
              <a:t>Complete a phone or in-person interview with Volunteer Coordinator or staff person coordinating the services</a:t>
            </a:r>
          </a:p>
          <a:p>
            <a:pPr lvl="1"/>
            <a:r>
              <a:rPr lang="en-US" sz="2600" dirty="0" smtClean="0"/>
              <a:t>Applicants can learn more about the expectations of the program</a:t>
            </a:r>
          </a:p>
          <a:p>
            <a:pPr lvl="1"/>
            <a:r>
              <a:rPr lang="en-US" sz="2600" dirty="0" smtClean="0"/>
              <a:t>Explore applicant’s interests and skills they can share with a mentee</a:t>
            </a:r>
          </a:p>
          <a:p>
            <a:pPr>
              <a:buFont typeface="Tahoma" pitchFamily="34" charset="0"/>
              <a:buNone/>
            </a:pPr>
            <a:endParaRPr lang="en-US" sz="2600" dirty="0" smtClean="0"/>
          </a:p>
        </p:txBody>
      </p:sp>
    </p:spTree>
    <p:extLst>
      <p:ext uri="{BB962C8B-B14F-4D97-AF65-F5344CB8AC3E}">
        <p14:creationId xmlns:p14="http://schemas.microsoft.com/office/powerpoint/2010/main" val="141488970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2"/>
          <p:cNvSpPr>
            <a:spLocks noGrp="1" noChangeArrowheads="1"/>
          </p:cNvSpPr>
          <p:nvPr>
            <p:ph type="title"/>
          </p:nvPr>
        </p:nvSpPr>
        <p:spPr/>
        <p:txBody>
          <a:bodyPr/>
          <a:lstStyle/>
          <a:p>
            <a:r>
              <a:rPr lang="en-US" sz="2800" dirty="0" smtClean="0">
                <a:effectLst/>
              </a:rPr>
              <a:t>Peer Mentor Qualifications</a:t>
            </a:r>
            <a:r>
              <a:rPr lang="en-US" sz="2800" dirty="0" smtClean="0">
                <a:effectLst/>
                <a:ea typeface="Tahoma" panose="020B0604030504040204" pitchFamily="34" charset="0"/>
                <a:cs typeface="Tahoma" panose="020B0604030504040204" pitchFamily="34" charset="0"/>
              </a:rPr>
              <a:t>―</a:t>
            </a:r>
            <a:br>
              <a:rPr lang="en-US" sz="2800" dirty="0" smtClean="0">
                <a:effectLst/>
                <a:ea typeface="Tahoma" panose="020B0604030504040204" pitchFamily="34" charset="0"/>
                <a:cs typeface="Tahoma" panose="020B0604030504040204" pitchFamily="34" charset="0"/>
              </a:rPr>
            </a:br>
            <a:r>
              <a:rPr lang="en-US" sz="2800" dirty="0" smtClean="0">
                <a:effectLst/>
                <a:ea typeface="Tahoma" panose="020B0604030504040204" pitchFamily="34" charset="0"/>
                <a:cs typeface="Tahoma" panose="020B0604030504040204" pitchFamily="34" charset="0"/>
              </a:rPr>
              <a:t>Character Reference Form</a:t>
            </a:r>
            <a:endParaRPr lang="en-US" sz="2400" dirty="0" smtClean="0">
              <a:effectLst/>
            </a:endParaRPr>
          </a:p>
        </p:txBody>
      </p:sp>
      <p:sp>
        <p:nvSpPr>
          <p:cNvPr id="71682" name="Rectangle 3"/>
          <p:cNvSpPr>
            <a:spLocks noGrp="1" noChangeArrowheads="1"/>
          </p:cNvSpPr>
          <p:nvPr>
            <p:ph type="body" idx="1"/>
          </p:nvPr>
        </p:nvSpPr>
        <p:spPr/>
        <p:txBody>
          <a:bodyPr/>
          <a:lstStyle/>
          <a:p>
            <a:r>
              <a:rPr lang="en-US" sz="2600" dirty="0" smtClean="0"/>
              <a:t>Character Reference Form  </a:t>
            </a:r>
          </a:p>
          <a:p>
            <a:pPr lvl="1"/>
            <a:r>
              <a:rPr lang="en-US" sz="2600" dirty="0" smtClean="0"/>
              <a:t>Important to check character references even if the person is well known through CIL staff</a:t>
            </a:r>
          </a:p>
          <a:p>
            <a:pPr lvl="1"/>
            <a:r>
              <a:rPr lang="en-US" sz="2600" dirty="0" smtClean="0"/>
              <a:t>Asks information about the applicant, such as:</a:t>
            </a:r>
          </a:p>
          <a:p>
            <a:pPr lvl="2"/>
            <a:r>
              <a:rPr lang="en-US" sz="2600" dirty="0" smtClean="0"/>
              <a:t>length of time they have known each other</a:t>
            </a:r>
          </a:p>
          <a:p>
            <a:pPr lvl="2"/>
            <a:r>
              <a:rPr lang="en-US" sz="2600" dirty="0" smtClean="0"/>
              <a:t>if they have abused drugs and/or alcohol</a:t>
            </a:r>
          </a:p>
          <a:p>
            <a:pPr lvl="2"/>
            <a:r>
              <a:rPr lang="en-US" sz="2600" dirty="0" smtClean="0"/>
              <a:t>if they were involved in a felony or crime</a:t>
            </a:r>
          </a:p>
          <a:p>
            <a:pPr lvl="2"/>
            <a:r>
              <a:rPr lang="en-US" sz="2600" dirty="0" smtClean="0"/>
              <a:t>dependability</a:t>
            </a:r>
          </a:p>
          <a:p>
            <a:pPr lvl="2"/>
            <a:r>
              <a:rPr lang="en-US" sz="2600" dirty="0" smtClean="0"/>
              <a:t>patience</a:t>
            </a:r>
          </a:p>
          <a:p>
            <a:pPr lvl="2"/>
            <a:r>
              <a:rPr lang="en-US" sz="2600" dirty="0" smtClean="0"/>
              <a:t>concern for and respect of others</a:t>
            </a:r>
          </a:p>
          <a:p>
            <a:endParaRPr lang="en-US" sz="2600" dirty="0" smtClean="0"/>
          </a:p>
        </p:txBody>
      </p:sp>
    </p:spTree>
    <p:extLst>
      <p:ext uri="{BB962C8B-B14F-4D97-AF65-F5344CB8AC3E}">
        <p14:creationId xmlns:p14="http://schemas.microsoft.com/office/powerpoint/2010/main" val="144782755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2"/>
          <p:cNvSpPr>
            <a:spLocks noGrp="1" noChangeArrowheads="1"/>
          </p:cNvSpPr>
          <p:nvPr>
            <p:ph type="title"/>
          </p:nvPr>
        </p:nvSpPr>
        <p:spPr/>
        <p:txBody>
          <a:bodyPr/>
          <a:lstStyle/>
          <a:p>
            <a:pPr>
              <a:defRPr/>
            </a:pPr>
            <a:r>
              <a:rPr lang="en-US" dirty="0" smtClean="0"/>
              <a:t>Peer Mentor Qualifications</a:t>
            </a:r>
            <a:r>
              <a:rPr lang="en-US" dirty="0" smtClean="0">
                <a:latin typeface="Tahoma" panose="020B0604030504040204" pitchFamily="34" charset="0"/>
                <a:ea typeface="Tahoma" panose="020B0604030504040204" pitchFamily="34" charset="0"/>
                <a:cs typeface="Tahoma" panose="020B0604030504040204" pitchFamily="34" charset="0"/>
              </a:rPr>
              <a:t>―</a:t>
            </a:r>
            <a:br>
              <a:rPr lang="en-US" dirty="0" smtClean="0">
                <a:latin typeface="Tahoma" panose="020B0604030504040204" pitchFamily="34" charset="0"/>
                <a:ea typeface="Tahoma" panose="020B0604030504040204" pitchFamily="34" charset="0"/>
                <a:cs typeface="Tahoma" panose="020B0604030504040204" pitchFamily="34" charset="0"/>
              </a:rPr>
            </a:br>
            <a:r>
              <a:rPr lang="en-US" dirty="0" smtClean="0"/>
              <a:t>Mentor </a:t>
            </a:r>
            <a:r>
              <a:rPr lang="en-US" dirty="0"/>
              <a:t>Rules &amp; Guidelines </a:t>
            </a:r>
            <a:r>
              <a:rPr lang="en-US" dirty="0" smtClean="0"/>
              <a:t>Form</a:t>
            </a:r>
            <a:endParaRPr lang="en-US" sz="2400" dirty="0" smtClean="0"/>
          </a:p>
        </p:txBody>
      </p:sp>
      <p:sp>
        <p:nvSpPr>
          <p:cNvPr id="72706" name="Rectangle 3"/>
          <p:cNvSpPr>
            <a:spLocks noGrp="1" noChangeArrowheads="1"/>
          </p:cNvSpPr>
          <p:nvPr>
            <p:ph type="body" idx="1"/>
          </p:nvPr>
        </p:nvSpPr>
        <p:spPr>
          <a:xfrm>
            <a:off x="228600" y="990600"/>
            <a:ext cx="8610600" cy="5105400"/>
          </a:xfrm>
        </p:spPr>
        <p:txBody>
          <a:bodyPr/>
          <a:lstStyle/>
          <a:p>
            <a:r>
              <a:rPr lang="en-US" sz="2600" dirty="0" smtClean="0"/>
              <a:t>Have a </a:t>
            </a:r>
            <a:r>
              <a:rPr lang="en-US" sz="2600" b="1" dirty="0" smtClean="0"/>
              <a:t>Mentor Rules &amp; Guidelines Form</a:t>
            </a:r>
            <a:r>
              <a:rPr lang="en-US" sz="2600" dirty="0" smtClean="0"/>
              <a:t> (see pages 108-109) that sets boundaries and establishes expectations</a:t>
            </a:r>
          </a:p>
          <a:p>
            <a:pPr lvl="1"/>
            <a:r>
              <a:rPr lang="en-US" sz="2600" dirty="0" smtClean="0"/>
              <a:t>Mentor must sign at Peer Mentor Training agreeing to</a:t>
            </a:r>
            <a:r>
              <a:rPr lang="en-US" sz="2600" dirty="0" smtClean="0">
                <a:latin typeface="Tahoma" panose="020B0604030504040204" pitchFamily="34" charset="0"/>
                <a:ea typeface="Tahoma" panose="020B0604030504040204" pitchFamily="34" charset="0"/>
                <a:cs typeface="Tahoma" panose="020B0604030504040204" pitchFamily="34" charset="0"/>
              </a:rPr>
              <a:t>―</a:t>
            </a:r>
            <a:endParaRPr lang="en-US" sz="2600" dirty="0" smtClean="0"/>
          </a:p>
          <a:p>
            <a:pPr lvl="2"/>
            <a:r>
              <a:rPr lang="en-US" sz="2600" dirty="0" smtClean="0"/>
              <a:t>maintain consumer confidentiality</a:t>
            </a:r>
          </a:p>
          <a:p>
            <a:pPr lvl="2"/>
            <a:r>
              <a:rPr lang="en-US" sz="2600" dirty="0" smtClean="0"/>
              <a:t>report any consumer suicidal or homicidal thoughts or suspicion of abuse</a:t>
            </a:r>
          </a:p>
          <a:p>
            <a:pPr lvl="2"/>
            <a:r>
              <a:rPr lang="en-US" sz="2600" dirty="0" smtClean="0"/>
              <a:t>maintain proper mentor/friendship relationship (No mentor/mentee dating!)</a:t>
            </a:r>
          </a:p>
          <a:p>
            <a:pPr lvl="1">
              <a:buFont typeface="Tahoma" pitchFamily="34" charset="0"/>
              <a:buNone/>
            </a:pPr>
            <a:endParaRPr lang="en-US" sz="2600" dirty="0" smtClean="0"/>
          </a:p>
          <a:p>
            <a:endParaRPr lang="en-US" sz="2600" dirty="0" smtClean="0"/>
          </a:p>
        </p:txBody>
      </p:sp>
    </p:spTree>
    <p:extLst>
      <p:ext uri="{BB962C8B-B14F-4D97-AF65-F5344CB8AC3E}">
        <p14:creationId xmlns:p14="http://schemas.microsoft.com/office/powerpoint/2010/main" val="127361967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2"/>
          <p:cNvSpPr>
            <a:spLocks noGrp="1" noChangeArrowheads="1"/>
          </p:cNvSpPr>
          <p:nvPr>
            <p:ph type="title"/>
          </p:nvPr>
        </p:nvSpPr>
        <p:spPr/>
        <p:txBody>
          <a:bodyPr/>
          <a:lstStyle/>
          <a:p>
            <a:r>
              <a:rPr lang="en-US" dirty="0"/>
              <a:t>Peer Mentor Qualifications</a:t>
            </a:r>
            <a:r>
              <a:rPr lang="en-US" dirty="0">
                <a:latin typeface="Tahoma" panose="020B0604030504040204" pitchFamily="34" charset="0"/>
                <a:ea typeface="Tahoma" panose="020B0604030504040204" pitchFamily="34" charset="0"/>
                <a:cs typeface="Tahoma" panose="020B0604030504040204" pitchFamily="34" charset="0"/>
              </a:rPr>
              <a:t>―</a:t>
            </a:r>
            <a:br>
              <a:rPr lang="en-US" dirty="0">
                <a:latin typeface="Tahoma" panose="020B0604030504040204" pitchFamily="34" charset="0"/>
                <a:ea typeface="Tahoma" panose="020B0604030504040204" pitchFamily="34" charset="0"/>
                <a:cs typeface="Tahoma" panose="020B0604030504040204" pitchFamily="34" charset="0"/>
              </a:rPr>
            </a:br>
            <a:r>
              <a:rPr lang="en-US" dirty="0" smtClean="0"/>
              <a:t>Keeping in Contact</a:t>
            </a:r>
            <a:endParaRPr lang="en-US" sz="2400" dirty="0" smtClean="0">
              <a:effectLst/>
            </a:endParaRPr>
          </a:p>
        </p:txBody>
      </p:sp>
      <p:sp>
        <p:nvSpPr>
          <p:cNvPr id="73730" name="Rectangle 3"/>
          <p:cNvSpPr>
            <a:spLocks noGrp="1" noChangeArrowheads="1"/>
          </p:cNvSpPr>
          <p:nvPr>
            <p:ph type="body" idx="1"/>
          </p:nvPr>
        </p:nvSpPr>
        <p:spPr/>
        <p:txBody>
          <a:bodyPr/>
          <a:lstStyle/>
          <a:p>
            <a:pPr lvl="1"/>
            <a:r>
              <a:rPr lang="en-US" sz="2600" dirty="0" smtClean="0"/>
              <a:t>Have regular contact with mentee</a:t>
            </a:r>
          </a:p>
          <a:p>
            <a:pPr lvl="2"/>
            <a:r>
              <a:rPr lang="en-US" sz="2600" dirty="0" smtClean="0"/>
              <a:t>Mentors must agree to be in touch with a mentee a minimum of two times a month.  Contact can be by phone, email, or in person.</a:t>
            </a:r>
          </a:p>
          <a:p>
            <a:pPr marL="914400" lvl="2" indent="0">
              <a:buNone/>
            </a:pPr>
            <a:endParaRPr lang="en-US" sz="2600" dirty="0"/>
          </a:p>
          <a:p>
            <a:pPr marL="914400" lvl="2" indent="0">
              <a:buNone/>
            </a:pPr>
            <a:endParaRPr lang="en-US" sz="2600" dirty="0" smtClean="0"/>
          </a:p>
        </p:txBody>
      </p:sp>
      <p:pic>
        <p:nvPicPr>
          <p:cNvPr id="4" name="Picture 3" descr="Two men standing talking with each othe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67000" y="3124200"/>
            <a:ext cx="3733800" cy="2492312"/>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419098393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2"/>
          <p:cNvSpPr>
            <a:spLocks noGrp="1" noChangeArrowheads="1"/>
          </p:cNvSpPr>
          <p:nvPr>
            <p:ph type="title"/>
          </p:nvPr>
        </p:nvSpPr>
        <p:spPr/>
        <p:txBody>
          <a:bodyPr/>
          <a:lstStyle/>
          <a:p>
            <a:r>
              <a:rPr lang="en-US" dirty="0"/>
              <a:t>Peer Mentor Qualifications</a:t>
            </a:r>
            <a:r>
              <a:rPr lang="en-US" dirty="0">
                <a:latin typeface="Tahoma" panose="020B0604030504040204" pitchFamily="34" charset="0"/>
                <a:ea typeface="Tahoma" panose="020B0604030504040204" pitchFamily="34" charset="0"/>
                <a:cs typeface="Tahoma" panose="020B0604030504040204" pitchFamily="34" charset="0"/>
              </a:rPr>
              <a:t>―</a:t>
            </a:r>
            <a:br>
              <a:rPr lang="en-US" dirty="0">
                <a:latin typeface="Tahoma" panose="020B0604030504040204" pitchFamily="34" charset="0"/>
                <a:ea typeface="Tahoma" panose="020B0604030504040204" pitchFamily="34" charset="0"/>
                <a:cs typeface="Tahoma" panose="020B0604030504040204" pitchFamily="34" charset="0"/>
              </a:rPr>
            </a:br>
            <a:r>
              <a:rPr lang="en-US" dirty="0"/>
              <a:t>Volunteer Duty to Report Policy </a:t>
            </a:r>
            <a:r>
              <a:rPr lang="en-US" dirty="0" smtClean="0"/>
              <a:t>Form</a:t>
            </a:r>
            <a:endParaRPr lang="en-US" sz="2400" dirty="0" smtClean="0">
              <a:effectLst/>
            </a:endParaRPr>
          </a:p>
        </p:txBody>
      </p:sp>
      <p:sp>
        <p:nvSpPr>
          <p:cNvPr id="74754" name="Rectangle 3"/>
          <p:cNvSpPr>
            <a:spLocks noGrp="1" noChangeArrowheads="1"/>
          </p:cNvSpPr>
          <p:nvPr>
            <p:ph type="body" idx="1"/>
          </p:nvPr>
        </p:nvSpPr>
        <p:spPr>
          <a:xfrm>
            <a:off x="228600" y="990600"/>
            <a:ext cx="8915400" cy="5105400"/>
          </a:xfrm>
        </p:spPr>
        <p:txBody>
          <a:bodyPr/>
          <a:lstStyle/>
          <a:p>
            <a:r>
              <a:rPr lang="en-US" sz="2600" dirty="0" smtClean="0"/>
              <a:t>Volunteer Duty to Report Policy Form (see pages 103-104 ) </a:t>
            </a:r>
          </a:p>
          <a:p>
            <a:pPr lvl="1"/>
            <a:r>
              <a:rPr lang="en-US" sz="2600" dirty="0" smtClean="0"/>
              <a:t>Mentor must sign the Volunteer Duty Report at the Peer Mentor Training</a:t>
            </a:r>
          </a:p>
          <a:p>
            <a:pPr lvl="1"/>
            <a:r>
              <a:rPr lang="en-US" sz="2600" dirty="0" smtClean="0"/>
              <a:t>Outlines requirements for mentors if their mentee reports feeling suicidal, homicidal, or reports any incident of abuse</a:t>
            </a:r>
          </a:p>
          <a:p>
            <a:endParaRPr lang="en-US" sz="2600" dirty="0" smtClean="0"/>
          </a:p>
        </p:txBody>
      </p:sp>
    </p:spTree>
    <p:extLst>
      <p:ext uri="{BB962C8B-B14F-4D97-AF65-F5344CB8AC3E}">
        <p14:creationId xmlns:p14="http://schemas.microsoft.com/office/powerpoint/2010/main" val="276835232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idx="4294967295"/>
          </p:nvPr>
        </p:nvSpPr>
        <p:spPr/>
        <p:txBody>
          <a:bodyPr/>
          <a:lstStyle/>
          <a:p>
            <a:pPr>
              <a:defRPr/>
            </a:pPr>
            <a:r>
              <a:rPr lang="en-US" dirty="0"/>
              <a:t>Peer Mentor Qualifications</a:t>
            </a:r>
            <a:r>
              <a:rPr lang="en-US" dirty="0">
                <a:latin typeface="Tahoma" panose="020B0604030504040204" pitchFamily="34" charset="0"/>
                <a:ea typeface="Tahoma" panose="020B0604030504040204" pitchFamily="34" charset="0"/>
                <a:cs typeface="Tahoma" panose="020B0604030504040204" pitchFamily="34" charset="0"/>
              </a:rPr>
              <a:t>―</a:t>
            </a:r>
            <a:br>
              <a:rPr lang="en-US" dirty="0">
                <a:latin typeface="Tahoma" panose="020B0604030504040204" pitchFamily="34" charset="0"/>
                <a:ea typeface="Tahoma" panose="020B0604030504040204" pitchFamily="34" charset="0"/>
                <a:cs typeface="Tahoma" panose="020B0604030504040204" pitchFamily="34" charset="0"/>
              </a:rPr>
            </a:br>
            <a:r>
              <a:rPr lang="en-US" dirty="0" smtClean="0"/>
              <a:t>Background Check</a:t>
            </a:r>
            <a:endParaRPr lang="en-US" sz="2400" dirty="0" smtClean="0"/>
          </a:p>
        </p:txBody>
      </p:sp>
      <p:sp>
        <p:nvSpPr>
          <p:cNvPr id="75778" name="Rectangle 3"/>
          <p:cNvSpPr>
            <a:spLocks noGrp="1" noChangeArrowheads="1"/>
          </p:cNvSpPr>
          <p:nvPr>
            <p:ph type="body" idx="4294967295"/>
          </p:nvPr>
        </p:nvSpPr>
        <p:spPr/>
        <p:txBody>
          <a:bodyPr/>
          <a:lstStyle/>
          <a:p>
            <a:pPr>
              <a:buClr>
                <a:schemeClr val="tx1"/>
              </a:buClr>
            </a:pPr>
            <a:r>
              <a:rPr lang="en-US" b="1" dirty="0" smtClean="0"/>
              <a:t>Background check</a:t>
            </a:r>
          </a:p>
          <a:p>
            <a:pPr lvl="1">
              <a:buClr>
                <a:schemeClr val="tx1"/>
              </a:buClr>
            </a:pPr>
            <a:r>
              <a:rPr lang="en-US" sz="2600" dirty="0" smtClean="0">
                <a:solidFill>
                  <a:schemeClr val="tx1"/>
                </a:solidFill>
              </a:rPr>
              <a:t>Mentors must sign a Criminal Self-Disclosure form indicating that they have no felony convictions </a:t>
            </a:r>
          </a:p>
          <a:p>
            <a:pPr lvl="1">
              <a:buClr>
                <a:schemeClr val="tx1"/>
              </a:buClr>
            </a:pPr>
            <a:r>
              <a:rPr lang="en-US" sz="2600" dirty="0" smtClean="0">
                <a:solidFill>
                  <a:schemeClr val="tx1"/>
                </a:solidFill>
              </a:rPr>
              <a:t>Mentors must successfully complete a fingerprint and background check</a:t>
            </a:r>
          </a:p>
          <a:p>
            <a:pPr lvl="2">
              <a:buClr>
                <a:schemeClr val="tx1"/>
              </a:buClr>
            </a:pPr>
            <a:r>
              <a:rPr lang="en-US" sz="2600" dirty="0" smtClean="0">
                <a:solidFill>
                  <a:schemeClr val="tx1"/>
                </a:solidFill>
              </a:rPr>
              <a:t>Procedure if they do not pass</a:t>
            </a:r>
          </a:p>
          <a:p>
            <a:pPr>
              <a:buClr>
                <a:schemeClr val="tx1"/>
              </a:buClr>
            </a:pPr>
            <a:r>
              <a:rPr lang="en-US" dirty="0" smtClean="0"/>
              <a:t>Mentors covered under ABIL’s liability policy</a:t>
            </a:r>
          </a:p>
        </p:txBody>
      </p:sp>
    </p:spTree>
    <p:extLst>
      <p:ext uri="{BB962C8B-B14F-4D97-AF65-F5344CB8AC3E}">
        <p14:creationId xmlns:p14="http://schemas.microsoft.com/office/powerpoint/2010/main" val="101914223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Peer Mentor Qualifications</a:t>
            </a:r>
            <a:r>
              <a:rPr lang="en-US" dirty="0">
                <a:latin typeface="Tahoma" panose="020B0604030504040204" pitchFamily="34" charset="0"/>
                <a:ea typeface="Tahoma" panose="020B0604030504040204" pitchFamily="34" charset="0"/>
                <a:cs typeface="Tahoma" panose="020B0604030504040204" pitchFamily="34" charset="0"/>
              </a:rPr>
              <a:t>―</a:t>
            </a:r>
            <a:br>
              <a:rPr lang="en-US" dirty="0">
                <a:latin typeface="Tahoma" panose="020B0604030504040204" pitchFamily="34" charset="0"/>
                <a:ea typeface="Tahoma" panose="020B0604030504040204" pitchFamily="34" charset="0"/>
                <a:cs typeface="Tahoma" panose="020B0604030504040204" pitchFamily="34" charset="0"/>
              </a:rPr>
            </a:br>
            <a:r>
              <a:rPr lang="en-US" dirty="0" smtClean="0"/>
              <a:t>Character References</a:t>
            </a:r>
            <a:endParaRPr lang="en-US" dirty="0"/>
          </a:p>
        </p:txBody>
      </p:sp>
      <p:sp>
        <p:nvSpPr>
          <p:cNvPr id="3" name="Content Placeholder 2"/>
          <p:cNvSpPr>
            <a:spLocks noGrp="1"/>
          </p:cNvSpPr>
          <p:nvPr>
            <p:ph idx="1"/>
          </p:nvPr>
        </p:nvSpPr>
        <p:spPr/>
        <p:txBody>
          <a:bodyPr/>
          <a:lstStyle/>
          <a:p>
            <a:r>
              <a:rPr lang="en-US" sz="2600" dirty="0" smtClean="0"/>
              <a:t>Always check </a:t>
            </a:r>
            <a:r>
              <a:rPr lang="en-US" sz="2600" dirty="0"/>
              <a:t>character references e</a:t>
            </a:r>
            <a:r>
              <a:rPr lang="en-US" sz="2600" dirty="0" smtClean="0"/>
              <a:t>ven </a:t>
            </a:r>
            <a:r>
              <a:rPr lang="en-US" sz="2600" dirty="0"/>
              <a:t>if the person is someone well known to the Center </a:t>
            </a:r>
          </a:p>
          <a:p>
            <a:r>
              <a:rPr lang="en-US" sz="2600" dirty="0" smtClean="0"/>
              <a:t>Background checks are vital for the safety </a:t>
            </a:r>
            <a:r>
              <a:rPr lang="en-US" sz="2600" dirty="0"/>
              <a:t>and protection of your </a:t>
            </a:r>
            <a:r>
              <a:rPr lang="en-US" sz="2600" dirty="0" smtClean="0"/>
              <a:t>mentors, mentees, and Center </a:t>
            </a:r>
          </a:p>
          <a:p>
            <a:pPr lvl="1"/>
            <a:r>
              <a:rPr lang="en-US" sz="2600" dirty="0" smtClean="0"/>
              <a:t>Check Center's </a:t>
            </a:r>
            <a:r>
              <a:rPr lang="en-US" sz="2600" dirty="0"/>
              <a:t>liability insurance and funders to see </a:t>
            </a:r>
            <a:r>
              <a:rPr lang="en-US" sz="2600" dirty="0" smtClean="0"/>
              <a:t>type </a:t>
            </a:r>
            <a:r>
              <a:rPr lang="en-US" sz="2600" dirty="0"/>
              <a:t>of fingerprint and background check </a:t>
            </a:r>
            <a:r>
              <a:rPr lang="en-US" sz="2600" dirty="0" smtClean="0"/>
              <a:t>they require</a:t>
            </a:r>
          </a:p>
          <a:p>
            <a:pPr lvl="1"/>
            <a:r>
              <a:rPr lang="en-US" sz="2600" dirty="0"/>
              <a:t>D</a:t>
            </a:r>
            <a:r>
              <a:rPr lang="en-US" sz="2600" dirty="0" smtClean="0"/>
              <a:t>ifferent </a:t>
            </a:r>
            <a:r>
              <a:rPr lang="en-US" sz="2600" dirty="0"/>
              <a:t>types of background checks and costs can vary </a:t>
            </a:r>
            <a:r>
              <a:rPr lang="en-US" sz="2600" dirty="0" smtClean="0"/>
              <a:t>greatly</a:t>
            </a:r>
            <a:r>
              <a:rPr lang="en-US" sz="2600" dirty="0"/>
              <a:t> </a:t>
            </a:r>
            <a:r>
              <a:rPr lang="en-US" sz="2600" dirty="0" smtClean="0"/>
              <a:t>by state</a:t>
            </a:r>
            <a:endParaRPr lang="en-US" sz="2600" dirty="0"/>
          </a:p>
        </p:txBody>
      </p:sp>
    </p:spTree>
    <p:extLst>
      <p:ext uri="{BB962C8B-B14F-4D97-AF65-F5344CB8AC3E}">
        <p14:creationId xmlns:p14="http://schemas.microsoft.com/office/powerpoint/2010/main" val="158499737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2"/>
          <p:cNvSpPr>
            <a:spLocks noGrp="1" noChangeArrowheads="1"/>
          </p:cNvSpPr>
          <p:nvPr>
            <p:ph type="title"/>
          </p:nvPr>
        </p:nvSpPr>
        <p:spPr/>
        <p:txBody>
          <a:bodyPr/>
          <a:lstStyle/>
          <a:p>
            <a:pPr>
              <a:defRPr/>
            </a:pPr>
            <a:r>
              <a:rPr lang="en-US" dirty="0" smtClean="0"/>
              <a:t>Peer Mentor Qualification Tip</a:t>
            </a:r>
            <a:endParaRPr lang="en-US" sz="2400" dirty="0" smtClean="0"/>
          </a:p>
        </p:txBody>
      </p:sp>
      <p:sp>
        <p:nvSpPr>
          <p:cNvPr id="76802" name="Rectangle 3"/>
          <p:cNvSpPr>
            <a:spLocks noGrp="1" noChangeArrowheads="1"/>
          </p:cNvSpPr>
          <p:nvPr>
            <p:ph type="body" idx="1"/>
          </p:nvPr>
        </p:nvSpPr>
        <p:spPr>
          <a:xfrm>
            <a:off x="228600" y="1066800"/>
            <a:ext cx="8763000" cy="5105400"/>
          </a:xfrm>
        </p:spPr>
        <p:txBody>
          <a:bodyPr/>
          <a:lstStyle/>
          <a:p>
            <a:r>
              <a:rPr lang="en-US" sz="2600" dirty="0" smtClean="0"/>
              <a:t>Have your application and other forms in place before you start recruiting.  </a:t>
            </a:r>
          </a:p>
          <a:p>
            <a:pPr lvl="1"/>
            <a:r>
              <a:rPr lang="en-US" sz="2600" dirty="0" smtClean="0"/>
              <a:t>What characteristics are important for a mentor to have? Have a Mentor Job description.</a:t>
            </a:r>
          </a:p>
          <a:p>
            <a:pPr lvl="1"/>
            <a:r>
              <a:rPr lang="en-US" sz="2600" dirty="0" smtClean="0"/>
              <a:t>Writing your Rules and Guidelines policy first will help you focus on what skills and abilities your mentors should exhibit. </a:t>
            </a:r>
          </a:p>
          <a:p>
            <a:endParaRPr lang="en-US" sz="2600" dirty="0" smtClean="0"/>
          </a:p>
        </p:txBody>
      </p:sp>
    </p:spTree>
    <p:extLst>
      <p:ext uri="{BB962C8B-B14F-4D97-AF65-F5344CB8AC3E}">
        <p14:creationId xmlns:p14="http://schemas.microsoft.com/office/powerpoint/2010/main" val="416062027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2"/>
          <p:cNvSpPr>
            <a:spLocks noGrp="1" noChangeArrowheads="1"/>
          </p:cNvSpPr>
          <p:nvPr>
            <p:ph type="title"/>
          </p:nvPr>
        </p:nvSpPr>
        <p:spPr/>
        <p:txBody>
          <a:bodyPr/>
          <a:lstStyle/>
          <a:p>
            <a:pPr>
              <a:defRPr/>
            </a:pPr>
            <a:r>
              <a:rPr lang="en-US" sz="2800" dirty="0" smtClean="0"/>
              <a:t>Mentor/Mentee Recruitment &amp; Selection</a:t>
            </a:r>
          </a:p>
        </p:txBody>
      </p:sp>
      <p:sp>
        <p:nvSpPr>
          <p:cNvPr id="66562" name="Rectangle 3"/>
          <p:cNvSpPr>
            <a:spLocks noGrp="1" noChangeArrowheads="1"/>
          </p:cNvSpPr>
          <p:nvPr>
            <p:ph type="body" idx="1"/>
          </p:nvPr>
        </p:nvSpPr>
        <p:spPr/>
        <p:txBody>
          <a:bodyPr/>
          <a:lstStyle/>
          <a:p>
            <a:pPr marL="0" indent="0">
              <a:buNone/>
            </a:pPr>
            <a:r>
              <a:rPr lang="en-US" sz="2600" b="1" dirty="0" smtClean="0"/>
              <a:t>Mentor Recruitment</a:t>
            </a:r>
            <a:r>
              <a:rPr lang="en-US" sz="2600" dirty="0" smtClean="0"/>
              <a:t>—Ongoing outreach for new mentors is important in maintaining a diverse and active mentor list</a:t>
            </a:r>
          </a:p>
          <a:p>
            <a:pPr lvl="1"/>
            <a:r>
              <a:rPr lang="en-US" sz="2600" dirty="0" smtClean="0"/>
              <a:t>Volunteers call Center, view the website looking for opportunities</a:t>
            </a:r>
          </a:p>
          <a:p>
            <a:pPr lvl="1"/>
            <a:r>
              <a:rPr lang="en-US" sz="2600" dirty="0" smtClean="0"/>
              <a:t>Agency newsletter articles, local publications, and community outreach presentations</a:t>
            </a:r>
          </a:p>
          <a:p>
            <a:pPr lvl="1"/>
            <a:r>
              <a:rPr lang="en-US" sz="2600" dirty="0" smtClean="0"/>
              <a:t>Referrals from Center staff </a:t>
            </a:r>
          </a:p>
          <a:p>
            <a:pPr lvl="1"/>
            <a:r>
              <a:rPr lang="en-US" sz="2600" dirty="0" smtClean="0"/>
              <a:t>Consumers who received mentoring volunteer to give back what they received </a:t>
            </a:r>
          </a:p>
          <a:p>
            <a:endParaRPr lang="en-US" sz="2600" dirty="0" smtClean="0"/>
          </a:p>
        </p:txBody>
      </p:sp>
    </p:spTree>
    <p:extLst>
      <p:ext uri="{BB962C8B-B14F-4D97-AF65-F5344CB8AC3E}">
        <p14:creationId xmlns:p14="http://schemas.microsoft.com/office/powerpoint/2010/main" val="367704364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2"/>
          <p:cNvSpPr>
            <a:spLocks noGrp="1" noChangeArrowheads="1"/>
          </p:cNvSpPr>
          <p:nvPr>
            <p:ph type="title"/>
          </p:nvPr>
        </p:nvSpPr>
        <p:spPr/>
        <p:txBody>
          <a:bodyPr/>
          <a:lstStyle/>
          <a:p>
            <a:pPr>
              <a:defRPr/>
            </a:pPr>
            <a:r>
              <a:rPr lang="en-US" dirty="0" smtClean="0"/>
              <a:t>ABIL Orientation and Training</a:t>
            </a:r>
          </a:p>
        </p:txBody>
      </p:sp>
      <p:sp>
        <p:nvSpPr>
          <p:cNvPr id="77826" name="Rectangle 3"/>
          <p:cNvSpPr>
            <a:spLocks noGrp="1" noChangeArrowheads="1"/>
          </p:cNvSpPr>
          <p:nvPr>
            <p:ph type="body" idx="1"/>
          </p:nvPr>
        </p:nvSpPr>
        <p:spPr>
          <a:xfrm>
            <a:off x="152400" y="838200"/>
            <a:ext cx="8763000" cy="5105400"/>
          </a:xfrm>
        </p:spPr>
        <p:txBody>
          <a:bodyPr/>
          <a:lstStyle/>
          <a:p>
            <a:r>
              <a:rPr lang="en-US" sz="2600" dirty="0" smtClean="0"/>
              <a:t>Mandatory for all mentors</a:t>
            </a:r>
          </a:p>
          <a:p>
            <a:r>
              <a:rPr lang="en-US" sz="2600" dirty="0" smtClean="0"/>
              <a:t>CIL staff assist in presenting the curriculum</a:t>
            </a:r>
          </a:p>
          <a:p>
            <a:r>
              <a:rPr lang="en-US" sz="2600" dirty="0" smtClean="0"/>
              <a:t>Participants get to meet each other and learn why others are interested in mentoring</a:t>
            </a:r>
          </a:p>
          <a:p>
            <a:r>
              <a:rPr lang="en-US" sz="2600" dirty="0" smtClean="0"/>
              <a:t>Peer mentor panel—current mentors share their mentoring experiences and answer questions</a:t>
            </a:r>
          </a:p>
          <a:p>
            <a:r>
              <a:rPr lang="en-US" sz="2600" dirty="0" smtClean="0"/>
              <a:t>Participants receive a training manual</a:t>
            </a:r>
          </a:p>
          <a:p>
            <a:pPr lvl="1">
              <a:buFont typeface="Tahoma" pitchFamily="34" charset="0"/>
              <a:buNone/>
            </a:pPr>
            <a:endParaRPr lang="en-US" sz="2600" dirty="0" smtClean="0"/>
          </a:p>
          <a:p>
            <a:pPr marL="457200" lvl="1" indent="0">
              <a:buNone/>
            </a:pPr>
            <a:r>
              <a:rPr lang="en-US" sz="2600" b="1" i="1" dirty="0" smtClean="0">
                <a:latin typeface="Arial" charset="0"/>
                <a:cs typeface="Arial" charset="0"/>
              </a:rPr>
              <a:t>Tip: Orientation training is a good opportunity to evaluate volunteer</a:t>
            </a:r>
            <a:r>
              <a:rPr lang="en-US" sz="2600" b="1" i="1" dirty="0" smtClean="0">
                <a:cs typeface="Arial" charset="0"/>
              </a:rPr>
              <a:t>’</a:t>
            </a:r>
            <a:r>
              <a:rPr lang="en-US" sz="2600" b="1" i="1" dirty="0" smtClean="0">
                <a:latin typeface="Arial" charset="0"/>
                <a:cs typeface="Arial" charset="0"/>
              </a:rPr>
              <a:t>s potential for 1-1 mentoring.</a:t>
            </a:r>
          </a:p>
          <a:p>
            <a:pPr>
              <a:buFont typeface="Tahoma" pitchFamily="34" charset="0"/>
              <a:buNone/>
            </a:pPr>
            <a:endParaRPr lang="en-US" sz="2600" dirty="0" smtClean="0"/>
          </a:p>
        </p:txBody>
      </p:sp>
    </p:spTree>
    <p:extLst>
      <p:ext uri="{BB962C8B-B14F-4D97-AF65-F5344CB8AC3E}">
        <p14:creationId xmlns:p14="http://schemas.microsoft.com/office/powerpoint/2010/main" val="389935310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2"/>
          <p:cNvSpPr>
            <a:spLocks noGrp="1" noChangeArrowheads="1"/>
          </p:cNvSpPr>
          <p:nvPr>
            <p:ph type="title"/>
          </p:nvPr>
        </p:nvSpPr>
        <p:spPr/>
        <p:txBody>
          <a:bodyPr/>
          <a:lstStyle/>
          <a:p>
            <a:r>
              <a:rPr lang="en-US" dirty="0" smtClean="0">
                <a:effectLst/>
              </a:rPr>
              <a:t>ABIL Orientation and Training, </a:t>
            </a:r>
            <a:r>
              <a:rPr lang="en-US" sz="2400" dirty="0" smtClean="0">
                <a:effectLst/>
              </a:rPr>
              <a:t>cont’d.</a:t>
            </a:r>
          </a:p>
        </p:txBody>
      </p:sp>
      <p:sp>
        <p:nvSpPr>
          <p:cNvPr id="78850" name="Rectangle 3"/>
          <p:cNvSpPr>
            <a:spLocks noGrp="1" noChangeArrowheads="1"/>
          </p:cNvSpPr>
          <p:nvPr>
            <p:ph type="body" idx="1"/>
          </p:nvPr>
        </p:nvSpPr>
        <p:spPr/>
        <p:txBody>
          <a:bodyPr/>
          <a:lstStyle/>
          <a:p>
            <a:pPr marL="0" indent="0">
              <a:buNone/>
            </a:pPr>
            <a:r>
              <a:rPr lang="en-US" sz="2600" dirty="0" smtClean="0"/>
              <a:t>Though most participants have a disability, many are unfamiliar with Independent Living Philosophy, People First Language etc.  </a:t>
            </a:r>
          </a:p>
          <a:p>
            <a:pPr lvl="1"/>
            <a:r>
              <a:rPr lang="en-US" sz="2600" dirty="0" smtClean="0"/>
              <a:t>This must be provided in the training in addition to the information on mentoring</a:t>
            </a:r>
          </a:p>
          <a:p>
            <a:pPr>
              <a:buFont typeface="Tahoma" pitchFamily="34" charset="0"/>
              <a:buNone/>
            </a:pPr>
            <a:endParaRPr lang="en-US" sz="2600" dirty="0" smtClean="0"/>
          </a:p>
        </p:txBody>
      </p:sp>
    </p:spTree>
    <p:extLst>
      <p:ext uri="{BB962C8B-B14F-4D97-AF65-F5344CB8AC3E}">
        <p14:creationId xmlns:p14="http://schemas.microsoft.com/office/powerpoint/2010/main" val="121646726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a:xfrm>
            <a:off x="228600" y="76200"/>
            <a:ext cx="7772400" cy="792162"/>
          </a:xfrm>
        </p:spPr>
        <p:txBody>
          <a:bodyPr/>
          <a:lstStyle/>
          <a:p>
            <a:pPr>
              <a:defRPr/>
            </a:pPr>
            <a:r>
              <a:rPr lang="en-US" dirty="0" smtClean="0"/>
              <a:t>ABIL Peer Orientation and Training, </a:t>
            </a:r>
            <a:r>
              <a:rPr lang="en-US" sz="2400" dirty="0" smtClean="0"/>
              <a:t>cont’d. 2</a:t>
            </a:r>
            <a:endParaRPr lang="en-US" sz="2000" dirty="0" smtClean="0"/>
          </a:p>
        </p:txBody>
      </p:sp>
      <p:sp>
        <p:nvSpPr>
          <p:cNvPr id="79874" name="Rectangle 3"/>
          <p:cNvSpPr>
            <a:spLocks noGrp="1" noChangeArrowheads="1"/>
          </p:cNvSpPr>
          <p:nvPr>
            <p:ph type="body" idx="1"/>
          </p:nvPr>
        </p:nvSpPr>
        <p:spPr/>
        <p:txBody>
          <a:bodyPr/>
          <a:lstStyle/>
          <a:p>
            <a:pPr>
              <a:buFont typeface="Tahoma" pitchFamily="34" charset="0"/>
              <a:buNone/>
            </a:pPr>
            <a:r>
              <a:rPr lang="en-US" sz="2600" b="1" dirty="0" smtClean="0"/>
              <a:t>Volunteer Duty to Report Policy Form</a:t>
            </a:r>
            <a:r>
              <a:rPr lang="en-US" sz="2600" dirty="0" smtClean="0"/>
              <a:t>  </a:t>
            </a:r>
          </a:p>
          <a:p>
            <a:pPr lvl="1"/>
            <a:r>
              <a:rPr lang="en-US" sz="2600" dirty="0" smtClean="0"/>
              <a:t>Mentor must sign the Volunteer Duty Report at the Peer Mentor Training</a:t>
            </a:r>
          </a:p>
          <a:p>
            <a:pPr lvl="1"/>
            <a:r>
              <a:rPr lang="en-US" sz="2600" dirty="0" smtClean="0"/>
              <a:t>Outlines requirements for mentors if their mentee reports feeling suicidal, homicidal, or reports any incident of abuse</a:t>
            </a:r>
          </a:p>
          <a:p>
            <a:endParaRPr lang="en-US" sz="2600" dirty="0" smtClean="0"/>
          </a:p>
        </p:txBody>
      </p:sp>
    </p:spTree>
    <p:extLst>
      <p:ext uri="{BB962C8B-B14F-4D97-AF65-F5344CB8AC3E}">
        <p14:creationId xmlns:p14="http://schemas.microsoft.com/office/powerpoint/2010/main" val="308408985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a:xfrm>
            <a:off x="228600" y="76200"/>
            <a:ext cx="7848600" cy="792162"/>
          </a:xfrm>
        </p:spPr>
        <p:txBody>
          <a:bodyPr/>
          <a:lstStyle/>
          <a:p>
            <a:pPr>
              <a:defRPr/>
            </a:pPr>
            <a:r>
              <a:rPr lang="en-US" dirty="0" smtClean="0"/>
              <a:t>ABIL Peer Orientation and Training, </a:t>
            </a:r>
            <a:r>
              <a:rPr lang="en-US" sz="2400" dirty="0" smtClean="0"/>
              <a:t>cont’d. 3</a:t>
            </a:r>
            <a:endParaRPr lang="en-US" sz="2000" dirty="0" smtClean="0"/>
          </a:p>
        </p:txBody>
      </p:sp>
      <p:sp>
        <p:nvSpPr>
          <p:cNvPr id="80898" name="Rectangle 3"/>
          <p:cNvSpPr>
            <a:spLocks noGrp="1" noChangeArrowheads="1"/>
          </p:cNvSpPr>
          <p:nvPr>
            <p:ph type="body" idx="1"/>
          </p:nvPr>
        </p:nvSpPr>
        <p:spPr/>
        <p:txBody>
          <a:bodyPr/>
          <a:lstStyle/>
          <a:p>
            <a:r>
              <a:rPr lang="en-US" sz="2600" dirty="0" smtClean="0"/>
              <a:t>Crisis Intervention or “Pass the Buck” policy describes the ABIL </a:t>
            </a:r>
            <a:r>
              <a:rPr lang="en-US" sz="2600" b="1" dirty="0" smtClean="0"/>
              <a:t>Volunteer Duty to Report</a:t>
            </a:r>
            <a:r>
              <a:rPr lang="en-US" sz="2600" dirty="0" smtClean="0"/>
              <a:t> Policy  </a:t>
            </a:r>
          </a:p>
          <a:p>
            <a:pPr lvl="2"/>
            <a:r>
              <a:rPr lang="en-US" sz="2600" dirty="0" smtClean="0"/>
              <a:t>Peer Mentors are required to notify the Volunteer Coordinator immediately about any expressions of threat to self (suicidal) or threat to others (homicidal). If supervisor cannot be reached immediately, volunteer will seek out another ABIL supervisor to report the incident.</a:t>
            </a:r>
          </a:p>
          <a:p>
            <a:endParaRPr lang="en-US" sz="2600" dirty="0" smtClean="0"/>
          </a:p>
          <a:p>
            <a:endParaRPr lang="en-US" sz="2600" dirty="0" smtClean="0"/>
          </a:p>
        </p:txBody>
      </p:sp>
    </p:spTree>
    <p:extLst>
      <p:ext uri="{BB962C8B-B14F-4D97-AF65-F5344CB8AC3E}">
        <p14:creationId xmlns:p14="http://schemas.microsoft.com/office/powerpoint/2010/main" val="168333374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a:xfrm>
            <a:off x="228600" y="76200"/>
            <a:ext cx="7924800" cy="792162"/>
          </a:xfrm>
        </p:spPr>
        <p:txBody>
          <a:bodyPr/>
          <a:lstStyle/>
          <a:p>
            <a:pPr>
              <a:defRPr/>
            </a:pPr>
            <a:r>
              <a:rPr lang="en-US" dirty="0" smtClean="0"/>
              <a:t>ABIL Peer Orientation and Training</a:t>
            </a:r>
            <a:r>
              <a:rPr lang="en-US" dirty="0" smtClean="0">
                <a:latin typeface="Tahoma" panose="020B0604030504040204" pitchFamily="34" charset="0"/>
                <a:ea typeface="Tahoma" panose="020B0604030504040204" pitchFamily="34" charset="0"/>
                <a:cs typeface="Tahoma" panose="020B0604030504040204" pitchFamily="34" charset="0"/>
              </a:rPr>
              <a:t>―</a:t>
            </a:r>
            <a:br>
              <a:rPr lang="en-US" dirty="0" smtClean="0">
                <a:latin typeface="Tahoma" panose="020B0604030504040204" pitchFamily="34" charset="0"/>
                <a:ea typeface="Tahoma" panose="020B0604030504040204" pitchFamily="34" charset="0"/>
                <a:cs typeface="Tahoma" panose="020B0604030504040204" pitchFamily="34" charset="0"/>
              </a:rPr>
            </a:br>
            <a:r>
              <a:rPr lang="en-US" dirty="0" smtClean="0">
                <a:latin typeface="Tahoma" panose="020B0604030504040204" pitchFamily="34" charset="0"/>
                <a:ea typeface="Tahoma" panose="020B0604030504040204" pitchFamily="34" charset="0"/>
                <a:cs typeface="Tahoma" panose="020B0604030504040204" pitchFamily="34" charset="0"/>
              </a:rPr>
              <a:t>Mentor Training Manual</a:t>
            </a:r>
            <a:endParaRPr lang="en-US" sz="2400" dirty="0" smtClean="0"/>
          </a:p>
        </p:txBody>
      </p:sp>
      <p:sp>
        <p:nvSpPr>
          <p:cNvPr id="81922" name="Rectangle 3"/>
          <p:cNvSpPr>
            <a:spLocks noGrp="1" noChangeArrowheads="1"/>
          </p:cNvSpPr>
          <p:nvPr>
            <p:ph type="body" idx="1"/>
          </p:nvPr>
        </p:nvSpPr>
        <p:spPr/>
        <p:txBody>
          <a:bodyPr/>
          <a:lstStyle/>
          <a:p>
            <a:pPr marL="0" indent="0">
              <a:buNone/>
            </a:pPr>
            <a:r>
              <a:rPr lang="en-US" sz="2600" b="1" dirty="0" smtClean="0"/>
              <a:t>Mentor Training Manual Break Down</a:t>
            </a:r>
          </a:p>
          <a:p>
            <a:pPr lvl="1"/>
            <a:r>
              <a:rPr lang="en-US" sz="2600" dirty="0" smtClean="0"/>
              <a:t>Independent Living Philosophy</a:t>
            </a:r>
          </a:p>
          <a:p>
            <a:pPr lvl="1"/>
            <a:r>
              <a:rPr lang="en-US" sz="2600" dirty="0" smtClean="0"/>
              <a:t>ABIL </a:t>
            </a:r>
          </a:p>
          <a:p>
            <a:pPr lvl="1"/>
            <a:r>
              <a:rPr lang="en-US" sz="2600" dirty="0" smtClean="0"/>
              <a:t>Adaptation to Disability</a:t>
            </a:r>
          </a:p>
          <a:p>
            <a:pPr lvl="1"/>
            <a:r>
              <a:rPr lang="en-US" sz="2600" dirty="0" smtClean="0"/>
              <a:t>Disability Liberation and Awareness</a:t>
            </a:r>
          </a:p>
          <a:p>
            <a:pPr lvl="1"/>
            <a:r>
              <a:rPr lang="en-US" sz="2600" dirty="0" smtClean="0"/>
              <a:t>Self Advocacy</a:t>
            </a:r>
          </a:p>
          <a:p>
            <a:pPr lvl="1"/>
            <a:r>
              <a:rPr lang="en-US" sz="2600" dirty="0" smtClean="0"/>
              <a:t>Language and Etiquette</a:t>
            </a:r>
          </a:p>
          <a:p>
            <a:pPr lvl="1"/>
            <a:r>
              <a:rPr lang="en-US" sz="2600" dirty="0" smtClean="0"/>
              <a:t>Goal Planning</a:t>
            </a:r>
          </a:p>
          <a:p>
            <a:endParaRPr lang="en-US" sz="2600" dirty="0" smtClean="0"/>
          </a:p>
          <a:p>
            <a:endParaRPr lang="en-US" sz="2600" dirty="0" smtClean="0"/>
          </a:p>
        </p:txBody>
      </p:sp>
    </p:spTree>
    <p:extLst>
      <p:ext uri="{BB962C8B-B14F-4D97-AF65-F5344CB8AC3E}">
        <p14:creationId xmlns:p14="http://schemas.microsoft.com/office/powerpoint/2010/main" val="80250002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p:txBody>
          <a:bodyPr/>
          <a:lstStyle/>
          <a:p>
            <a:pPr>
              <a:defRPr/>
            </a:pPr>
            <a:r>
              <a:rPr lang="en-US" sz="2800" dirty="0" smtClean="0"/>
              <a:t>Ongoing Training and Development</a:t>
            </a:r>
            <a:endParaRPr lang="en-US" sz="2000" dirty="0" smtClean="0"/>
          </a:p>
        </p:txBody>
      </p:sp>
      <p:sp>
        <p:nvSpPr>
          <p:cNvPr id="82946" name="Rectangle 3"/>
          <p:cNvSpPr>
            <a:spLocks noGrp="1" noChangeArrowheads="1"/>
          </p:cNvSpPr>
          <p:nvPr>
            <p:ph type="body" idx="1"/>
          </p:nvPr>
        </p:nvSpPr>
        <p:spPr>
          <a:xfrm>
            <a:off x="228600" y="990600"/>
            <a:ext cx="8763000" cy="5105400"/>
          </a:xfrm>
        </p:spPr>
        <p:txBody>
          <a:bodyPr/>
          <a:lstStyle/>
          <a:p>
            <a:r>
              <a:rPr lang="en-US" sz="2600" b="1" dirty="0" smtClean="0"/>
              <a:t>Training as opportunity</a:t>
            </a:r>
            <a:r>
              <a:rPr lang="en-US" sz="2600" dirty="0" smtClean="0"/>
              <a:t> to get to know the mentors better and make sure they are good fit for your program</a:t>
            </a:r>
          </a:p>
          <a:p>
            <a:r>
              <a:rPr lang="en-US" sz="2600" b="1" dirty="0" smtClean="0"/>
              <a:t>Provide a manual</a:t>
            </a:r>
            <a:r>
              <a:rPr lang="en-US" sz="2600" dirty="0" smtClean="0"/>
              <a:t> that mentors can refer to at anytime after the training. The manual helps set the expectations for the mentors.</a:t>
            </a:r>
          </a:p>
          <a:p>
            <a:r>
              <a:rPr lang="en-US" sz="2600" b="1" dirty="0" smtClean="0"/>
              <a:t>Don’t be afraid</a:t>
            </a:r>
            <a:r>
              <a:rPr lang="en-US" sz="2600" dirty="0" smtClean="0"/>
              <a:t> to train mentors on the hard topics (i.e., crisis intervention, liability)</a:t>
            </a:r>
          </a:p>
          <a:p>
            <a:r>
              <a:rPr lang="en-US" sz="2600" b="1" dirty="0" smtClean="0"/>
              <a:t>Volunteers need to know who you are and what you believe.</a:t>
            </a:r>
            <a:r>
              <a:rPr lang="en-US" sz="2600" dirty="0" smtClean="0"/>
              <a:t> Devote part of your training to teaching IL philosophy, disability history, and the core programs.</a:t>
            </a:r>
          </a:p>
          <a:p>
            <a:endParaRPr lang="en-US" sz="2400" dirty="0" smtClean="0"/>
          </a:p>
        </p:txBody>
      </p:sp>
    </p:spTree>
    <p:extLst>
      <p:ext uri="{BB962C8B-B14F-4D97-AF65-F5344CB8AC3E}">
        <p14:creationId xmlns:p14="http://schemas.microsoft.com/office/powerpoint/2010/main" val="144674801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Rectangle 2"/>
          <p:cNvSpPr>
            <a:spLocks noGrp="1" noChangeArrowheads="1"/>
          </p:cNvSpPr>
          <p:nvPr>
            <p:ph type="title"/>
          </p:nvPr>
        </p:nvSpPr>
        <p:spPr/>
        <p:txBody>
          <a:bodyPr/>
          <a:lstStyle/>
          <a:p>
            <a:r>
              <a:rPr lang="en-US" dirty="0" smtClean="0">
                <a:effectLst/>
              </a:rPr>
              <a:t>ABIL Mentor Supervision</a:t>
            </a:r>
          </a:p>
        </p:txBody>
      </p:sp>
      <p:sp>
        <p:nvSpPr>
          <p:cNvPr id="83970" name="Rectangle 3"/>
          <p:cNvSpPr>
            <a:spLocks noGrp="1" noChangeArrowheads="1"/>
          </p:cNvSpPr>
          <p:nvPr>
            <p:ph type="body" idx="1"/>
          </p:nvPr>
        </p:nvSpPr>
        <p:spPr/>
        <p:txBody>
          <a:bodyPr/>
          <a:lstStyle/>
          <a:p>
            <a:pPr>
              <a:buFont typeface="Wingdings" pitchFamily="2" charset="2"/>
              <a:buNone/>
            </a:pPr>
            <a:r>
              <a:rPr lang="en-US" sz="2600" b="1" dirty="0" smtClean="0">
                <a:solidFill>
                  <a:srgbClr val="000000"/>
                </a:solidFill>
              </a:rPr>
              <a:t>Mentors need to be treated individually</a:t>
            </a:r>
          </a:p>
          <a:p>
            <a:r>
              <a:rPr lang="en-US" sz="2600" dirty="0" smtClean="0">
                <a:solidFill>
                  <a:srgbClr val="000000"/>
                </a:solidFill>
              </a:rPr>
              <a:t>Some need little supervision </a:t>
            </a:r>
          </a:p>
          <a:p>
            <a:r>
              <a:rPr lang="en-US" sz="2600" dirty="0" smtClean="0">
                <a:solidFill>
                  <a:srgbClr val="000000"/>
                </a:solidFill>
              </a:rPr>
              <a:t>Others are just one step ahead of their mentees and need more support </a:t>
            </a:r>
            <a:endParaRPr lang="en-US" sz="2600" dirty="0" smtClean="0"/>
          </a:p>
          <a:p>
            <a:r>
              <a:rPr lang="en-US" sz="2600" dirty="0" smtClean="0">
                <a:solidFill>
                  <a:srgbClr val="000000"/>
                </a:solidFill>
              </a:rPr>
              <a:t>Some mentors do not like working one-on-one but really enjoy community advocacy</a:t>
            </a:r>
          </a:p>
          <a:p>
            <a:pPr lvl="1"/>
            <a:r>
              <a:rPr lang="en-US" sz="2600" dirty="0" smtClean="0">
                <a:solidFill>
                  <a:srgbClr val="000000"/>
                </a:solidFill>
              </a:rPr>
              <a:t>Many enjoy participating in Disability Awareness Presentations, and the Group Mentoring Sessions </a:t>
            </a:r>
          </a:p>
          <a:p>
            <a:endParaRPr lang="en-US" sz="2600" dirty="0" smtClean="0"/>
          </a:p>
        </p:txBody>
      </p:sp>
    </p:spTree>
    <p:extLst>
      <p:ext uri="{BB962C8B-B14F-4D97-AF65-F5344CB8AC3E}">
        <p14:creationId xmlns:p14="http://schemas.microsoft.com/office/powerpoint/2010/main" val="133162477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Rectangle 2"/>
          <p:cNvSpPr>
            <a:spLocks noGrp="1" noChangeArrowheads="1"/>
          </p:cNvSpPr>
          <p:nvPr>
            <p:ph type="title"/>
          </p:nvPr>
        </p:nvSpPr>
        <p:spPr/>
        <p:txBody>
          <a:bodyPr/>
          <a:lstStyle/>
          <a:p>
            <a:pPr>
              <a:defRPr/>
            </a:pPr>
            <a:r>
              <a:rPr lang="en-US" dirty="0" smtClean="0"/>
              <a:t>Peer Mentor Program Coordination</a:t>
            </a:r>
          </a:p>
        </p:txBody>
      </p:sp>
      <p:sp>
        <p:nvSpPr>
          <p:cNvPr id="86018" name="Rectangle 3"/>
          <p:cNvSpPr>
            <a:spLocks noGrp="1" noChangeArrowheads="1"/>
          </p:cNvSpPr>
          <p:nvPr>
            <p:ph type="body" idx="1"/>
          </p:nvPr>
        </p:nvSpPr>
        <p:spPr>
          <a:xfrm>
            <a:off x="228600" y="990600"/>
            <a:ext cx="8763000" cy="5105400"/>
          </a:xfrm>
        </p:spPr>
        <p:txBody>
          <a:bodyPr/>
          <a:lstStyle/>
          <a:p>
            <a:r>
              <a:rPr lang="en-US" sz="2600" b="1" dirty="0" smtClean="0"/>
              <a:t>Centers need to document in the Consumer Service Record (CSR) peer support/mentoring was provided and whether it was individually or in a group.</a:t>
            </a:r>
          </a:p>
          <a:p>
            <a:pPr lvl="1"/>
            <a:r>
              <a:rPr lang="en-US" sz="2600" b="1" dirty="0" smtClean="0"/>
              <a:t>Document</a:t>
            </a:r>
            <a:r>
              <a:rPr lang="en-US" sz="2600" dirty="0" smtClean="0"/>
              <a:t> mentor/mentee contact and progress of match and work on mentee’s goals</a:t>
            </a:r>
          </a:p>
          <a:p>
            <a:r>
              <a:rPr lang="en-US" sz="2600" b="1" dirty="0" smtClean="0"/>
              <a:t>Track volunteer hours</a:t>
            </a:r>
            <a:r>
              <a:rPr lang="en-US" sz="2600" dirty="0" smtClean="0"/>
              <a:t> which can be used as in-kind donations for purposes of program funding matches</a:t>
            </a:r>
          </a:p>
          <a:p>
            <a:pPr marL="0" indent="0">
              <a:buNone/>
            </a:pPr>
            <a:endParaRPr lang="en-US" sz="2600" dirty="0" smtClean="0"/>
          </a:p>
        </p:txBody>
      </p:sp>
    </p:spTree>
    <p:extLst>
      <p:ext uri="{BB962C8B-B14F-4D97-AF65-F5344CB8AC3E}">
        <p14:creationId xmlns:p14="http://schemas.microsoft.com/office/powerpoint/2010/main" val="73497347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Peer Mentor Program </a:t>
            </a:r>
            <a:r>
              <a:rPr lang="en-US" dirty="0" smtClean="0"/>
              <a:t>Coordination, </a:t>
            </a:r>
            <a:r>
              <a:rPr lang="en-US" sz="2400" dirty="0" smtClean="0"/>
              <a:t>cont’d.</a:t>
            </a:r>
            <a:endParaRPr lang="en-US" sz="2400" dirty="0"/>
          </a:p>
        </p:txBody>
      </p:sp>
      <p:sp>
        <p:nvSpPr>
          <p:cNvPr id="3" name="Content Placeholder 2"/>
          <p:cNvSpPr>
            <a:spLocks noGrp="1"/>
          </p:cNvSpPr>
          <p:nvPr>
            <p:ph idx="1"/>
          </p:nvPr>
        </p:nvSpPr>
        <p:spPr/>
        <p:txBody>
          <a:bodyPr/>
          <a:lstStyle/>
          <a:p>
            <a:r>
              <a:rPr lang="en-US" sz="2600" b="1" dirty="0"/>
              <a:t>Meet regularly with referring staff</a:t>
            </a:r>
            <a:r>
              <a:rPr lang="en-US" sz="2600" dirty="0"/>
              <a:t> to maintain open communication and ensure that staff understand the role of the peer mentors, and that staff mentee referrals are appropriate</a:t>
            </a:r>
          </a:p>
          <a:p>
            <a:endParaRPr lang="en-US" sz="2600" dirty="0"/>
          </a:p>
        </p:txBody>
      </p:sp>
    </p:spTree>
    <p:extLst>
      <p:ext uri="{BB962C8B-B14F-4D97-AF65-F5344CB8AC3E}">
        <p14:creationId xmlns:p14="http://schemas.microsoft.com/office/powerpoint/2010/main" val="30591669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Rectangle 2"/>
          <p:cNvSpPr>
            <a:spLocks noGrp="1" noChangeArrowheads="1"/>
          </p:cNvSpPr>
          <p:nvPr>
            <p:ph type="title"/>
          </p:nvPr>
        </p:nvSpPr>
        <p:spPr/>
        <p:txBody>
          <a:bodyPr/>
          <a:lstStyle/>
          <a:p>
            <a:pPr>
              <a:defRPr/>
            </a:pPr>
            <a:r>
              <a:rPr lang="en-US" dirty="0" smtClean="0"/>
              <a:t>Ongoing Maintenance and Support</a:t>
            </a:r>
          </a:p>
        </p:txBody>
      </p:sp>
      <p:sp>
        <p:nvSpPr>
          <p:cNvPr id="84994" name="Rectangle 3"/>
          <p:cNvSpPr>
            <a:spLocks noGrp="1" noChangeArrowheads="1"/>
          </p:cNvSpPr>
          <p:nvPr>
            <p:ph type="body" idx="1"/>
          </p:nvPr>
        </p:nvSpPr>
        <p:spPr/>
        <p:txBody>
          <a:bodyPr/>
          <a:lstStyle/>
          <a:p>
            <a:r>
              <a:rPr lang="en-US" sz="2600" dirty="0" smtClean="0"/>
              <a:t>At ABIL the Volunteer Coordinator (VC) is the primary contact and support for all the mentors</a:t>
            </a:r>
          </a:p>
          <a:p>
            <a:pPr lvl="1"/>
            <a:r>
              <a:rPr lang="en-US" sz="2600" dirty="0" smtClean="0"/>
              <a:t>It is critical that mentors feel comfortable contacting the coordinator with any questions or concerns</a:t>
            </a:r>
          </a:p>
          <a:p>
            <a:pPr lvl="1"/>
            <a:r>
              <a:rPr lang="en-US" sz="2600" dirty="0" smtClean="0"/>
              <a:t>Mentors stay active longer if they have a trusting, interactive relationship with the coordinator</a:t>
            </a:r>
          </a:p>
          <a:p>
            <a:r>
              <a:rPr lang="en-US" sz="2600" b="1" dirty="0" smtClean="0"/>
              <a:t>VC Supervision:</a:t>
            </a:r>
            <a:r>
              <a:rPr lang="en-US" sz="2600" dirty="0" smtClean="0"/>
              <a:t> Volunteer Coordinator needs supervisory support to discuss difficult situations as they come up.</a:t>
            </a:r>
          </a:p>
          <a:p>
            <a:endParaRPr lang="en-US" sz="2600" dirty="0" smtClean="0"/>
          </a:p>
        </p:txBody>
      </p:sp>
    </p:spTree>
    <p:extLst>
      <p:ext uri="{BB962C8B-B14F-4D97-AF65-F5344CB8AC3E}">
        <p14:creationId xmlns:p14="http://schemas.microsoft.com/office/powerpoint/2010/main" val="209297652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22238"/>
            <a:ext cx="7696200" cy="792162"/>
          </a:xfrm>
        </p:spPr>
        <p:txBody>
          <a:bodyPr/>
          <a:lstStyle/>
          <a:p>
            <a:r>
              <a:rPr lang="en-US" dirty="0"/>
              <a:t>Mentor/Mentee Recruitment &amp; Selection, </a:t>
            </a:r>
            <a:r>
              <a:rPr lang="en-US" sz="2400" dirty="0"/>
              <a:t>cont’d.</a:t>
            </a:r>
            <a:endParaRPr lang="en-US" dirty="0"/>
          </a:p>
        </p:txBody>
      </p:sp>
      <p:sp>
        <p:nvSpPr>
          <p:cNvPr id="3" name="Content Placeholder 2"/>
          <p:cNvSpPr>
            <a:spLocks noGrp="1"/>
          </p:cNvSpPr>
          <p:nvPr>
            <p:ph idx="1"/>
          </p:nvPr>
        </p:nvSpPr>
        <p:spPr/>
        <p:txBody>
          <a:bodyPr/>
          <a:lstStyle/>
          <a:p>
            <a:pPr>
              <a:buFont typeface="Symbol" pitchFamily="18" charset="2"/>
              <a:buNone/>
            </a:pPr>
            <a:r>
              <a:rPr lang="en-US" sz="2600" b="1" dirty="0" smtClean="0"/>
              <a:t>Mentor </a:t>
            </a:r>
            <a:r>
              <a:rPr lang="en-US" sz="2600" b="1" dirty="0"/>
              <a:t>Recruitment </a:t>
            </a:r>
            <a:r>
              <a:rPr lang="en-US" sz="2600" b="1" dirty="0" smtClean="0"/>
              <a:t>Tips</a:t>
            </a:r>
            <a:endParaRPr lang="en-US" sz="2600" dirty="0"/>
          </a:p>
          <a:p>
            <a:pPr lvl="1"/>
            <a:r>
              <a:rPr lang="en-US" sz="2600" dirty="0" smtClean="0"/>
              <a:t>Outreach presentations at support groups</a:t>
            </a:r>
            <a:endParaRPr lang="en-US" sz="2600" dirty="0"/>
          </a:p>
          <a:p>
            <a:pPr lvl="1"/>
            <a:r>
              <a:rPr lang="en-US" sz="2600" dirty="0" smtClean="0"/>
              <a:t>Connect with your university’s Disability Resource Center for potential mentors </a:t>
            </a:r>
          </a:p>
          <a:p>
            <a:pPr marL="0" indent="0">
              <a:buNone/>
            </a:pPr>
            <a:endParaRPr lang="en-US" sz="2600" dirty="0"/>
          </a:p>
        </p:txBody>
      </p:sp>
      <p:pic>
        <p:nvPicPr>
          <p:cNvPr id="7" name="Picture 6" descr="Two women sitting outside talki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43200" y="3168368"/>
            <a:ext cx="3657600" cy="2618571"/>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381465832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Rectangle 2"/>
          <p:cNvSpPr>
            <a:spLocks noGrp="1" noChangeArrowheads="1"/>
          </p:cNvSpPr>
          <p:nvPr>
            <p:ph type="title"/>
          </p:nvPr>
        </p:nvSpPr>
        <p:spPr/>
        <p:txBody>
          <a:bodyPr/>
          <a:lstStyle/>
          <a:p>
            <a:r>
              <a:rPr lang="en-US" dirty="0" smtClean="0">
                <a:effectLst/>
              </a:rPr>
              <a:t>ABIL Peer Mentor Recognition</a:t>
            </a:r>
          </a:p>
        </p:txBody>
      </p:sp>
      <p:sp>
        <p:nvSpPr>
          <p:cNvPr id="89090" name="Rectangle 3"/>
          <p:cNvSpPr>
            <a:spLocks noGrp="1" noChangeArrowheads="1"/>
          </p:cNvSpPr>
          <p:nvPr>
            <p:ph type="body" idx="1"/>
          </p:nvPr>
        </p:nvSpPr>
        <p:spPr/>
        <p:txBody>
          <a:bodyPr/>
          <a:lstStyle/>
          <a:p>
            <a:r>
              <a:rPr lang="en-US" sz="2600" dirty="0" smtClean="0"/>
              <a:t>Value in celebrating and recognizing accomplishments</a:t>
            </a:r>
          </a:p>
          <a:p>
            <a:r>
              <a:rPr lang="en-US" sz="2600" dirty="0" smtClean="0"/>
              <a:t>Annual holiday event in December to which staff, mentors and mentees are invited </a:t>
            </a:r>
          </a:p>
          <a:p>
            <a:pPr lvl="1"/>
            <a:r>
              <a:rPr lang="en-US" sz="2600" dirty="0" smtClean="0"/>
              <a:t>Mentors and mentees encouraged to attend together</a:t>
            </a:r>
          </a:p>
          <a:p>
            <a:pPr lvl="1"/>
            <a:r>
              <a:rPr lang="en-US" sz="2600" dirty="0" smtClean="0"/>
              <a:t>Visa gift cards and pocket calendars with the ABIL logo given to mentors</a:t>
            </a:r>
            <a:r>
              <a:rPr lang="en-US" sz="2600" b="1" dirty="0" smtClean="0"/>
              <a:t> </a:t>
            </a:r>
            <a:r>
              <a:rPr lang="en-US" sz="2600" dirty="0" smtClean="0"/>
              <a:t>as holiday gifts  </a:t>
            </a:r>
          </a:p>
          <a:p>
            <a:pPr>
              <a:buFont typeface="Tahoma" pitchFamily="34" charset="0"/>
              <a:buNone/>
            </a:pPr>
            <a:endParaRPr lang="en-US" sz="2600" dirty="0" smtClean="0"/>
          </a:p>
          <a:p>
            <a:endParaRPr lang="en-US" sz="2600" dirty="0" smtClean="0"/>
          </a:p>
        </p:txBody>
      </p:sp>
    </p:spTree>
    <p:extLst>
      <p:ext uri="{BB962C8B-B14F-4D97-AF65-F5344CB8AC3E}">
        <p14:creationId xmlns:p14="http://schemas.microsoft.com/office/powerpoint/2010/main" val="375266189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Rectangle 2"/>
          <p:cNvSpPr>
            <a:spLocks noGrp="1" noChangeArrowheads="1"/>
          </p:cNvSpPr>
          <p:nvPr>
            <p:ph type="title"/>
          </p:nvPr>
        </p:nvSpPr>
        <p:spPr/>
        <p:txBody>
          <a:bodyPr/>
          <a:lstStyle/>
          <a:p>
            <a:r>
              <a:rPr lang="en-US" dirty="0" smtClean="0">
                <a:effectLst/>
              </a:rPr>
              <a:t>ABIL Peer Mentor Recognition, cont’d.</a:t>
            </a:r>
          </a:p>
        </p:txBody>
      </p:sp>
      <p:sp>
        <p:nvSpPr>
          <p:cNvPr id="90114" name="Rectangle 3"/>
          <p:cNvSpPr>
            <a:spLocks noGrp="1" noChangeArrowheads="1"/>
          </p:cNvSpPr>
          <p:nvPr>
            <p:ph type="body" idx="1"/>
          </p:nvPr>
        </p:nvSpPr>
        <p:spPr>
          <a:xfrm>
            <a:off x="228600" y="914400"/>
            <a:ext cx="8839200" cy="5105400"/>
          </a:xfrm>
        </p:spPr>
        <p:txBody>
          <a:bodyPr/>
          <a:lstStyle/>
          <a:p>
            <a:r>
              <a:rPr lang="en-US" sz="2600" dirty="0" smtClean="0"/>
              <a:t>The “Spirit of ABIL” Awards</a:t>
            </a:r>
            <a:r>
              <a:rPr lang="en-US" sz="2600" b="1" dirty="0" smtClean="0"/>
              <a:t> </a:t>
            </a:r>
          </a:p>
          <a:p>
            <a:pPr lvl="1"/>
            <a:r>
              <a:rPr lang="en-US" sz="2600" dirty="0" smtClean="0"/>
              <a:t>Award reception and luncheon honoring peer mentor volunteers  </a:t>
            </a:r>
          </a:p>
          <a:p>
            <a:pPr lvl="1"/>
            <a:r>
              <a:rPr lang="en-US" sz="2600" dirty="0" smtClean="0"/>
              <a:t>Recognize peer mentors for one year, five year, and ten years of service  </a:t>
            </a:r>
          </a:p>
          <a:p>
            <a:pPr lvl="1"/>
            <a:r>
              <a:rPr lang="en-US" sz="2600" dirty="0" smtClean="0"/>
              <a:t>Award an individual with “Peer Mentor Volunteer of the Year”</a:t>
            </a:r>
            <a:r>
              <a:rPr lang="en-US" sz="2600" dirty="0" smtClean="0">
                <a:latin typeface="Tahoma" panose="020B0604030504040204" pitchFamily="34" charset="0"/>
                <a:ea typeface="Tahoma" panose="020B0604030504040204" pitchFamily="34" charset="0"/>
                <a:cs typeface="Tahoma" panose="020B0604030504040204" pitchFamily="34" charset="0"/>
              </a:rPr>
              <a:t>―</a:t>
            </a:r>
            <a:r>
              <a:rPr lang="en-US" sz="2600" dirty="0" smtClean="0"/>
              <a:t>recipients are given plaques, certificates, and gift cards in recognition of service</a:t>
            </a:r>
          </a:p>
          <a:p>
            <a:r>
              <a:rPr lang="en-US" sz="2600" dirty="0"/>
              <a:t>Regular recognition</a:t>
            </a:r>
          </a:p>
          <a:p>
            <a:pPr lvl="1"/>
            <a:r>
              <a:rPr lang="en-US" sz="2600" dirty="0"/>
              <a:t>Feature mentor/mentee stories in monthly newsletter on a quarterly basis</a:t>
            </a:r>
          </a:p>
          <a:p>
            <a:endParaRPr lang="en-US" sz="2600" dirty="0" smtClean="0"/>
          </a:p>
        </p:txBody>
      </p:sp>
    </p:spTree>
    <p:extLst>
      <p:ext uri="{BB962C8B-B14F-4D97-AF65-F5344CB8AC3E}">
        <p14:creationId xmlns:p14="http://schemas.microsoft.com/office/powerpoint/2010/main" val="320281214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2013 Spirit of ABIL Award Winners</a:t>
            </a:r>
            <a:endParaRPr lang="en-US" dirty="0"/>
          </a:p>
        </p:txBody>
      </p:sp>
      <p:pic>
        <p:nvPicPr>
          <p:cNvPr id="7" name="Content Placeholder 6" descr="Two men holding their ABIL award plaques."/>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762000" y="1981200"/>
            <a:ext cx="4160520" cy="297180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8" name="Picture 7" descr="Woman receiving her ABIL award plaque."/>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86400" y="1676400"/>
            <a:ext cx="2743200" cy="384048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120485151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Spirit of ABIL 2013, </a:t>
            </a:r>
            <a:r>
              <a:rPr lang="en-US" sz="2400" dirty="0" smtClean="0"/>
              <a:t>cont’d</a:t>
            </a:r>
            <a:r>
              <a:rPr lang="en-US" sz="2400" dirty="0"/>
              <a:t>.</a:t>
            </a:r>
          </a:p>
        </p:txBody>
      </p:sp>
      <p:pic>
        <p:nvPicPr>
          <p:cNvPr id="5" name="Content Placeholder 4" descr="Group of ABIL award winners."/>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333500" y="1257300"/>
            <a:ext cx="6400800" cy="457200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232448234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Rectangle 2"/>
          <p:cNvSpPr>
            <a:spLocks noGrp="1" noChangeArrowheads="1"/>
          </p:cNvSpPr>
          <p:nvPr>
            <p:ph type="title"/>
          </p:nvPr>
        </p:nvSpPr>
        <p:spPr/>
        <p:txBody>
          <a:bodyPr/>
          <a:lstStyle/>
          <a:p>
            <a:r>
              <a:rPr lang="en-US" dirty="0" smtClean="0">
                <a:effectLst/>
              </a:rPr>
              <a:t>ABIL Mentor Program Evaluation</a:t>
            </a:r>
          </a:p>
        </p:txBody>
      </p:sp>
      <p:sp>
        <p:nvSpPr>
          <p:cNvPr id="87042" name="Rectangle 3"/>
          <p:cNvSpPr>
            <a:spLocks noGrp="1" noChangeArrowheads="1"/>
          </p:cNvSpPr>
          <p:nvPr>
            <p:ph type="body" idx="1"/>
          </p:nvPr>
        </p:nvSpPr>
        <p:spPr/>
        <p:txBody>
          <a:bodyPr/>
          <a:lstStyle/>
          <a:p>
            <a:r>
              <a:rPr lang="en-US" sz="2600" dirty="0" smtClean="0"/>
              <a:t>Effectiveness of program relies on consistent evaluation of both the mentor and mentee experiences </a:t>
            </a:r>
          </a:p>
          <a:p>
            <a:r>
              <a:rPr lang="en-US" sz="2600" dirty="0" smtClean="0"/>
              <a:t>Surveys are typically conducted at one, three, and six months from the date of the initial meeting </a:t>
            </a:r>
          </a:p>
          <a:p>
            <a:pPr lvl="1"/>
            <a:r>
              <a:rPr lang="en-US" sz="2600" dirty="0" smtClean="0"/>
              <a:t>Volunteer coordinator surveys mentors</a:t>
            </a:r>
          </a:p>
          <a:p>
            <a:pPr lvl="1"/>
            <a:r>
              <a:rPr lang="en-US" sz="2600" dirty="0" smtClean="0"/>
              <a:t>Staff working with consumers survey mentees</a:t>
            </a:r>
          </a:p>
          <a:p>
            <a:endParaRPr lang="en-US" sz="2600" dirty="0" smtClean="0"/>
          </a:p>
        </p:txBody>
      </p:sp>
    </p:spTree>
    <p:extLst>
      <p:ext uri="{BB962C8B-B14F-4D97-AF65-F5344CB8AC3E}">
        <p14:creationId xmlns:p14="http://schemas.microsoft.com/office/powerpoint/2010/main" val="187923024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Rectangle 2"/>
          <p:cNvSpPr>
            <a:spLocks noGrp="1" noChangeArrowheads="1"/>
          </p:cNvSpPr>
          <p:nvPr>
            <p:ph type="title"/>
          </p:nvPr>
        </p:nvSpPr>
        <p:spPr/>
        <p:txBody>
          <a:bodyPr/>
          <a:lstStyle/>
          <a:p>
            <a:r>
              <a:rPr lang="en-US" sz="2800" dirty="0" smtClean="0">
                <a:effectLst/>
              </a:rPr>
              <a:t>ABIL Mentor Program Evaluation, </a:t>
            </a:r>
            <a:r>
              <a:rPr lang="en-US" sz="2400" dirty="0" smtClean="0">
                <a:effectLst/>
              </a:rPr>
              <a:t>cont’d.</a:t>
            </a:r>
          </a:p>
        </p:txBody>
      </p:sp>
      <p:sp>
        <p:nvSpPr>
          <p:cNvPr id="88066" name="Rectangle 3"/>
          <p:cNvSpPr>
            <a:spLocks noGrp="1" noChangeArrowheads="1"/>
          </p:cNvSpPr>
          <p:nvPr>
            <p:ph type="body" idx="1"/>
          </p:nvPr>
        </p:nvSpPr>
        <p:spPr/>
        <p:txBody>
          <a:bodyPr/>
          <a:lstStyle/>
          <a:p>
            <a:r>
              <a:rPr lang="en-US" sz="2600" dirty="0" smtClean="0"/>
              <a:t>Early evaluation is correlated to match success</a:t>
            </a:r>
          </a:p>
          <a:p>
            <a:r>
              <a:rPr lang="en-US" sz="2600" dirty="0" smtClean="0"/>
              <a:t>Program modifications based on feedback from mentors and mentees</a:t>
            </a:r>
          </a:p>
          <a:p>
            <a:r>
              <a:rPr lang="en-US" sz="2600" dirty="0"/>
              <a:t>We also have an evaluation form that group mentoring participants will complete</a:t>
            </a:r>
          </a:p>
          <a:p>
            <a:pPr lvl="1"/>
            <a:r>
              <a:rPr lang="en-US" sz="2600" dirty="0"/>
              <a:t>Obtain feedback on experience and collect ideas for group activities and presentations</a:t>
            </a:r>
          </a:p>
          <a:p>
            <a:endParaRPr lang="en-US" sz="2600" dirty="0" smtClean="0"/>
          </a:p>
        </p:txBody>
      </p:sp>
    </p:spTree>
    <p:extLst>
      <p:ext uri="{BB962C8B-B14F-4D97-AF65-F5344CB8AC3E}">
        <p14:creationId xmlns:p14="http://schemas.microsoft.com/office/powerpoint/2010/main" val="247761843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ffectLst/>
              </a:rPr>
              <a:t>ABIL Mentor Program </a:t>
            </a:r>
            <a:r>
              <a:rPr lang="en-US" dirty="0" smtClean="0">
                <a:effectLst/>
              </a:rPr>
              <a:t>Evaluation, </a:t>
            </a:r>
            <a:r>
              <a:rPr lang="en-US" sz="2400" dirty="0" smtClean="0">
                <a:effectLst/>
              </a:rPr>
              <a:t>cont’d. 2</a:t>
            </a:r>
            <a:endParaRPr lang="en-US" sz="2400" dirty="0"/>
          </a:p>
        </p:txBody>
      </p:sp>
      <p:sp>
        <p:nvSpPr>
          <p:cNvPr id="3" name="Content Placeholder 2"/>
          <p:cNvSpPr>
            <a:spLocks noGrp="1"/>
          </p:cNvSpPr>
          <p:nvPr>
            <p:ph idx="1"/>
          </p:nvPr>
        </p:nvSpPr>
        <p:spPr/>
        <p:txBody>
          <a:bodyPr/>
          <a:lstStyle/>
          <a:p>
            <a:r>
              <a:rPr lang="en-US" sz="2600" dirty="0" smtClean="0"/>
              <a:t>Participants are sent a link to the evaluation form</a:t>
            </a:r>
          </a:p>
          <a:p>
            <a:r>
              <a:rPr lang="en-US" sz="2600" dirty="0" smtClean="0"/>
              <a:t>Completed form is uploaded to </a:t>
            </a:r>
            <a:r>
              <a:rPr lang="en-US" sz="2600" dirty="0"/>
              <a:t>g</a:t>
            </a:r>
            <a:r>
              <a:rPr lang="en-US" sz="2600" dirty="0" smtClean="0"/>
              <a:t>oogle docs  </a:t>
            </a:r>
          </a:p>
          <a:p>
            <a:r>
              <a:rPr lang="en-US" sz="2600" dirty="0" smtClean="0"/>
              <a:t>Responses are then copied into an Excel report and reports can be run from these charts.</a:t>
            </a:r>
          </a:p>
          <a:p>
            <a:r>
              <a:rPr lang="en-US" sz="2600" dirty="0" smtClean="0"/>
              <a:t>Formal Program Evaluation Report is completed at least once a year and findings disseminated to staff</a:t>
            </a:r>
          </a:p>
          <a:p>
            <a:endParaRPr lang="en-US" sz="2600" dirty="0" smtClean="0"/>
          </a:p>
          <a:p>
            <a:endParaRPr lang="en-US" sz="2600" dirty="0" smtClean="0"/>
          </a:p>
          <a:p>
            <a:endParaRPr lang="en-US" sz="2600" dirty="0" smtClean="0"/>
          </a:p>
        </p:txBody>
      </p:sp>
    </p:spTree>
    <p:extLst>
      <p:ext uri="{BB962C8B-B14F-4D97-AF65-F5344CB8AC3E}">
        <p14:creationId xmlns:p14="http://schemas.microsoft.com/office/powerpoint/2010/main" val="9848839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2"/>
          <p:cNvSpPr>
            <a:spLocks noGrp="1" noChangeArrowheads="1"/>
          </p:cNvSpPr>
          <p:nvPr>
            <p:ph type="title"/>
          </p:nvPr>
        </p:nvSpPr>
        <p:spPr/>
        <p:txBody>
          <a:bodyPr/>
          <a:lstStyle/>
          <a:p>
            <a:r>
              <a:rPr lang="en-US" dirty="0">
                <a:effectLst/>
              </a:rPr>
              <a:t>For more information</a:t>
            </a:r>
          </a:p>
        </p:txBody>
      </p:sp>
      <p:sp>
        <p:nvSpPr>
          <p:cNvPr id="217091" name="Rectangle 3"/>
          <p:cNvSpPr>
            <a:spLocks noGrp="1" noChangeArrowheads="1"/>
          </p:cNvSpPr>
          <p:nvPr>
            <p:ph idx="1"/>
          </p:nvPr>
        </p:nvSpPr>
        <p:spPr>
          <a:xfrm>
            <a:off x="228600" y="990600"/>
            <a:ext cx="8534400" cy="5105400"/>
          </a:xfrm>
        </p:spPr>
        <p:txBody>
          <a:bodyPr/>
          <a:lstStyle/>
          <a:p>
            <a:pPr>
              <a:buFont typeface="Tahoma" pitchFamily="34" charset="0"/>
              <a:buNone/>
            </a:pPr>
            <a:r>
              <a:rPr lang="en-US" sz="2600" dirty="0"/>
              <a:t>Contact:</a:t>
            </a:r>
          </a:p>
          <a:p>
            <a:pPr lvl="1">
              <a:buNone/>
            </a:pPr>
            <a:r>
              <a:rPr lang="en-US" sz="2600" dirty="0" smtClean="0">
                <a:solidFill>
                  <a:schemeClr val="tx1"/>
                </a:solidFill>
              </a:rPr>
              <a:t>Amina Kruck </a:t>
            </a:r>
            <a:r>
              <a:rPr lang="en-US" sz="2600" dirty="0" smtClean="0"/>
              <a:t>– aminak@abil.org</a:t>
            </a:r>
          </a:p>
          <a:p>
            <a:pPr lvl="1">
              <a:buNone/>
            </a:pPr>
            <a:r>
              <a:rPr lang="en-US" sz="2600" dirty="0" smtClean="0"/>
              <a:t>April Reed – AprilR@abil.org</a:t>
            </a:r>
          </a:p>
          <a:p>
            <a:pPr lvl="1">
              <a:buNone/>
            </a:pPr>
            <a:endParaRPr lang="en-US" sz="2600" dirty="0"/>
          </a:p>
          <a:p>
            <a:endParaRPr lang="en-US" sz="2600" dirty="0"/>
          </a:p>
        </p:txBody>
      </p:sp>
    </p:spTree>
    <p:extLst>
      <p:ext uri="{BB962C8B-B14F-4D97-AF65-F5344CB8AC3E}">
        <p14:creationId xmlns:p14="http://schemas.microsoft.com/office/powerpoint/2010/main" val="8675159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2" name="Rectangle 2"/>
          <p:cNvSpPr>
            <a:spLocks noGrp="1" noChangeArrowheads="1"/>
          </p:cNvSpPr>
          <p:nvPr>
            <p:ph type="title"/>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r>
              <a:rPr lang="en-US" dirty="0" smtClean="0">
                <a:effectLst/>
              </a:rPr>
              <a:t>CIL-NET </a:t>
            </a:r>
            <a:r>
              <a:rPr lang="en-US" dirty="0">
                <a:effectLst/>
              </a:rPr>
              <a:t>Attribution</a:t>
            </a:r>
          </a:p>
        </p:txBody>
      </p:sp>
      <p:sp>
        <p:nvSpPr>
          <p:cNvPr id="124933" name="Rectangle 3"/>
          <p:cNvSpPr>
            <a:spLocks noGrp="1" noChangeArrowheads="1"/>
          </p:cNvSpPr>
          <p:nvPr>
            <p:ph type="body" idx="1"/>
          </p:nvPr>
        </p:nvSpPr>
        <p:spPr>
          <a:xfrm>
            <a:off x="152400" y="1143000"/>
            <a:ext cx="8842166" cy="5181600"/>
          </a:xfr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buNone/>
            </a:pPr>
            <a:r>
              <a:rPr lang="en-US" sz="2400" dirty="0"/>
              <a:t>	</a:t>
            </a:r>
            <a:r>
              <a:rPr lang="en-US" dirty="0"/>
              <a:t>Support for development of this training was provided by the U.S. Department of Education, Rehabilitation Services Administration under grant number H132B120001</a:t>
            </a:r>
            <a:r>
              <a:rPr lang="en-US" dirty="0" smtClean="0"/>
              <a:t>. </a:t>
            </a:r>
            <a:r>
              <a:rPr lang="en-US" dirty="0"/>
              <a:t>No official endorsement of the Department of Education should be inferred. Permission is granted for duplication of any portion of this PowerPoint presentation, providing that the following credit is given to the project: </a:t>
            </a:r>
            <a:r>
              <a:rPr lang="en-US" b="1" dirty="0"/>
              <a:t>Developed as part of the CIL-NET, a project of the </a:t>
            </a:r>
            <a:r>
              <a:rPr lang="en-US" b="1" dirty="0" smtClean="0"/>
              <a:t>IL-NET</a:t>
            </a:r>
            <a:r>
              <a:rPr lang="en-US" b="1" dirty="0"/>
              <a:t>, an ILRU/NCIL/APRIL National Training and Technical Assistance Program.</a:t>
            </a:r>
            <a:endParaRPr lang="en-US" dirty="0"/>
          </a:p>
          <a:p>
            <a:pPr>
              <a:buFont typeface="Tahoma" pitchFamily="34" charset="0"/>
              <a:buNone/>
            </a:pPr>
            <a:endParaRPr lang="en-US" sz="2200"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2"/>
          <p:cNvSpPr>
            <a:spLocks noGrp="1" noChangeArrowheads="1"/>
          </p:cNvSpPr>
          <p:nvPr>
            <p:ph type="title"/>
          </p:nvPr>
        </p:nvSpPr>
        <p:spPr/>
        <p:txBody>
          <a:bodyPr/>
          <a:lstStyle/>
          <a:p>
            <a:pPr>
              <a:defRPr/>
            </a:pPr>
            <a:r>
              <a:rPr lang="en-US" sz="2800" dirty="0" smtClean="0"/>
              <a:t>Mentor/Mentee Recruitment &amp; Selection, </a:t>
            </a:r>
            <a:r>
              <a:rPr lang="en-US" sz="2400" dirty="0" smtClean="0"/>
              <a:t>cont’d. 2</a:t>
            </a:r>
          </a:p>
        </p:txBody>
      </p:sp>
      <p:sp>
        <p:nvSpPr>
          <p:cNvPr id="67586" name="Rectangle 3"/>
          <p:cNvSpPr>
            <a:spLocks noGrp="1" noChangeArrowheads="1"/>
          </p:cNvSpPr>
          <p:nvPr>
            <p:ph type="body" idx="1"/>
          </p:nvPr>
        </p:nvSpPr>
        <p:spPr/>
        <p:txBody>
          <a:bodyPr/>
          <a:lstStyle/>
          <a:p>
            <a:r>
              <a:rPr lang="en-US" sz="2600" b="1" dirty="0" smtClean="0"/>
              <a:t>Mentee recruitment</a:t>
            </a:r>
            <a:r>
              <a:rPr lang="en-US" sz="2600" dirty="0" smtClean="0"/>
              <a:t>—Mentees are consumers, already working with Center staff, such as ILS staff</a:t>
            </a:r>
          </a:p>
          <a:p>
            <a:r>
              <a:rPr lang="en-US" sz="2600" b="1" dirty="0" smtClean="0"/>
              <a:t>Policies and Procedures</a:t>
            </a:r>
            <a:r>
              <a:rPr lang="en-US" sz="2600" dirty="0" smtClean="0"/>
              <a:t>—Create program paperwork specific to the Peer Mentor (PM) Program</a:t>
            </a:r>
          </a:p>
          <a:p>
            <a:pPr lvl="2"/>
            <a:r>
              <a:rPr lang="en-US" sz="2600" dirty="0" smtClean="0"/>
              <a:t>Consumer Request for a Peer Mentor form (Peer Mentor Training Manual, pages 123-124)</a:t>
            </a:r>
          </a:p>
          <a:p>
            <a:pPr lvl="2"/>
            <a:r>
              <a:rPr lang="en-US" sz="2600" dirty="0" smtClean="0"/>
              <a:t>Sign a confidentiality release specific to the PM Program</a:t>
            </a:r>
          </a:p>
          <a:p>
            <a:pPr lvl="2"/>
            <a:endParaRPr lang="en-US" sz="2600" dirty="0" smtClean="0"/>
          </a:p>
          <a:p>
            <a:pPr lvl="2">
              <a:buFont typeface="Symbol" pitchFamily="18" charset="2"/>
              <a:buChar char="Þ"/>
            </a:pPr>
            <a:endParaRPr lang="en-US" sz="2600" dirty="0" smtClean="0"/>
          </a:p>
          <a:p>
            <a:endParaRPr lang="en-US" sz="2600" dirty="0" smtClean="0"/>
          </a:p>
        </p:txBody>
      </p:sp>
    </p:spTree>
    <p:extLst>
      <p:ext uri="{BB962C8B-B14F-4D97-AF65-F5344CB8AC3E}">
        <p14:creationId xmlns:p14="http://schemas.microsoft.com/office/powerpoint/2010/main" val="30711234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2"/>
          <p:cNvSpPr>
            <a:spLocks noGrp="1" noChangeArrowheads="1"/>
          </p:cNvSpPr>
          <p:nvPr>
            <p:ph type="title"/>
          </p:nvPr>
        </p:nvSpPr>
        <p:spPr/>
        <p:txBody>
          <a:bodyPr/>
          <a:lstStyle/>
          <a:p>
            <a:pPr>
              <a:defRPr/>
            </a:pPr>
            <a:r>
              <a:rPr lang="en-US" sz="2800" dirty="0" smtClean="0"/>
              <a:t>Mentor/Mentee Recruitment &amp; Selection, </a:t>
            </a:r>
            <a:r>
              <a:rPr lang="en-US" sz="2400" dirty="0" smtClean="0"/>
              <a:t>cont’d. </a:t>
            </a:r>
            <a:r>
              <a:rPr lang="en-US" sz="2400" dirty="0"/>
              <a:t>3</a:t>
            </a:r>
            <a:endParaRPr lang="en-US" sz="2400" dirty="0" smtClean="0"/>
          </a:p>
        </p:txBody>
      </p:sp>
      <p:sp>
        <p:nvSpPr>
          <p:cNvPr id="68610" name="Rectangle 3"/>
          <p:cNvSpPr>
            <a:spLocks noGrp="1" noChangeArrowheads="1"/>
          </p:cNvSpPr>
          <p:nvPr>
            <p:ph type="body" idx="1"/>
          </p:nvPr>
        </p:nvSpPr>
        <p:spPr/>
        <p:txBody>
          <a:bodyPr/>
          <a:lstStyle/>
          <a:p>
            <a:pPr>
              <a:buFont typeface="Symbol" pitchFamily="18" charset="2"/>
              <a:buNone/>
            </a:pPr>
            <a:r>
              <a:rPr lang="en-US" sz="2600" b="1" dirty="0" smtClean="0"/>
              <a:t>Mentee Recruitment Tips</a:t>
            </a:r>
            <a:endParaRPr lang="en-US" sz="2600" dirty="0" smtClean="0"/>
          </a:p>
          <a:p>
            <a:pPr lvl="1"/>
            <a:r>
              <a:rPr lang="en-US" sz="2600" dirty="0" smtClean="0"/>
              <a:t>An application and screening tool helps ensure that the individual is appropriate for mentoring services and gives the mentor information on the mentee’s needs</a:t>
            </a:r>
          </a:p>
          <a:p>
            <a:pPr lvl="1"/>
            <a:r>
              <a:rPr lang="en-US" sz="2600" dirty="0" smtClean="0"/>
              <a:t>Form should explain the program and provide the opportunity for informed consent.</a:t>
            </a:r>
          </a:p>
          <a:p>
            <a:endParaRPr lang="en-US" sz="2600" dirty="0" smtClean="0"/>
          </a:p>
        </p:txBody>
      </p:sp>
    </p:spTree>
    <p:extLst>
      <p:ext uri="{BB962C8B-B14F-4D97-AF65-F5344CB8AC3E}">
        <p14:creationId xmlns:p14="http://schemas.microsoft.com/office/powerpoint/2010/main" val="203518803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Marketing the Peer Mentor Program</a:t>
            </a:r>
            <a:endParaRPr lang="en-US" dirty="0"/>
          </a:p>
        </p:txBody>
      </p:sp>
      <p:sp>
        <p:nvSpPr>
          <p:cNvPr id="3" name="Content Placeholder 2"/>
          <p:cNvSpPr>
            <a:spLocks noGrp="1"/>
          </p:cNvSpPr>
          <p:nvPr>
            <p:ph idx="1"/>
          </p:nvPr>
        </p:nvSpPr>
        <p:spPr/>
        <p:txBody>
          <a:bodyPr/>
          <a:lstStyle/>
          <a:p>
            <a:r>
              <a:rPr lang="en-US" sz="2800" dirty="0" smtClean="0"/>
              <a:t>Create a brochure or flyer with a clear message</a:t>
            </a:r>
          </a:p>
          <a:p>
            <a:r>
              <a:rPr lang="en-US" sz="2800" dirty="0" smtClean="0"/>
              <a:t>Make it easy for applicants to learn about the program and access the application on your website</a:t>
            </a:r>
          </a:p>
          <a:p>
            <a:r>
              <a:rPr lang="en-US" sz="2800" dirty="0" smtClean="0"/>
              <a:t>Explore opportunities to network and share with other programs and services in the community (e.g. hospitals, churches, community center) </a:t>
            </a:r>
            <a:endParaRPr lang="en-US" sz="2800" dirty="0"/>
          </a:p>
        </p:txBody>
      </p:sp>
    </p:spTree>
    <p:extLst>
      <p:ext uri="{BB962C8B-B14F-4D97-AF65-F5344CB8AC3E}">
        <p14:creationId xmlns:p14="http://schemas.microsoft.com/office/powerpoint/2010/main" val="222009874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22238"/>
            <a:ext cx="7696200" cy="792162"/>
          </a:xfrm>
        </p:spPr>
        <p:txBody>
          <a:bodyPr/>
          <a:lstStyle/>
          <a:p>
            <a:r>
              <a:rPr lang="en-US" dirty="0"/>
              <a:t>Marketing the Peer Mentor </a:t>
            </a:r>
            <a:r>
              <a:rPr lang="en-US" dirty="0" smtClean="0"/>
              <a:t>Program, </a:t>
            </a:r>
            <a:r>
              <a:rPr lang="en-US" sz="2400" dirty="0" smtClean="0"/>
              <a:t>cont’d.</a:t>
            </a:r>
            <a:endParaRPr lang="en-US" sz="2400" dirty="0"/>
          </a:p>
        </p:txBody>
      </p:sp>
      <p:sp>
        <p:nvSpPr>
          <p:cNvPr id="3" name="Content Placeholder 2"/>
          <p:cNvSpPr>
            <a:spLocks noGrp="1"/>
          </p:cNvSpPr>
          <p:nvPr>
            <p:ph idx="1"/>
          </p:nvPr>
        </p:nvSpPr>
        <p:spPr>
          <a:xfrm>
            <a:off x="228600" y="990600"/>
            <a:ext cx="8915400" cy="5105400"/>
          </a:xfrm>
        </p:spPr>
        <p:txBody>
          <a:bodyPr/>
          <a:lstStyle/>
          <a:p>
            <a:r>
              <a:rPr lang="en-US" sz="2600" dirty="0" smtClean="0"/>
              <a:t>Work with other Center staff so that everyone understands the program and can help with marketing and recruitment</a:t>
            </a:r>
          </a:p>
          <a:p>
            <a:pPr lvl="1"/>
            <a:r>
              <a:rPr lang="en-US" sz="2600" dirty="0" smtClean="0"/>
              <a:t>Create opportunities for the staff to meet the mentors</a:t>
            </a:r>
          </a:p>
          <a:p>
            <a:pPr lvl="2"/>
            <a:r>
              <a:rPr lang="en-US" sz="2600" dirty="0" smtClean="0"/>
              <a:t>Have mentors share at a staff meeting</a:t>
            </a:r>
          </a:p>
          <a:p>
            <a:pPr lvl="2"/>
            <a:r>
              <a:rPr lang="en-US" sz="2600" dirty="0" smtClean="0"/>
              <a:t>Have mentors volunteer at event or attend Center programs</a:t>
            </a:r>
            <a:endParaRPr lang="en-US" sz="2600" dirty="0"/>
          </a:p>
        </p:txBody>
      </p:sp>
    </p:spTree>
    <p:extLst>
      <p:ext uri="{BB962C8B-B14F-4D97-AF65-F5344CB8AC3E}">
        <p14:creationId xmlns:p14="http://schemas.microsoft.com/office/powerpoint/2010/main" val="421937326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Marketing the Peer Mentor Program, </a:t>
            </a:r>
            <a:r>
              <a:rPr lang="en-US" dirty="0" smtClean="0"/>
              <a:t/>
            </a:r>
            <a:br>
              <a:rPr lang="en-US" dirty="0" smtClean="0"/>
            </a:br>
            <a:r>
              <a:rPr lang="en-US" sz="2400" dirty="0" smtClean="0"/>
              <a:t>cont’d. 2</a:t>
            </a:r>
            <a:endParaRPr lang="en-US" sz="2400" dirty="0"/>
          </a:p>
        </p:txBody>
      </p:sp>
      <p:pic>
        <p:nvPicPr>
          <p:cNvPr id="5" name="Content Placeholder 4" descr="ABIL flyer titled Peer Mentor Volunteers; Listening Sharing Making a Difference"/>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81413" y="609600"/>
            <a:ext cx="6752987" cy="5219700"/>
          </a:xfrm>
        </p:spPr>
      </p:pic>
    </p:spTree>
    <p:extLst>
      <p:ext uri="{BB962C8B-B14F-4D97-AF65-F5344CB8AC3E}">
        <p14:creationId xmlns:p14="http://schemas.microsoft.com/office/powerpoint/2010/main" val="286286829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Marketing the Peer Mentor Program, </a:t>
            </a:r>
            <a:r>
              <a:rPr lang="en-US" sz="2400" dirty="0" smtClean="0"/>
              <a:t>cont’d.3</a:t>
            </a:r>
            <a:endParaRPr lang="en-US" sz="2400" dirty="0"/>
          </a:p>
        </p:txBody>
      </p:sp>
      <p:pic>
        <p:nvPicPr>
          <p:cNvPr id="6" name="Content Placeholder 5" descr="ABIL flyer titled Peer Mentorin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04465" y="457200"/>
            <a:ext cx="7301999" cy="5638800"/>
          </a:xfrm>
        </p:spPr>
      </p:pic>
    </p:spTree>
    <p:extLst>
      <p:ext uri="{BB962C8B-B14F-4D97-AF65-F5344CB8AC3E}">
        <p14:creationId xmlns:p14="http://schemas.microsoft.com/office/powerpoint/2010/main" val="3249909301"/>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Rounded MT Bol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9701</TotalTime>
  <Words>1655</Words>
  <Application>Microsoft Office PowerPoint</Application>
  <PresentationFormat>On-screen Show (4:3)</PresentationFormat>
  <Paragraphs>178</Paragraphs>
  <Slides>38</Slides>
  <Notes>0</Notes>
  <HiddenSlides>0</HiddenSlides>
  <MMClips>0</MMClips>
  <ScaleCrop>false</ScaleCrop>
  <HeadingPairs>
    <vt:vector size="4" baseType="variant">
      <vt:variant>
        <vt:lpstr>Theme</vt:lpstr>
      </vt:variant>
      <vt:variant>
        <vt:i4>1</vt:i4>
      </vt:variant>
      <vt:variant>
        <vt:lpstr>Slide Titles</vt:lpstr>
      </vt:variant>
      <vt:variant>
        <vt:i4>38</vt:i4>
      </vt:variant>
    </vt:vector>
  </HeadingPairs>
  <TitlesOfParts>
    <vt:vector size="39" baseType="lpstr">
      <vt:lpstr>Default Design</vt:lpstr>
      <vt:lpstr>Building an Effective Peer Support Program:  A Proven Volunteer Model  Implementing an Effective Peer Support Program </vt:lpstr>
      <vt:lpstr>Mentor/Mentee Recruitment &amp; Selection</vt:lpstr>
      <vt:lpstr>Mentor/Mentee Recruitment &amp; Selection, cont’d.</vt:lpstr>
      <vt:lpstr>Mentor/Mentee Recruitment &amp; Selection, cont’d. 2</vt:lpstr>
      <vt:lpstr>Mentor/Mentee Recruitment &amp; Selection, cont’d. 3</vt:lpstr>
      <vt:lpstr>Marketing the Peer Mentor Program</vt:lpstr>
      <vt:lpstr>Marketing the Peer Mentor Program, cont’d.</vt:lpstr>
      <vt:lpstr>Marketing the Peer Mentor Program,  cont’d. 2</vt:lpstr>
      <vt:lpstr>Marketing the Peer Mentor Program, cont’d.3</vt:lpstr>
      <vt:lpstr>Marketing the Peer Mentor Program, cont’d.4</vt:lpstr>
      <vt:lpstr>Peer Mentor Qualifications</vt:lpstr>
      <vt:lpstr>Peer Mentor Qualifications, cont’d.</vt:lpstr>
      <vt:lpstr>Peer Mentor Qualifications― Character Reference Form</vt:lpstr>
      <vt:lpstr>Peer Mentor Qualifications― Mentor Rules &amp; Guidelines Form</vt:lpstr>
      <vt:lpstr>Peer Mentor Qualifications― Keeping in Contact</vt:lpstr>
      <vt:lpstr>Peer Mentor Qualifications― Volunteer Duty to Report Policy Form</vt:lpstr>
      <vt:lpstr>Peer Mentor Qualifications― Background Check</vt:lpstr>
      <vt:lpstr>Peer Mentor Qualifications― Character References</vt:lpstr>
      <vt:lpstr>Peer Mentor Qualification Tip</vt:lpstr>
      <vt:lpstr>ABIL Orientation and Training</vt:lpstr>
      <vt:lpstr>ABIL Orientation and Training, cont’d.</vt:lpstr>
      <vt:lpstr>ABIL Peer Orientation and Training, cont’d. 2</vt:lpstr>
      <vt:lpstr>ABIL Peer Orientation and Training, cont’d. 3</vt:lpstr>
      <vt:lpstr>ABIL Peer Orientation and Training― Mentor Training Manual</vt:lpstr>
      <vt:lpstr>Ongoing Training and Development</vt:lpstr>
      <vt:lpstr>ABIL Mentor Supervision</vt:lpstr>
      <vt:lpstr>Peer Mentor Program Coordination</vt:lpstr>
      <vt:lpstr>Peer Mentor Program Coordination, cont’d.</vt:lpstr>
      <vt:lpstr>Ongoing Maintenance and Support</vt:lpstr>
      <vt:lpstr>ABIL Peer Mentor Recognition</vt:lpstr>
      <vt:lpstr>ABIL Peer Mentor Recognition, cont’d.</vt:lpstr>
      <vt:lpstr>2013 Spirit of ABIL Award Winners</vt:lpstr>
      <vt:lpstr>Spirit of ABIL 2013, cont’d.</vt:lpstr>
      <vt:lpstr>ABIL Mentor Program Evaluation</vt:lpstr>
      <vt:lpstr>ABIL Mentor Program Evaluation, cont’d.</vt:lpstr>
      <vt:lpstr>ABIL Mentor Program Evaluation, cont’d. 2</vt:lpstr>
      <vt:lpstr>For more information</vt:lpstr>
      <vt:lpstr>CIL-NET Attribution</vt:lpstr>
    </vt:vector>
  </TitlesOfParts>
  <Company>Tirr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eubanks</dc:creator>
  <cp:lastModifiedBy>eleanor</cp:lastModifiedBy>
  <cp:revision>400</cp:revision>
  <cp:lastPrinted>2014-09-02T14:21:43Z</cp:lastPrinted>
  <dcterms:created xsi:type="dcterms:W3CDTF">2011-01-05T14:17:40Z</dcterms:created>
  <dcterms:modified xsi:type="dcterms:W3CDTF">2014-09-04T19:43:43Z</dcterms:modified>
</cp:coreProperties>
</file>