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492" r:id="rId2"/>
    <p:sldId id="494" r:id="rId3"/>
    <p:sldId id="495" r:id="rId4"/>
    <p:sldId id="496" r:id="rId5"/>
    <p:sldId id="497" r:id="rId6"/>
    <p:sldId id="498" r:id="rId7"/>
    <p:sldId id="499" r:id="rId8"/>
    <p:sldId id="500" r:id="rId9"/>
    <p:sldId id="501" r:id="rId10"/>
    <p:sldId id="502" r:id="rId11"/>
    <p:sldId id="503" r:id="rId12"/>
    <p:sldId id="504" r:id="rId13"/>
    <p:sldId id="505" r:id="rId14"/>
    <p:sldId id="506" r:id="rId15"/>
    <p:sldId id="507" r:id="rId16"/>
    <p:sldId id="508" r:id="rId17"/>
    <p:sldId id="509" r:id="rId18"/>
    <p:sldId id="510" r:id="rId19"/>
    <p:sldId id="511" r:id="rId20"/>
    <p:sldId id="512" r:id="rId21"/>
    <p:sldId id="513" r:id="rId22"/>
    <p:sldId id="514" r:id="rId23"/>
    <p:sldId id="515" r:id="rId24"/>
    <p:sldId id="516" r:id="rId25"/>
    <p:sldId id="493" r:id="rId26"/>
    <p:sldId id="318" r:id="rId2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0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00" autoAdjust="0"/>
    <p:restoredTop sz="94640" autoAdjust="0"/>
  </p:normalViewPr>
  <p:slideViewPr>
    <p:cSldViewPr>
      <p:cViewPr>
        <p:scale>
          <a:sx n="93" d="100"/>
          <a:sy n="93" d="100"/>
        </p:scale>
        <p:origin x="-1282" y="-5"/>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720"/>
    </p:cViewPr>
  </p:sorterViewPr>
  <p:notesViewPr>
    <p:cSldViewPr>
      <p:cViewPr varScale="1">
        <p:scale>
          <a:sx n="64" d="100"/>
          <a:sy n="64" d="100"/>
        </p:scale>
        <p:origin x="1646" y="-259"/>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9/4/2014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663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3372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lvl1pPr>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600" y="990600"/>
            <a:ext cx="8763000" cy="5105400"/>
          </a:xfrm>
        </p:spPr>
        <p:txBody>
          <a:bodyPr/>
          <a:lstStyle>
            <a:lvl1pPr>
              <a:buClr>
                <a:schemeClr val="tx1"/>
              </a:buClr>
              <a:defRPr sz="2400">
                <a:solidFill>
                  <a:schemeClr val="tx1"/>
                </a:solidFill>
              </a:defRPr>
            </a:lvl1pPr>
            <a:lvl2pPr>
              <a:buClr>
                <a:schemeClr val="tx1"/>
              </a:buClr>
              <a:defRPr sz="2400">
                <a:solidFill>
                  <a:schemeClr val="tx1"/>
                </a:solidFill>
              </a:defRPr>
            </a:lvl2pPr>
            <a:lvl3pPr>
              <a:buClr>
                <a:schemeClr val="tx1"/>
              </a:buClr>
              <a:defRPr sz="2400">
                <a:solidFill>
                  <a:schemeClr val="tx1"/>
                </a:solidFill>
              </a:defRPr>
            </a:lvl3pPr>
            <a:lvl4pPr>
              <a:buClr>
                <a:schemeClr val="tx1"/>
              </a:buClr>
              <a:defRPr sz="2000">
                <a:solidFill>
                  <a:schemeClr val="tx1"/>
                </a:solidFill>
              </a:defRPr>
            </a:lvl4pPr>
            <a:lvl5pPr>
              <a:buClr>
                <a:schemeClr val="tx1"/>
              </a:buClr>
              <a:defRPr sz="20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E845F1E0-072B-4482-A55C-C9459BF73A59}" type="slidenum">
              <a:rPr lang="en-US"/>
              <a:pPr/>
              <a:t>‹#›</a:t>
            </a:fld>
            <a:endParaRPr lang="en-US"/>
          </a:p>
        </p:txBody>
      </p:sp>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lvl1pPr>
              <a:defRPr sz="2800">
                <a:effectLst/>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00500" cy="4648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66800"/>
            <a:ext cx="4000500" cy="4648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D7B4AB0-468A-46DE-B615-5CC7AEAE2C55}" type="slidenum">
              <a:rPr lang="en-US"/>
              <a:pPr/>
              <a:t>‹#›</a:t>
            </a:fld>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lvl1pPr>
              <a:defRPr sz="2800">
                <a:effectLst/>
              </a:defRPr>
            </a:lvl1p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0D4201B-09AD-49CD-8337-0991FF37B6EC}" type="slidenum">
              <a:rPr lang="en-US"/>
              <a:pPr/>
              <a:t>‹#›</a:t>
            </a:fld>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3632984-7CD9-4665-A1CB-8B402E191319}" type="slidenum">
              <a:rPr lang="en-US"/>
              <a:pPr/>
              <a:t>‹#›</a:t>
            </a:fld>
            <a:endParaRPr lang="en-US"/>
          </a:p>
        </p:txBody>
      </p:sp>
    </p:spTree>
    <p:extLst>
      <p:ext uri="{BB962C8B-B14F-4D97-AF65-F5344CB8AC3E}">
        <p14:creationId xmlns:p14="http://schemas.microsoft.com/office/powerpoint/2010/main" val="200573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990600"/>
            <a:ext cx="8686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2918725" y="6272466"/>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a:p>
        </p:txBody>
      </p:sp>
      <p:pic>
        <p:nvPicPr>
          <p:cNvPr id="8" name="Picture 7" descr="IL-NET logo and IL-NET, a project of ILRU-Independent Living Research Utilization."/>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57200" y="6129963"/>
            <a:ext cx="2833816" cy="524256"/>
          </a:xfrm>
          <a:prstGeom prst="rect">
            <a:avLst/>
          </a:prstGeom>
        </p:spPr>
      </p:pic>
      <p:pic>
        <p:nvPicPr>
          <p:cNvPr id="3" name="Picture 2" descr="ilru logo - ilru in red block letters with blue eyebrow swoosh across the top"/>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113817" y="76200"/>
            <a:ext cx="993566" cy="46935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ftr="0" dt="0"/>
  <p:txStyles>
    <p:titleStyle>
      <a:lvl1pPr algn="l" rtl="0" fontAlgn="base">
        <a:spcBef>
          <a:spcPct val="0"/>
        </a:spcBef>
        <a:spcAft>
          <a:spcPct val="0"/>
        </a:spcAft>
        <a:defRPr sz="2800" b="1">
          <a:solidFill>
            <a:schemeClr val="accent2"/>
          </a:solidFill>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6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downloads.cms.gov/cmsgov/archived-downloads/SMDL/downloads/SMD081507A.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a:t>
            </a:fld>
            <a:endParaRPr lang="en-US" sz="800" b="1" dirty="0"/>
          </a:p>
        </p:txBody>
      </p:sp>
      <p:pic>
        <p:nvPicPr>
          <p:cNvPr id="1026" name="Picture 2" descr="IL-NET Logo in blue block letters, with CIL-NET SILC-NET underneath in smaller red lett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882775"/>
            <a:ext cx="9144000" cy="1470025"/>
          </a:xfrm>
        </p:spPr>
        <p:txBody>
          <a:bodyPr/>
          <a:lstStyle/>
          <a:p>
            <a:pPr algn="ctr">
              <a:spcBef>
                <a:spcPct val="20000"/>
              </a:spcBef>
            </a:pPr>
            <a:r>
              <a:rPr lang="en-US" sz="2800" dirty="0" smtClean="0">
                <a:effectLst/>
              </a:rPr>
              <a:t>Building an Effective Peer Support Program: </a:t>
            </a:r>
            <a:br>
              <a:rPr lang="en-US" sz="2800" dirty="0" smtClean="0">
                <a:effectLst/>
              </a:rPr>
            </a:br>
            <a:r>
              <a:rPr lang="en-US" sz="2800" dirty="0" smtClean="0">
                <a:effectLst/>
              </a:rPr>
              <a:t>A Proven Volunteer Model</a:t>
            </a:r>
            <a:br>
              <a:rPr lang="en-US" sz="2800" dirty="0" smtClean="0">
                <a:effectLst/>
              </a:rPr>
            </a:br>
            <a:r>
              <a:rPr lang="en-US" sz="2800" dirty="0" smtClean="0">
                <a:effectLst/>
              </a:rPr>
              <a:t/>
            </a:r>
            <a:br>
              <a:rPr lang="en-US" sz="2800" dirty="0" smtClean="0">
                <a:effectLst/>
              </a:rPr>
            </a:br>
            <a:r>
              <a:rPr lang="en-US" sz="2400" dirty="0" smtClean="0"/>
              <a:t>Mechanics of a Volunteer Peer Support Program</a:t>
            </a:r>
            <a:r>
              <a:rPr lang="en-US" sz="2400" dirty="0">
                <a:solidFill>
                  <a:srgbClr val="333399"/>
                </a:solidFill>
                <a:latin typeface="Arial Rounded MT Bold" pitchFamily="34" charset="0"/>
              </a:rPr>
              <a:t/>
            </a:r>
            <a:br>
              <a:rPr lang="en-US" sz="2400" dirty="0">
                <a:solidFill>
                  <a:srgbClr val="333399"/>
                </a:solidFill>
                <a:latin typeface="Arial Rounded MT Bold" pitchFamily="34" charset="0"/>
              </a:rPr>
            </a:br>
            <a:endParaRPr lang="en-US" sz="2800" dirty="0"/>
          </a:p>
        </p:txBody>
      </p:sp>
      <p:sp>
        <p:nvSpPr>
          <p:cNvPr id="3" name="Subtitle 2"/>
          <p:cNvSpPr>
            <a:spLocks noGrp="1"/>
          </p:cNvSpPr>
          <p:nvPr>
            <p:ph type="subTitle" idx="1"/>
          </p:nvPr>
        </p:nvSpPr>
        <p:spPr>
          <a:xfrm>
            <a:off x="1219200" y="3200400"/>
            <a:ext cx="6400800" cy="2514600"/>
          </a:xfrm>
        </p:spPr>
        <p:txBody>
          <a:bodyPr/>
          <a:lstStyle/>
          <a:p>
            <a:endParaRPr lang="en-US" sz="2400" dirty="0" smtClean="0">
              <a:solidFill>
                <a:srgbClr val="333399"/>
              </a:solidFill>
              <a:latin typeface="Arial Rounded MT Bold" pitchFamily="34" charset="0"/>
            </a:endParaRPr>
          </a:p>
          <a:p>
            <a:r>
              <a:rPr lang="en-US" sz="2400" dirty="0" smtClean="0">
                <a:solidFill>
                  <a:srgbClr val="333399"/>
                </a:solidFill>
                <a:latin typeface="Arial Rounded MT Bold" pitchFamily="34" charset="0"/>
              </a:rPr>
              <a:t>September 23, 2014</a:t>
            </a:r>
          </a:p>
          <a:p>
            <a:r>
              <a:rPr lang="en-US" sz="2400" dirty="0" smtClean="0">
                <a:solidFill>
                  <a:srgbClr val="333399"/>
                </a:solidFill>
                <a:latin typeface="Arial Rounded MT Bold" pitchFamily="34" charset="0"/>
              </a:rPr>
              <a:t>11:00 a.m. – 12:00 p.m.</a:t>
            </a:r>
            <a:endParaRPr lang="en-US" sz="2400" i="1" dirty="0">
              <a:solidFill>
                <a:srgbClr val="333399"/>
              </a:solidFill>
              <a:latin typeface="Arial Rounded MT Bold" pitchFamily="34" charset="0"/>
            </a:endParaRPr>
          </a:p>
          <a:p>
            <a:endParaRPr lang="en-US" sz="1050" i="1" dirty="0" smtClean="0">
              <a:solidFill>
                <a:srgbClr val="333399"/>
              </a:solidFill>
              <a:latin typeface="Arial Rounded MT Bold" pitchFamily="34" charset="0"/>
            </a:endParaRPr>
          </a:p>
          <a:p>
            <a:r>
              <a:rPr lang="en-US" sz="2400" i="1" dirty="0" smtClean="0">
                <a:solidFill>
                  <a:srgbClr val="333399"/>
                </a:solidFill>
                <a:latin typeface="Arial Rounded MT Bold" pitchFamily="34" charset="0"/>
              </a:rPr>
              <a:t>Presenters:</a:t>
            </a:r>
            <a:endParaRPr lang="en-US" sz="2400" dirty="0"/>
          </a:p>
          <a:p>
            <a:r>
              <a:rPr lang="en-US" sz="2400" dirty="0" smtClean="0">
                <a:solidFill>
                  <a:srgbClr val="333399"/>
                </a:solidFill>
                <a:latin typeface="Arial Rounded MT Bold" pitchFamily="34" charset="0"/>
              </a:rPr>
              <a:t>Amina Kruck</a:t>
            </a:r>
          </a:p>
          <a:p>
            <a:r>
              <a:rPr lang="en-US" sz="2400" dirty="0" smtClean="0">
                <a:solidFill>
                  <a:srgbClr val="333399"/>
                </a:solidFill>
                <a:latin typeface="Arial Rounded MT Bold" pitchFamily="34" charset="0"/>
              </a:rPr>
              <a:t>April Reed</a:t>
            </a:r>
            <a:endParaRPr lang="en-US" sz="2400" dirty="0">
              <a:solidFill>
                <a:srgbClr val="333399"/>
              </a:solidFill>
              <a:latin typeface="Arial Rounded MT Bold" pitchFamily="34" charset="0"/>
            </a:endParaRPr>
          </a:p>
        </p:txBody>
      </p:sp>
    </p:spTree>
    <p:extLst>
      <p:ext uri="{BB962C8B-B14F-4D97-AF65-F5344CB8AC3E}">
        <p14:creationId xmlns:p14="http://schemas.microsoft.com/office/powerpoint/2010/main" val="3172248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2"/>
          <p:cNvSpPr>
            <a:spLocks noGrp="1"/>
          </p:cNvSpPr>
          <p:nvPr>
            <p:ph type="title"/>
          </p:nvPr>
        </p:nvSpPr>
        <p:spPr>
          <a:xfrm>
            <a:off x="228600" y="152400"/>
            <a:ext cx="7696200" cy="792163"/>
          </a:xfrm>
        </p:spPr>
        <p:txBody>
          <a:bodyPr/>
          <a:lstStyle/>
          <a:p>
            <a:pPr eaLnBrk="1" hangingPunct="1"/>
            <a:r>
              <a:rPr lang="en-US" sz="2800" dirty="0" smtClean="0">
                <a:effectLst/>
              </a:rPr>
              <a:t>Additional  Mentor Volunteer Opportunities</a:t>
            </a:r>
          </a:p>
        </p:txBody>
      </p:sp>
      <p:sp>
        <p:nvSpPr>
          <p:cNvPr id="54274" name="Content Placeholder 3"/>
          <p:cNvSpPr>
            <a:spLocks noGrp="1"/>
          </p:cNvSpPr>
          <p:nvPr>
            <p:ph idx="1"/>
          </p:nvPr>
        </p:nvSpPr>
        <p:spPr>
          <a:xfrm>
            <a:off x="381000" y="990600"/>
            <a:ext cx="8458200" cy="5029200"/>
          </a:xfrm>
        </p:spPr>
        <p:txBody>
          <a:bodyPr/>
          <a:lstStyle/>
          <a:p>
            <a:r>
              <a:rPr lang="en-US" sz="2600" dirty="0" smtClean="0"/>
              <a:t>Give Disability Awareness Presentations for schools, organizations, or groups</a:t>
            </a:r>
          </a:p>
          <a:p>
            <a:pPr lvl="1">
              <a:buFont typeface="Arial" panose="020B0604020202020204" pitchFamily="34" charset="0"/>
              <a:buChar char="•"/>
            </a:pPr>
            <a:r>
              <a:rPr lang="en-US" sz="2600" dirty="0" smtClean="0"/>
              <a:t>Share their personal stories of living with a disability </a:t>
            </a:r>
          </a:p>
          <a:p>
            <a:pPr lvl="1">
              <a:buFont typeface="Arial" panose="020B0604020202020204" pitchFamily="34" charset="0"/>
              <a:buChar char="•"/>
            </a:pPr>
            <a:r>
              <a:rPr lang="en-US" sz="2600" dirty="0" smtClean="0"/>
              <a:t>Provide explanations of assistive devices and technologies they use in everyday living</a:t>
            </a:r>
          </a:p>
          <a:p>
            <a:pPr lvl="1">
              <a:buFont typeface="Arial" panose="020B0604020202020204" pitchFamily="34" charset="0"/>
              <a:buChar char="•"/>
            </a:pPr>
            <a:r>
              <a:rPr lang="en-US" sz="2600" dirty="0" smtClean="0"/>
              <a:t>Discuss disability etiquette and people first language</a:t>
            </a:r>
          </a:p>
          <a:p>
            <a:pPr lvl="1">
              <a:buFont typeface="Arial" panose="020B0604020202020204" pitchFamily="34" charset="0"/>
              <a:buChar char="•"/>
            </a:pPr>
            <a:r>
              <a:rPr lang="en-US" sz="2600" dirty="0" smtClean="0"/>
              <a:t>Describe what Independent Living and empowerment mean to them</a:t>
            </a:r>
          </a:p>
          <a:p>
            <a:pPr eaLnBrk="1" hangingPunct="1">
              <a:buFont typeface="Tahoma" pitchFamily="34" charset="0"/>
              <a:buNone/>
            </a:pPr>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59523676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2"/>
          <p:cNvSpPr>
            <a:spLocks noGrp="1"/>
          </p:cNvSpPr>
          <p:nvPr>
            <p:ph type="title"/>
          </p:nvPr>
        </p:nvSpPr>
        <p:spPr>
          <a:xfrm>
            <a:off x="228600" y="152400"/>
            <a:ext cx="7696200" cy="792163"/>
          </a:xfrm>
        </p:spPr>
        <p:txBody>
          <a:bodyPr/>
          <a:lstStyle/>
          <a:p>
            <a:pPr eaLnBrk="1" hangingPunct="1"/>
            <a:r>
              <a:rPr lang="en-US" sz="2800" dirty="0" smtClean="0">
                <a:effectLst/>
              </a:rPr>
              <a:t>Mentor Volunteer Opportunities, </a:t>
            </a:r>
            <a:r>
              <a:rPr lang="en-US" sz="2400" dirty="0" smtClean="0">
                <a:effectLst/>
              </a:rPr>
              <a:t>cont’d.</a:t>
            </a:r>
          </a:p>
        </p:txBody>
      </p:sp>
      <p:sp>
        <p:nvSpPr>
          <p:cNvPr id="55298" name="Content Placeholder 3"/>
          <p:cNvSpPr>
            <a:spLocks noGrp="1"/>
          </p:cNvSpPr>
          <p:nvPr>
            <p:ph idx="1"/>
          </p:nvPr>
        </p:nvSpPr>
        <p:spPr>
          <a:xfrm>
            <a:off x="381000" y="990600"/>
            <a:ext cx="8534400" cy="5029200"/>
          </a:xfrm>
        </p:spPr>
        <p:txBody>
          <a:bodyPr/>
          <a:lstStyle/>
          <a:p>
            <a:pPr marL="0" indent="0">
              <a:buNone/>
            </a:pPr>
            <a:r>
              <a:rPr lang="en-US" sz="2600" dirty="0" smtClean="0"/>
              <a:t>Group Mentoring Sessions</a:t>
            </a:r>
          </a:p>
          <a:p>
            <a:pPr lvl="1"/>
            <a:r>
              <a:rPr lang="en-US" sz="2600" dirty="0" smtClean="0"/>
              <a:t>Participate in monthly discussion groups with mentees and other consumers</a:t>
            </a:r>
          </a:p>
          <a:p>
            <a:pPr lvl="1"/>
            <a:r>
              <a:rPr lang="en-US" sz="2600" dirty="0" smtClean="0"/>
              <a:t>Mentors speak on IL topics and share personal stories and experiences as individuals with disabilities </a:t>
            </a:r>
          </a:p>
          <a:p>
            <a:pPr lvl="1"/>
            <a:r>
              <a:rPr lang="en-US" sz="2600" dirty="0" smtClean="0"/>
              <a:t>Mentees ask questions and learn about community resources  </a:t>
            </a:r>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425286137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sz="2800" dirty="0" smtClean="0">
                <a:effectLst/>
              </a:rPr>
              <a:t>Mentor Volunteer Opportunities, </a:t>
            </a:r>
            <a:r>
              <a:rPr lang="en-US" sz="2400" dirty="0" smtClean="0">
                <a:effectLst/>
              </a:rPr>
              <a:t>cont’d 2</a:t>
            </a:r>
          </a:p>
        </p:txBody>
      </p:sp>
      <p:sp>
        <p:nvSpPr>
          <p:cNvPr id="56322" name="Rectangle 3"/>
          <p:cNvSpPr>
            <a:spLocks noGrp="1" noChangeArrowheads="1"/>
          </p:cNvSpPr>
          <p:nvPr>
            <p:ph type="body" idx="1"/>
          </p:nvPr>
        </p:nvSpPr>
        <p:spPr/>
        <p:txBody>
          <a:bodyPr/>
          <a:lstStyle/>
          <a:p>
            <a:pPr marL="0" indent="0">
              <a:buNone/>
            </a:pPr>
            <a:r>
              <a:rPr lang="en-US" sz="2600" dirty="0" smtClean="0"/>
              <a:t>Group Volunteer Activity</a:t>
            </a:r>
            <a:r>
              <a:rPr lang="en-US" sz="2600" b="1" dirty="0" smtClean="0"/>
              <a:t>  </a:t>
            </a:r>
          </a:p>
          <a:p>
            <a:pPr lvl="1"/>
            <a:r>
              <a:rPr lang="en-US" sz="2600" dirty="0" smtClean="0"/>
              <a:t>Provide technical and clerical support to ABIL programs</a:t>
            </a:r>
          </a:p>
          <a:p>
            <a:pPr lvl="1"/>
            <a:r>
              <a:rPr lang="en-US" sz="2600" dirty="0" smtClean="0"/>
              <a:t>ABIL holds monthly group volunteer activity that mentors can attend with their mentees</a:t>
            </a:r>
          </a:p>
          <a:p>
            <a:pPr lvl="1"/>
            <a:r>
              <a:rPr lang="en-US" sz="2600" dirty="0" smtClean="0"/>
              <a:t>Mentors assist mentees in learning technical and clerical skills, and assist them in integrating into this social setting </a:t>
            </a:r>
          </a:p>
          <a:p>
            <a:endParaRPr lang="en-US" sz="2600" dirty="0" smtClean="0"/>
          </a:p>
        </p:txBody>
      </p:sp>
    </p:spTree>
    <p:extLst>
      <p:ext uri="{BB962C8B-B14F-4D97-AF65-F5344CB8AC3E}">
        <p14:creationId xmlns:p14="http://schemas.microsoft.com/office/powerpoint/2010/main" val="595009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r>
              <a:rPr lang="en-US" sz="2800" dirty="0" smtClean="0">
                <a:effectLst/>
              </a:rPr>
              <a:t>Mentor Volunteer Opportunities, </a:t>
            </a:r>
            <a:r>
              <a:rPr lang="en-US" sz="2400" dirty="0" smtClean="0">
                <a:effectLst/>
              </a:rPr>
              <a:t>cont’d. 3</a:t>
            </a:r>
          </a:p>
        </p:txBody>
      </p:sp>
      <p:sp>
        <p:nvSpPr>
          <p:cNvPr id="57346" name="Rectangle 3"/>
          <p:cNvSpPr>
            <a:spLocks noGrp="1" noChangeArrowheads="1"/>
          </p:cNvSpPr>
          <p:nvPr>
            <p:ph type="body" idx="1"/>
          </p:nvPr>
        </p:nvSpPr>
        <p:spPr/>
        <p:txBody>
          <a:bodyPr/>
          <a:lstStyle/>
          <a:p>
            <a:pPr marL="0" indent="0">
              <a:buNone/>
            </a:pPr>
            <a:r>
              <a:rPr lang="en-US" sz="2600" dirty="0" smtClean="0"/>
              <a:t>Community Advocacy</a:t>
            </a:r>
            <a:r>
              <a:rPr lang="en-US" sz="2600" b="1" dirty="0" smtClean="0"/>
              <a:t>  </a:t>
            </a:r>
          </a:p>
          <a:p>
            <a:pPr lvl="1"/>
            <a:r>
              <a:rPr lang="en-US" sz="2600" dirty="0" smtClean="0"/>
              <a:t>Often get involved in community advocacy, join ABIL’s Empower! Advocacy listserv, and attend ABIL-sponsored advocacy and community resource workshops</a:t>
            </a:r>
          </a:p>
          <a:p>
            <a:pPr marL="0" indent="0">
              <a:buNone/>
            </a:pPr>
            <a:r>
              <a:rPr lang="en-US" sz="2600" dirty="0" smtClean="0"/>
              <a:t>Community Outreach</a:t>
            </a:r>
            <a:r>
              <a:rPr lang="en-US" sz="2600" b="1" dirty="0" smtClean="0"/>
              <a:t> </a:t>
            </a:r>
            <a:r>
              <a:rPr lang="en-US" sz="2600" dirty="0" smtClean="0"/>
              <a:t> </a:t>
            </a:r>
          </a:p>
          <a:p>
            <a:pPr lvl="1"/>
            <a:r>
              <a:rPr lang="en-US" sz="2600" dirty="0" smtClean="0"/>
              <a:t>Assist staff at community events and provide media interviews on a variety of topics </a:t>
            </a:r>
          </a:p>
          <a:p>
            <a:pPr>
              <a:buFont typeface="Tahoma" pitchFamily="34" charset="0"/>
              <a:buNone/>
            </a:pPr>
            <a:endParaRPr lang="en-US" sz="2600" dirty="0" smtClean="0"/>
          </a:p>
        </p:txBody>
      </p:sp>
    </p:spTree>
    <p:extLst>
      <p:ext uri="{BB962C8B-B14F-4D97-AF65-F5344CB8AC3E}">
        <p14:creationId xmlns:p14="http://schemas.microsoft.com/office/powerpoint/2010/main" val="944632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defRPr/>
            </a:pPr>
            <a:r>
              <a:rPr lang="en-US" dirty="0" smtClean="0"/>
              <a:t>Paid or Volunteer?</a:t>
            </a:r>
          </a:p>
        </p:txBody>
      </p:sp>
      <p:sp>
        <p:nvSpPr>
          <p:cNvPr id="58370" name="Rectangle 3"/>
          <p:cNvSpPr>
            <a:spLocks noGrp="1" noChangeArrowheads="1"/>
          </p:cNvSpPr>
          <p:nvPr>
            <p:ph type="body" idx="1"/>
          </p:nvPr>
        </p:nvSpPr>
        <p:spPr/>
        <p:txBody>
          <a:bodyPr/>
          <a:lstStyle/>
          <a:p>
            <a:r>
              <a:rPr lang="en-US" sz="2600" dirty="0" smtClean="0"/>
              <a:t>Programs vary by Center, some train and pay qualified mentors</a:t>
            </a:r>
          </a:p>
          <a:p>
            <a:r>
              <a:rPr lang="en-US" sz="2600" dirty="0" smtClean="0"/>
              <a:t>Each Center must consider what will work best for their consumers and what can be maintained by their staff</a:t>
            </a:r>
          </a:p>
          <a:p>
            <a:r>
              <a:rPr lang="en-US" sz="2600" dirty="0" smtClean="0"/>
              <a:t>Some CILs may have opportunity for reimbursement that is not available in other states</a:t>
            </a:r>
          </a:p>
        </p:txBody>
      </p:sp>
    </p:spTree>
    <p:extLst>
      <p:ext uri="{BB962C8B-B14F-4D97-AF65-F5344CB8AC3E}">
        <p14:creationId xmlns:p14="http://schemas.microsoft.com/office/powerpoint/2010/main" val="22921463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defRPr/>
            </a:pPr>
            <a:r>
              <a:rPr lang="en-US" dirty="0" smtClean="0"/>
              <a:t>Paid or Volunteer? </a:t>
            </a:r>
            <a:r>
              <a:rPr lang="en-US" sz="2400" dirty="0" smtClean="0"/>
              <a:t>cont’d. 2</a:t>
            </a:r>
          </a:p>
        </p:txBody>
      </p:sp>
      <p:sp>
        <p:nvSpPr>
          <p:cNvPr id="59394" name="Rectangle 3"/>
          <p:cNvSpPr>
            <a:spLocks noGrp="1" noChangeArrowheads="1"/>
          </p:cNvSpPr>
          <p:nvPr>
            <p:ph type="body" idx="1"/>
          </p:nvPr>
        </p:nvSpPr>
        <p:spPr/>
        <p:txBody>
          <a:bodyPr/>
          <a:lstStyle/>
          <a:p>
            <a:pPr marL="0" indent="0">
              <a:buNone/>
            </a:pPr>
            <a:r>
              <a:rPr lang="en-US" sz="2600" dirty="0" smtClean="0"/>
              <a:t>ABIL believes that mentors should be volunteers for several reasons:  </a:t>
            </a:r>
          </a:p>
          <a:p>
            <a:pPr lvl="1"/>
            <a:r>
              <a:rPr lang="en-US" sz="2600" dirty="0" smtClean="0"/>
              <a:t>May mean more to the mentee if their mentor is someone who chooses to be with them</a:t>
            </a:r>
          </a:p>
          <a:p>
            <a:pPr lvl="1"/>
            <a:r>
              <a:rPr lang="en-US" sz="2600" dirty="0" smtClean="0"/>
              <a:t>Mentors being there voluntarily help to contradict the disempowering role of “patient” many mentees experience</a:t>
            </a:r>
          </a:p>
          <a:p>
            <a:pPr lvl="1"/>
            <a:r>
              <a:rPr lang="en-US" sz="2600" dirty="0" smtClean="0"/>
              <a:t>Mentors can be available to the mentee more than business hours (evenings and weekends)</a:t>
            </a:r>
          </a:p>
          <a:p>
            <a:endParaRPr lang="en-US" dirty="0" smtClean="0"/>
          </a:p>
        </p:txBody>
      </p:sp>
    </p:spTree>
    <p:extLst>
      <p:ext uri="{BB962C8B-B14F-4D97-AF65-F5344CB8AC3E}">
        <p14:creationId xmlns:p14="http://schemas.microsoft.com/office/powerpoint/2010/main" val="1571538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a:defRPr/>
            </a:pPr>
            <a:r>
              <a:rPr lang="en-US" dirty="0" smtClean="0"/>
              <a:t>Paid or Volunteer? </a:t>
            </a:r>
            <a:r>
              <a:rPr lang="en-US" sz="2400" dirty="0" smtClean="0"/>
              <a:t>cont’d. 3</a:t>
            </a:r>
          </a:p>
        </p:txBody>
      </p:sp>
      <p:sp>
        <p:nvSpPr>
          <p:cNvPr id="60418" name="Rectangle 3"/>
          <p:cNvSpPr>
            <a:spLocks noGrp="1" noChangeArrowheads="1"/>
          </p:cNvSpPr>
          <p:nvPr>
            <p:ph type="body" idx="1"/>
          </p:nvPr>
        </p:nvSpPr>
        <p:spPr/>
        <p:txBody>
          <a:bodyPr/>
          <a:lstStyle/>
          <a:p>
            <a:pPr lvl="1"/>
            <a:r>
              <a:rPr lang="en-US" sz="2600" dirty="0" smtClean="0"/>
              <a:t>The relationship can be a natural extension of the community where friends help friends without expecting to be paid for it</a:t>
            </a:r>
          </a:p>
          <a:p>
            <a:endParaRPr lang="en-US" sz="2600" dirty="0" smtClean="0"/>
          </a:p>
          <a:p>
            <a:endParaRPr lang="en-US" sz="2600" dirty="0" smtClean="0"/>
          </a:p>
        </p:txBody>
      </p:sp>
      <p:pic>
        <p:nvPicPr>
          <p:cNvPr id="3" name="Picture 2" descr="Two women sitting at a table talk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3175635"/>
            <a:ext cx="4038600" cy="269576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081021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algn="ctr"/>
            <a:r>
              <a:rPr lang="en-US" dirty="0" smtClean="0">
                <a:effectLst/>
              </a:rPr>
              <a:t>ABIL’s Funding</a:t>
            </a:r>
          </a:p>
        </p:txBody>
      </p:sp>
      <p:sp>
        <p:nvSpPr>
          <p:cNvPr id="62466" name="Rectangle 3"/>
          <p:cNvSpPr>
            <a:spLocks noGrp="1" noChangeArrowheads="1"/>
          </p:cNvSpPr>
          <p:nvPr>
            <p:ph type="body" idx="1"/>
          </p:nvPr>
        </p:nvSpPr>
        <p:spPr>
          <a:xfrm>
            <a:off x="228600" y="1143000"/>
            <a:ext cx="8915400" cy="5105400"/>
          </a:xfrm>
        </p:spPr>
        <p:txBody>
          <a:bodyPr/>
          <a:lstStyle/>
          <a:p>
            <a:r>
              <a:rPr lang="en-US" sz="2600" dirty="0" smtClean="0"/>
              <a:t>A 501(c)(3) non-profit corporation, sponsored/funded by: AZ DES/RSA &amp; AZ DES/DDD, Community Development Block Grants, DBG, Pacific Disability &amp; Business Technical Assistance Center, U.S. Department of Education (DOE)/Rehabilitation Services Administration (RSA), U.S. Social Security Administration, Valley of the Sun United Way.</a:t>
            </a:r>
          </a:p>
          <a:p>
            <a:r>
              <a:rPr lang="en-US" sz="2600" dirty="0" smtClean="0"/>
              <a:t>The Peer Mentor Program is funded by Rehab Act DOE Part C funds.</a:t>
            </a:r>
          </a:p>
          <a:p>
            <a:endParaRPr lang="en-US" sz="2600" dirty="0" smtClean="0"/>
          </a:p>
        </p:txBody>
      </p:sp>
      <p:pic>
        <p:nvPicPr>
          <p:cNvPr id="6" name="Picture 5" descr="Arizona Bridge to Independent Living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75979"/>
            <a:ext cx="914399" cy="708304"/>
          </a:xfrm>
          <a:prstGeom prst="rect">
            <a:avLst/>
          </a:prstGeom>
        </p:spPr>
      </p:pic>
    </p:spTree>
    <p:extLst>
      <p:ext uri="{BB962C8B-B14F-4D97-AF65-F5344CB8AC3E}">
        <p14:creationId xmlns:p14="http://schemas.microsoft.com/office/powerpoint/2010/main" val="2347667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on Funding	</a:t>
            </a:r>
            <a:endParaRPr lang="en-US" dirty="0"/>
          </a:p>
        </p:txBody>
      </p:sp>
      <p:sp>
        <p:nvSpPr>
          <p:cNvPr id="3" name="Content Placeholder 2"/>
          <p:cNvSpPr>
            <a:spLocks noGrp="1"/>
          </p:cNvSpPr>
          <p:nvPr>
            <p:ph idx="1"/>
          </p:nvPr>
        </p:nvSpPr>
        <p:spPr>
          <a:xfrm>
            <a:off x="228600" y="990600"/>
            <a:ext cx="8686800" cy="5105400"/>
          </a:xfrm>
        </p:spPr>
        <p:txBody>
          <a:bodyPr/>
          <a:lstStyle/>
          <a:p>
            <a:pPr marL="0" indent="0">
              <a:buNone/>
            </a:pPr>
            <a:r>
              <a:rPr lang="en-US" sz="2600" dirty="0" smtClean="0"/>
              <a:t>Some may be able to explore funding through Medicaid or state funds</a:t>
            </a:r>
          </a:p>
          <a:p>
            <a:pPr lvl="1"/>
            <a:r>
              <a:rPr lang="en-US" sz="2600" dirty="0" smtClean="0"/>
              <a:t>Definitions of peer support can vary from state to state </a:t>
            </a:r>
          </a:p>
          <a:p>
            <a:pPr lvl="2"/>
            <a:r>
              <a:rPr lang="en-US" sz="2600" dirty="0" smtClean="0"/>
              <a:t>Review the requirements at your state’s Board of Behavioral Health </a:t>
            </a:r>
          </a:p>
          <a:p>
            <a:pPr lvl="2"/>
            <a:r>
              <a:rPr lang="en-US" sz="2600" dirty="0" smtClean="0"/>
              <a:t>Review your state’s Department of Health Services.  </a:t>
            </a:r>
          </a:p>
          <a:p>
            <a:pPr lvl="3"/>
            <a:r>
              <a:rPr lang="en-US" sz="2600" dirty="0"/>
              <a:t>e</a:t>
            </a:r>
            <a:r>
              <a:rPr lang="en-US" sz="2600" dirty="0" smtClean="0"/>
              <a:t>.g. Arizona’s Regional Behavioral Health Authorities each have slightly different descriptors</a:t>
            </a:r>
          </a:p>
          <a:p>
            <a:pPr marL="457200" lvl="1" indent="0">
              <a:buNone/>
            </a:pPr>
            <a:endParaRPr lang="en-US" sz="2600" dirty="0"/>
          </a:p>
        </p:txBody>
      </p:sp>
    </p:spTree>
    <p:extLst>
      <p:ext uri="{BB962C8B-B14F-4D97-AF65-F5344CB8AC3E}">
        <p14:creationId xmlns:p14="http://schemas.microsoft.com/office/powerpoint/2010/main" val="3785889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a:t>
            </a:r>
            <a:r>
              <a:rPr lang="en-US" sz="2400" dirty="0" smtClean="0"/>
              <a:t>cont’d.</a:t>
            </a:r>
            <a:endParaRPr lang="en-US" dirty="0"/>
          </a:p>
        </p:txBody>
      </p:sp>
      <p:sp>
        <p:nvSpPr>
          <p:cNvPr id="3" name="Content Placeholder 2"/>
          <p:cNvSpPr>
            <a:spLocks noGrp="1"/>
          </p:cNvSpPr>
          <p:nvPr>
            <p:ph idx="1"/>
          </p:nvPr>
        </p:nvSpPr>
        <p:spPr>
          <a:xfrm>
            <a:off x="228600" y="990600"/>
            <a:ext cx="8686800" cy="5105400"/>
          </a:xfrm>
        </p:spPr>
        <p:txBody>
          <a:bodyPr/>
          <a:lstStyle/>
          <a:p>
            <a:pPr marL="342900" lvl="1" indent="-342900"/>
            <a:r>
              <a:rPr lang="en-US" sz="2600" dirty="0"/>
              <a:t>In 2007 the Director of the Centers for Medicare &amp;</a:t>
            </a:r>
            <a:r>
              <a:rPr lang="en-US" sz="2600" dirty="0" smtClean="0"/>
              <a:t> </a:t>
            </a:r>
            <a:r>
              <a:rPr lang="en-US" sz="2600" dirty="0"/>
              <a:t>Medicaid Services informed State Medicaid Directors that the minimum requirements for peer support services are supervision, care coordination, and training/certification of peers who provided the peer support. </a:t>
            </a:r>
          </a:p>
          <a:p>
            <a:pPr marL="342900" lvl="1" indent="-342900"/>
            <a:r>
              <a:rPr lang="en-US" sz="2600" dirty="0" smtClean="0">
                <a:hlinkClick r:id="rId2"/>
              </a:rPr>
              <a:t>http</a:t>
            </a:r>
            <a:r>
              <a:rPr lang="en-US" sz="2600" dirty="0">
                <a:hlinkClick r:id="rId2"/>
              </a:rPr>
              <a:t>://</a:t>
            </a:r>
            <a:r>
              <a:rPr lang="en-US" sz="2600" dirty="0" smtClean="0">
                <a:hlinkClick r:id="rId2"/>
              </a:rPr>
              <a:t>downloads.cms.gov/cmsgov/archived-downloads/SMDL/downloads/SMD081507A.pdf</a:t>
            </a:r>
            <a:endParaRPr lang="en-US" sz="2600" dirty="0" smtClean="0"/>
          </a:p>
          <a:p>
            <a:pPr marL="0" lvl="1" indent="0">
              <a:buClr>
                <a:schemeClr val="accent2"/>
              </a:buClr>
              <a:buNone/>
            </a:pPr>
            <a:endParaRPr lang="en-US" sz="2600" dirty="0"/>
          </a:p>
        </p:txBody>
      </p:sp>
    </p:spTree>
    <p:extLst>
      <p:ext uri="{BB962C8B-B14F-4D97-AF65-F5344CB8AC3E}">
        <p14:creationId xmlns:p14="http://schemas.microsoft.com/office/powerpoint/2010/main" val="916944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p:cNvSpPr>
            <a:spLocks noGrp="1"/>
          </p:cNvSpPr>
          <p:nvPr>
            <p:ph type="title"/>
          </p:nvPr>
        </p:nvSpPr>
        <p:spPr>
          <a:xfrm>
            <a:off x="228600" y="152400"/>
            <a:ext cx="7696200" cy="792163"/>
          </a:xfrm>
        </p:spPr>
        <p:txBody>
          <a:bodyPr/>
          <a:lstStyle/>
          <a:p>
            <a:pPr eaLnBrk="1" hangingPunct="1"/>
            <a:r>
              <a:rPr lang="en-US" dirty="0" smtClean="0">
                <a:effectLst/>
              </a:rPr>
              <a:t>Mechanics of a Peer Mentor Program</a:t>
            </a:r>
          </a:p>
        </p:txBody>
      </p:sp>
      <p:sp>
        <p:nvSpPr>
          <p:cNvPr id="39938" name="Content Placeholder 3"/>
          <p:cNvSpPr>
            <a:spLocks noGrp="1"/>
          </p:cNvSpPr>
          <p:nvPr>
            <p:ph idx="1"/>
          </p:nvPr>
        </p:nvSpPr>
        <p:spPr>
          <a:xfrm>
            <a:off x="381000" y="1143000"/>
            <a:ext cx="8610600" cy="5029200"/>
          </a:xfrm>
        </p:spPr>
        <p:txBody>
          <a:bodyPr/>
          <a:lstStyle/>
          <a:p>
            <a:r>
              <a:rPr lang="en-US" sz="2600" dirty="0" smtClean="0"/>
              <a:t>Receives mentee referrals from other ABIL programs </a:t>
            </a:r>
          </a:p>
          <a:p>
            <a:r>
              <a:rPr lang="en-US" sz="2600" dirty="0" smtClean="0"/>
              <a:t>Over the years has expanded to partner with additional programs at ABIL that serve a variety of needs</a:t>
            </a:r>
          </a:p>
          <a:p>
            <a:r>
              <a:rPr lang="en-US" sz="2600" dirty="0" smtClean="0"/>
              <a:t>Now mentoring other programs outside ABIL and other CILs</a:t>
            </a:r>
          </a:p>
          <a:p>
            <a:pPr marL="457200" lvl="1" indent="0">
              <a:buNone/>
            </a:pPr>
            <a:endParaRPr lang="en-US" sz="2600" dirty="0" smtClean="0"/>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119118912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dirty="0" smtClean="0">
                <a:effectLst/>
              </a:rPr>
              <a:t>Arizona Demographics			</a:t>
            </a:r>
          </a:p>
        </p:txBody>
      </p:sp>
      <p:sp>
        <p:nvSpPr>
          <p:cNvPr id="32770" name="Rectangle 3"/>
          <p:cNvSpPr>
            <a:spLocks noGrp="1" noChangeArrowheads="1"/>
          </p:cNvSpPr>
          <p:nvPr>
            <p:ph sz="half" idx="1"/>
          </p:nvPr>
        </p:nvSpPr>
        <p:spPr>
          <a:xfrm>
            <a:off x="152400" y="990600"/>
            <a:ext cx="6248400" cy="4648200"/>
          </a:xfrm>
        </p:spPr>
        <p:txBody>
          <a:bodyPr/>
          <a:lstStyle/>
          <a:p>
            <a:pPr>
              <a:buClr>
                <a:schemeClr val="tx1"/>
              </a:buClr>
            </a:pPr>
            <a:r>
              <a:rPr lang="en-US" sz="2450" dirty="0" smtClean="0"/>
              <a:t>State population of 6,443,654</a:t>
            </a:r>
          </a:p>
          <a:p>
            <a:pPr>
              <a:buFont typeface="Tahoma" pitchFamily="34" charset="0"/>
              <a:buNone/>
            </a:pPr>
            <a:r>
              <a:rPr lang="en-US" sz="2450" dirty="0" smtClean="0"/>
              <a:t>	Source: 2012 ACS, US  Census Bureau</a:t>
            </a:r>
          </a:p>
          <a:p>
            <a:pPr>
              <a:buClr>
                <a:schemeClr val="tx1"/>
              </a:buClr>
            </a:pPr>
            <a:r>
              <a:rPr lang="en-US" sz="2450" dirty="0" smtClean="0"/>
              <a:t>755,997 are individuals with disabilities</a:t>
            </a:r>
          </a:p>
          <a:p>
            <a:pPr>
              <a:buFont typeface="Tahoma" pitchFamily="34" charset="0"/>
              <a:buNone/>
            </a:pPr>
            <a:r>
              <a:rPr lang="en-US" sz="2450" dirty="0" smtClean="0"/>
              <a:t>	Source: 2012 ACS, US Census Bureau</a:t>
            </a:r>
          </a:p>
          <a:p>
            <a:pPr>
              <a:buClr>
                <a:schemeClr val="tx1"/>
              </a:buClr>
            </a:pPr>
            <a:r>
              <a:rPr lang="en-US" sz="2450" dirty="0" smtClean="0"/>
              <a:t>The prevalence rate of disability is 11.7% </a:t>
            </a:r>
          </a:p>
          <a:p>
            <a:pPr marL="400050" lvl="1" indent="0">
              <a:buNone/>
            </a:pPr>
            <a:r>
              <a:rPr lang="en-US" sz="2450" dirty="0" smtClean="0">
                <a:solidFill>
                  <a:schemeClr val="tx1"/>
                </a:solidFill>
              </a:rPr>
              <a:t>Source: 2012 ACS, US Census Bureau</a:t>
            </a:r>
          </a:p>
          <a:p>
            <a:pPr>
              <a:buClr>
                <a:schemeClr val="tx1"/>
              </a:buClr>
            </a:pPr>
            <a:r>
              <a:rPr lang="en-US" sz="2450" dirty="0" smtClean="0"/>
              <a:t>5 CILs</a:t>
            </a:r>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43600" y="3581400"/>
            <a:ext cx="2754086" cy="2903534"/>
          </a:xfrm>
        </p:spPr>
      </p:pic>
    </p:spTree>
    <p:extLst>
      <p:ext uri="{BB962C8B-B14F-4D97-AF65-F5344CB8AC3E}">
        <p14:creationId xmlns:p14="http://schemas.microsoft.com/office/powerpoint/2010/main" val="1771139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dirty="0" smtClean="0">
                <a:effectLst/>
              </a:rPr>
              <a:t>Arizona Demographics, </a:t>
            </a:r>
            <a:r>
              <a:rPr lang="en-US" sz="2400" dirty="0" smtClean="0">
                <a:effectLst/>
              </a:rPr>
              <a:t>cont’d.	</a:t>
            </a:r>
          </a:p>
        </p:txBody>
      </p:sp>
      <p:sp>
        <p:nvSpPr>
          <p:cNvPr id="33794" name="Rectangle 3"/>
          <p:cNvSpPr>
            <a:spLocks noGrp="1" noChangeArrowheads="1"/>
          </p:cNvSpPr>
          <p:nvPr>
            <p:ph type="body" idx="1"/>
          </p:nvPr>
        </p:nvSpPr>
        <p:spPr>
          <a:xfrm>
            <a:off x="228600" y="838200"/>
            <a:ext cx="8610600" cy="5105400"/>
          </a:xfrm>
        </p:spPr>
        <p:txBody>
          <a:bodyPr/>
          <a:lstStyle/>
          <a:p>
            <a:r>
              <a:rPr lang="en-US" sz="2600" dirty="0" smtClean="0"/>
              <a:t>ABIL serves Maricopa, Pinal and Gila Counties.</a:t>
            </a:r>
          </a:p>
          <a:p>
            <a:r>
              <a:rPr lang="en-US" sz="2600" dirty="0" smtClean="0"/>
              <a:t>Maricopa County is one of the largest counties in the nation, with an estimated population of 3.9 million people and 9,200 square miles </a:t>
            </a:r>
          </a:p>
          <a:p>
            <a:pPr>
              <a:buFont typeface="Tahoma" pitchFamily="34" charset="0"/>
              <a:buNone/>
            </a:pPr>
            <a:r>
              <a:rPr lang="en-US" sz="2600" dirty="0" smtClean="0"/>
              <a:t>				</a:t>
            </a:r>
            <a:r>
              <a:rPr lang="en-US" dirty="0" smtClean="0"/>
              <a:t>Source: 2012 ACS, US  Census Bureau</a:t>
            </a:r>
            <a:endParaRPr lang="en-US" sz="2600" dirty="0" smtClean="0"/>
          </a:p>
          <a:p>
            <a:pPr lvl="1"/>
            <a:r>
              <a:rPr lang="en-US" sz="2600" dirty="0" smtClean="0"/>
              <a:t>387,616 are individuals with disabilities </a:t>
            </a:r>
          </a:p>
          <a:p>
            <a:pPr lvl="4">
              <a:buFont typeface="Tahoma" pitchFamily="34" charset="0"/>
              <a:buNone/>
            </a:pPr>
            <a:r>
              <a:rPr lang="en-US" sz="2600" dirty="0" smtClean="0"/>
              <a:t>		</a:t>
            </a:r>
            <a:r>
              <a:rPr lang="en-US" sz="2400" dirty="0" smtClean="0"/>
              <a:t>Source: 2012, ACS, US Census Bureau</a:t>
            </a:r>
            <a:endParaRPr lang="en-US" sz="2600" dirty="0" smtClean="0"/>
          </a:p>
          <a:p>
            <a:r>
              <a:rPr lang="en-US" sz="2600" dirty="0" smtClean="0"/>
              <a:t>We </a:t>
            </a:r>
            <a:r>
              <a:rPr lang="en-US" sz="2600" dirty="0"/>
              <a:t>learned the most productive way to provide disability role modeling and </a:t>
            </a:r>
            <a:r>
              <a:rPr lang="en-US" sz="2600" dirty="0" smtClean="0"/>
              <a:t>IL skills </a:t>
            </a:r>
            <a:r>
              <a:rPr lang="en-US" sz="2600" dirty="0"/>
              <a:t>instruction is to have a solid volunteer base </a:t>
            </a:r>
          </a:p>
          <a:p>
            <a:endParaRPr lang="en-US" sz="2600" dirty="0" smtClean="0"/>
          </a:p>
        </p:txBody>
      </p:sp>
    </p:spTree>
    <p:extLst>
      <p:ext uri="{BB962C8B-B14F-4D97-AF65-F5344CB8AC3E}">
        <p14:creationId xmlns:p14="http://schemas.microsoft.com/office/powerpoint/2010/main" val="35103414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r>
              <a:rPr lang="en-US" dirty="0" smtClean="0">
                <a:effectLst/>
              </a:rPr>
              <a:t>ABIL:  Barriers to Program</a:t>
            </a:r>
          </a:p>
        </p:txBody>
      </p:sp>
      <p:sp>
        <p:nvSpPr>
          <p:cNvPr id="63490" name="Rectangle 3"/>
          <p:cNvSpPr>
            <a:spLocks noGrp="1" noChangeArrowheads="1"/>
          </p:cNvSpPr>
          <p:nvPr>
            <p:ph type="body" idx="1"/>
          </p:nvPr>
        </p:nvSpPr>
        <p:spPr/>
        <p:txBody>
          <a:bodyPr/>
          <a:lstStyle/>
          <a:p>
            <a:r>
              <a:rPr lang="en-US" sz="2600" dirty="0" smtClean="0"/>
              <a:t>Inappropriate referrals</a:t>
            </a:r>
          </a:p>
          <a:p>
            <a:r>
              <a:rPr lang="en-US" sz="2600" dirty="0" smtClean="0"/>
              <a:t>Making effective matches</a:t>
            </a:r>
          </a:p>
          <a:p>
            <a:pPr lvl="1"/>
            <a:r>
              <a:rPr lang="en-US" sz="2600" dirty="0" smtClean="0"/>
              <a:t>Mentors ready to take self-responsibility</a:t>
            </a:r>
          </a:p>
          <a:p>
            <a:r>
              <a:rPr lang="en-US" sz="2600" dirty="0" smtClean="0"/>
              <a:t>Role of the mentor</a:t>
            </a:r>
          </a:p>
          <a:p>
            <a:r>
              <a:rPr lang="en-US" sz="2600" dirty="0" smtClean="0"/>
              <a:t>Inappropriate behavior of mentors or mentees</a:t>
            </a:r>
          </a:p>
          <a:p>
            <a:r>
              <a:rPr lang="en-US" sz="2600" dirty="0" smtClean="0"/>
              <a:t>Ongoing need for new mentors</a:t>
            </a:r>
          </a:p>
          <a:p>
            <a:r>
              <a:rPr lang="en-US" sz="2600" dirty="0" smtClean="0">
                <a:latin typeface="Arial" charset="0"/>
              </a:rPr>
              <a:t>Transportation</a:t>
            </a:r>
          </a:p>
          <a:p>
            <a:pPr>
              <a:buFont typeface="Tahoma" pitchFamily="34" charset="0"/>
              <a:buNone/>
            </a:pPr>
            <a:endParaRPr lang="en-US" sz="2600" dirty="0" smtClean="0">
              <a:latin typeface="Arial" charset="0"/>
              <a:cs typeface="Times New Roman" pitchFamily="18" charset="0"/>
            </a:endParaRPr>
          </a:p>
          <a:p>
            <a:endParaRPr lang="en-US" sz="2600" dirty="0" smtClean="0"/>
          </a:p>
        </p:txBody>
      </p:sp>
    </p:spTree>
    <p:extLst>
      <p:ext uri="{BB962C8B-B14F-4D97-AF65-F5344CB8AC3E}">
        <p14:creationId xmlns:p14="http://schemas.microsoft.com/office/powerpoint/2010/main" val="1886526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defRPr/>
            </a:pPr>
            <a:r>
              <a:rPr lang="en-US" dirty="0" smtClean="0"/>
              <a:t>Barriers to Mentor Programs, </a:t>
            </a:r>
            <a:r>
              <a:rPr lang="en-US" sz="2400" dirty="0" smtClean="0"/>
              <a:t>cont’d.</a:t>
            </a:r>
          </a:p>
        </p:txBody>
      </p:sp>
      <p:sp>
        <p:nvSpPr>
          <p:cNvPr id="64514" name="Rectangle 3"/>
          <p:cNvSpPr>
            <a:spLocks noGrp="1" noChangeArrowheads="1"/>
          </p:cNvSpPr>
          <p:nvPr>
            <p:ph type="body" idx="1"/>
          </p:nvPr>
        </p:nvSpPr>
        <p:spPr/>
        <p:txBody>
          <a:bodyPr/>
          <a:lstStyle/>
          <a:p>
            <a:r>
              <a:rPr lang="en-US" sz="2600" b="1" dirty="0" smtClean="0"/>
              <a:t>Funding</a:t>
            </a:r>
            <a:r>
              <a:rPr lang="en-US" sz="2600" dirty="0" smtClean="0"/>
              <a:t> for dedicated staff person to coordinate program</a:t>
            </a:r>
          </a:p>
          <a:p>
            <a:r>
              <a:rPr lang="en-US" sz="2600" b="1" dirty="0" smtClean="0"/>
              <a:t>Service area</a:t>
            </a:r>
          </a:p>
          <a:p>
            <a:pPr lvl="1">
              <a:buFont typeface="Arial" charset="0"/>
              <a:buChar char="•"/>
            </a:pPr>
            <a:r>
              <a:rPr lang="en-US" sz="2600" dirty="0" smtClean="0"/>
              <a:t>Rural area vs. Urban</a:t>
            </a:r>
          </a:p>
          <a:p>
            <a:pPr lvl="1">
              <a:buFont typeface="Arial" charset="0"/>
              <a:buChar char="•"/>
            </a:pPr>
            <a:r>
              <a:rPr lang="en-US" sz="2600" dirty="0" smtClean="0"/>
              <a:t>Technology </a:t>
            </a:r>
          </a:p>
          <a:p>
            <a:pPr lvl="1">
              <a:buFont typeface="Arial" charset="0"/>
              <a:buChar char="•"/>
            </a:pPr>
            <a:r>
              <a:rPr lang="en-US" sz="2600" dirty="0" smtClean="0"/>
              <a:t>Transportation</a:t>
            </a:r>
          </a:p>
          <a:p>
            <a:r>
              <a:rPr lang="en-US" sz="2600" b="1" dirty="0" smtClean="0"/>
              <a:t>Volunteer Coordinator</a:t>
            </a:r>
            <a:r>
              <a:rPr lang="en-US" sz="2600" dirty="0" smtClean="0"/>
              <a:t>—wrong person for the job, lack of appropriate temperament and skills</a:t>
            </a:r>
          </a:p>
        </p:txBody>
      </p:sp>
    </p:spTree>
    <p:extLst>
      <p:ext uri="{BB962C8B-B14F-4D97-AF65-F5344CB8AC3E}">
        <p14:creationId xmlns:p14="http://schemas.microsoft.com/office/powerpoint/2010/main" val="29639367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228600" y="198438"/>
            <a:ext cx="7696200" cy="792162"/>
          </a:xfrm>
        </p:spPr>
        <p:txBody>
          <a:bodyPr/>
          <a:lstStyle/>
          <a:p>
            <a:pPr>
              <a:defRPr/>
            </a:pPr>
            <a:r>
              <a:rPr lang="en-US" sz="2800" dirty="0" smtClean="0"/>
              <a:t>Effective Volunteer Peer Support Program Components</a:t>
            </a:r>
          </a:p>
        </p:txBody>
      </p:sp>
      <p:sp>
        <p:nvSpPr>
          <p:cNvPr id="65538" name="Rectangle 3"/>
          <p:cNvSpPr>
            <a:spLocks noGrp="1" noChangeArrowheads="1"/>
          </p:cNvSpPr>
          <p:nvPr>
            <p:ph type="body" idx="1"/>
          </p:nvPr>
        </p:nvSpPr>
        <p:spPr>
          <a:xfrm>
            <a:off x="228600" y="1143000"/>
            <a:ext cx="8763000" cy="5105400"/>
          </a:xfrm>
        </p:spPr>
        <p:txBody>
          <a:bodyPr/>
          <a:lstStyle/>
          <a:p>
            <a:r>
              <a:rPr lang="en-US" sz="2600" dirty="0" smtClean="0"/>
              <a:t>Recruitment</a:t>
            </a:r>
          </a:p>
          <a:p>
            <a:r>
              <a:rPr lang="en-US" sz="2600" dirty="0" smtClean="0"/>
              <a:t>Mentor qualifications</a:t>
            </a:r>
          </a:p>
          <a:p>
            <a:r>
              <a:rPr lang="en-US" sz="2600" dirty="0" smtClean="0"/>
              <a:t>Mentor training</a:t>
            </a:r>
          </a:p>
          <a:p>
            <a:r>
              <a:rPr lang="en-US" sz="2600" dirty="0" smtClean="0"/>
              <a:t>Mentor supervision</a:t>
            </a:r>
          </a:p>
          <a:p>
            <a:r>
              <a:rPr lang="en-US" sz="2600" dirty="0" smtClean="0"/>
              <a:t>Mentor recognition</a:t>
            </a:r>
          </a:p>
          <a:p>
            <a:r>
              <a:rPr lang="en-US" sz="2600" dirty="0" smtClean="0"/>
              <a:t>Program evaluation</a:t>
            </a:r>
          </a:p>
          <a:p>
            <a:pPr lvl="1"/>
            <a:endParaRPr lang="en-US" sz="2600" dirty="0" smtClean="0"/>
          </a:p>
          <a:p>
            <a:endParaRPr lang="en-US" sz="2600" dirty="0" smtClean="0"/>
          </a:p>
        </p:txBody>
      </p:sp>
    </p:spTree>
    <p:extLst>
      <p:ext uri="{BB962C8B-B14F-4D97-AF65-F5344CB8AC3E}">
        <p14:creationId xmlns:p14="http://schemas.microsoft.com/office/powerpoint/2010/main" val="17201493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dirty="0">
                <a:effectLst/>
              </a:rPr>
              <a:t>For more information</a:t>
            </a:r>
          </a:p>
        </p:txBody>
      </p:sp>
      <p:sp>
        <p:nvSpPr>
          <p:cNvPr id="217091" name="Rectangle 3"/>
          <p:cNvSpPr>
            <a:spLocks noGrp="1" noChangeArrowheads="1"/>
          </p:cNvSpPr>
          <p:nvPr>
            <p:ph idx="1"/>
          </p:nvPr>
        </p:nvSpPr>
        <p:spPr>
          <a:xfrm>
            <a:off x="228600" y="990600"/>
            <a:ext cx="8534400" cy="5105400"/>
          </a:xfrm>
        </p:spPr>
        <p:txBody>
          <a:bodyPr/>
          <a:lstStyle/>
          <a:p>
            <a:pPr>
              <a:buFont typeface="Tahoma" pitchFamily="34" charset="0"/>
              <a:buNone/>
            </a:pPr>
            <a:r>
              <a:rPr lang="en-US" sz="2600" dirty="0"/>
              <a:t>Contact:</a:t>
            </a:r>
          </a:p>
          <a:p>
            <a:pPr lvl="1">
              <a:buNone/>
            </a:pPr>
            <a:r>
              <a:rPr lang="en-US" sz="2600" dirty="0" smtClean="0">
                <a:solidFill>
                  <a:schemeClr val="tx1"/>
                </a:solidFill>
              </a:rPr>
              <a:t>Amina Kruck </a:t>
            </a:r>
            <a:r>
              <a:rPr lang="en-US" sz="2600" dirty="0" smtClean="0"/>
              <a:t>– aminak@abil.org</a:t>
            </a:r>
          </a:p>
          <a:p>
            <a:pPr lvl="1">
              <a:buNone/>
            </a:pPr>
            <a:r>
              <a:rPr lang="en-US" sz="2600" dirty="0" smtClean="0"/>
              <a:t>April Reed – AprilR@abil.org</a:t>
            </a:r>
            <a:endParaRPr lang="en-US" sz="2600" dirty="0"/>
          </a:p>
          <a:p>
            <a:pPr lvl="1">
              <a:buNone/>
            </a:pPr>
            <a:endParaRPr lang="en-US" sz="2600" dirty="0"/>
          </a:p>
          <a:p>
            <a:endParaRPr lang="en-US" sz="2600" dirty="0"/>
          </a:p>
        </p:txBody>
      </p:sp>
    </p:spTree>
    <p:extLst>
      <p:ext uri="{BB962C8B-B14F-4D97-AF65-F5344CB8AC3E}">
        <p14:creationId xmlns:p14="http://schemas.microsoft.com/office/powerpoint/2010/main" val="37420153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400" dirty="0"/>
              <a:t>	</a:t>
            </a:r>
            <a:r>
              <a:rPr lang="en-US" dirty="0"/>
              <a:t>Support for development of this training was provided by the U.S. Department of Education, Rehabilitation Services Administration under grant number H132B120001</a:t>
            </a:r>
            <a:r>
              <a:rPr lang="en-US" dirty="0" smtClean="0"/>
              <a:t>. </a:t>
            </a:r>
            <a:r>
              <a:rPr lang="en-US" dirty="0"/>
              <a:t>No official endorsement of the Department of Education should be inferred. Permission is granted for duplication of any portion of this PowerPoint presentation, providing that the following credit is given to the project: </a:t>
            </a:r>
            <a:r>
              <a:rPr lang="en-US" b="1" dirty="0"/>
              <a:t>Developed as part of the CIL-NET, a project of the </a:t>
            </a:r>
            <a:r>
              <a:rPr lang="en-US" b="1" dirty="0" smtClean="0"/>
              <a:t>IL-NET</a:t>
            </a:r>
            <a:r>
              <a:rPr lang="en-US" b="1" dirty="0"/>
              <a:t>, an ILRU/NCIL/APRIL National Training and Technical Assistance Program.</a:t>
            </a:r>
            <a:endParaRPr lang="en-US" dirty="0"/>
          </a:p>
          <a:p>
            <a:pPr>
              <a:buFont typeface="Tahoma" pitchFamily="34" charset="0"/>
              <a:buNone/>
            </a:pPr>
            <a:endParaRPr lang="en-US" sz="2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2"/>
          <p:cNvSpPr>
            <a:spLocks noGrp="1"/>
          </p:cNvSpPr>
          <p:nvPr>
            <p:ph type="title"/>
          </p:nvPr>
        </p:nvSpPr>
        <p:spPr>
          <a:xfrm>
            <a:off x="228600" y="152400"/>
            <a:ext cx="7696200" cy="792163"/>
          </a:xfrm>
        </p:spPr>
        <p:txBody>
          <a:bodyPr/>
          <a:lstStyle/>
          <a:p>
            <a:pPr eaLnBrk="1" hangingPunct="1"/>
            <a:r>
              <a:rPr lang="en-US" dirty="0" smtClean="0">
                <a:effectLst/>
              </a:rPr>
              <a:t>Mechanics of </a:t>
            </a:r>
            <a:r>
              <a:rPr lang="en-US" dirty="0" smtClean="0"/>
              <a:t>a Peer Mentor Program</a:t>
            </a:r>
            <a:r>
              <a:rPr lang="en-US" dirty="0" smtClean="0">
                <a:effectLst/>
              </a:rPr>
              <a:t>, </a:t>
            </a:r>
            <a:r>
              <a:rPr lang="en-US" sz="2400" dirty="0" smtClean="0">
                <a:effectLst/>
              </a:rPr>
              <a:t>cont’d.</a:t>
            </a:r>
          </a:p>
        </p:txBody>
      </p:sp>
      <p:sp>
        <p:nvSpPr>
          <p:cNvPr id="40962" name="Content Placeholder 3"/>
          <p:cNvSpPr>
            <a:spLocks noGrp="1"/>
          </p:cNvSpPr>
          <p:nvPr>
            <p:ph idx="1"/>
          </p:nvPr>
        </p:nvSpPr>
        <p:spPr>
          <a:xfrm>
            <a:off x="381000" y="990600"/>
            <a:ext cx="8610600" cy="5029200"/>
          </a:xfrm>
        </p:spPr>
        <p:txBody>
          <a:bodyPr/>
          <a:lstStyle/>
          <a:p>
            <a:r>
              <a:rPr lang="en-US" sz="2600" b="1" dirty="0" smtClean="0"/>
              <a:t>Early Intervention</a:t>
            </a:r>
            <a:r>
              <a:rPr lang="en-US" sz="2600" dirty="0" smtClean="0"/>
              <a:t> program works with local rehabilitation centers and hospitals to outreach to individuals who are newly injured or diagnosed with a disability</a:t>
            </a:r>
          </a:p>
          <a:p>
            <a:r>
              <a:rPr lang="en-US" sz="2600" b="1" dirty="0" smtClean="0"/>
              <a:t>The Community Living Options</a:t>
            </a:r>
            <a:r>
              <a:rPr lang="en-US" sz="2600" dirty="0" smtClean="0"/>
              <a:t> program works with higher functioning adults with Developmental Disabilities who do not qualify for services from the Arizona Division of Developmental Disabilities</a:t>
            </a:r>
          </a:p>
          <a:p>
            <a:endParaRPr lang="en-US" sz="2600" dirty="0" smtClean="0"/>
          </a:p>
          <a:p>
            <a:endParaRPr lang="en-US" sz="2600" dirty="0" smtClean="0"/>
          </a:p>
        </p:txBody>
      </p:sp>
    </p:spTree>
    <p:extLst>
      <p:ext uri="{BB962C8B-B14F-4D97-AF65-F5344CB8AC3E}">
        <p14:creationId xmlns:p14="http://schemas.microsoft.com/office/powerpoint/2010/main" val="60275837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2"/>
          <p:cNvSpPr>
            <a:spLocks noGrp="1"/>
          </p:cNvSpPr>
          <p:nvPr>
            <p:ph type="title"/>
          </p:nvPr>
        </p:nvSpPr>
        <p:spPr>
          <a:xfrm>
            <a:off x="228600" y="152400"/>
            <a:ext cx="7696200" cy="792163"/>
          </a:xfrm>
        </p:spPr>
        <p:txBody>
          <a:bodyPr/>
          <a:lstStyle/>
          <a:p>
            <a:pPr eaLnBrk="1" hangingPunct="1"/>
            <a:r>
              <a:rPr lang="en-US" dirty="0" smtClean="0">
                <a:effectLst/>
              </a:rPr>
              <a:t>Mechanics of </a:t>
            </a:r>
            <a:r>
              <a:rPr lang="en-US" dirty="0" smtClean="0"/>
              <a:t>a Peer Mentor </a:t>
            </a:r>
            <a:r>
              <a:rPr lang="en-US" dirty="0" smtClean="0">
                <a:effectLst/>
              </a:rPr>
              <a:t>Program, </a:t>
            </a:r>
            <a:r>
              <a:rPr lang="en-US" sz="2400" dirty="0" smtClean="0">
                <a:effectLst/>
              </a:rPr>
              <a:t>cont’d. 2</a:t>
            </a:r>
          </a:p>
        </p:txBody>
      </p:sp>
      <p:sp>
        <p:nvSpPr>
          <p:cNvPr id="41986" name="Content Placeholder 3"/>
          <p:cNvSpPr>
            <a:spLocks noGrp="1"/>
          </p:cNvSpPr>
          <p:nvPr>
            <p:ph idx="1"/>
          </p:nvPr>
        </p:nvSpPr>
        <p:spPr>
          <a:xfrm>
            <a:off x="228600" y="990600"/>
            <a:ext cx="8686800" cy="5029200"/>
          </a:xfrm>
        </p:spPr>
        <p:txBody>
          <a:bodyPr/>
          <a:lstStyle/>
          <a:p>
            <a:r>
              <a:rPr lang="en-US" sz="2600" b="1" dirty="0" smtClean="0"/>
              <a:t>The Empowering Youth in Transition</a:t>
            </a:r>
            <a:r>
              <a:rPr lang="en-US" sz="2600" dirty="0" smtClean="0"/>
              <a:t> program brings in community resources to schools to teach IL skills to young adults with disabilities</a:t>
            </a:r>
          </a:p>
          <a:p>
            <a:r>
              <a:rPr lang="en-US" sz="2600" b="1" dirty="0" smtClean="0"/>
              <a:t>Community Reintegration </a:t>
            </a:r>
            <a:r>
              <a:rPr lang="en-US" sz="2600" dirty="0" smtClean="0"/>
              <a:t>program assists adults in gaining confidence, knowledge, resources and support needed to move out of nursing homes</a:t>
            </a:r>
          </a:p>
          <a:p>
            <a:r>
              <a:rPr lang="en-US" sz="2600" b="1" dirty="0" smtClean="0"/>
              <a:t>ABIL Employment Services</a:t>
            </a:r>
            <a:r>
              <a:rPr lang="en-US" sz="2600" dirty="0" smtClean="0"/>
              <a:t> is an employment network through the Ticket to Work program helping Social Security Beneficiaries find substantial gainful employment</a:t>
            </a:r>
          </a:p>
          <a:p>
            <a:endParaRPr lang="en-US" dirty="0" smtClean="0"/>
          </a:p>
          <a:p>
            <a:endParaRPr lang="en-US" dirty="0" smtClean="0"/>
          </a:p>
        </p:txBody>
      </p:sp>
    </p:spTree>
    <p:extLst>
      <p:ext uri="{BB962C8B-B14F-4D97-AF65-F5344CB8AC3E}">
        <p14:creationId xmlns:p14="http://schemas.microsoft.com/office/powerpoint/2010/main" val="9757331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76200"/>
            <a:ext cx="7696200" cy="792163"/>
          </a:xfrm>
        </p:spPr>
        <p:txBody>
          <a:bodyPr/>
          <a:lstStyle/>
          <a:p>
            <a:pPr eaLnBrk="1" hangingPunct="1">
              <a:defRPr/>
            </a:pPr>
            <a:r>
              <a:rPr lang="en-US" sz="2800" dirty="0" smtClean="0"/>
              <a:t>Who are ABIL Volunteer Peer Mentors?</a:t>
            </a:r>
          </a:p>
        </p:txBody>
      </p:sp>
      <p:sp>
        <p:nvSpPr>
          <p:cNvPr id="48130" name="Content Placeholder 3"/>
          <p:cNvSpPr>
            <a:spLocks noGrp="1"/>
          </p:cNvSpPr>
          <p:nvPr>
            <p:ph idx="1"/>
          </p:nvPr>
        </p:nvSpPr>
        <p:spPr>
          <a:xfrm>
            <a:off x="381000" y="762000"/>
            <a:ext cx="8763000" cy="5257800"/>
          </a:xfrm>
        </p:spPr>
        <p:txBody>
          <a:bodyPr/>
          <a:lstStyle/>
          <a:p>
            <a:r>
              <a:rPr lang="en-US" sz="2600" dirty="0" smtClean="0"/>
              <a:t>Individuals with disabilities who</a:t>
            </a:r>
            <a:r>
              <a:rPr lang="en-US" sz="2600" dirty="0" smtClean="0">
                <a:latin typeface="Tahoma" panose="020B0604030504040204" pitchFamily="34" charset="0"/>
                <a:ea typeface="Tahoma" panose="020B0604030504040204" pitchFamily="34" charset="0"/>
                <a:cs typeface="Tahoma" panose="020B0604030504040204" pitchFamily="34" charset="0"/>
              </a:rPr>
              <a:t>―</a:t>
            </a:r>
            <a:endParaRPr lang="en-US" sz="2600" dirty="0" smtClean="0"/>
          </a:p>
          <a:p>
            <a:pPr lvl="1"/>
            <a:r>
              <a:rPr lang="en-US" dirty="0" smtClean="0"/>
              <a:t>are already living independently</a:t>
            </a:r>
          </a:p>
          <a:p>
            <a:pPr lvl="1"/>
            <a:r>
              <a:rPr lang="en-US" dirty="0" smtClean="0"/>
              <a:t>are integrated into their community</a:t>
            </a:r>
          </a:p>
          <a:p>
            <a:pPr lvl="1"/>
            <a:r>
              <a:rPr lang="en-US" dirty="0" smtClean="0"/>
              <a:t>have a desire to help others do the same</a:t>
            </a:r>
          </a:p>
          <a:p>
            <a:r>
              <a:rPr lang="en-US" sz="2600" dirty="0"/>
              <a:t>Are people who</a:t>
            </a:r>
            <a:r>
              <a:rPr lang="en-US" sz="2600" dirty="0">
                <a:latin typeface="Tahoma" panose="020B0604030504040204" pitchFamily="34" charset="0"/>
                <a:ea typeface="Tahoma" panose="020B0604030504040204" pitchFamily="34" charset="0"/>
                <a:cs typeface="Tahoma" panose="020B0604030504040204" pitchFamily="34" charset="0"/>
              </a:rPr>
              <a:t>―</a:t>
            </a:r>
            <a:endParaRPr lang="en-US" sz="2600" dirty="0"/>
          </a:p>
          <a:p>
            <a:pPr lvl="1"/>
            <a:r>
              <a:rPr lang="en-US" dirty="0" smtClean="0"/>
              <a:t>have </a:t>
            </a:r>
            <a:r>
              <a:rPr lang="en-US" dirty="0"/>
              <a:t>“been there”</a:t>
            </a:r>
          </a:p>
          <a:p>
            <a:pPr lvl="1"/>
            <a:r>
              <a:rPr lang="en-US" dirty="0"/>
              <a:t>can be called after business hours</a:t>
            </a:r>
          </a:p>
          <a:p>
            <a:pPr lvl="1"/>
            <a:r>
              <a:rPr lang="en-US" dirty="0"/>
              <a:t>offer friendship and encouragement</a:t>
            </a:r>
          </a:p>
          <a:p>
            <a:pPr lvl="1"/>
            <a:r>
              <a:rPr lang="en-US" dirty="0"/>
              <a:t>are eager to listen</a:t>
            </a:r>
          </a:p>
          <a:p>
            <a:pPr lvl="1"/>
            <a:r>
              <a:rPr lang="en-US" dirty="0"/>
              <a:t>have hard-earned wisdom</a:t>
            </a:r>
          </a:p>
          <a:p>
            <a:pPr lvl="1"/>
            <a:r>
              <a:rPr lang="en-US" dirty="0"/>
              <a:t>are willing to confront bureaucracy (advocate for system change)</a:t>
            </a:r>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28882993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2"/>
          <p:cNvSpPr>
            <a:spLocks noGrp="1"/>
          </p:cNvSpPr>
          <p:nvPr>
            <p:ph type="title"/>
          </p:nvPr>
        </p:nvSpPr>
        <p:spPr>
          <a:xfrm>
            <a:off x="228600" y="152400"/>
            <a:ext cx="7696200" cy="792163"/>
          </a:xfrm>
        </p:spPr>
        <p:txBody>
          <a:bodyPr/>
          <a:lstStyle/>
          <a:p>
            <a:pPr eaLnBrk="1" hangingPunct="1"/>
            <a:r>
              <a:rPr lang="en-US" dirty="0" smtClean="0">
                <a:effectLst/>
              </a:rPr>
              <a:t>ABIL Mentors are NOT…</a:t>
            </a:r>
          </a:p>
        </p:txBody>
      </p:sp>
      <p:sp>
        <p:nvSpPr>
          <p:cNvPr id="50178" name="Content Placeholder 3"/>
          <p:cNvSpPr>
            <a:spLocks noGrp="1"/>
          </p:cNvSpPr>
          <p:nvPr>
            <p:ph idx="1"/>
          </p:nvPr>
        </p:nvSpPr>
        <p:spPr>
          <a:xfrm>
            <a:off x="381000" y="990600"/>
            <a:ext cx="8382000" cy="5029200"/>
          </a:xfrm>
        </p:spPr>
        <p:txBody>
          <a:bodyPr/>
          <a:lstStyle/>
          <a:p>
            <a:pPr eaLnBrk="1" hangingPunct="1"/>
            <a:endParaRPr lang="en-US" sz="2800" dirty="0" smtClean="0"/>
          </a:p>
          <a:p>
            <a:pPr eaLnBrk="1" hangingPunct="1"/>
            <a:endParaRPr lang="en-US" sz="2800" dirty="0"/>
          </a:p>
          <a:p>
            <a:pPr marL="0" indent="0" algn="ctr" eaLnBrk="1" hangingPunct="1">
              <a:buNone/>
            </a:pPr>
            <a:r>
              <a:rPr lang="en-US" sz="2800" dirty="0" smtClean="0"/>
              <a:t>Peer Mentors are NOT, nor do they try to be, medical professionals, counselors or therapists.</a:t>
            </a:r>
          </a:p>
          <a:p>
            <a:pPr eaLnBrk="1" hangingPunct="1">
              <a:buFont typeface="Tahoma" pitchFamily="34" charset="0"/>
              <a:buNone/>
            </a:pPr>
            <a:endParaRPr lang="en-US" sz="2800" dirty="0" smtClean="0"/>
          </a:p>
        </p:txBody>
      </p:sp>
    </p:spTree>
    <p:extLst>
      <p:ext uri="{BB962C8B-B14F-4D97-AF65-F5344CB8AC3E}">
        <p14:creationId xmlns:p14="http://schemas.microsoft.com/office/powerpoint/2010/main" val="210391840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2"/>
          <p:cNvSpPr>
            <a:spLocks noGrp="1"/>
          </p:cNvSpPr>
          <p:nvPr>
            <p:ph type="title"/>
          </p:nvPr>
        </p:nvSpPr>
        <p:spPr>
          <a:xfrm>
            <a:off x="228600" y="152400"/>
            <a:ext cx="7696200" cy="792163"/>
          </a:xfrm>
        </p:spPr>
        <p:txBody>
          <a:bodyPr/>
          <a:lstStyle/>
          <a:p>
            <a:pPr eaLnBrk="1" hangingPunct="1"/>
            <a:r>
              <a:rPr lang="en-US" dirty="0" smtClean="0">
                <a:effectLst/>
              </a:rPr>
              <a:t>Who are ABIL Mentees?</a:t>
            </a:r>
          </a:p>
        </p:txBody>
      </p:sp>
      <p:sp>
        <p:nvSpPr>
          <p:cNvPr id="51202" name="Content Placeholder 3"/>
          <p:cNvSpPr>
            <a:spLocks noGrp="1"/>
          </p:cNvSpPr>
          <p:nvPr>
            <p:ph idx="1"/>
          </p:nvPr>
        </p:nvSpPr>
        <p:spPr>
          <a:xfrm>
            <a:off x="381000" y="990600"/>
            <a:ext cx="8610600" cy="5029200"/>
          </a:xfrm>
        </p:spPr>
        <p:txBody>
          <a:bodyPr/>
          <a:lstStyle/>
          <a:p>
            <a:pPr marL="0" indent="0">
              <a:buNone/>
            </a:pPr>
            <a:r>
              <a:rPr lang="en-US" sz="2600" dirty="0" smtClean="0"/>
              <a:t>Individuals with disabilities </a:t>
            </a:r>
            <a:r>
              <a:rPr lang="en-US" sz="2600" dirty="0"/>
              <a:t>who</a:t>
            </a:r>
            <a:r>
              <a:rPr lang="en-US" sz="2600" dirty="0">
                <a:latin typeface="Tahoma" panose="020B0604030504040204" pitchFamily="34" charset="0"/>
                <a:ea typeface="Tahoma" panose="020B0604030504040204" pitchFamily="34" charset="0"/>
                <a:cs typeface="Tahoma" panose="020B0604030504040204" pitchFamily="34" charset="0"/>
              </a:rPr>
              <a:t>―</a:t>
            </a:r>
            <a:endParaRPr lang="en-US" sz="2600" dirty="0"/>
          </a:p>
          <a:p>
            <a:pPr lvl="1"/>
            <a:r>
              <a:rPr lang="en-US" sz="2600" dirty="0" smtClean="0"/>
              <a:t>Are ABIL consumers who have been through an initial application process with a consumer service record</a:t>
            </a:r>
          </a:p>
          <a:p>
            <a:pPr lvl="1"/>
            <a:r>
              <a:rPr lang="en-US" sz="2600" dirty="0" smtClean="0"/>
              <a:t>Are working one-on-one with an ABIL staff on specific goals they have identified</a:t>
            </a:r>
          </a:p>
          <a:p>
            <a:pPr marL="57150" indent="0">
              <a:buNone/>
            </a:pPr>
            <a:r>
              <a:rPr lang="en-US" sz="2600" dirty="0" smtClean="0"/>
              <a:t>Not every ABIL consumer is referred to participate in the Peer Mentor Program. Consumers must be ready and committed to full participation with a mentor </a:t>
            </a:r>
          </a:p>
          <a:p>
            <a:pPr lvl="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352903719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t>What do ABIL Mentors Do?</a:t>
            </a:r>
          </a:p>
        </p:txBody>
      </p:sp>
      <p:sp>
        <p:nvSpPr>
          <p:cNvPr id="52226" name="Content Placeholder 3"/>
          <p:cNvSpPr>
            <a:spLocks noGrp="1"/>
          </p:cNvSpPr>
          <p:nvPr>
            <p:ph idx="1"/>
          </p:nvPr>
        </p:nvSpPr>
        <p:spPr>
          <a:xfrm>
            <a:off x="381000" y="990600"/>
            <a:ext cx="8610600" cy="5029200"/>
          </a:xfrm>
        </p:spPr>
        <p:txBody>
          <a:bodyPr/>
          <a:lstStyle/>
          <a:p>
            <a:r>
              <a:rPr lang="en-US" sz="2600" dirty="0" smtClean="0"/>
              <a:t>Work with any ABIL consumer who is adapting to a disability or seeking to increase their independence</a:t>
            </a:r>
          </a:p>
          <a:p>
            <a:r>
              <a:rPr lang="en-US" sz="2600" dirty="0" smtClean="0"/>
              <a:t>Help newly disabled individuals adapt to living with a disability</a:t>
            </a:r>
          </a:p>
          <a:p>
            <a:r>
              <a:rPr lang="en-US" sz="2600" dirty="0" smtClean="0"/>
              <a:t>Have regular contact with mentee</a:t>
            </a:r>
          </a:p>
          <a:p>
            <a:pPr lvl="1"/>
            <a:r>
              <a:rPr lang="en-US" sz="2600" dirty="0" smtClean="0"/>
              <a:t>Mentors must agree to be in touch with a mentee a minimum of two times a month</a:t>
            </a:r>
            <a:endParaRPr lang="en-US" sz="2600" dirty="0" smtClean="0">
              <a:solidFill>
                <a:srgbClr val="000000"/>
              </a:solidFill>
            </a:endParaRPr>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2373130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t>What do ABIL Mentors Do? </a:t>
            </a:r>
            <a:r>
              <a:rPr lang="en-US" sz="2400" dirty="0" smtClean="0"/>
              <a:t>cont’d.</a:t>
            </a:r>
          </a:p>
        </p:txBody>
      </p:sp>
      <p:sp>
        <p:nvSpPr>
          <p:cNvPr id="53250" name="Content Placeholder 3"/>
          <p:cNvSpPr>
            <a:spLocks noGrp="1"/>
          </p:cNvSpPr>
          <p:nvPr>
            <p:ph idx="1"/>
          </p:nvPr>
        </p:nvSpPr>
        <p:spPr>
          <a:xfrm>
            <a:off x="381000" y="990600"/>
            <a:ext cx="8686800" cy="5029200"/>
          </a:xfrm>
        </p:spPr>
        <p:txBody>
          <a:bodyPr/>
          <a:lstStyle/>
          <a:p>
            <a:r>
              <a:rPr lang="en-US" sz="2600" dirty="0" smtClean="0"/>
              <a:t>Teach specific Independent Living skills </a:t>
            </a:r>
          </a:p>
          <a:p>
            <a:pPr lvl="1"/>
            <a:r>
              <a:rPr lang="en-US" sz="2600" dirty="0" smtClean="0"/>
              <a:t>Budgeting, using public transportation, increasing self-esteem </a:t>
            </a:r>
          </a:p>
          <a:p>
            <a:pPr lvl="1"/>
            <a:r>
              <a:rPr lang="en-US" sz="2600" dirty="0" smtClean="0"/>
              <a:t>Role model and teach self advocacy skills</a:t>
            </a:r>
          </a:p>
          <a:p>
            <a:r>
              <a:rPr lang="en-US" sz="2600" dirty="0" smtClean="0"/>
              <a:t>Assist in finding and connecting to community resources</a:t>
            </a:r>
          </a:p>
          <a:p>
            <a:r>
              <a:rPr lang="en-US" sz="2600" dirty="0" smtClean="0"/>
              <a:t>Provide support and encouragement</a:t>
            </a:r>
          </a:p>
          <a:p>
            <a:r>
              <a:rPr lang="en-US" sz="2600" dirty="0" smtClean="0"/>
              <a:t>Advocate with service providers</a:t>
            </a:r>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412191672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9681</TotalTime>
  <Words>1106</Words>
  <Application>Microsoft Office PowerPoint</Application>
  <PresentationFormat>On-screen Show (4:3)</PresentationFormat>
  <Paragraphs>141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Building an Effective Peer Support Program:  A Proven Volunteer Model  Mechanics of a Volunteer Peer Support Program </vt:lpstr>
      <vt:lpstr>Mechanics of a Peer Mentor Program</vt:lpstr>
      <vt:lpstr>Mechanics of a Peer Mentor Program, cont’d.</vt:lpstr>
      <vt:lpstr>Mechanics of a Peer Mentor Program, cont’d. 2</vt:lpstr>
      <vt:lpstr>Who are ABIL Volunteer Peer Mentors?</vt:lpstr>
      <vt:lpstr>ABIL Mentors are NOT…</vt:lpstr>
      <vt:lpstr>Who are ABIL Mentees?</vt:lpstr>
      <vt:lpstr>What do ABIL Mentors Do?</vt:lpstr>
      <vt:lpstr>What do ABIL Mentors Do? cont’d.</vt:lpstr>
      <vt:lpstr>Additional  Mentor Volunteer Opportunities</vt:lpstr>
      <vt:lpstr>Mentor Volunteer Opportunities, cont’d.</vt:lpstr>
      <vt:lpstr>Mentor Volunteer Opportunities, cont’d 2</vt:lpstr>
      <vt:lpstr>Mentor Volunteer Opportunities, cont’d. 3</vt:lpstr>
      <vt:lpstr>Paid or Volunteer?</vt:lpstr>
      <vt:lpstr>Paid or Volunteer? cont’d. 2</vt:lpstr>
      <vt:lpstr>Paid or Volunteer? cont’d. 3</vt:lpstr>
      <vt:lpstr>ABIL’s Funding</vt:lpstr>
      <vt:lpstr>Note on Funding </vt:lpstr>
      <vt:lpstr>Funding, cont’d.</vt:lpstr>
      <vt:lpstr>Arizona Demographics   </vt:lpstr>
      <vt:lpstr>Arizona Demographics, cont’d. </vt:lpstr>
      <vt:lpstr>ABIL:  Barriers to Program</vt:lpstr>
      <vt:lpstr>Barriers to Mentor Programs, cont’d.</vt:lpstr>
      <vt:lpstr>Effective Volunteer Peer Support Program Components</vt:lpstr>
      <vt:lpstr>For more information</vt:lpstr>
      <vt:lpstr>CIL-NET Attribution</vt:lpstr>
    </vt:vector>
  </TitlesOfParts>
  <Company>Tirr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eleanor</cp:lastModifiedBy>
  <cp:revision>395</cp:revision>
  <cp:lastPrinted>2014-04-08T11:55:28Z</cp:lastPrinted>
  <dcterms:created xsi:type="dcterms:W3CDTF">2011-01-05T14:17:40Z</dcterms:created>
  <dcterms:modified xsi:type="dcterms:W3CDTF">2014-09-04T19:42:57Z</dcterms:modified>
</cp:coreProperties>
</file>