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6"/>
  </p:notesMasterIdLst>
  <p:handoutMasterIdLst>
    <p:handoutMasterId r:id="rId27"/>
  </p:handoutMasterIdLst>
  <p:sldIdLst>
    <p:sldId id="492" r:id="rId2"/>
    <p:sldId id="494" r:id="rId3"/>
    <p:sldId id="495" r:id="rId4"/>
    <p:sldId id="496" r:id="rId5"/>
    <p:sldId id="497" r:id="rId6"/>
    <p:sldId id="498" r:id="rId7"/>
    <p:sldId id="499" r:id="rId8"/>
    <p:sldId id="500" r:id="rId9"/>
    <p:sldId id="501" r:id="rId10"/>
    <p:sldId id="502" r:id="rId11"/>
    <p:sldId id="503" r:id="rId12"/>
    <p:sldId id="504" r:id="rId13"/>
    <p:sldId id="505" r:id="rId14"/>
    <p:sldId id="506" r:id="rId15"/>
    <p:sldId id="507" r:id="rId16"/>
    <p:sldId id="508" r:id="rId17"/>
    <p:sldId id="509" r:id="rId18"/>
    <p:sldId id="510" r:id="rId19"/>
    <p:sldId id="511" r:id="rId20"/>
    <p:sldId id="512" r:id="rId21"/>
    <p:sldId id="513" r:id="rId22"/>
    <p:sldId id="514" r:id="rId23"/>
    <p:sldId id="493" r:id="rId24"/>
    <p:sldId id="318" r:id="rId25"/>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3300"/>
    <a:srgbClr val="990033"/>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4600" autoAdjust="0"/>
    <p:restoredTop sz="94640" autoAdjust="0"/>
  </p:normalViewPr>
  <p:slideViewPr>
    <p:cSldViewPr>
      <p:cViewPr>
        <p:scale>
          <a:sx n="93" d="100"/>
          <a:sy n="93" d="100"/>
        </p:scale>
        <p:origin x="-1282" y="-5"/>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8322"/>
    </p:cViewPr>
  </p:sorterViewPr>
  <p:notesViewPr>
    <p:cSldViewPr>
      <p:cViewPr varScale="1">
        <p:scale>
          <a:sx n="64" d="100"/>
          <a:sy n="64" d="100"/>
        </p:scale>
        <p:origin x="1646" y="-259"/>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E93E6568-D653-4B50-A7DE-42B198757D95}" type="datetimeFigureOut">
              <a:rPr lang="en-US" smtClean="0"/>
              <a:pPr/>
              <a:t>9/4/2014</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19889795-308A-4145-A447-E1ADDDED3CD0}" type="slidenum">
              <a:rPr lang="en-US" smtClean="0"/>
              <a:pPr/>
              <a:t>‹#›</a:t>
            </a:fld>
            <a:endParaRPr lang="en-US"/>
          </a:p>
        </p:txBody>
      </p:sp>
    </p:spTree>
    <p:extLst>
      <p:ext uri="{BB962C8B-B14F-4D97-AF65-F5344CB8AC3E}">
        <p14:creationId xmlns:p14="http://schemas.microsoft.com/office/powerpoint/2010/main" val="33780031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0"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defRPr sz="1200"/>
            </a:lvl1pPr>
          </a:lstStyle>
          <a:p>
            <a:endParaRPr lang="en-US"/>
          </a:p>
        </p:txBody>
      </p:sp>
      <p:sp>
        <p:nvSpPr>
          <p:cNvPr id="26627" name="Rectangle 3"/>
          <p:cNvSpPr>
            <a:spLocks noGrp="1" noChangeArrowheads="1"/>
          </p:cNvSpPr>
          <p:nvPr>
            <p:ph type="dt" idx="1"/>
          </p:nvPr>
        </p:nvSpPr>
        <p:spPr bwMode="auto">
          <a:xfrm>
            <a:off x="3970938"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a:defRPr sz="1200"/>
            </a:lvl1pPr>
          </a:lstStyle>
          <a:p>
            <a:endParaRPr lang="en-US"/>
          </a:p>
        </p:txBody>
      </p:sp>
      <p:sp>
        <p:nvSpPr>
          <p:cNvPr id="26628"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6629" name="Rectangle 5"/>
          <p:cNvSpPr>
            <a:spLocks noGrp="1" noChangeArrowheads="1"/>
          </p:cNvSpPr>
          <p:nvPr>
            <p:ph type="body" sz="quarter" idx="3"/>
          </p:nvPr>
        </p:nvSpPr>
        <p:spPr bwMode="auto">
          <a:xfrm>
            <a:off x="701040" y="4415790"/>
            <a:ext cx="5608320" cy="41833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6630" name="Rectangle 6"/>
          <p:cNvSpPr>
            <a:spLocks noGrp="1" noChangeArrowheads="1"/>
          </p:cNvSpPr>
          <p:nvPr>
            <p:ph type="ftr" sz="quarter" idx="4"/>
          </p:nvPr>
        </p:nvSpPr>
        <p:spPr bwMode="auto">
          <a:xfrm>
            <a:off x="0" y="8829967"/>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defRPr sz="1200"/>
            </a:lvl1pPr>
          </a:lstStyle>
          <a:p>
            <a:endParaRPr lang="en-US"/>
          </a:p>
        </p:txBody>
      </p:sp>
      <p:sp>
        <p:nvSpPr>
          <p:cNvPr id="26631" name="Rectangle 7"/>
          <p:cNvSpPr>
            <a:spLocks noGrp="1" noChangeArrowheads="1"/>
          </p:cNvSpPr>
          <p:nvPr>
            <p:ph type="sldNum" sz="quarter" idx="5"/>
          </p:nvPr>
        </p:nvSpPr>
        <p:spPr bwMode="auto">
          <a:xfrm>
            <a:off x="3970938" y="8829967"/>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a:defRPr sz="1200"/>
            </a:lvl1pPr>
          </a:lstStyle>
          <a:p>
            <a:fld id="{D3E77D9F-7F95-4728-B6EF-22AC0E70A73D}" type="slidenum">
              <a:rPr lang="en-US"/>
              <a:pPr/>
              <a:t>‹#›</a:t>
            </a:fld>
            <a:endParaRPr lang="en-US"/>
          </a:p>
        </p:txBody>
      </p:sp>
    </p:spTree>
    <p:extLst>
      <p:ext uri="{BB962C8B-B14F-4D97-AF65-F5344CB8AC3E}">
        <p14:creationId xmlns:p14="http://schemas.microsoft.com/office/powerpoint/2010/main" val="238472698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8337241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7696200" cy="792162"/>
          </a:xfrm>
        </p:spPr>
        <p:txBody>
          <a:bodyPr/>
          <a:lstStyle>
            <a:lvl1pPr>
              <a:defRPr sz="2800">
                <a:effectLst/>
              </a:defRPr>
            </a:lvl1pPr>
          </a:lstStyle>
          <a:p>
            <a:r>
              <a:rPr lang="en-US" dirty="0" smtClean="0"/>
              <a:t>Click to edit Master title style</a:t>
            </a:r>
            <a:endParaRPr lang="en-US" dirty="0"/>
          </a:p>
        </p:txBody>
      </p:sp>
      <p:sp>
        <p:nvSpPr>
          <p:cNvPr id="3" name="Content Placeholder 2"/>
          <p:cNvSpPr>
            <a:spLocks noGrp="1"/>
          </p:cNvSpPr>
          <p:nvPr>
            <p:ph idx="1"/>
          </p:nvPr>
        </p:nvSpPr>
        <p:spPr>
          <a:xfrm>
            <a:off x="228600" y="990600"/>
            <a:ext cx="8763000" cy="5105400"/>
          </a:xfrm>
        </p:spPr>
        <p:txBody>
          <a:bodyPr/>
          <a:lstStyle>
            <a:lvl1pPr>
              <a:buClr>
                <a:schemeClr val="tx1"/>
              </a:buClr>
              <a:defRPr sz="2400">
                <a:solidFill>
                  <a:schemeClr val="tx1"/>
                </a:solidFill>
              </a:defRPr>
            </a:lvl1pPr>
            <a:lvl2pPr>
              <a:buClr>
                <a:schemeClr val="tx1"/>
              </a:buClr>
              <a:defRPr sz="2400">
                <a:solidFill>
                  <a:schemeClr val="tx1"/>
                </a:solidFill>
              </a:defRPr>
            </a:lvl2pPr>
            <a:lvl3pPr>
              <a:buClr>
                <a:schemeClr val="tx1"/>
              </a:buClr>
              <a:defRPr sz="2400">
                <a:solidFill>
                  <a:schemeClr val="tx1"/>
                </a:solidFill>
              </a:defRPr>
            </a:lvl3pPr>
            <a:lvl4pPr>
              <a:buClr>
                <a:schemeClr val="tx1"/>
              </a:buClr>
              <a:defRPr sz="2000">
                <a:solidFill>
                  <a:schemeClr val="tx1"/>
                </a:solidFill>
              </a:defRPr>
            </a:lvl4pPr>
            <a:lvl5pPr>
              <a:buClr>
                <a:schemeClr val="tx1"/>
              </a:buClr>
              <a:defRPr sz="2000">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Slide Number Placeholder 3"/>
          <p:cNvSpPr>
            <a:spLocks noGrp="1"/>
          </p:cNvSpPr>
          <p:nvPr>
            <p:ph type="sldNum" sz="quarter" idx="10"/>
          </p:nvPr>
        </p:nvSpPr>
        <p:spPr/>
        <p:txBody>
          <a:bodyPr/>
          <a:lstStyle>
            <a:lvl1pPr>
              <a:defRPr/>
            </a:lvl1pPr>
          </a:lstStyle>
          <a:p>
            <a:fld id="{E845F1E0-072B-4482-A55C-C9459BF73A59}" type="slidenum">
              <a:rPr lang="en-US"/>
              <a:pPr/>
              <a:t>‹#›</a:t>
            </a:fld>
            <a:endParaRPr lang="en-US"/>
          </a:p>
        </p:txBody>
      </p:sp>
    </p:spTree>
    <p:extLst>
      <p:ext uri="{BB962C8B-B14F-4D97-AF65-F5344CB8AC3E}">
        <p14:creationId xmlns:p14="http://schemas.microsoft.com/office/powerpoint/2010/main" val="9706297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7696200" cy="792162"/>
          </a:xfrm>
        </p:spPr>
        <p:txBody>
          <a:bodyPr/>
          <a:lstStyle>
            <a:lvl1pPr>
              <a:defRPr sz="2800">
                <a:effectLst/>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066800"/>
            <a:ext cx="4000500" cy="4648200"/>
          </a:xfrm>
        </p:spPr>
        <p:txBody>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1066800"/>
            <a:ext cx="4000500" cy="4648200"/>
          </a:xfrm>
        </p:spPr>
        <p:txBody>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p:txBody>
          <a:bodyPr/>
          <a:lstStyle>
            <a:lvl1pPr>
              <a:defRPr/>
            </a:lvl1pPr>
          </a:lstStyle>
          <a:p>
            <a:fld id="{8D7B4AB0-468A-46DE-B615-5CC7AEAE2C55}" type="slidenum">
              <a:rPr lang="en-US"/>
              <a:pPr/>
              <a:t>‹#›</a:t>
            </a:fld>
            <a:endParaRPr lang="en-US"/>
          </a:p>
        </p:txBody>
      </p:sp>
    </p:spTree>
    <p:extLst>
      <p:ext uri="{BB962C8B-B14F-4D97-AF65-F5344CB8AC3E}">
        <p14:creationId xmlns:p14="http://schemas.microsoft.com/office/powerpoint/2010/main" val="5910833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7696200" cy="792162"/>
          </a:xfrm>
        </p:spPr>
        <p:txBody>
          <a:bodyPr/>
          <a:lstStyle>
            <a:lvl1pPr>
              <a:defRPr sz="2800">
                <a:effectLst/>
              </a:defRPr>
            </a:lvl1p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lvl1pPr>
              <a:defRPr/>
            </a:lvl1pPr>
          </a:lstStyle>
          <a:p>
            <a:fld id="{60D4201B-09AD-49CD-8337-0991FF37B6EC}" type="slidenum">
              <a:rPr lang="en-US"/>
              <a:pPr/>
              <a:t>‹#›</a:t>
            </a:fld>
            <a:endParaRPr lang="en-US"/>
          </a:p>
        </p:txBody>
      </p:sp>
    </p:spTree>
    <p:extLst>
      <p:ext uri="{BB962C8B-B14F-4D97-AF65-F5344CB8AC3E}">
        <p14:creationId xmlns:p14="http://schemas.microsoft.com/office/powerpoint/2010/main" val="31102704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E3632984-7CD9-4665-A1CB-8B402E191319}" type="slidenum">
              <a:rPr lang="en-US"/>
              <a:pPr/>
              <a:t>‹#›</a:t>
            </a:fld>
            <a:endParaRPr lang="en-US"/>
          </a:p>
        </p:txBody>
      </p:sp>
    </p:spTree>
    <p:extLst>
      <p:ext uri="{BB962C8B-B14F-4D97-AF65-F5344CB8AC3E}">
        <p14:creationId xmlns:p14="http://schemas.microsoft.com/office/powerpoint/2010/main" val="2005736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76200"/>
            <a:ext cx="76962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228600" y="990600"/>
            <a:ext cx="8686800" cy="510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30" name="Rectangle 6"/>
          <p:cNvSpPr>
            <a:spLocks noGrp="1" noChangeArrowheads="1"/>
          </p:cNvSpPr>
          <p:nvPr>
            <p:ph type="sldNum" sz="quarter" idx="4"/>
          </p:nvPr>
        </p:nvSpPr>
        <p:spPr bwMode="auto">
          <a:xfrm>
            <a:off x="2918725" y="6272466"/>
            <a:ext cx="23622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b="1">
                <a:solidFill>
                  <a:schemeClr val="bg1"/>
                </a:solidFill>
              </a:defRPr>
            </a:lvl1pPr>
          </a:lstStyle>
          <a:p>
            <a:fld id="{946C5288-9E79-4436-A925-C1D56EBA5A02}" type="slidenum">
              <a:rPr lang="en-US"/>
              <a:pPr/>
              <a:t>‹#›</a:t>
            </a:fld>
            <a:endParaRPr lang="en-US"/>
          </a:p>
        </p:txBody>
      </p:sp>
      <p:sp>
        <p:nvSpPr>
          <p:cNvPr id="2"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fld id="{0D777517-D118-49AF-82B7-874C6E4E8FD1}" type="slidenum">
              <a:rPr lang="en-US" sz="800" b="1"/>
              <a:pPr algn="r"/>
              <a:t>‹#›</a:t>
            </a:fld>
            <a:endParaRPr lang="en-US" sz="800" b="1"/>
          </a:p>
        </p:txBody>
      </p:sp>
      <p:pic>
        <p:nvPicPr>
          <p:cNvPr id="8" name="Picture 7" descr="IL-NET logo and IL-NET, a project of ILRU-Independent Living Research Utilization."/>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457200" y="6129963"/>
            <a:ext cx="2833816" cy="524256"/>
          </a:xfrm>
          <a:prstGeom prst="rect">
            <a:avLst/>
          </a:prstGeom>
        </p:spPr>
      </p:pic>
      <p:pic>
        <p:nvPicPr>
          <p:cNvPr id="3" name="Picture 2" descr="ilru logo - ilru in red block letters with blue eyebrow swoosh across the top"/>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8113817" y="76200"/>
            <a:ext cx="993566" cy="469353"/>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4" r:id="rId4"/>
    <p:sldLayoutId id="2147483655" r:id="rId5"/>
  </p:sldLayoutIdLst>
  <p:hf hdr="0" ftr="0" dt="0"/>
  <p:txStyles>
    <p:titleStyle>
      <a:lvl1pPr algn="l" rtl="0" fontAlgn="base">
        <a:spcBef>
          <a:spcPct val="0"/>
        </a:spcBef>
        <a:spcAft>
          <a:spcPct val="0"/>
        </a:spcAft>
        <a:defRPr sz="2800" b="1">
          <a:solidFill>
            <a:schemeClr val="accent2"/>
          </a:solidFill>
          <a:effectLst/>
          <a:latin typeface="+mj-lt"/>
          <a:ea typeface="+mj-ea"/>
          <a:cs typeface="+mj-cs"/>
        </a:defRPr>
      </a:lvl1pPr>
      <a:lvl2pPr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2pPr>
      <a:lvl3pPr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3pPr>
      <a:lvl4pPr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4pPr>
      <a:lvl5pPr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5pPr>
      <a:lvl6pPr marL="4572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6pPr>
      <a:lvl7pPr marL="9144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7pPr>
      <a:lvl8pPr marL="13716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8pPr>
      <a:lvl9pPr marL="18288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9pPr>
    </p:titleStyle>
    <p:bodyStyle>
      <a:lvl1pPr marL="342900" indent="-342900" algn="l" rtl="0" fontAlgn="base">
        <a:spcBef>
          <a:spcPct val="20000"/>
        </a:spcBef>
        <a:spcAft>
          <a:spcPct val="0"/>
        </a:spcAft>
        <a:buClr>
          <a:schemeClr val="accent2"/>
        </a:buClr>
        <a:buFont typeface="Tahoma" pitchFamily="34" charset="0"/>
        <a:buChar char="•"/>
        <a:defRPr sz="2600">
          <a:solidFill>
            <a:schemeClr val="tx1"/>
          </a:solidFill>
          <a:latin typeface="+mn-lt"/>
          <a:ea typeface="+mn-ea"/>
          <a:cs typeface="+mn-cs"/>
        </a:defRPr>
      </a:lvl1pPr>
      <a:lvl2pPr marL="742950" indent="-285750" algn="l" rtl="0" fontAlgn="base">
        <a:spcBef>
          <a:spcPct val="20000"/>
        </a:spcBef>
        <a:spcAft>
          <a:spcPct val="0"/>
        </a:spcAft>
        <a:buFont typeface="Tahoma" pitchFamily="34" charset="0"/>
        <a:buChar char="•"/>
        <a:defRPr sz="2400">
          <a:solidFill>
            <a:schemeClr val="accent2"/>
          </a:solidFill>
          <a:latin typeface="+mn-lt"/>
        </a:defRPr>
      </a:lvl2pPr>
      <a:lvl3pPr marL="1143000" indent="-228600" algn="l" rtl="0" fontAlgn="base">
        <a:spcBef>
          <a:spcPct val="20000"/>
        </a:spcBef>
        <a:spcAft>
          <a:spcPct val="0"/>
        </a:spcAft>
        <a:buFont typeface="Tahoma" pitchFamily="34" charset="0"/>
        <a:buChar char="•"/>
        <a:defRPr sz="2400">
          <a:solidFill>
            <a:schemeClr val="accent2"/>
          </a:solidFill>
          <a:latin typeface="+mn-lt"/>
        </a:defRPr>
      </a:lvl3pPr>
      <a:lvl4pPr marL="1600200" indent="-228600" algn="l" rtl="0" fontAlgn="base">
        <a:spcBef>
          <a:spcPct val="20000"/>
        </a:spcBef>
        <a:spcAft>
          <a:spcPct val="0"/>
        </a:spcAft>
        <a:buFont typeface="Tahoma" pitchFamily="34" charset="0"/>
        <a:buChar char="•"/>
        <a:defRPr sz="2000">
          <a:solidFill>
            <a:schemeClr val="accent2"/>
          </a:solidFill>
          <a:latin typeface="+mn-lt"/>
        </a:defRPr>
      </a:lvl4pPr>
      <a:lvl5pPr marL="2057400" indent="-228600" algn="l" rtl="0" fontAlgn="base">
        <a:spcBef>
          <a:spcPct val="20000"/>
        </a:spcBef>
        <a:spcAft>
          <a:spcPct val="0"/>
        </a:spcAft>
        <a:buFont typeface="Tahoma" pitchFamily="34" charset="0"/>
        <a:buChar char="•"/>
        <a:defRPr sz="2000">
          <a:solidFill>
            <a:schemeClr val="accent2"/>
          </a:solidFill>
          <a:latin typeface="+mn-lt"/>
        </a:defRPr>
      </a:lvl5pPr>
      <a:lvl6pPr marL="2514600" indent="-228600" algn="l" rtl="0" fontAlgn="base">
        <a:spcBef>
          <a:spcPct val="20000"/>
        </a:spcBef>
        <a:spcAft>
          <a:spcPct val="0"/>
        </a:spcAft>
        <a:buFont typeface="Tahoma" pitchFamily="34" charset="0"/>
        <a:buChar char="•"/>
        <a:defRPr sz="2000">
          <a:solidFill>
            <a:schemeClr val="accent2"/>
          </a:solidFill>
          <a:latin typeface="+mn-lt"/>
        </a:defRPr>
      </a:lvl6pPr>
      <a:lvl7pPr marL="2971800" indent="-228600" algn="l" rtl="0" fontAlgn="base">
        <a:spcBef>
          <a:spcPct val="20000"/>
        </a:spcBef>
        <a:spcAft>
          <a:spcPct val="0"/>
        </a:spcAft>
        <a:buFont typeface="Tahoma" pitchFamily="34" charset="0"/>
        <a:buChar char="•"/>
        <a:defRPr sz="2000">
          <a:solidFill>
            <a:schemeClr val="accent2"/>
          </a:solidFill>
          <a:latin typeface="+mn-lt"/>
        </a:defRPr>
      </a:lvl7pPr>
      <a:lvl8pPr marL="3429000" indent="-228600" algn="l" rtl="0" fontAlgn="base">
        <a:spcBef>
          <a:spcPct val="20000"/>
        </a:spcBef>
        <a:spcAft>
          <a:spcPct val="0"/>
        </a:spcAft>
        <a:buFont typeface="Tahoma" pitchFamily="34" charset="0"/>
        <a:buChar char="•"/>
        <a:defRPr sz="2000">
          <a:solidFill>
            <a:schemeClr val="accent2"/>
          </a:solidFill>
          <a:latin typeface="+mn-lt"/>
        </a:defRPr>
      </a:lvl8pPr>
      <a:lvl9pPr marL="3886200" indent="-228600" algn="l" rtl="0" fontAlgn="base">
        <a:spcBef>
          <a:spcPct val="20000"/>
        </a:spcBef>
        <a:spcAft>
          <a:spcPct val="0"/>
        </a:spcAft>
        <a:buFont typeface="Tahoma" pitchFamily="34" charset="0"/>
        <a:buChar char="•"/>
        <a:defRPr sz="2000">
          <a:solidFill>
            <a:schemeClr val="accent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0"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fld id="{7FD5A621-1AD0-47EF-BA17-073629B1A68C}" type="slidenum">
              <a:rPr lang="en-US" sz="800" b="1"/>
              <a:pPr algn="r"/>
              <a:t>1</a:t>
            </a:fld>
            <a:endParaRPr lang="en-US" sz="800" b="1" dirty="0"/>
          </a:p>
        </p:txBody>
      </p:sp>
      <p:pic>
        <p:nvPicPr>
          <p:cNvPr id="1026" name="Picture 2" descr="IL-NET Logo in blue block letters, with CIL-NET SILC-NET underneath in smaller red letter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52246" y="392024"/>
            <a:ext cx="1581754" cy="862148"/>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0" y="1882775"/>
            <a:ext cx="9144000" cy="1470025"/>
          </a:xfrm>
        </p:spPr>
        <p:txBody>
          <a:bodyPr/>
          <a:lstStyle/>
          <a:p>
            <a:pPr algn="ctr">
              <a:spcBef>
                <a:spcPct val="20000"/>
              </a:spcBef>
            </a:pPr>
            <a:r>
              <a:rPr lang="en-US" sz="2800" dirty="0" smtClean="0">
                <a:effectLst/>
              </a:rPr>
              <a:t>Building an Effective Peer Support Program: </a:t>
            </a:r>
            <a:br>
              <a:rPr lang="en-US" sz="2800" dirty="0" smtClean="0">
                <a:effectLst/>
              </a:rPr>
            </a:br>
            <a:r>
              <a:rPr lang="en-US" sz="2800" dirty="0" smtClean="0">
                <a:effectLst/>
              </a:rPr>
              <a:t>A Proven Volunteer Model</a:t>
            </a:r>
            <a:br>
              <a:rPr lang="en-US" sz="2800" dirty="0" smtClean="0">
                <a:effectLst/>
              </a:rPr>
            </a:br>
            <a:r>
              <a:rPr lang="en-US" sz="2800" dirty="0" smtClean="0">
                <a:effectLst/>
              </a:rPr>
              <a:t/>
            </a:r>
            <a:br>
              <a:rPr lang="en-US" sz="2800" dirty="0" smtClean="0">
                <a:effectLst/>
              </a:rPr>
            </a:br>
            <a:r>
              <a:rPr lang="en-US" sz="2400" dirty="0" smtClean="0"/>
              <a:t>General Overview of Peer Support and ABIL Program</a:t>
            </a:r>
            <a:r>
              <a:rPr lang="en-US" sz="2400" dirty="0">
                <a:solidFill>
                  <a:srgbClr val="333399"/>
                </a:solidFill>
                <a:latin typeface="Arial Rounded MT Bold" pitchFamily="34" charset="0"/>
              </a:rPr>
              <a:t/>
            </a:r>
            <a:br>
              <a:rPr lang="en-US" sz="2400" dirty="0">
                <a:solidFill>
                  <a:srgbClr val="333399"/>
                </a:solidFill>
                <a:latin typeface="Arial Rounded MT Bold" pitchFamily="34" charset="0"/>
              </a:rPr>
            </a:br>
            <a:endParaRPr lang="en-US" sz="2800" dirty="0"/>
          </a:p>
        </p:txBody>
      </p:sp>
      <p:sp>
        <p:nvSpPr>
          <p:cNvPr id="3" name="Subtitle 2"/>
          <p:cNvSpPr>
            <a:spLocks noGrp="1"/>
          </p:cNvSpPr>
          <p:nvPr>
            <p:ph type="subTitle" idx="1"/>
          </p:nvPr>
        </p:nvSpPr>
        <p:spPr>
          <a:xfrm>
            <a:off x="1219200" y="3200400"/>
            <a:ext cx="6400800" cy="2514600"/>
          </a:xfrm>
        </p:spPr>
        <p:txBody>
          <a:bodyPr/>
          <a:lstStyle/>
          <a:p>
            <a:endParaRPr lang="en-US" sz="2400" dirty="0" smtClean="0">
              <a:solidFill>
                <a:srgbClr val="333399"/>
              </a:solidFill>
              <a:latin typeface="Arial Rounded MT Bold" pitchFamily="34" charset="0"/>
            </a:endParaRPr>
          </a:p>
          <a:p>
            <a:r>
              <a:rPr lang="en-US" sz="2400" dirty="0" smtClean="0">
                <a:solidFill>
                  <a:srgbClr val="333399"/>
                </a:solidFill>
                <a:latin typeface="Arial Rounded MT Bold" pitchFamily="34" charset="0"/>
              </a:rPr>
              <a:t>September 23, 2014</a:t>
            </a:r>
          </a:p>
          <a:p>
            <a:r>
              <a:rPr lang="en-US" sz="2400" dirty="0" smtClean="0">
                <a:solidFill>
                  <a:srgbClr val="333399"/>
                </a:solidFill>
                <a:latin typeface="Arial Rounded MT Bold" pitchFamily="34" charset="0"/>
              </a:rPr>
              <a:t>10:00 a.m. – 10:45 a.m.</a:t>
            </a:r>
            <a:endParaRPr lang="en-US" sz="2400" i="1" dirty="0">
              <a:solidFill>
                <a:srgbClr val="333399"/>
              </a:solidFill>
              <a:latin typeface="Arial Rounded MT Bold" pitchFamily="34" charset="0"/>
            </a:endParaRPr>
          </a:p>
          <a:p>
            <a:endParaRPr lang="en-US" sz="1050" i="1" dirty="0" smtClean="0">
              <a:solidFill>
                <a:srgbClr val="333399"/>
              </a:solidFill>
              <a:latin typeface="Arial Rounded MT Bold" pitchFamily="34" charset="0"/>
            </a:endParaRPr>
          </a:p>
          <a:p>
            <a:r>
              <a:rPr lang="en-US" sz="2400" i="1" dirty="0" smtClean="0">
                <a:solidFill>
                  <a:srgbClr val="333399"/>
                </a:solidFill>
                <a:latin typeface="Arial Rounded MT Bold" pitchFamily="34" charset="0"/>
              </a:rPr>
              <a:t>Presenters:</a:t>
            </a:r>
            <a:endParaRPr lang="en-US" sz="2400" dirty="0"/>
          </a:p>
          <a:p>
            <a:r>
              <a:rPr lang="en-US" sz="2400" dirty="0" smtClean="0">
                <a:solidFill>
                  <a:srgbClr val="333399"/>
                </a:solidFill>
                <a:latin typeface="Arial Rounded MT Bold" pitchFamily="34" charset="0"/>
              </a:rPr>
              <a:t>Amina Kruck</a:t>
            </a:r>
          </a:p>
          <a:p>
            <a:r>
              <a:rPr lang="en-US" sz="2400" dirty="0" smtClean="0">
                <a:solidFill>
                  <a:srgbClr val="333399"/>
                </a:solidFill>
                <a:latin typeface="Arial Rounded MT Bold" pitchFamily="34" charset="0"/>
              </a:rPr>
              <a:t>April Reed</a:t>
            </a:r>
            <a:endParaRPr lang="en-US" sz="2400" dirty="0">
              <a:solidFill>
                <a:srgbClr val="333399"/>
              </a:solidFill>
              <a:latin typeface="Arial Rounded MT Bold" pitchFamily="34" charset="0"/>
            </a:endParaRPr>
          </a:p>
        </p:txBody>
      </p:sp>
    </p:spTree>
    <p:extLst>
      <p:ext uri="{BB962C8B-B14F-4D97-AF65-F5344CB8AC3E}">
        <p14:creationId xmlns:p14="http://schemas.microsoft.com/office/powerpoint/2010/main" val="317224814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2"/>
          <p:cNvSpPr>
            <a:spLocks noGrp="1"/>
          </p:cNvSpPr>
          <p:nvPr>
            <p:ph type="title" idx="4294967295"/>
          </p:nvPr>
        </p:nvSpPr>
        <p:spPr>
          <a:xfrm>
            <a:off x="0" y="152400"/>
            <a:ext cx="9144000" cy="792163"/>
          </a:xfrm>
          <a:noFill/>
        </p:spPr>
        <p:txBody>
          <a:bodyPr/>
          <a:lstStyle/>
          <a:p>
            <a:pPr algn="ctr" eaLnBrk="1" hangingPunct="1"/>
            <a:r>
              <a:rPr lang="en-US" dirty="0" smtClean="0">
                <a:effectLst/>
              </a:rPr>
              <a:t>       ABIL Today </a:t>
            </a:r>
          </a:p>
        </p:txBody>
      </p:sp>
      <p:sp>
        <p:nvSpPr>
          <p:cNvPr id="24578" name="Content Placeholder 3"/>
          <p:cNvSpPr>
            <a:spLocks noGrp="1"/>
          </p:cNvSpPr>
          <p:nvPr>
            <p:ph idx="4294967295"/>
          </p:nvPr>
        </p:nvSpPr>
        <p:spPr>
          <a:xfrm>
            <a:off x="381000" y="1219200"/>
            <a:ext cx="8610600" cy="5029200"/>
          </a:xfrm>
        </p:spPr>
        <p:txBody>
          <a:bodyPr/>
          <a:lstStyle/>
          <a:p>
            <a:r>
              <a:rPr lang="en-US" dirty="0" smtClean="0"/>
              <a:t>One of 5 CILs in Arizona</a:t>
            </a:r>
          </a:p>
          <a:p>
            <a:r>
              <a:rPr lang="en-US" dirty="0" smtClean="0"/>
              <a:t>Has 100 staff members, over 2000 personal assistants and dozens of volunteers</a:t>
            </a:r>
          </a:p>
          <a:p>
            <a:r>
              <a:rPr lang="en-US" dirty="0" smtClean="0"/>
              <a:t>To help consumers achieve self-sufficiency, ABIL offers comprehensive programs including the four core services</a:t>
            </a:r>
            <a:r>
              <a:rPr lang="en-US" dirty="0" smtClean="0">
                <a:latin typeface="Tahoma" panose="020B0604030504040204" pitchFamily="34" charset="0"/>
                <a:ea typeface="Tahoma" panose="020B0604030504040204" pitchFamily="34" charset="0"/>
                <a:cs typeface="Tahoma" panose="020B0604030504040204" pitchFamily="34" charset="0"/>
              </a:rPr>
              <a:t>―</a:t>
            </a:r>
            <a:r>
              <a:rPr lang="en-US" dirty="0" smtClean="0"/>
              <a:t>independent living skills instruction; information and referral; peer support; advocacy (individual and systems change)</a:t>
            </a:r>
          </a:p>
          <a:p>
            <a:pPr eaLnBrk="1" hangingPunct="1">
              <a:buFont typeface="Tahoma" pitchFamily="34" charset="0"/>
              <a:buNone/>
            </a:pPr>
            <a:endParaRPr lang="en-US" dirty="0" smtClean="0"/>
          </a:p>
          <a:p>
            <a:pPr eaLnBrk="1" hangingPunct="1">
              <a:buFont typeface="Tahoma" pitchFamily="34" charset="0"/>
              <a:buNone/>
            </a:pPr>
            <a:endParaRPr lang="en-US" dirty="0" smtClean="0"/>
          </a:p>
        </p:txBody>
      </p:sp>
      <p:pic>
        <p:nvPicPr>
          <p:cNvPr id="5" name="Picture 4" descr="Arizona Bridge to Independent Living logo"/>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7200" y="275979"/>
            <a:ext cx="914399" cy="708304"/>
          </a:xfrm>
          <a:prstGeom prst="rect">
            <a:avLst/>
          </a:prstGeom>
        </p:spPr>
      </p:pic>
    </p:spTree>
    <p:extLst>
      <p:ext uri="{BB962C8B-B14F-4D97-AF65-F5344CB8AC3E}">
        <p14:creationId xmlns:p14="http://schemas.microsoft.com/office/powerpoint/2010/main" val="3471923628"/>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ChangeArrowheads="1"/>
          </p:cNvSpPr>
          <p:nvPr>
            <p:ph type="title"/>
          </p:nvPr>
        </p:nvSpPr>
        <p:spPr>
          <a:xfrm>
            <a:off x="0" y="76200"/>
            <a:ext cx="9144000" cy="792162"/>
          </a:xfrm>
        </p:spPr>
        <p:txBody>
          <a:bodyPr/>
          <a:lstStyle/>
          <a:p>
            <a:pPr algn="ctr"/>
            <a:r>
              <a:rPr lang="en-US" dirty="0" smtClean="0">
                <a:effectLst/>
              </a:rPr>
              <a:t> Additional Programs</a:t>
            </a:r>
          </a:p>
        </p:txBody>
      </p:sp>
      <p:sp>
        <p:nvSpPr>
          <p:cNvPr id="25602" name="Rectangle 4"/>
          <p:cNvSpPr>
            <a:spLocks noGrp="1" noChangeArrowheads="1"/>
          </p:cNvSpPr>
          <p:nvPr>
            <p:ph sz="half" idx="1"/>
          </p:nvPr>
        </p:nvSpPr>
        <p:spPr>
          <a:xfrm>
            <a:off x="152400" y="1143000"/>
            <a:ext cx="4419600" cy="4648200"/>
          </a:xfrm>
        </p:spPr>
        <p:txBody>
          <a:bodyPr/>
          <a:lstStyle/>
          <a:p>
            <a:pPr>
              <a:buClr>
                <a:schemeClr val="tx1"/>
              </a:buClr>
            </a:pPr>
            <a:r>
              <a:rPr lang="en-US" dirty="0" smtClean="0">
                <a:solidFill>
                  <a:schemeClr val="tx1"/>
                </a:solidFill>
              </a:rPr>
              <a:t>ADA Services</a:t>
            </a:r>
          </a:p>
          <a:p>
            <a:pPr>
              <a:buClr>
                <a:schemeClr val="tx1"/>
              </a:buClr>
            </a:pPr>
            <a:r>
              <a:rPr lang="en-US" dirty="0" smtClean="0">
                <a:solidFill>
                  <a:schemeClr val="tx1"/>
                </a:solidFill>
              </a:rPr>
              <a:t>Benefits2Work</a:t>
            </a:r>
            <a:r>
              <a:rPr lang="en-US" dirty="0" smtClean="0">
                <a:latin typeface="Tahoma" panose="020B0604030504040204" pitchFamily="34" charset="0"/>
                <a:ea typeface="Tahoma" panose="020B0604030504040204" pitchFamily="34" charset="0"/>
                <a:cs typeface="Tahoma" panose="020B0604030504040204" pitchFamily="34" charset="0"/>
              </a:rPr>
              <a:t>―</a:t>
            </a:r>
            <a:r>
              <a:rPr lang="en-US" dirty="0" smtClean="0">
                <a:solidFill>
                  <a:schemeClr val="tx1"/>
                </a:solidFill>
              </a:rPr>
              <a:t>SSA Work </a:t>
            </a:r>
            <a:r>
              <a:rPr lang="en-US" dirty="0">
                <a:solidFill>
                  <a:schemeClr val="tx1"/>
                </a:solidFill>
              </a:rPr>
              <a:t>Incentives Planning and Assistance (WIPA)</a:t>
            </a:r>
          </a:p>
          <a:p>
            <a:pPr>
              <a:buClr>
                <a:schemeClr val="tx1"/>
              </a:buClr>
            </a:pPr>
            <a:r>
              <a:rPr lang="en-US" dirty="0" smtClean="0">
                <a:solidFill>
                  <a:schemeClr val="tx1"/>
                </a:solidFill>
              </a:rPr>
              <a:t>Community Living Options</a:t>
            </a:r>
          </a:p>
          <a:p>
            <a:pPr>
              <a:buClr>
                <a:schemeClr val="tx1"/>
              </a:buClr>
            </a:pPr>
            <a:r>
              <a:rPr lang="en-US" dirty="0" smtClean="0">
                <a:solidFill>
                  <a:schemeClr val="tx1"/>
                </a:solidFill>
              </a:rPr>
              <a:t>Community Reintegration</a:t>
            </a:r>
          </a:p>
          <a:p>
            <a:pPr>
              <a:buClr>
                <a:schemeClr val="tx1"/>
              </a:buClr>
            </a:pPr>
            <a:r>
              <a:rPr lang="en-US" dirty="0" smtClean="0">
                <a:solidFill>
                  <a:schemeClr val="tx1"/>
                </a:solidFill>
              </a:rPr>
              <a:t>Early Intervention/ Outreach to Rehab Centers </a:t>
            </a:r>
          </a:p>
          <a:p>
            <a:pPr>
              <a:buClr>
                <a:schemeClr val="tx1"/>
              </a:buClr>
            </a:pPr>
            <a:r>
              <a:rPr lang="en-US" dirty="0" smtClean="0">
                <a:solidFill>
                  <a:schemeClr val="tx1"/>
                </a:solidFill>
              </a:rPr>
              <a:t>Employment Services</a:t>
            </a:r>
            <a:r>
              <a:rPr lang="en-US" dirty="0" smtClean="0">
                <a:solidFill>
                  <a:schemeClr val="tx1"/>
                </a:solidFill>
                <a:latin typeface="Tahoma" panose="020B0604030504040204" pitchFamily="34" charset="0"/>
                <a:ea typeface="Tahoma" panose="020B0604030504040204" pitchFamily="34" charset="0"/>
                <a:cs typeface="Tahoma" panose="020B0604030504040204" pitchFamily="34" charset="0"/>
              </a:rPr>
              <a:t>―</a:t>
            </a:r>
            <a:r>
              <a:rPr lang="en-US" dirty="0" smtClean="0">
                <a:solidFill>
                  <a:schemeClr val="tx1"/>
                </a:solidFill>
              </a:rPr>
              <a:t>Ticket Employment Network</a:t>
            </a:r>
          </a:p>
          <a:p>
            <a:pPr>
              <a:buClr>
                <a:schemeClr val="tx1"/>
              </a:buClr>
            </a:pPr>
            <a:endParaRPr lang="en-US" sz="2800" dirty="0" smtClean="0"/>
          </a:p>
        </p:txBody>
      </p:sp>
      <p:sp>
        <p:nvSpPr>
          <p:cNvPr id="25603" name="Rectangle 5"/>
          <p:cNvSpPr>
            <a:spLocks noGrp="1" noChangeArrowheads="1"/>
          </p:cNvSpPr>
          <p:nvPr>
            <p:ph sz="half" idx="2"/>
          </p:nvPr>
        </p:nvSpPr>
        <p:spPr>
          <a:xfrm>
            <a:off x="4572000" y="1143000"/>
            <a:ext cx="4495800" cy="4648200"/>
          </a:xfrm>
        </p:spPr>
        <p:txBody>
          <a:bodyPr/>
          <a:lstStyle/>
          <a:p>
            <a:pPr>
              <a:buClr>
                <a:schemeClr val="tx1"/>
              </a:buClr>
            </a:pPr>
            <a:r>
              <a:rPr lang="en-US" dirty="0">
                <a:solidFill>
                  <a:schemeClr val="tx1"/>
                </a:solidFill>
              </a:rPr>
              <a:t>Empowering Youth in Transition</a:t>
            </a:r>
          </a:p>
          <a:p>
            <a:pPr>
              <a:buClr>
                <a:schemeClr val="tx1"/>
              </a:buClr>
            </a:pPr>
            <a:r>
              <a:rPr lang="en-US" dirty="0">
                <a:solidFill>
                  <a:schemeClr val="tx1"/>
                </a:solidFill>
              </a:rPr>
              <a:t>Home Modification</a:t>
            </a:r>
          </a:p>
          <a:p>
            <a:pPr>
              <a:buClr>
                <a:schemeClr val="tx1"/>
              </a:buClr>
            </a:pPr>
            <a:r>
              <a:rPr lang="en-US" dirty="0" smtClean="0">
                <a:solidFill>
                  <a:schemeClr val="tx1"/>
                </a:solidFill>
              </a:rPr>
              <a:t>Living Well with a Disability</a:t>
            </a:r>
          </a:p>
          <a:p>
            <a:pPr>
              <a:buClr>
                <a:schemeClr val="tx1"/>
              </a:buClr>
            </a:pPr>
            <a:r>
              <a:rPr lang="en-US" dirty="0" smtClean="0">
                <a:solidFill>
                  <a:schemeClr val="tx1"/>
                </a:solidFill>
              </a:rPr>
              <a:t>Personal Assistant Services</a:t>
            </a:r>
          </a:p>
          <a:p>
            <a:pPr>
              <a:buClr>
                <a:schemeClr val="tx1"/>
              </a:buClr>
            </a:pPr>
            <a:r>
              <a:rPr lang="en-US" dirty="0" smtClean="0">
                <a:solidFill>
                  <a:schemeClr val="tx1"/>
                </a:solidFill>
              </a:rPr>
              <a:t>Reintegration from Nursing Homes</a:t>
            </a:r>
          </a:p>
          <a:p>
            <a:pPr>
              <a:buClr>
                <a:schemeClr val="tx1"/>
              </a:buClr>
            </a:pPr>
            <a:r>
              <a:rPr lang="en-US" dirty="0" smtClean="0">
                <a:solidFill>
                  <a:schemeClr val="tx1"/>
                </a:solidFill>
              </a:rPr>
              <a:t>This Is My Life</a:t>
            </a:r>
          </a:p>
          <a:p>
            <a:pPr>
              <a:buClr>
                <a:schemeClr val="tx1"/>
              </a:buClr>
            </a:pPr>
            <a:r>
              <a:rPr lang="en-US" dirty="0" smtClean="0">
                <a:solidFill>
                  <a:schemeClr val="tx1"/>
                </a:solidFill>
              </a:rPr>
              <a:t>Socialization Through Recreation</a:t>
            </a:r>
          </a:p>
          <a:p>
            <a:pPr>
              <a:buClr>
                <a:schemeClr val="tx1"/>
              </a:buClr>
            </a:pPr>
            <a:r>
              <a:rPr lang="en-US" dirty="0" smtClean="0">
                <a:solidFill>
                  <a:schemeClr val="tx1"/>
                </a:solidFill>
              </a:rPr>
              <a:t>Sports &amp; Fitness Center</a:t>
            </a:r>
          </a:p>
        </p:txBody>
      </p:sp>
      <p:pic>
        <p:nvPicPr>
          <p:cNvPr id="7" name="Picture 6" descr="Arizona Bridge to Independent Living logo"/>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7200" y="275979"/>
            <a:ext cx="914399" cy="708304"/>
          </a:xfrm>
          <a:prstGeom prst="rect">
            <a:avLst/>
          </a:prstGeom>
        </p:spPr>
      </p:pic>
    </p:spTree>
    <p:extLst>
      <p:ext uri="{BB962C8B-B14F-4D97-AF65-F5344CB8AC3E}">
        <p14:creationId xmlns:p14="http://schemas.microsoft.com/office/powerpoint/2010/main" val="38447411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Arizona Bridge to Independent Living</a:t>
            </a:r>
            <a:endParaRPr lang="en-US" dirty="0"/>
          </a:p>
        </p:txBody>
      </p:sp>
      <p:pic>
        <p:nvPicPr>
          <p:cNvPr id="4" name="Content Placeholder 3" descr="Exterior view of Arizona Bridge to Independent Living"/>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06500" y="990600"/>
            <a:ext cx="6807200" cy="5105400"/>
          </a:xfrm>
        </p:spPr>
      </p:pic>
    </p:spTree>
    <p:extLst>
      <p:ext uri="{BB962C8B-B14F-4D97-AF65-F5344CB8AC3E}">
        <p14:creationId xmlns:p14="http://schemas.microsoft.com/office/powerpoint/2010/main" val="401504054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2"/>
          <p:cNvSpPr>
            <a:spLocks noGrp="1"/>
          </p:cNvSpPr>
          <p:nvPr>
            <p:ph type="title" idx="4294967295"/>
          </p:nvPr>
        </p:nvSpPr>
        <p:spPr>
          <a:xfrm>
            <a:off x="0" y="152400"/>
            <a:ext cx="9067800" cy="792163"/>
          </a:xfrm>
          <a:noFill/>
        </p:spPr>
        <p:txBody>
          <a:bodyPr/>
          <a:lstStyle/>
          <a:p>
            <a:pPr algn="ctr" eaLnBrk="1" hangingPunct="1"/>
            <a:r>
              <a:rPr lang="en-US" dirty="0" smtClean="0">
                <a:effectLst/>
              </a:rPr>
              <a:t>History</a:t>
            </a:r>
          </a:p>
        </p:txBody>
      </p:sp>
      <p:sp>
        <p:nvSpPr>
          <p:cNvPr id="27650" name="Content Placeholder 3"/>
          <p:cNvSpPr>
            <a:spLocks noGrp="1"/>
          </p:cNvSpPr>
          <p:nvPr>
            <p:ph idx="4294967295"/>
          </p:nvPr>
        </p:nvSpPr>
        <p:spPr>
          <a:xfrm>
            <a:off x="304800" y="1143000"/>
            <a:ext cx="8610600" cy="5029200"/>
          </a:xfrm>
        </p:spPr>
        <p:txBody>
          <a:bodyPr/>
          <a:lstStyle/>
          <a:p>
            <a:pPr>
              <a:buClr>
                <a:schemeClr val="tx1"/>
              </a:buClr>
            </a:pPr>
            <a:r>
              <a:rPr lang="en-US" dirty="0" smtClean="0"/>
              <a:t>Arizona Bridge to Independent Living (ABIL) in Phoenix, Arizona</a:t>
            </a:r>
          </a:p>
          <a:p>
            <a:pPr lvl="1"/>
            <a:r>
              <a:rPr lang="en-US" sz="2600" dirty="0" smtClean="0">
                <a:solidFill>
                  <a:schemeClr val="tx1"/>
                </a:solidFill>
              </a:rPr>
              <a:t>Founded in 1981</a:t>
            </a:r>
          </a:p>
          <a:p>
            <a:pPr lvl="1"/>
            <a:r>
              <a:rPr lang="en-US" sz="2600" i="1" dirty="0" smtClean="0">
                <a:solidFill>
                  <a:schemeClr val="tx1"/>
                </a:solidFill>
              </a:rPr>
              <a:t>Provides Advocacy and Programs by and for People with Disabilities</a:t>
            </a:r>
          </a:p>
          <a:p>
            <a:pPr marL="457200" lvl="1" indent="0">
              <a:buNone/>
            </a:pPr>
            <a:endParaRPr lang="en-US" sz="2600" dirty="0" smtClean="0">
              <a:solidFill>
                <a:schemeClr val="tx1"/>
              </a:solidFill>
            </a:endParaRPr>
          </a:p>
          <a:p>
            <a:pPr marL="57150" indent="0">
              <a:buNone/>
            </a:pPr>
            <a:r>
              <a:rPr lang="en-US" dirty="0" smtClean="0">
                <a:solidFill>
                  <a:schemeClr val="tx1"/>
                </a:solidFill>
              </a:rPr>
              <a:t>Mission Statement: ABIL offers and promotes programs designed to empower people with disabilities to take personal responsibility so they may achieve or continue independent lifestyles within the community</a:t>
            </a:r>
          </a:p>
          <a:p>
            <a:pPr eaLnBrk="1" hangingPunct="1">
              <a:buFont typeface="Tahoma" pitchFamily="34" charset="0"/>
              <a:buNone/>
            </a:pPr>
            <a:endParaRPr lang="en-US" dirty="0" smtClean="0"/>
          </a:p>
        </p:txBody>
      </p:sp>
      <p:pic>
        <p:nvPicPr>
          <p:cNvPr id="6" name="Picture 5" descr="Arizona Bridge to Independent Living logo"/>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7200" y="275979"/>
            <a:ext cx="914399" cy="708304"/>
          </a:xfrm>
          <a:prstGeom prst="rect">
            <a:avLst/>
          </a:prstGeom>
        </p:spPr>
      </p:pic>
    </p:spTree>
    <p:extLst>
      <p:ext uri="{BB962C8B-B14F-4D97-AF65-F5344CB8AC3E}">
        <p14:creationId xmlns:p14="http://schemas.microsoft.com/office/powerpoint/2010/main" val="707629571"/>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152400"/>
            <a:ext cx="9067800" cy="792163"/>
          </a:xfrm>
        </p:spPr>
        <p:txBody>
          <a:bodyPr/>
          <a:lstStyle/>
          <a:p>
            <a:pPr algn="ctr" eaLnBrk="1" hangingPunct="1">
              <a:defRPr/>
            </a:pPr>
            <a:r>
              <a:rPr lang="en-US" dirty="0" smtClean="0"/>
              <a:t>Peer Mentor Program</a:t>
            </a:r>
          </a:p>
        </p:txBody>
      </p:sp>
      <p:sp>
        <p:nvSpPr>
          <p:cNvPr id="29698" name="Content Placeholder 3"/>
          <p:cNvSpPr>
            <a:spLocks noGrp="1"/>
          </p:cNvSpPr>
          <p:nvPr>
            <p:ph idx="1"/>
          </p:nvPr>
        </p:nvSpPr>
        <p:spPr>
          <a:xfrm>
            <a:off x="381000" y="1143000"/>
            <a:ext cx="8610600" cy="5029200"/>
          </a:xfrm>
        </p:spPr>
        <p:txBody>
          <a:bodyPr/>
          <a:lstStyle/>
          <a:p>
            <a:r>
              <a:rPr lang="en-US" sz="2600" dirty="0" smtClean="0"/>
              <a:t>Began in 1990</a:t>
            </a:r>
          </a:p>
          <a:p>
            <a:r>
              <a:rPr lang="en-US" sz="2600" dirty="0" smtClean="0"/>
              <a:t>Justification for the program</a:t>
            </a:r>
          </a:p>
          <a:p>
            <a:pPr lvl="1"/>
            <a:r>
              <a:rPr lang="en-US" sz="2600" dirty="0" smtClean="0"/>
              <a:t>ABIL had a large service area with few staff</a:t>
            </a:r>
          </a:p>
          <a:p>
            <a:pPr lvl="1"/>
            <a:r>
              <a:rPr lang="en-US" sz="2600" dirty="0" smtClean="0"/>
              <a:t>We knew consumers and community members who had untapped knowledge and resources that they could share with others</a:t>
            </a:r>
          </a:p>
          <a:p>
            <a:pPr lvl="1"/>
            <a:r>
              <a:rPr lang="en-US" sz="2600" dirty="0" smtClean="0"/>
              <a:t>CIL leadership had utilized a peer mentor and found it a beneficial experience</a:t>
            </a:r>
          </a:p>
          <a:p>
            <a:pPr eaLnBrk="1" hangingPunct="1">
              <a:buFont typeface="Tahoma" pitchFamily="34" charset="0"/>
              <a:buNone/>
            </a:pPr>
            <a:endParaRPr lang="en-US" sz="2600" dirty="0" smtClean="0"/>
          </a:p>
        </p:txBody>
      </p:sp>
      <p:pic>
        <p:nvPicPr>
          <p:cNvPr id="6" name="Picture 5" descr="Arizona Bridge to Independent Living logo"/>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7200" y="275979"/>
            <a:ext cx="914399" cy="708304"/>
          </a:xfrm>
          <a:prstGeom prst="rect">
            <a:avLst/>
          </a:prstGeom>
        </p:spPr>
      </p:pic>
    </p:spTree>
    <p:extLst>
      <p:ext uri="{BB962C8B-B14F-4D97-AF65-F5344CB8AC3E}">
        <p14:creationId xmlns:p14="http://schemas.microsoft.com/office/powerpoint/2010/main" val="4240793329"/>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noChangeArrowheads="1"/>
          </p:cNvSpPr>
          <p:nvPr>
            <p:ph type="title"/>
          </p:nvPr>
        </p:nvSpPr>
        <p:spPr>
          <a:xfrm>
            <a:off x="0" y="76200"/>
            <a:ext cx="9144000" cy="792162"/>
          </a:xfrm>
        </p:spPr>
        <p:txBody>
          <a:bodyPr/>
          <a:lstStyle/>
          <a:p>
            <a:pPr algn="ctr"/>
            <a:r>
              <a:rPr lang="en-US" dirty="0" smtClean="0">
                <a:effectLst/>
              </a:rPr>
              <a:t>       Peer Mentor Program, </a:t>
            </a:r>
            <a:r>
              <a:rPr lang="en-US" sz="2400" dirty="0" smtClean="0">
                <a:effectLst/>
              </a:rPr>
              <a:t>cont’d.</a:t>
            </a:r>
          </a:p>
        </p:txBody>
      </p:sp>
      <p:sp>
        <p:nvSpPr>
          <p:cNvPr id="30722" name="Rectangle 3"/>
          <p:cNvSpPr>
            <a:spLocks noGrp="1" noChangeArrowheads="1"/>
          </p:cNvSpPr>
          <p:nvPr>
            <p:ph type="body" idx="1"/>
          </p:nvPr>
        </p:nvSpPr>
        <p:spPr>
          <a:xfrm>
            <a:off x="76200" y="1143000"/>
            <a:ext cx="8915400" cy="5029200"/>
          </a:xfrm>
        </p:spPr>
        <p:txBody>
          <a:bodyPr/>
          <a:lstStyle/>
          <a:p>
            <a:pPr marL="0" indent="0">
              <a:buNone/>
            </a:pPr>
            <a:r>
              <a:rPr lang="en-US" sz="2600" dirty="0" smtClean="0"/>
              <a:t>Staff researched other programs</a:t>
            </a:r>
          </a:p>
          <a:p>
            <a:pPr lvl="1"/>
            <a:r>
              <a:rPr lang="en-US" sz="2600" dirty="0" smtClean="0"/>
              <a:t>Researched successful community volunteer programs locally &amp; what other CILs were doing &amp; found that most were providing peer support through their paid staff</a:t>
            </a:r>
          </a:p>
          <a:p>
            <a:pPr marL="0" indent="0">
              <a:buNone/>
            </a:pPr>
            <a:r>
              <a:rPr lang="en-US" sz="2600" dirty="0"/>
              <a:t>Staff support</a:t>
            </a:r>
          </a:p>
          <a:p>
            <a:pPr lvl="1"/>
            <a:r>
              <a:rPr lang="en-US" sz="2600" dirty="0"/>
              <a:t>Several staff who had utilized a peer mentor during their own personal experiences with disabilities felt it was a valuable experience</a:t>
            </a:r>
          </a:p>
          <a:p>
            <a:pPr lvl="1"/>
            <a:r>
              <a:rPr lang="en-US" sz="2600" dirty="0"/>
              <a:t>Community Integration Unit manager had a Masters of Counseling and a background in peer </a:t>
            </a:r>
            <a:r>
              <a:rPr lang="en-US" sz="2600" dirty="0" smtClean="0"/>
              <a:t>counseling</a:t>
            </a:r>
            <a:endParaRPr lang="en-US" sz="2600" dirty="0"/>
          </a:p>
        </p:txBody>
      </p:sp>
      <p:pic>
        <p:nvPicPr>
          <p:cNvPr id="5" name="Picture 4" descr="Arizona Bridge to Independent Living logo"/>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7200" y="275979"/>
            <a:ext cx="914399" cy="708304"/>
          </a:xfrm>
          <a:prstGeom prst="rect">
            <a:avLst/>
          </a:prstGeom>
        </p:spPr>
      </p:pic>
    </p:spTree>
    <p:extLst>
      <p:ext uri="{BB962C8B-B14F-4D97-AF65-F5344CB8AC3E}">
        <p14:creationId xmlns:p14="http://schemas.microsoft.com/office/powerpoint/2010/main" val="178353087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a:xfrm>
            <a:off x="0" y="274638"/>
            <a:ext cx="9144000" cy="792162"/>
          </a:xfrm>
        </p:spPr>
        <p:txBody>
          <a:bodyPr/>
          <a:lstStyle/>
          <a:p>
            <a:pPr>
              <a:defRPr/>
            </a:pPr>
            <a:r>
              <a:rPr lang="en-US" sz="2800" dirty="0" smtClean="0"/>
              <a:t>                Volunteer Peer Mentor Program Goals</a:t>
            </a:r>
          </a:p>
        </p:txBody>
      </p:sp>
      <p:sp>
        <p:nvSpPr>
          <p:cNvPr id="35842" name="Rectangle 3"/>
          <p:cNvSpPr>
            <a:spLocks noGrp="1" noChangeArrowheads="1"/>
          </p:cNvSpPr>
          <p:nvPr>
            <p:ph type="body" idx="1"/>
          </p:nvPr>
        </p:nvSpPr>
        <p:spPr>
          <a:xfrm>
            <a:off x="228600" y="1143000"/>
            <a:ext cx="8763000" cy="5105400"/>
          </a:xfrm>
        </p:spPr>
        <p:txBody>
          <a:bodyPr/>
          <a:lstStyle/>
          <a:p>
            <a:r>
              <a:rPr lang="en-US" sz="2600" dirty="0" smtClean="0"/>
              <a:t>Provide qualified peer mentors to teach independent living skills </a:t>
            </a:r>
          </a:p>
          <a:p>
            <a:r>
              <a:rPr lang="en-US" sz="2600" dirty="0" smtClean="0"/>
              <a:t>Support ABIL consumers in reaching their independent living goals</a:t>
            </a:r>
          </a:p>
          <a:p>
            <a:r>
              <a:rPr lang="en-US" sz="2600" dirty="0" smtClean="0"/>
              <a:t>Support ABIL staff and programs</a:t>
            </a:r>
          </a:p>
          <a:p>
            <a:pPr marL="0" indent="0">
              <a:buNone/>
            </a:pPr>
            <a:endParaRPr lang="en-US" sz="2600" dirty="0" smtClean="0"/>
          </a:p>
        </p:txBody>
      </p:sp>
      <p:pic>
        <p:nvPicPr>
          <p:cNvPr id="2" name="Picture 1" descr="Woman and man sitting at table talking about a document"/>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0" y="3810000"/>
            <a:ext cx="3278025" cy="2188082"/>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pic>
        <p:nvPicPr>
          <p:cNvPr id="7" name="Picture 6" descr="Arizona Bridge to Independent Living logo"/>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275979"/>
            <a:ext cx="914399" cy="708304"/>
          </a:xfrm>
          <a:prstGeom prst="rect">
            <a:avLst/>
          </a:prstGeom>
        </p:spPr>
      </p:pic>
    </p:spTree>
    <p:extLst>
      <p:ext uri="{BB962C8B-B14F-4D97-AF65-F5344CB8AC3E}">
        <p14:creationId xmlns:p14="http://schemas.microsoft.com/office/powerpoint/2010/main" val="378475440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2"/>
          <p:cNvSpPr>
            <a:spLocks noGrp="1" noChangeArrowheads="1"/>
          </p:cNvSpPr>
          <p:nvPr>
            <p:ph type="title"/>
          </p:nvPr>
        </p:nvSpPr>
        <p:spPr>
          <a:xfrm>
            <a:off x="0" y="76200"/>
            <a:ext cx="9144000" cy="792162"/>
          </a:xfrm>
        </p:spPr>
        <p:txBody>
          <a:bodyPr/>
          <a:lstStyle/>
          <a:p>
            <a:pPr algn="ctr"/>
            <a:r>
              <a:rPr lang="en-US" dirty="0" smtClean="0">
                <a:effectLst/>
              </a:rPr>
              <a:t>ABIL’s Mentoring Vision</a:t>
            </a:r>
          </a:p>
        </p:txBody>
      </p:sp>
      <p:sp>
        <p:nvSpPr>
          <p:cNvPr id="36866" name="Rectangle 3"/>
          <p:cNvSpPr>
            <a:spLocks noGrp="1" noChangeArrowheads="1"/>
          </p:cNvSpPr>
          <p:nvPr>
            <p:ph type="body" idx="1"/>
          </p:nvPr>
        </p:nvSpPr>
        <p:spPr>
          <a:xfrm>
            <a:off x="228600" y="1143000"/>
            <a:ext cx="8763000" cy="5105400"/>
          </a:xfrm>
        </p:spPr>
        <p:txBody>
          <a:bodyPr/>
          <a:lstStyle/>
          <a:p>
            <a:r>
              <a:rPr lang="en-US" sz="2600" dirty="0" smtClean="0"/>
              <a:t>Peer mentors can utilize their own personal experience with living with a disability to empower others in reaching their independent living goals</a:t>
            </a:r>
          </a:p>
          <a:p>
            <a:endParaRPr lang="en-US" sz="2600" dirty="0"/>
          </a:p>
          <a:p>
            <a:endParaRPr lang="en-US" sz="2600" dirty="0" smtClean="0"/>
          </a:p>
          <a:p>
            <a:endParaRPr lang="en-US" sz="2600" dirty="0"/>
          </a:p>
          <a:p>
            <a:endParaRPr lang="en-US" sz="2600" dirty="0" smtClean="0"/>
          </a:p>
          <a:p>
            <a:endParaRPr lang="en-US" sz="2600" dirty="0" smtClean="0"/>
          </a:p>
        </p:txBody>
      </p:sp>
      <p:pic>
        <p:nvPicPr>
          <p:cNvPr id="5" name="Picture 4" descr="Two women, one senior holding a cane and one young lady, sitting on a bench talki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667000" y="3124200"/>
            <a:ext cx="3810000" cy="2543175"/>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pic>
        <p:nvPicPr>
          <p:cNvPr id="6" name="Picture 5" descr="Arizona Bridge to Independent Living logo"/>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 y="275979"/>
            <a:ext cx="914399" cy="708304"/>
          </a:xfrm>
          <a:prstGeom prst="rect">
            <a:avLst/>
          </a:prstGeom>
        </p:spPr>
      </p:pic>
    </p:spTree>
    <p:extLst>
      <p:ext uri="{BB962C8B-B14F-4D97-AF65-F5344CB8AC3E}">
        <p14:creationId xmlns:p14="http://schemas.microsoft.com/office/powerpoint/2010/main" val="140694084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0205"/>
            <a:ext cx="9144000" cy="792162"/>
          </a:xfrm>
        </p:spPr>
        <p:txBody>
          <a:bodyPr/>
          <a:lstStyle/>
          <a:p>
            <a:pPr algn="ctr"/>
            <a:r>
              <a:rPr lang="en-US" dirty="0" smtClean="0"/>
              <a:t>Peer </a:t>
            </a:r>
            <a:r>
              <a:rPr lang="en-US" dirty="0"/>
              <a:t>Mentor </a:t>
            </a:r>
            <a:r>
              <a:rPr lang="en-US" dirty="0" smtClean="0"/>
              <a:t>Program</a:t>
            </a:r>
            <a:r>
              <a:rPr lang="en-US" dirty="0"/>
              <a:t> </a:t>
            </a:r>
            <a:r>
              <a:rPr lang="en-US" dirty="0" smtClean="0"/>
              <a:t>History</a:t>
            </a:r>
            <a:endParaRPr lang="en-US" dirty="0"/>
          </a:p>
        </p:txBody>
      </p:sp>
      <p:sp>
        <p:nvSpPr>
          <p:cNvPr id="3" name="Content Placeholder 2"/>
          <p:cNvSpPr>
            <a:spLocks noGrp="1"/>
          </p:cNvSpPr>
          <p:nvPr>
            <p:ph idx="1"/>
          </p:nvPr>
        </p:nvSpPr>
        <p:spPr>
          <a:xfrm>
            <a:off x="228600" y="1219200"/>
            <a:ext cx="8763000" cy="4419600"/>
          </a:xfrm>
        </p:spPr>
        <p:txBody>
          <a:bodyPr/>
          <a:lstStyle/>
          <a:p>
            <a:pPr marL="0" indent="0">
              <a:buNone/>
            </a:pPr>
            <a:r>
              <a:rPr lang="en-US" sz="2600" dirty="0" smtClean="0"/>
              <a:t>Early Years of the Program</a:t>
            </a:r>
          </a:p>
          <a:p>
            <a:pPr lvl="1"/>
            <a:r>
              <a:rPr lang="en-US" sz="2600" dirty="0" smtClean="0"/>
              <a:t>Successes</a:t>
            </a:r>
          </a:p>
          <a:p>
            <a:pPr lvl="2"/>
            <a:r>
              <a:rPr lang="en-US" sz="2600" dirty="0" smtClean="0"/>
              <a:t>Training</a:t>
            </a:r>
          </a:p>
          <a:p>
            <a:pPr lvl="2"/>
            <a:r>
              <a:rPr lang="en-US" sz="2600" dirty="0" smtClean="0"/>
              <a:t>We had mentor interest</a:t>
            </a:r>
          </a:p>
          <a:p>
            <a:pPr lvl="1"/>
            <a:r>
              <a:rPr lang="en-US" sz="2600" dirty="0" smtClean="0"/>
              <a:t>Challenges</a:t>
            </a:r>
          </a:p>
          <a:p>
            <a:pPr lvl="2"/>
            <a:r>
              <a:rPr lang="en-US" sz="2600" dirty="0" smtClean="0"/>
              <a:t>Staff buy in</a:t>
            </a:r>
          </a:p>
          <a:p>
            <a:pPr lvl="2"/>
            <a:r>
              <a:rPr lang="en-US" sz="2600" dirty="0" smtClean="0"/>
              <a:t>Getting the numbers and hours to justify staff time</a:t>
            </a:r>
          </a:p>
          <a:p>
            <a:pPr lvl="2"/>
            <a:r>
              <a:rPr lang="en-US" sz="2600" dirty="0" smtClean="0"/>
              <a:t>Transitioning Coordinators</a:t>
            </a:r>
            <a:endParaRPr lang="en-US" sz="2600" dirty="0"/>
          </a:p>
        </p:txBody>
      </p:sp>
      <p:pic>
        <p:nvPicPr>
          <p:cNvPr id="6" name="Picture 5" descr="Arizona Bridge to Independent Living logo"/>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7200" y="275979"/>
            <a:ext cx="914399" cy="708304"/>
          </a:xfrm>
          <a:prstGeom prst="rect">
            <a:avLst/>
          </a:prstGeom>
        </p:spPr>
      </p:pic>
    </p:spTree>
    <p:extLst>
      <p:ext uri="{BB962C8B-B14F-4D97-AF65-F5344CB8AC3E}">
        <p14:creationId xmlns:p14="http://schemas.microsoft.com/office/powerpoint/2010/main" val="301307583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152400"/>
            <a:ext cx="9144000" cy="792163"/>
          </a:xfrm>
        </p:spPr>
        <p:txBody>
          <a:bodyPr/>
          <a:lstStyle/>
          <a:p>
            <a:pPr algn="ctr" eaLnBrk="1" hangingPunct="1">
              <a:defRPr/>
            </a:pPr>
            <a:r>
              <a:rPr lang="en-US" dirty="0" smtClean="0"/>
              <a:t>Peer Mentor Program</a:t>
            </a:r>
            <a:endParaRPr lang="en-US" sz="2800" dirty="0" smtClean="0"/>
          </a:p>
        </p:txBody>
      </p:sp>
      <p:sp>
        <p:nvSpPr>
          <p:cNvPr id="37890" name="Content Placeholder 3"/>
          <p:cNvSpPr>
            <a:spLocks noGrp="1"/>
          </p:cNvSpPr>
          <p:nvPr>
            <p:ph idx="1"/>
          </p:nvPr>
        </p:nvSpPr>
        <p:spPr>
          <a:xfrm>
            <a:off x="381000" y="1143000"/>
            <a:ext cx="8763000" cy="5029200"/>
          </a:xfrm>
        </p:spPr>
        <p:txBody>
          <a:bodyPr/>
          <a:lstStyle/>
          <a:p>
            <a:pPr marL="0" indent="0">
              <a:buNone/>
            </a:pPr>
            <a:r>
              <a:rPr lang="en-US" sz="2600" dirty="0" smtClean="0"/>
              <a:t>Peer Mentor Program Today</a:t>
            </a:r>
          </a:p>
          <a:p>
            <a:pPr lvl="1"/>
            <a:r>
              <a:rPr lang="en-US" sz="2600" dirty="0" smtClean="0"/>
              <a:t>40 active mentors who volunteered 2100 hours during FY 12-13</a:t>
            </a:r>
          </a:p>
          <a:p>
            <a:pPr lvl="1"/>
            <a:r>
              <a:rPr lang="en-US" sz="2600" dirty="0" smtClean="0"/>
              <a:t>Providing one-on-one mentoring, group mentoring, and giving disability awareness presentations in local elementary schools</a:t>
            </a:r>
          </a:p>
          <a:p>
            <a:pPr lvl="1"/>
            <a:r>
              <a:rPr lang="en-US" sz="2600" dirty="0" smtClean="0"/>
              <a:t>Some </a:t>
            </a:r>
            <a:r>
              <a:rPr lang="en-US" sz="2600" dirty="0"/>
              <a:t>of the mentors, along with other volunteers, provided an additional 10,200 hours of technical and clerical support to ABIL </a:t>
            </a:r>
            <a:r>
              <a:rPr lang="en-US" sz="2600" dirty="0" smtClean="0"/>
              <a:t>programs</a:t>
            </a:r>
          </a:p>
          <a:p>
            <a:pPr eaLnBrk="1" hangingPunct="1">
              <a:buFont typeface="Tahoma" pitchFamily="34" charset="0"/>
              <a:buNone/>
            </a:pPr>
            <a:endParaRPr lang="en-US" sz="2600" dirty="0" smtClean="0"/>
          </a:p>
        </p:txBody>
      </p:sp>
      <p:pic>
        <p:nvPicPr>
          <p:cNvPr id="5" name="Picture 4" descr="Arizona Bridge to Independent Living logo"/>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7200" y="275979"/>
            <a:ext cx="914399" cy="708304"/>
          </a:xfrm>
          <a:prstGeom prst="rect">
            <a:avLst/>
          </a:prstGeom>
        </p:spPr>
      </p:pic>
    </p:spTree>
    <p:extLst>
      <p:ext uri="{BB962C8B-B14F-4D97-AF65-F5344CB8AC3E}">
        <p14:creationId xmlns:p14="http://schemas.microsoft.com/office/powerpoint/2010/main" val="2215992605"/>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8600" y="152400"/>
            <a:ext cx="7696200" cy="792163"/>
          </a:xfrm>
        </p:spPr>
        <p:txBody>
          <a:bodyPr/>
          <a:lstStyle/>
          <a:p>
            <a:pPr eaLnBrk="1" hangingPunct="1">
              <a:defRPr/>
            </a:pPr>
            <a:r>
              <a:rPr lang="en-US" sz="2800" dirty="0" smtClean="0"/>
              <a:t>Definition of Peer Support</a:t>
            </a:r>
          </a:p>
        </p:txBody>
      </p:sp>
      <p:sp>
        <p:nvSpPr>
          <p:cNvPr id="17410" name="Content Placeholder 3"/>
          <p:cNvSpPr>
            <a:spLocks noGrp="1"/>
          </p:cNvSpPr>
          <p:nvPr>
            <p:ph idx="1"/>
          </p:nvPr>
        </p:nvSpPr>
        <p:spPr>
          <a:xfrm>
            <a:off x="381000" y="990600"/>
            <a:ext cx="8610600" cy="5029200"/>
          </a:xfrm>
        </p:spPr>
        <p:txBody>
          <a:bodyPr/>
          <a:lstStyle/>
          <a:p>
            <a:r>
              <a:rPr lang="en-US" sz="2600" dirty="0" smtClean="0"/>
              <a:t>Peer support is a </a:t>
            </a:r>
            <a:r>
              <a:rPr lang="en-US" sz="2600" b="1" dirty="0" smtClean="0"/>
              <a:t>Core Service</a:t>
            </a:r>
            <a:r>
              <a:rPr lang="en-US" sz="2600" dirty="0" smtClean="0"/>
              <a:t> and thus is offered at every Center for Independent Living</a:t>
            </a:r>
          </a:p>
          <a:p>
            <a:r>
              <a:rPr lang="en-US" sz="2600" dirty="0" smtClean="0"/>
              <a:t>How we do that varies by Center</a:t>
            </a:r>
          </a:p>
          <a:p>
            <a:pPr lvl="1"/>
            <a:r>
              <a:rPr lang="en-US" sz="2600" dirty="0" smtClean="0"/>
              <a:t>Paid staff, volunteer peer support mentors</a:t>
            </a:r>
          </a:p>
          <a:p>
            <a:pPr lvl="1"/>
            <a:r>
              <a:rPr lang="en-US" sz="2600" dirty="0"/>
              <a:t>O</a:t>
            </a:r>
            <a:r>
              <a:rPr lang="en-US" sz="2600" dirty="0" smtClean="0"/>
              <a:t>ne-on-one meetings, groups, or a mixture of both</a:t>
            </a:r>
          </a:p>
          <a:p>
            <a:r>
              <a:rPr lang="en-US" sz="2600" dirty="0" smtClean="0"/>
              <a:t>Each Center must consider what will work best for their consumers and what can be maintained by their staff</a:t>
            </a:r>
          </a:p>
          <a:p>
            <a:pPr eaLnBrk="1" hangingPunct="1">
              <a:buFont typeface="Tahoma" pitchFamily="34" charset="0"/>
              <a:buNone/>
            </a:pPr>
            <a:endParaRPr lang="en-US" sz="2600" dirty="0" smtClean="0"/>
          </a:p>
          <a:p>
            <a:pPr eaLnBrk="1" hangingPunct="1">
              <a:buFont typeface="Tahoma" pitchFamily="34" charset="0"/>
              <a:buNone/>
            </a:pPr>
            <a:endParaRPr lang="en-US" sz="2600" dirty="0" smtClean="0"/>
          </a:p>
        </p:txBody>
      </p:sp>
    </p:spTree>
    <p:extLst>
      <p:ext uri="{BB962C8B-B14F-4D97-AF65-F5344CB8AC3E}">
        <p14:creationId xmlns:p14="http://schemas.microsoft.com/office/powerpoint/2010/main" val="1759187388"/>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itle 2"/>
          <p:cNvSpPr>
            <a:spLocks noGrp="1"/>
          </p:cNvSpPr>
          <p:nvPr>
            <p:ph type="title"/>
          </p:nvPr>
        </p:nvSpPr>
        <p:spPr>
          <a:xfrm>
            <a:off x="228600" y="152400"/>
            <a:ext cx="7696200" cy="792163"/>
          </a:xfrm>
        </p:spPr>
        <p:txBody>
          <a:bodyPr/>
          <a:lstStyle/>
          <a:p>
            <a:pPr eaLnBrk="1" hangingPunct="1"/>
            <a:r>
              <a:rPr lang="en-US" dirty="0" smtClean="0">
                <a:effectLst/>
              </a:rPr>
              <a:t>Volunteer Coordinator is…</a:t>
            </a:r>
          </a:p>
        </p:txBody>
      </p:sp>
      <p:sp>
        <p:nvSpPr>
          <p:cNvPr id="44034" name="Content Placeholder 3"/>
          <p:cNvSpPr>
            <a:spLocks noGrp="1"/>
          </p:cNvSpPr>
          <p:nvPr>
            <p:ph idx="1"/>
          </p:nvPr>
        </p:nvSpPr>
        <p:spPr>
          <a:xfrm>
            <a:off x="381000" y="1219200"/>
            <a:ext cx="8382000" cy="5029200"/>
          </a:xfrm>
        </p:spPr>
        <p:txBody>
          <a:bodyPr/>
          <a:lstStyle/>
          <a:p>
            <a:pPr marL="0" indent="0" algn="ctr" eaLnBrk="1" hangingPunct="1">
              <a:buNone/>
            </a:pPr>
            <a:r>
              <a:rPr lang="en-US" sz="2600" dirty="0" smtClean="0"/>
              <a:t>The Volunteer Coordinator is coach, cheerleader, supervisor, and often a mentor to the mentors themselves</a:t>
            </a:r>
          </a:p>
          <a:p>
            <a:pPr eaLnBrk="1" hangingPunct="1">
              <a:buFont typeface="Tahoma" pitchFamily="34" charset="0"/>
              <a:buNone/>
            </a:pPr>
            <a:endParaRPr lang="en-US" sz="2600" dirty="0" smtClean="0"/>
          </a:p>
        </p:txBody>
      </p:sp>
    </p:spTree>
    <p:extLst>
      <p:ext uri="{BB962C8B-B14F-4D97-AF65-F5344CB8AC3E}">
        <p14:creationId xmlns:p14="http://schemas.microsoft.com/office/powerpoint/2010/main" val="2946813365"/>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8600" y="152400"/>
            <a:ext cx="7696200" cy="792163"/>
          </a:xfrm>
        </p:spPr>
        <p:txBody>
          <a:bodyPr/>
          <a:lstStyle/>
          <a:p>
            <a:pPr eaLnBrk="1" hangingPunct="1">
              <a:defRPr/>
            </a:pPr>
            <a:r>
              <a:rPr lang="en-US" sz="2800" dirty="0" smtClean="0"/>
              <a:t>Who Coordinates ABIL’s Volunteer Mentoring Services?</a:t>
            </a:r>
          </a:p>
        </p:txBody>
      </p:sp>
      <p:sp>
        <p:nvSpPr>
          <p:cNvPr id="43010" name="Content Placeholder 3"/>
          <p:cNvSpPr>
            <a:spLocks noGrp="1"/>
          </p:cNvSpPr>
          <p:nvPr>
            <p:ph idx="1"/>
          </p:nvPr>
        </p:nvSpPr>
        <p:spPr>
          <a:xfrm>
            <a:off x="381000" y="1066800"/>
            <a:ext cx="8610600" cy="5029200"/>
          </a:xfrm>
        </p:spPr>
        <p:txBody>
          <a:bodyPr/>
          <a:lstStyle/>
          <a:p>
            <a:r>
              <a:rPr lang="en-US" sz="2600" b="1" dirty="0" smtClean="0"/>
              <a:t>ABIL designated a full time staff person</a:t>
            </a:r>
          </a:p>
          <a:p>
            <a:pPr lvl="1"/>
            <a:r>
              <a:rPr lang="en-US" sz="2600" dirty="0" smtClean="0"/>
              <a:t>Effective Volunteer Coordinator qualities</a:t>
            </a:r>
          </a:p>
          <a:p>
            <a:pPr lvl="1"/>
            <a:r>
              <a:rPr lang="en-US" sz="2600" dirty="0" smtClean="0"/>
              <a:t>Funded by Rehab Act DOE Part C funds</a:t>
            </a:r>
          </a:p>
          <a:p>
            <a:r>
              <a:rPr lang="en-US" sz="2600" b="1" dirty="0" smtClean="0"/>
              <a:t>The Volunteer Coordinator coordinates the Peer Mentor Program</a:t>
            </a:r>
          </a:p>
          <a:p>
            <a:pPr lvl="1"/>
            <a:r>
              <a:rPr lang="en-US" sz="2600" dirty="0" smtClean="0"/>
              <a:t>Responsible for the recruitment, orientation, and training of mentors</a:t>
            </a:r>
          </a:p>
          <a:p>
            <a:pPr lvl="1"/>
            <a:r>
              <a:rPr lang="en-US" sz="2600" dirty="0" smtClean="0"/>
              <a:t>Organizes matches</a:t>
            </a:r>
          </a:p>
          <a:p>
            <a:pPr lvl="1"/>
            <a:r>
              <a:rPr lang="en-US" sz="2600" dirty="0" smtClean="0"/>
              <a:t>Conducts program evaluations</a:t>
            </a:r>
          </a:p>
          <a:p>
            <a:pPr lvl="1"/>
            <a:r>
              <a:rPr lang="en-US" sz="2600" dirty="0" smtClean="0"/>
              <a:t>Volunteer support and recognition</a:t>
            </a:r>
          </a:p>
          <a:p>
            <a:pPr eaLnBrk="1" hangingPunct="1"/>
            <a:endParaRPr lang="en-US" sz="2600" dirty="0" smtClean="0"/>
          </a:p>
          <a:p>
            <a:pPr eaLnBrk="1" hangingPunct="1">
              <a:buFont typeface="Tahoma" pitchFamily="34" charset="0"/>
              <a:buNone/>
            </a:pPr>
            <a:endParaRPr lang="en-US" sz="2600" dirty="0" smtClean="0"/>
          </a:p>
        </p:txBody>
      </p:sp>
    </p:spTree>
    <p:extLst>
      <p:ext uri="{BB962C8B-B14F-4D97-AF65-F5344CB8AC3E}">
        <p14:creationId xmlns:p14="http://schemas.microsoft.com/office/powerpoint/2010/main" val="2400218007"/>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2"/>
          <p:cNvSpPr>
            <a:spLocks noGrp="1" noChangeArrowheads="1"/>
          </p:cNvSpPr>
          <p:nvPr>
            <p:ph type="title"/>
          </p:nvPr>
        </p:nvSpPr>
        <p:spPr/>
        <p:txBody>
          <a:bodyPr/>
          <a:lstStyle/>
          <a:p>
            <a:r>
              <a:rPr lang="en-US" dirty="0" smtClean="0">
                <a:effectLst/>
              </a:rPr>
              <a:t>Volunteer Coordinator Traits</a:t>
            </a:r>
          </a:p>
        </p:txBody>
      </p:sp>
      <p:sp>
        <p:nvSpPr>
          <p:cNvPr id="47106" name="Rectangle 3"/>
          <p:cNvSpPr>
            <a:spLocks noGrp="1" noChangeArrowheads="1"/>
          </p:cNvSpPr>
          <p:nvPr>
            <p:ph type="body" idx="1"/>
          </p:nvPr>
        </p:nvSpPr>
        <p:spPr>
          <a:xfrm>
            <a:off x="228600" y="838200"/>
            <a:ext cx="8915400" cy="5257800"/>
          </a:xfrm>
        </p:spPr>
        <p:txBody>
          <a:bodyPr/>
          <a:lstStyle/>
          <a:p>
            <a:pPr marL="0" indent="0">
              <a:buNone/>
            </a:pPr>
            <a:r>
              <a:rPr lang="en-US" sz="2600" b="1" dirty="0" smtClean="0"/>
              <a:t>Volunteer Coordinator</a:t>
            </a:r>
            <a:r>
              <a:rPr lang="en-US" sz="2600" dirty="0" smtClean="0"/>
              <a:t>—Your program totally depends upon the right person coordinating it. This is a highly skilled role, somewhat like a human resource coordinator with counseling or social work skills and training.</a:t>
            </a:r>
          </a:p>
          <a:p>
            <a:pPr lvl="1"/>
            <a:r>
              <a:rPr lang="en-US" sz="2550" dirty="0" smtClean="0"/>
              <a:t>Adequate mentor support and/or match evaluation skills</a:t>
            </a:r>
          </a:p>
          <a:p>
            <a:pPr lvl="1"/>
            <a:r>
              <a:rPr lang="en-US" sz="2550" dirty="0" smtClean="0"/>
              <a:t>Organizational, communication and collaboration skills</a:t>
            </a:r>
          </a:p>
          <a:p>
            <a:pPr lvl="1"/>
            <a:r>
              <a:rPr lang="en-US" sz="2550" dirty="0" smtClean="0"/>
              <a:t>Good coaching, motivational, judgment and assessment skills</a:t>
            </a:r>
          </a:p>
          <a:p>
            <a:pPr lvl="1"/>
            <a:r>
              <a:rPr lang="en-US" sz="2550" dirty="0" smtClean="0">
                <a:solidFill>
                  <a:srgbClr val="000000"/>
                </a:solidFill>
              </a:rPr>
              <a:t>Commitment to ongoing professional development</a:t>
            </a:r>
          </a:p>
          <a:p>
            <a:pPr lvl="1"/>
            <a:r>
              <a:rPr lang="en-US" sz="2550" dirty="0" smtClean="0">
                <a:solidFill>
                  <a:srgbClr val="000000"/>
                </a:solidFill>
              </a:rPr>
              <a:t>Good IL Philosophy—helping vs. dependency</a:t>
            </a:r>
          </a:p>
          <a:p>
            <a:endParaRPr lang="en-US" sz="2600" dirty="0" smtClean="0"/>
          </a:p>
          <a:p>
            <a:endParaRPr lang="en-US" sz="2600" dirty="0" smtClean="0"/>
          </a:p>
        </p:txBody>
      </p:sp>
    </p:spTree>
    <p:extLst>
      <p:ext uri="{BB962C8B-B14F-4D97-AF65-F5344CB8AC3E}">
        <p14:creationId xmlns:p14="http://schemas.microsoft.com/office/powerpoint/2010/main" val="284067820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2"/>
          <p:cNvSpPr>
            <a:spLocks noGrp="1" noChangeArrowheads="1"/>
          </p:cNvSpPr>
          <p:nvPr>
            <p:ph type="title"/>
          </p:nvPr>
        </p:nvSpPr>
        <p:spPr/>
        <p:txBody>
          <a:bodyPr/>
          <a:lstStyle/>
          <a:p>
            <a:r>
              <a:rPr lang="en-US" dirty="0">
                <a:effectLst/>
              </a:rPr>
              <a:t>For more information</a:t>
            </a:r>
          </a:p>
        </p:txBody>
      </p:sp>
      <p:sp>
        <p:nvSpPr>
          <p:cNvPr id="217091" name="Rectangle 3"/>
          <p:cNvSpPr>
            <a:spLocks noGrp="1" noChangeArrowheads="1"/>
          </p:cNvSpPr>
          <p:nvPr>
            <p:ph idx="1"/>
          </p:nvPr>
        </p:nvSpPr>
        <p:spPr>
          <a:xfrm>
            <a:off x="228600" y="990600"/>
            <a:ext cx="8534400" cy="5105400"/>
          </a:xfrm>
        </p:spPr>
        <p:txBody>
          <a:bodyPr/>
          <a:lstStyle/>
          <a:p>
            <a:pPr>
              <a:buFont typeface="Tahoma" pitchFamily="34" charset="0"/>
              <a:buNone/>
            </a:pPr>
            <a:r>
              <a:rPr lang="en-US" sz="2600" dirty="0"/>
              <a:t>Contact:</a:t>
            </a:r>
          </a:p>
          <a:p>
            <a:pPr lvl="1">
              <a:buNone/>
            </a:pPr>
            <a:r>
              <a:rPr lang="en-US" sz="2600" dirty="0" smtClean="0">
                <a:solidFill>
                  <a:schemeClr val="tx1"/>
                </a:solidFill>
              </a:rPr>
              <a:t>Amina Kruck </a:t>
            </a:r>
            <a:r>
              <a:rPr lang="en-US" sz="2600" dirty="0" smtClean="0"/>
              <a:t>– aminak@abil.org</a:t>
            </a:r>
          </a:p>
          <a:p>
            <a:pPr lvl="1">
              <a:buNone/>
            </a:pPr>
            <a:r>
              <a:rPr lang="en-US" sz="2600" dirty="0" smtClean="0"/>
              <a:t>April Reed – AprilR@abil.org</a:t>
            </a:r>
            <a:endParaRPr lang="en-US" sz="2600" dirty="0"/>
          </a:p>
          <a:p>
            <a:pPr lvl="1">
              <a:buNone/>
            </a:pPr>
            <a:endParaRPr lang="en-US" sz="2600" dirty="0"/>
          </a:p>
          <a:p>
            <a:endParaRPr lang="en-US" sz="2600" dirty="0"/>
          </a:p>
        </p:txBody>
      </p:sp>
    </p:spTree>
    <p:extLst>
      <p:ext uri="{BB962C8B-B14F-4D97-AF65-F5344CB8AC3E}">
        <p14:creationId xmlns:p14="http://schemas.microsoft.com/office/powerpoint/2010/main" val="374201534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2" name="Rectangle 2"/>
          <p:cNvSpPr>
            <a:spLocks noGrp="1" noChangeArrowheads="1"/>
          </p:cNvSpPr>
          <p:nvPr>
            <p:ph type="title"/>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r>
              <a:rPr lang="en-US" dirty="0" smtClean="0">
                <a:effectLst/>
              </a:rPr>
              <a:t>CIL-NET </a:t>
            </a:r>
            <a:r>
              <a:rPr lang="en-US" dirty="0">
                <a:effectLst/>
              </a:rPr>
              <a:t>Attribution</a:t>
            </a:r>
          </a:p>
        </p:txBody>
      </p:sp>
      <p:sp>
        <p:nvSpPr>
          <p:cNvPr id="124933" name="Rectangle 3"/>
          <p:cNvSpPr>
            <a:spLocks noGrp="1" noChangeArrowheads="1"/>
          </p:cNvSpPr>
          <p:nvPr>
            <p:ph type="body" idx="1"/>
          </p:nvPr>
        </p:nvSpPr>
        <p:spPr>
          <a:xfrm>
            <a:off x="152400" y="1143000"/>
            <a:ext cx="8842166" cy="5181600"/>
          </a:xfrm>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buNone/>
            </a:pPr>
            <a:r>
              <a:rPr lang="en-US" sz="2400" dirty="0"/>
              <a:t>	</a:t>
            </a:r>
            <a:r>
              <a:rPr lang="en-US" dirty="0"/>
              <a:t>Support for development of this training was provided by the U.S. Department of Education, Rehabilitation Services Administration under grant number H132B120001</a:t>
            </a:r>
            <a:r>
              <a:rPr lang="en-US" dirty="0" smtClean="0"/>
              <a:t>. </a:t>
            </a:r>
            <a:r>
              <a:rPr lang="en-US" dirty="0"/>
              <a:t>No official endorsement of the Department of Education should be inferred. Permission is granted for duplication of any portion of this PowerPoint presentation, providing that the following credit is given to the project: </a:t>
            </a:r>
            <a:r>
              <a:rPr lang="en-US" b="1" dirty="0"/>
              <a:t>Developed as part of the CIL-NET, a project of the </a:t>
            </a:r>
            <a:r>
              <a:rPr lang="en-US" b="1" dirty="0" smtClean="0"/>
              <a:t>IL-NET</a:t>
            </a:r>
            <a:r>
              <a:rPr lang="en-US" b="1" dirty="0"/>
              <a:t>, an ILRU/NCIL/APRIL National Training and Technical Assistance Program.</a:t>
            </a:r>
            <a:endParaRPr lang="en-US" dirty="0"/>
          </a:p>
          <a:p>
            <a:pPr>
              <a:buFont typeface="Tahoma" pitchFamily="34" charset="0"/>
              <a:buNone/>
            </a:pPr>
            <a:endParaRPr lang="en-US" sz="2200"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98438"/>
            <a:ext cx="8382000" cy="792162"/>
          </a:xfrm>
        </p:spPr>
        <p:txBody>
          <a:bodyPr/>
          <a:lstStyle/>
          <a:p>
            <a:r>
              <a:rPr lang="en-US" dirty="0" smtClean="0"/>
              <a:t>What do the Regulations say on </a:t>
            </a:r>
            <a:br>
              <a:rPr lang="en-US" dirty="0" smtClean="0"/>
            </a:br>
            <a:r>
              <a:rPr lang="en-US" dirty="0" smtClean="0"/>
              <a:t>Peer Support?</a:t>
            </a:r>
            <a:endParaRPr lang="en-US" dirty="0"/>
          </a:p>
        </p:txBody>
      </p:sp>
      <p:sp>
        <p:nvSpPr>
          <p:cNvPr id="3" name="Content Placeholder 2"/>
          <p:cNvSpPr>
            <a:spLocks noGrp="1"/>
          </p:cNvSpPr>
          <p:nvPr>
            <p:ph idx="1"/>
          </p:nvPr>
        </p:nvSpPr>
        <p:spPr>
          <a:xfrm>
            <a:off x="228600" y="1143000"/>
            <a:ext cx="8763000" cy="5105400"/>
          </a:xfrm>
        </p:spPr>
        <p:txBody>
          <a:bodyPr/>
          <a:lstStyle/>
          <a:p>
            <a:r>
              <a:rPr lang="en-US" sz="2600" dirty="0" smtClean="0"/>
              <a:t>Tittle VII and the Standards and Indicators</a:t>
            </a:r>
          </a:p>
          <a:p>
            <a:pPr lvl="1"/>
            <a:r>
              <a:rPr lang="en-US" sz="2600" dirty="0" smtClean="0"/>
              <a:t>Cross-disability counseling included </a:t>
            </a:r>
          </a:p>
          <a:p>
            <a:pPr lvl="1"/>
            <a:r>
              <a:rPr lang="en-US" sz="2600" dirty="0" smtClean="0"/>
              <a:t>IL services include peer counseling</a:t>
            </a:r>
          </a:p>
          <a:p>
            <a:pPr lvl="1"/>
            <a:r>
              <a:rPr lang="en-US" sz="2600" dirty="0" smtClean="0"/>
              <a:t>The program is to promote a philosophy of peer support</a:t>
            </a:r>
          </a:p>
          <a:p>
            <a:pPr marL="457200" lvl="1" indent="0">
              <a:buNone/>
            </a:pPr>
            <a:endParaRPr lang="en-US" sz="2600" dirty="0" smtClean="0"/>
          </a:p>
          <a:p>
            <a:pPr lvl="1"/>
            <a:endParaRPr lang="en-US" sz="2600" dirty="0" smtClean="0"/>
          </a:p>
        </p:txBody>
      </p:sp>
    </p:spTree>
    <p:extLst>
      <p:ext uri="{BB962C8B-B14F-4D97-AF65-F5344CB8AC3E}">
        <p14:creationId xmlns:p14="http://schemas.microsoft.com/office/powerpoint/2010/main" val="26068553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8600" y="198437"/>
            <a:ext cx="7696200" cy="792163"/>
          </a:xfrm>
        </p:spPr>
        <p:txBody>
          <a:bodyPr/>
          <a:lstStyle/>
          <a:p>
            <a:pPr eaLnBrk="1" hangingPunct="1">
              <a:defRPr/>
            </a:pPr>
            <a:r>
              <a:rPr lang="en-US" dirty="0" smtClean="0">
                <a:effectLst/>
              </a:rPr>
              <a:t>What Do the Regulations Say on Peer Support? </a:t>
            </a:r>
            <a:r>
              <a:rPr lang="en-US" sz="2400" dirty="0" smtClean="0">
                <a:effectLst/>
              </a:rPr>
              <a:t>cont’d.</a:t>
            </a:r>
            <a:endParaRPr lang="en-US" sz="3600" dirty="0" smtClean="0"/>
          </a:p>
        </p:txBody>
      </p:sp>
      <p:sp>
        <p:nvSpPr>
          <p:cNvPr id="4" name="Content Placeholder 3"/>
          <p:cNvSpPr>
            <a:spLocks noGrp="1"/>
          </p:cNvSpPr>
          <p:nvPr>
            <p:ph idx="1"/>
          </p:nvPr>
        </p:nvSpPr>
        <p:spPr>
          <a:xfrm>
            <a:off x="381000" y="1143000"/>
            <a:ext cx="8610600" cy="5029200"/>
          </a:xfrm>
        </p:spPr>
        <p:txBody>
          <a:bodyPr/>
          <a:lstStyle/>
          <a:p>
            <a:pPr>
              <a:defRPr/>
            </a:pPr>
            <a:r>
              <a:rPr lang="en-US" sz="2600" dirty="0" smtClean="0"/>
              <a:t>The CIL shall promote the development of peer relationships and peer role models</a:t>
            </a:r>
          </a:p>
          <a:p>
            <a:pPr lvl="1">
              <a:defRPr/>
            </a:pPr>
            <a:r>
              <a:rPr lang="en-US" sz="2600" dirty="0"/>
              <a:t>P</a:t>
            </a:r>
            <a:r>
              <a:rPr lang="en-US" sz="2600" dirty="0" smtClean="0"/>
              <a:t>rovide evidence in its annual performance report that it promotes the development of peer relationships and peer role models among individuals with significant disabilities </a:t>
            </a:r>
          </a:p>
          <a:p>
            <a:pPr lvl="2">
              <a:defRPr/>
            </a:pPr>
            <a:r>
              <a:rPr lang="en-US" sz="2600" dirty="0"/>
              <a:t>e</a:t>
            </a:r>
            <a:r>
              <a:rPr lang="en-US" sz="2600" dirty="0" smtClean="0"/>
              <a:t>.g. by using individuals with significant disabilities who have achieved IL goals as instructors in its training programs or as peer counselors</a:t>
            </a:r>
          </a:p>
          <a:p>
            <a:pPr marL="0" indent="0" eaLnBrk="1" hangingPunct="1">
              <a:buNone/>
              <a:defRPr/>
            </a:pPr>
            <a:endParaRPr lang="en-US" sz="2600" dirty="0" smtClean="0"/>
          </a:p>
          <a:p>
            <a:pPr marL="0" indent="0" eaLnBrk="1" hangingPunct="1">
              <a:buFont typeface="Tahoma" pitchFamily="34" charset="0"/>
              <a:buNone/>
              <a:defRPr/>
            </a:pPr>
            <a:endParaRPr lang="en-US" sz="2600" dirty="0"/>
          </a:p>
        </p:txBody>
      </p:sp>
    </p:spTree>
    <p:extLst>
      <p:ext uri="{BB962C8B-B14F-4D97-AF65-F5344CB8AC3E}">
        <p14:creationId xmlns:p14="http://schemas.microsoft.com/office/powerpoint/2010/main" val="3273878417"/>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2400" y="198437"/>
            <a:ext cx="8153400" cy="792163"/>
          </a:xfrm>
        </p:spPr>
        <p:txBody>
          <a:bodyPr/>
          <a:lstStyle/>
          <a:p>
            <a:pPr eaLnBrk="1" hangingPunct="1">
              <a:defRPr/>
            </a:pPr>
            <a:r>
              <a:rPr lang="en-US" sz="2800" dirty="0" smtClean="0"/>
              <a:t>Definition of Volunteer Peer Mentor Program</a:t>
            </a:r>
            <a:endParaRPr lang="en-US" sz="2000" dirty="0" smtClean="0"/>
          </a:p>
        </p:txBody>
      </p:sp>
      <p:sp>
        <p:nvSpPr>
          <p:cNvPr id="18434" name="Content Placeholder 3"/>
          <p:cNvSpPr>
            <a:spLocks noGrp="1"/>
          </p:cNvSpPr>
          <p:nvPr>
            <p:ph idx="1"/>
          </p:nvPr>
        </p:nvSpPr>
        <p:spPr>
          <a:xfrm>
            <a:off x="381000" y="1143000"/>
            <a:ext cx="8610600" cy="5029200"/>
          </a:xfrm>
        </p:spPr>
        <p:txBody>
          <a:bodyPr/>
          <a:lstStyle/>
          <a:p>
            <a:pPr>
              <a:buFont typeface="Tahoma" pitchFamily="34" charset="0"/>
              <a:buNone/>
            </a:pPr>
            <a:r>
              <a:rPr lang="en-US" sz="2600" dirty="0" smtClean="0"/>
              <a:t>Peer Support as an organized Peer Support Program  </a:t>
            </a:r>
          </a:p>
          <a:p>
            <a:pPr lvl="1"/>
            <a:r>
              <a:rPr lang="en-US" sz="2600" dirty="0" smtClean="0"/>
              <a:t>An organized Volunteer Peer Mentor Program trains and supervises volunteers who act as role models and coaches for others with disabilities</a:t>
            </a:r>
          </a:p>
          <a:p>
            <a:pPr lvl="2"/>
            <a:r>
              <a:rPr lang="en-US" sz="2600" dirty="0" smtClean="0"/>
              <a:t>This does not include part-time staff, or paid Independent Living Specialists or Advocates</a:t>
            </a:r>
          </a:p>
          <a:p>
            <a:pPr lvl="2"/>
            <a:r>
              <a:rPr lang="en-US" sz="2600" dirty="0" smtClean="0"/>
              <a:t>This </a:t>
            </a:r>
            <a:r>
              <a:rPr lang="en-US" sz="2600" b="1" dirty="0" smtClean="0"/>
              <a:t>does not</a:t>
            </a:r>
            <a:r>
              <a:rPr lang="en-US" sz="2600" dirty="0" smtClean="0"/>
              <a:t> replace staff providing peer support as appropriate, but is an additional support for the consumers</a:t>
            </a:r>
          </a:p>
          <a:p>
            <a:pPr eaLnBrk="1" hangingPunct="1"/>
            <a:endParaRPr lang="en-US" sz="2600" dirty="0" smtClean="0"/>
          </a:p>
          <a:p>
            <a:pPr eaLnBrk="1" hangingPunct="1">
              <a:buFont typeface="Tahoma" pitchFamily="34" charset="0"/>
              <a:buNone/>
            </a:pPr>
            <a:endParaRPr lang="en-US" sz="2600" dirty="0" smtClean="0"/>
          </a:p>
        </p:txBody>
      </p:sp>
    </p:spTree>
    <p:extLst>
      <p:ext uri="{BB962C8B-B14F-4D97-AF65-F5344CB8AC3E}">
        <p14:creationId xmlns:p14="http://schemas.microsoft.com/office/powerpoint/2010/main" val="143109567"/>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8600" y="152400"/>
            <a:ext cx="7696200" cy="792163"/>
          </a:xfrm>
        </p:spPr>
        <p:txBody>
          <a:bodyPr/>
          <a:lstStyle/>
          <a:p>
            <a:pPr eaLnBrk="1" hangingPunct="1">
              <a:defRPr/>
            </a:pPr>
            <a:r>
              <a:rPr lang="en-US" dirty="0" smtClean="0"/>
              <a:t>CIL Mentoring Nationally</a:t>
            </a:r>
          </a:p>
        </p:txBody>
      </p:sp>
      <p:sp>
        <p:nvSpPr>
          <p:cNvPr id="21506" name="Content Placeholder 3"/>
          <p:cNvSpPr>
            <a:spLocks noGrp="1"/>
          </p:cNvSpPr>
          <p:nvPr>
            <p:ph idx="1"/>
          </p:nvPr>
        </p:nvSpPr>
        <p:spPr>
          <a:xfrm>
            <a:off x="381000" y="990600"/>
            <a:ext cx="8382000" cy="5029200"/>
          </a:xfrm>
        </p:spPr>
        <p:txBody>
          <a:bodyPr/>
          <a:lstStyle/>
          <a:p>
            <a:pPr>
              <a:buFont typeface="Tahoma" pitchFamily="34" charset="0"/>
              <a:buNone/>
            </a:pPr>
            <a:r>
              <a:rPr lang="en-US" sz="2600" b="1" dirty="0" smtClean="0"/>
              <a:t>Programs vary from Center to Center</a:t>
            </a:r>
          </a:p>
          <a:p>
            <a:pPr>
              <a:buFont typeface="Tahoma" pitchFamily="34" charset="0"/>
              <a:buNone/>
            </a:pPr>
            <a:endParaRPr lang="en-US" sz="1200" b="1" dirty="0" smtClean="0"/>
          </a:p>
          <a:p>
            <a:r>
              <a:rPr lang="en-US" sz="2600" dirty="0" smtClean="0"/>
              <a:t>In a 2008 CIL-NET survey, 61.3% of the respondents stated that they offered an organized peer mentor program</a:t>
            </a:r>
          </a:p>
          <a:p>
            <a:r>
              <a:rPr lang="en-US" sz="2600" dirty="0" smtClean="0"/>
              <a:t>53.7% stated they had a formal training program/curriculum for their peer mentors </a:t>
            </a:r>
          </a:p>
          <a:p>
            <a:endParaRPr lang="en-US" sz="2600" dirty="0" smtClean="0"/>
          </a:p>
          <a:p>
            <a:pPr>
              <a:buFont typeface="Tahoma" pitchFamily="34" charset="0"/>
              <a:buNone/>
            </a:pPr>
            <a:endParaRPr lang="en-US" sz="2600" dirty="0" smtClean="0"/>
          </a:p>
          <a:p>
            <a:pPr algn="ctr">
              <a:buFont typeface="Tahoma" pitchFamily="34" charset="0"/>
              <a:buNone/>
            </a:pPr>
            <a:r>
              <a:rPr lang="en-US" dirty="0" smtClean="0"/>
              <a:t>ILRU, December 2008, </a:t>
            </a:r>
            <a:r>
              <a:rPr lang="en-US" i="1" dirty="0" smtClean="0"/>
              <a:t>Peer Support Services in Centers for Independent Living</a:t>
            </a:r>
            <a:r>
              <a:rPr lang="en-US" dirty="0" smtClean="0"/>
              <a:t> </a:t>
            </a:r>
          </a:p>
          <a:p>
            <a:pPr eaLnBrk="1" hangingPunct="1">
              <a:buFont typeface="Tahoma" pitchFamily="34" charset="0"/>
              <a:buNone/>
            </a:pPr>
            <a:endParaRPr lang="en-US" dirty="0" smtClean="0"/>
          </a:p>
          <a:p>
            <a:pPr eaLnBrk="1" hangingPunct="1">
              <a:buFont typeface="Tahoma" pitchFamily="34" charset="0"/>
              <a:buNone/>
            </a:pPr>
            <a:endParaRPr lang="en-US" sz="2600" dirty="0" smtClean="0"/>
          </a:p>
        </p:txBody>
      </p:sp>
    </p:spTree>
    <p:extLst>
      <p:ext uri="{BB962C8B-B14F-4D97-AF65-F5344CB8AC3E}">
        <p14:creationId xmlns:p14="http://schemas.microsoft.com/office/powerpoint/2010/main" val="277403187"/>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8600" y="152400"/>
            <a:ext cx="7696200" cy="792163"/>
          </a:xfrm>
        </p:spPr>
        <p:txBody>
          <a:bodyPr/>
          <a:lstStyle/>
          <a:p>
            <a:pPr eaLnBrk="1" hangingPunct="1">
              <a:defRPr/>
            </a:pPr>
            <a:r>
              <a:rPr lang="en-US" dirty="0" smtClean="0"/>
              <a:t>CIL Mentoring Nationally</a:t>
            </a:r>
            <a:r>
              <a:rPr lang="en-US" sz="2400" dirty="0" smtClean="0"/>
              <a:t>, cont’d.</a:t>
            </a:r>
          </a:p>
        </p:txBody>
      </p:sp>
      <p:sp>
        <p:nvSpPr>
          <p:cNvPr id="22530" name="Content Placeholder 3"/>
          <p:cNvSpPr>
            <a:spLocks noGrp="1"/>
          </p:cNvSpPr>
          <p:nvPr>
            <p:ph idx="1"/>
          </p:nvPr>
        </p:nvSpPr>
        <p:spPr>
          <a:xfrm>
            <a:off x="381000" y="990600"/>
            <a:ext cx="8382000" cy="5029200"/>
          </a:xfrm>
        </p:spPr>
        <p:txBody>
          <a:bodyPr/>
          <a:lstStyle/>
          <a:p>
            <a:r>
              <a:rPr lang="en-US" sz="2600" dirty="0" smtClean="0"/>
              <a:t>38.7</a:t>
            </a:r>
            <a:r>
              <a:rPr lang="en-US" sz="2600" dirty="0"/>
              <a:t>% of respondents indicated they do NOT have a peer support program, and of that group, 53.2% said they once DID have an organized program but found it difficult to maintain</a:t>
            </a:r>
          </a:p>
          <a:p>
            <a:pPr algn="ctr">
              <a:buFont typeface="Tahoma" pitchFamily="34" charset="0"/>
              <a:buNone/>
            </a:pPr>
            <a:endParaRPr lang="en-US" sz="2600" dirty="0" smtClean="0"/>
          </a:p>
          <a:p>
            <a:pPr algn="ctr">
              <a:buFont typeface="Tahoma" pitchFamily="34" charset="0"/>
              <a:buNone/>
            </a:pPr>
            <a:endParaRPr lang="en-US" dirty="0" smtClean="0"/>
          </a:p>
          <a:p>
            <a:pPr algn="ctr">
              <a:buFont typeface="Tahoma" pitchFamily="34" charset="0"/>
              <a:buNone/>
            </a:pPr>
            <a:r>
              <a:rPr lang="en-US" dirty="0" smtClean="0"/>
              <a:t>ILRU, December 2008, </a:t>
            </a:r>
            <a:r>
              <a:rPr lang="en-US" i="1" dirty="0" smtClean="0"/>
              <a:t>Peer Support Services in Centers for Independent Living</a:t>
            </a:r>
            <a:endParaRPr lang="en-US" sz="2600" i="1" dirty="0" smtClean="0"/>
          </a:p>
          <a:p>
            <a:pPr eaLnBrk="1" hangingPunct="1"/>
            <a:endParaRPr lang="en-US" sz="2600" dirty="0" smtClean="0"/>
          </a:p>
          <a:p>
            <a:pPr eaLnBrk="1" hangingPunct="1">
              <a:buFont typeface="Tahoma" pitchFamily="34" charset="0"/>
              <a:buNone/>
            </a:pPr>
            <a:endParaRPr lang="en-US" sz="2600" dirty="0" smtClean="0"/>
          </a:p>
        </p:txBody>
      </p:sp>
    </p:spTree>
    <p:extLst>
      <p:ext uri="{BB962C8B-B14F-4D97-AF65-F5344CB8AC3E}">
        <p14:creationId xmlns:p14="http://schemas.microsoft.com/office/powerpoint/2010/main" val="4083275077"/>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Mentoring</a:t>
            </a:r>
            <a:endParaRPr lang="en-US" dirty="0"/>
          </a:p>
        </p:txBody>
      </p:sp>
      <p:sp>
        <p:nvSpPr>
          <p:cNvPr id="3" name="Content Placeholder 2"/>
          <p:cNvSpPr>
            <a:spLocks noGrp="1"/>
          </p:cNvSpPr>
          <p:nvPr>
            <p:ph idx="1"/>
          </p:nvPr>
        </p:nvSpPr>
        <p:spPr>
          <a:xfrm>
            <a:off x="228600" y="990600"/>
            <a:ext cx="8686800" cy="5105400"/>
          </a:xfrm>
        </p:spPr>
        <p:txBody>
          <a:bodyPr/>
          <a:lstStyle/>
          <a:p>
            <a:pPr marL="0" indent="0">
              <a:buNone/>
            </a:pPr>
            <a:r>
              <a:rPr lang="en-US" sz="2600" dirty="0" smtClean="0"/>
              <a:t>Mentoring can be one-to-one or in a group</a:t>
            </a:r>
          </a:p>
          <a:p>
            <a:pPr lvl="1"/>
            <a:r>
              <a:rPr lang="en-US" sz="2600" dirty="0" smtClean="0"/>
              <a:t>Methods</a:t>
            </a:r>
            <a:r>
              <a:rPr lang="en-US" sz="2600" dirty="0" smtClean="0">
                <a:latin typeface="Tahoma" panose="020B0604030504040204" pitchFamily="34" charset="0"/>
                <a:ea typeface="Tahoma" panose="020B0604030504040204" pitchFamily="34" charset="0"/>
                <a:cs typeface="Tahoma" panose="020B0604030504040204" pitchFamily="34" charset="0"/>
              </a:rPr>
              <a:t>―</a:t>
            </a:r>
            <a:r>
              <a:rPr lang="en-US" sz="2600" dirty="0" smtClean="0"/>
              <a:t>in person, phone, email, social media, e-mentoring list servs, and online only groups</a:t>
            </a:r>
            <a:endParaRPr lang="en-US" sz="2600" dirty="0"/>
          </a:p>
          <a:p>
            <a:pPr lvl="1"/>
            <a:r>
              <a:rPr lang="en-US" sz="2600" dirty="0" smtClean="0"/>
              <a:t>Of the Centers that provided peer support, 65% provided one-on-one peer support, 90% provided group support</a:t>
            </a:r>
          </a:p>
          <a:p>
            <a:pPr marL="914400" lvl="2" indent="0">
              <a:buNone/>
            </a:pPr>
            <a:r>
              <a:rPr lang="en-US" sz="2600" dirty="0"/>
              <a:t>	</a:t>
            </a:r>
            <a:endParaRPr lang="en-US" sz="2600" dirty="0" smtClean="0"/>
          </a:p>
          <a:p>
            <a:pPr marL="114300" indent="0">
              <a:buNone/>
            </a:pPr>
            <a:r>
              <a:rPr lang="en-US" dirty="0" err="1" smtClean="0"/>
              <a:t>RTC:Rural</a:t>
            </a:r>
            <a:r>
              <a:rPr lang="en-US" dirty="0"/>
              <a:t>,</a:t>
            </a:r>
            <a:r>
              <a:rPr lang="en-US" dirty="0" smtClean="0"/>
              <a:t> June 2011, </a:t>
            </a:r>
            <a:r>
              <a:rPr lang="en-US" i="1" dirty="0"/>
              <a:t>Peer Support </a:t>
            </a:r>
            <a:r>
              <a:rPr lang="en-US" i="1" dirty="0" smtClean="0"/>
              <a:t>in Centers for Independent Living: What Do We Know?</a:t>
            </a:r>
            <a:r>
              <a:rPr lang="en-US" dirty="0" smtClean="0"/>
              <a:t> </a:t>
            </a:r>
            <a:endParaRPr lang="en-US" dirty="0"/>
          </a:p>
          <a:p>
            <a:pPr marL="914400" lvl="2" indent="0">
              <a:buNone/>
            </a:pPr>
            <a:endParaRPr lang="en-US" sz="2600" dirty="0" smtClean="0"/>
          </a:p>
          <a:p>
            <a:pPr lvl="1"/>
            <a:endParaRPr lang="en-US" sz="2600" dirty="0"/>
          </a:p>
        </p:txBody>
      </p:sp>
    </p:spTree>
    <p:extLst>
      <p:ext uri="{BB962C8B-B14F-4D97-AF65-F5344CB8AC3E}">
        <p14:creationId xmlns:p14="http://schemas.microsoft.com/office/powerpoint/2010/main" val="3447018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8600" y="152400"/>
            <a:ext cx="7696200" cy="792163"/>
          </a:xfrm>
        </p:spPr>
        <p:txBody>
          <a:bodyPr/>
          <a:lstStyle/>
          <a:p>
            <a:pPr eaLnBrk="1" hangingPunct="1">
              <a:defRPr/>
            </a:pPr>
            <a:r>
              <a:rPr lang="en-US" dirty="0" smtClean="0"/>
              <a:t>Overview of Peer Support</a:t>
            </a:r>
            <a:endParaRPr lang="en-US" sz="2400" dirty="0" smtClean="0"/>
          </a:p>
        </p:txBody>
      </p:sp>
      <p:sp>
        <p:nvSpPr>
          <p:cNvPr id="23554" name="Content Placeholder 3"/>
          <p:cNvSpPr>
            <a:spLocks noGrp="1"/>
          </p:cNvSpPr>
          <p:nvPr>
            <p:ph idx="1"/>
          </p:nvPr>
        </p:nvSpPr>
        <p:spPr>
          <a:xfrm>
            <a:off x="381000" y="990600"/>
            <a:ext cx="8610600" cy="5029200"/>
          </a:xfrm>
        </p:spPr>
        <p:txBody>
          <a:bodyPr/>
          <a:lstStyle/>
          <a:p>
            <a:r>
              <a:rPr lang="en-US" sz="2600" dirty="0" smtClean="0"/>
              <a:t>We know it works</a:t>
            </a:r>
          </a:p>
          <a:p>
            <a:pPr lvl="1"/>
            <a:r>
              <a:rPr lang="en-US" sz="2600" dirty="0" smtClean="0"/>
              <a:t>Strong research supports the peer support model</a:t>
            </a:r>
          </a:p>
          <a:p>
            <a:r>
              <a:rPr lang="en-US" sz="2600" dirty="0" smtClean="0"/>
              <a:t>Other groups have also successfully utilized peer support models</a:t>
            </a:r>
          </a:p>
          <a:p>
            <a:pPr lvl="1"/>
            <a:r>
              <a:rPr lang="en-US" sz="2600" dirty="0" smtClean="0"/>
              <a:t>AA and other 12 Step programs</a:t>
            </a:r>
          </a:p>
          <a:p>
            <a:pPr lvl="1"/>
            <a:r>
              <a:rPr lang="en-US" sz="2600" dirty="0" smtClean="0"/>
              <a:t>Weight Watchers</a:t>
            </a:r>
          </a:p>
          <a:p>
            <a:pPr lvl="1"/>
            <a:r>
              <a:rPr lang="en-US" sz="2600" dirty="0" smtClean="0"/>
              <a:t>Mental health community</a:t>
            </a:r>
          </a:p>
          <a:p>
            <a:pPr eaLnBrk="1" hangingPunct="1">
              <a:buFont typeface="Tahoma" pitchFamily="34" charset="0"/>
              <a:buNone/>
            </a:pPr>
            <a:endParaRPr lang="en-US" sz="2600" dirty="0" smtClean="0"/>
          </a:p>
        </p:txBody>
      </p:sp>
    </p:spTree>
    <p:extLst>
      <p:ext uri="{BB962C8B-B14F-4D97-AF65-F5344CB8AC3E}">
        <p14:creationId xmlns:p14="http://schemas.microsoft.com/office/powerpoint/2010/main" val="3944314"/>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Rounded MT Bol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9705</TotalTime>
  <Words>1049</Words>
  <Application>Microsoft Office PowerPoint</Application>
  <PresentationFormat>On-screen Show (4:3)</PresentationFormat>
  <Paragraphs>140</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Default Design</vt:lpstr>
      <vt:lpstr>Building an Effective Peer Support Program:  A Proven Volunteer Model  General Overview of Peer Support and ABIL Program </vt:lpstr>
      <vt:lpstr>Definition of Peer Support</vt:lpstr>
      <vt:lpstr>What do the Regulations say on  Peer Support?</vt:lpstr>
      <vt:lpstr>What Do the Regulations Say on Peer Support? cont’d.</vt:lpstr>
      <vt:lpstr>Definition of Volunteer Peer Mentor Program</vt:lpstr>
      <vt:lpstr>CIL Mentoring Nationally</vt:lpstr>
      <vt:lpstr>CIL Mentoring Nationally, cont’d.</vt:lpstr>
      <vt:lpstr>Types of Mentoring</vt:lpstr>
      <vt:lpstr>Overview of Peer Support</vt:lpstr>
      <vt:lpstr>       ABIL Today </vt:lpstr>
      <vt:lpstr> Additional Programs</vt:lpstr>
      <vt:lpstr>Arizona Bridge to Independent Living</vt:lpstr>
      <vt:lpstr>History</vt:lpstr>
      <vt:lpstr>Peer Mentor Program</vt:lpstr>
      <vt:lpstr>       Peer Mentor Program, cont’d.</vt:lpstr>
      <vt:lpstr>                Volunteer Peer Mentor Program Goals</vt:lpstr>
      <vt:lpstr>ABIL’s Mentoring Vision</vt:lpstr>
      <vt:lpstr>Peer Mentor Program History</vt:lpstr>
      <vt:lpstr>Peer Mentor Program</vt:lpstr>
      <vt:lpstr>Volunteer Coordinator is…</vt:lpstr>
      <vt:lpstr>Who Coordinates ABIL’s Volunteer Mentoring Services?</vt:lpstr>
      <vt:lpstr>Volunteer Coordinator Traits</vt:lpstr>
      <vt:lpstr>For more information</vt:lpstr>
      <vt:lpstr>CIL-NET Attribution</vt:lpstr>
    </vt:vector>
  </TitlesOfParts>
  <Company>Tirr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eubanks</dc:creator>
  <cp:lastModifiedBy>eleanor</cp:lastModifiedBy>
  <cp:revision>398</cp:revision>
  <cp:lastPrinted>2014-04-08T11:55:28Z</cp:lastPrinted>
  <dcterms:created xsi:type="dcterms:W3CDTF">2011-01-05T14:17:40Z</dcterms:created>
  <dcterms:modified xsi:type="dcterms:W3CDTF">2014-09-04T19:42:13Z</dcterms:modified>
</cp:coreProperties>
</file>