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492" r:id="rId2"/>
    <p:sldId id="538" r:id="rId3"/>
    <p:sldId id="539" r:id="rId4"/>
    <p:sldId id="540" r:id="rId5"/>
    <p:sldId id="541" r:id="rId6"/>
    <p:sldId id="542" r:id="rId7"/>
    <p:sldId id="543" r:id="rId8"/>
    <p:sldId id="537" r:id="rId9"/>
    <p:sldId id="318"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9900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00" autoAdjust="0"/>
    <p:restoredTop sz="94640" autoAdjust="0"/>
  </p:normalViewPr>
  <p:slideViewPr>
    <p:cSldViewPr>
      <p:cViewPr>
        <p:scale>
          <a:sx n="93" d="100"/>
          <a:sy n="93" d="100"/>
        </p:scale>
        <p:origin x="-1282" y="-5"/>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4" d="100"/>
          <a:sy n="64" d="100"/>
        </p:scale>
        <p:origin x="1646" y="-25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9/4/2014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2663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83372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696200" cy="792162"/>
          </a:xfrm>
        </p:spPr>
        <p:txBody>
          <a:bodyPr/>
          <a:lstStyle>
            <a:lvl1pPr>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600" y="990600"/>
            <a:ext cx="8763000" cy="5105400"/>
          </a:xfrm>
        </p:spPr>
        <p:txBody>
          <a:bodyPr/>
          <a:lstStyle>
            <a:lvl1pPr>
              <a:buClr>
                <a:schemeClr val="tx1"/>
              </a:buClr>
              <a:defRPr sz="2400">
                <a:solidFill>
                  <a:schemeClr val="tx1"/>
                </a:solidFill>
              </a:defRPr>
            </a:lvl1pPr>
            <a:lvl2pPr>
              <a:buClr>
                <a:schemeClr val="tx1"/>
              </a:buClr>
              <a:defRPr sz="2400">
                <a:solidFill>
                  <a:schemeClr val="tx1"/>
                </a:solidFill>
              </a:defRPr>
            </a:lvl2pPr>
            <a:lvl3pPr>
              <a:buClr>
                <a:schemeClr val="tx1"/>
              </a:buClr>
              <a:defRPr sz="2400">
                <a:solidFill>
                  <a:schemeClr val="tx1"/>
                </a:solidFill>
              </a:defRPr>
            </a:lvl3pPr>
            <a:lvl4pPr>
              <a:buClr>
                <a:schemeClr val="tx1"/>
              </a:buClr>
              <a:defRPr sz="2000">
                <a:solidFill>
                  <a:schemeClr val="tx1"/>
                </a:solidFill>
              </a:defRPr>
            </a:lvl4pPr>
            <a:lvl5pPr>
              <a:buClr>
                <a:schemeClr val="tx1"/>
              </a:buClr>
              <a:defRPr sz="20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E845F1E0-072B-4482-A55C-C9459BF73A59}" type="slidenum">
              <a:rPr lang="en-US"/>
              <a:pPr/>
              <a:t>‹#›</a:t>
            </a:fld>
            <a:endParaRPr lang="en-US"/>
          </a:p>
        </p:txBody>
      </p:sp>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696200" cy="792162"/>
          </a:xfrm>
        </p:spPr>
        <p:txBody>
          <a:bodyPr/>
          <a:lstStyle>
            <a:lvl1pPr>
              <a:defRPr sz="2800">
                <a:effectLst/>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00500" cy="4648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66800"/>
            <a:ext cx="4000500" cy="4648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D7B4AB0-468A-46DE-B615-5CC7AEAE2C55}" type="slidenum">
              <a:rPr lang="en-US"/>
              <a:pPr/>
              <a:t>‹#›</a:t>
            </a:fld>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lvl1pPr>
              <a:defRPr sz="2800">
                <a:effectLst/>
              </a:defRPr>
            </a:lvl1p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60D4201B-09AD-49CD-8337-0991FF37B6EC}" type="slidenum">
              <a:rPr lang="en-US"/>
              <a:pPr/>
              <a:t>‹#›</a:t>
            </a:fld>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3632984-7CD9-4665-A1CB-8B402E191319}" type="slidenum">
              <a:rPr lang="en-US"/>
              <a:pPr/>
              <a:t>‹#›</a:t>
            </a:fld>
            <a:endParaRPr lang="en-US"/>
          </a:p>
        </p:txBody>
      </p:sp>
    </p:spTree>
    <p:extLst>
      <p:ext uri="{BB962C8B-B14F-4D97-AF65-F5344CB8AC3E}">
        <p14:creationId xmlns:p14="http://schemas.microsoft.com/office/powerpoint/2010/main" val="200573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76200"/>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8600" y="990600"/>
            <a:ext cx="86868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2918725" y="6272466"/>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a:p>
        </p:txBody>
      </p:sp>
      <p:pic>
        <p:nvPicPr>
          <p:cNvPr id="8" name="Picture 7" descr="IL-NET logo and IL-NET, a project of ILRU-Independent Living Research Utilization."/>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57200" y="6129963"/>
            <a:ext cx="2833816" cy="524256"/>
          </a:xfrm>
          <a:prstGeom prst="rect">
            <a:avLst/>
          </a:prstGeom>
        </p:spPr>
      </p:pic>
      <p:pic>
        <p:nvPicPr>
          <p:cNvPr id="3" name="Picture 2" descr="ilru logo - ilru in red block letters with blue eyebrow swoosh across the top"/>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113817" y="76200"/>
            <a:ext cx="993566" cy="46935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ftr="0" dt="0"/>
  <p:txStyles>
    <p:titleStyle>
      <a:lvl1pPr algn="l" rtl="0" fontAlgn="base">
        <a:spcBef>
          <a:spcPct val="0"/>
        </a:spcBef>
        <a:spcAft>
          <a:spcPct val="0"/>
        </a:spcAft>
        <a:defRPr sz="2800" b="1">
          <a:solidFill>
            <a:schemeClr val="accent2"/>
          </a:solidFill>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6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a:t>
            </a:fld>
            <a:endParaRPr lang="en-US" sz="800" b="1" dirty="0"/>
          </a:p>
        </p:txBody>
      </p:sp>
      <p:pic>
        <p:nvPicPr>
          <p:cNvPr id="1026" name="Picture 2" descr="IL-NET Logo in blue block letters, with CIL-NET SILC-NET underneath in smaller red lette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882775"/>
            <a:ext cx="9144000" cy="1470025"/>
          </a:xfrm>
        </p:spPr>
        <p:txBody>
          <a:bodyPr/>
          <a:lstStyle/>
          <a:p>
            <a:pPr algn="ctr">
              <a:spcBef>
                <a:spcPct val="20000"/>
              </a:spcBef>
            </a:pPr>
            <a:r>
              <a:rPr lang="en-US" sz="2800" dirty="0" smtClean="0">
                <a:effectLst/>
              </a:rPr>
              <a:t>Building an Effective Peer Support Program: </a:t>
            </a:r>
            <a:br>
              <a:rPr lang="en-US" sz="2800" dirty="0" smtClean="0">
                <a:effectLst/>
              </a:rPr>
            </a:br>
            <a:r>
              <a:rPr lang="en-US" sz="2800" dirty="0" smtClean="0">
                <a:effectLst/>
              </a:rPr>
              <a:t>A Proven Volunteer Model</a:t>
            </a:r>
            <a:br>
              <a:rPr lang="en-US" sz="2800" dirty="0" smtClean="0">
                <a:effectLst/>
              </a:rPr>
            </a:br>
            <a:r>
              <a:rPr lang="en-US" sz="2800" dirty="0" smtClean="0">
                <a:effectLst/>
              </a:rPr>
              <a:t/>
            </a:r>
            <a:br>
              <a:rPr lang="en-US" sz="2800" dirty="0" smtClean="0">
                <a:effectLst/>
              </a:rPr>
            </a:br>
            <a:r>
              <a:rPr lang="en-US" sz="2400" dirty="0" smtClean="0">
                <a:effectLst/>
              </a:rPr>
              <a:t>Far-Reaching Benefits of a Successful Peer Mentor Program</a:t>
            </a:r>
            <a:endParaRPr lang="en-US" sz="2400" dirty="0"/>
          </a:p>
        </p:txBody>
      </p:sp>
      <p:sp>
        <p:nvSpPr>
          <p:cNvPr id="3" name="Subtitle 2"/>
          <p:cNvSpPr>
            <a:spLocks noGrp="1"/>
          </p:cNvSpPr>
          <p:nvPr>
            <p:ph type="subTitle" idx="1"/>
          </p:nvPr>
        </p:nvSpPr>
        <p:spPr>
          <a:xfrm>
            <a:off x="1219200" y="3200400"/>
            <a:ext cx="6400800" cy="3048000"/>
          </a:xfrm>
        </p:spPr>
        <p:txBody>
          <a:bodyPr/>
          <a:lstStyle/>
          <a:p>
            <a:endParaRPr lang="en-US" sz="2400" dirty="0" smtClean="0">
              <a:solidFill>
                <a:srgbClr val="333399"/>
              </a:solidFill>
              <a:latin typeface="Arial Rounded MT Bold" pitchFamily="34" charset="0"/>
            </a:endParaRPr>
          </a:p>
          <a:p>
            <a:r>
              <a:rPr lang="en-US" sz="2400" dirty="0" smtClean="0">
                <a:solidFill>
                  <a:srgbClr val="333399"/>
                </a:solidFill>
                <a:latin typeface="Arial Rounded MT Bold" pitchFamily="34" charset="0"/>
              </a:rPr>
              <a:t>September 24, 2014</a:t>
            </a:r>
          </a:p>
          <a:p>
            <a:r>
              <a:rPr lang="en-US" sz="2400" dirty="0" smtClean="0">
                <a:solidFill>
                  <a:srgbClr val="333399"/>
                </a:solidFill>
                <a:latin typeface="Arial Rounded MT Bold" pitchFamily="34" charset="0"/>
              </a:rPr>
              <a:t>3:15 p.m. – 3:35 p.m.</a:t>
            </a:r>
            <a:endParaRPr lang="en-US" sz="2400" i="1" dirty="0">
              <a:solidFill>
                <a:srgbClr val="333399"/>
              </a:solidFill>
              <a:latin typeface="Arial Rounded MT Bold" pitchFamily="34" charset="0"/>
            </a:endParaRPr>
          </a:p>
          <a:p>
            <a:endParaRPr lang="en-US" sz="1050" i="1" dirty="0" smtClean="0">
              <a:solidFill>
                <a:srgbClr val="333399"/>
              </a:solidFill>
              <a:latin typeface="Arial Rounded MT Bold" pitchFamily="34" charset="0"/>
            </a:endParaRPr>
          </a:p>
          <a:p>
            <a:r>
              <a:rPr lang="en-US" sz="2400" i="1" smtClean="0">
                <a:solidFill>
                  <a:srgbClr val="333399"/>
                </a:solidFill>
                <a:latin typeface="Arial Rounded MT Bold" pitchFamily="34" charset="0"/>
              </a:rPr>
              <a:t>Presenter:</a:t>
            </a:r>
            <a:endParaRPr lang="en-US" sz="2400" dirty="0"/>
          </a:p>
          <a:p>
            <a:r>
              <a:rPr lang="en-US" sz="2400" dirty="0" smtClean="0">
                <a:solidFill>
                  <a:srgbClr val="333399"/>
                </a:solidFill>
                <a:latin typeface="Arial Rounded MT Bold" pitchFamily="34" charset="0"/>
              </a:rPr>
              <a:t>April Reed</a:t>
            </a:r>
            <a:endParaRPr lang="en-US" sz="2400" dirty="0">
              <a:solidFill>
                <a:srgbClr val="333399"/>
              </a:solidFill>
              <a:latin typeface="Arial Rounded MT Bold" pitchFamily="34" charset="0"/>
            </a:endParaRPr>
          </a:p>
        </p:txBody>
      </p:sp>
    </p:spTree>
    <p:extLst>
      <p:ext uri="{BB962C8B-B14F-4D97-AF65-F5344CB8AC3E}">
        <p14:creationId xmlns:p14="http://schemas.microsoft.com/office/powerpoint/2010/main" val="3172248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a:defRPr/>
            </a:pPr>
            <a:r>
              <a:rPr lang="en-US" dirty="0" smtClean="0"/>
              <a:t>Benefits of Mentoring to Mentors</a:t>
            </a:r>
          </a:p>
        </p:txBody>
      </p:sp>
      <p:sp>
        <p:nvSpPr>
          <p:cNvPr id="104450" name="Rectangle 3"/>
          <p:cNvSpPr>
            <a:spLocks noGrp="1" noChangeArrowheads="1"/>
          </p:cNvSpPr>
          <p:nvPr>
            <p:ph type="body" idx="1"/>
          </p:nvPr>
        </p:nvSpPr>
        <p:spPr/>
        <p:txBody>
          <a:bodyPr/>
          <a:lstStyle/>
          <a:p>
            <a:pPr>
              <a:lnSpc>
                <a:spcPct val="90000"/>
              </a:lnSpc>
              <a:buFont typeface="Tahoma" pitchFamily="34" charset="0"/>
              <a:buNone/>
            </a:pPr>
            <a:r>
              <a:rPr lang="en-US" sz="2600" b="1" dirty="0" smtClean="0"/>
              <a:t>Mentors report satisfaction</a:t>
            </a:r>
            <a:endParaRPr lang="en-US" sz="2600" dirty="0" smtClean="0"/>
          </a:p>
          <a:p>
            <a:pPr lvl="1">
              <a:lnSpc>
                <a:spcPct val="90000"/>
              </a:lnSpc>
            </a:pPr>
            <a:r>
              <a:rPr lang="en-US" sz="2600" dirty="0" smtClean="0"/>
              <a:t>From being able to “give back”</a:t>
            </a:r>
          </a:p>
          <a:p>
            <a:pPr lvl="1">
              <a:lnSpc>
                <a:spcPct val="90000"/>
              </a:lnSpc>
            </a:pPr>
            <a:r>
              <a:rPr lang="en-US" sz="2600" dirty="0" smtClean="0"/>
              <a:t>Benefiting by increasing their own advocacy skills</a:t>
            </a:r>
          </a:p>
          <a:p>
            <a:pPr lvl="1">
              <a:lnSpc>
                <a:spcPct val="90000"/>
              </a:lnSpc>
            </a:pPr>
            <a:r>
              <a:rPr lang="en-US" sz="2600" dirty="0" smtClean="0"/>
              <a:t>Awareness of community resources</a:t>
            </a:r>
          </a:p>
          <a:p>
            <a:pPr lvl="1">
              <a:lnSpc>
                <a:spcPct val="90000"/>
              </a:lnSpc>
            </a:pPr>
            <a:r>
              <a:rPr lang="en-US" sz="2600" dirty="0" smtClean="0"/>
              <a:t>Leadership skills</a:t>
            </a:r>
          </a:p>
          <a:p>
            <a:pPr lvl="1">
              <a:lnSpc>
                <a:spcPct val="90000"/>
              </a:lnSpc>
            </a:pPr>
            <a:r>
              <a:rPr lang="en-US" sz="2600" dirty="0" smtClean="0"/>
              <a:t>Sense of community</a:t>
            </a:r>
          </a:p>
          <a:p>
            <a:pPr lvl="1">
              <a:lnSpc>
                <a:spcPct val="90000"/>
              </a:lnSpc>
            </a:pPr>
            <a:r>
              <a:rPr lang="en-US" sz="2600" dirty="0" smtClean="0"/>
              <a:t>Knowledge of civil rights</a:t>
            </a:r>
          </a:p>
          <a:p>
            <a:pPr lvl="1">
              <a:lnSpc>
                <a:spcPct val="90000"/>
              </a:lnSpc>
            </a:pPr>
            <a:r>
              <a:rPr lang="en-US" sz="2600" dirty="0" smtClean="0"/>
              <a:t>Increased self-esteem and self-confidence</a:t>
            </a:r>
          </a:p>
          <a:p>
            <a:pPr lvl="1">
              <a:lnSpc>
                <a:spcPct val="90000"/>
              </a:lnSpc>
            </a:pPr>
            <a:r>
              <a:rPr lang="en-US" sz="2600" dirty="0" smtClean="0"/>
              <a:t>Often set new personal goals</a:t>
            </a:r>
          </a:p>
          <a:p>
            <a:pPr>
              <a:lnSpc>
                <a:spcPct val="90000"/>
              </a:lnSpc>
            </a:pPr>
            <a:endParaRPr lang="en-US" sz="2600" dirty="0" smtClean="0"/>
          </a:p>
          <a:p>
            <a:pPr>
              <a:lnSpc>
                <a:spcPct val="90000"/>
              </a:lnSpc>
            </a:pPr>
            <a:endParaRPr lang="en-US" sz="2600" dirty="0" smtClean="0"/>
          </a:p>
        </p:txBody>
      </p:sp>
    </p:spTree>
    <p:extLst>
      <p:ext uri="{BB962C8B-B14F-4D97-AF65-F5344CB8AC3E}">
        <p14:creationId xmlns:p14="http://schemas.microsoft.com/office/powerpoint/2010/main" val="312812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p:txBody>
          <a:bodyPr/>
          <a:lstStyle/>
          <a:p>
            <a:pPr>
              <a:defRPr/>
            </a:pPr>
            <a:r>
              <a:rPr lang="en-US" dirty="0" smtClean="0"/>
              <a:t>Benefits of Mentoring to Mentees</a:t>
            </a:r>
          </a:p>
        </p:txBody>
      </p:sp>
      <p:sp>
        <p:nvSpPr>
          <p:cNvPr id="105474" name="Rectangle 3"/>
          <p:cNvSpPr>
            <a:spLocks noGrp="1" noChangeArrowheads="1"/>
          </p:cNvSpPr>
          <p:nvPr>
            <p:ph type="body" idx="1"/>
          </p:nvPr>
        </p:nvSpPr>
        <p:spPr/>
        <p:txBody>
          <a:bodyPr/>
          <a:lstStyle/>
          <a:p>
            <a:r>
              <a:rPr lang="en-US" sz="2600" dirty="0" smtClean="0"/>
              <a:t>Don’t have to start from scratch or re-invent the wheel</a:t>
            </a:r>
          </a:p>
          <a:p>
            <a:r>
              <a:rPr lang="en-US" sz="2600" dirty="0" smtClean="0"/>
              <a:t>Offers of hope, support, knowledge and resources</a:t>
            </a:r>
          </a:p>
          <a:p>
            <a:r>
              <a:rPr lang="en-US" sz="2600" dirty="0" smtClean="0"/>
              <a:t>Achievement of Independent Living goals</a:t>
            </a:r>
          </a:p>
          <a:p>
            <a:r>
              <a:rPr lang="en-US" sz="2600" dirty="0" smtClean="0"/>
              <a:t>Increases self-confidence and self-esteem</a:t>
            </a:r>
          </a:p>
        </p:txBody>
      </p:sp>
    </p:spTree>
    <p:extLst>
      <p:ext uri="{BB962C8B-B14F-4D97-AF65-F5344CB8AC3E}">
        <p14:creationId xmlns:p14="http://schemas.microsoft.com/office/powerpoint/2010/main" val="547977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Mentoring to the CIL	</a:t>
            </a:r>
            <a:endParaRPr lang="en-US" dirty="0"/>
          </a:p>
        </p:txBody>
      </p:sp>
      <p:sp>
        <p:nvSpPr>
          <p:cNvPr id="3" name="Content Placeholder 2"/>
          <p:cNvSpPr>
            <a:spLocks noGrp="1"/>
          </p:cNvSpPr>
          <p:nvPr>
            <p:ph idx="1"/>
          </p:nvPr>
        </p:nvSpPr>
        <p:spPr/>
        <p:txBody>
          <a:bodyPr/>
          <a:lstStyle/>
          <a:p>
            <a:r>
              <a:rPr lang="en-US" sz="2600" dirty="0" smtClean="0"/>
              <a:t>Expands the reach of the Center into the community </a:t>
            </a:r>
          </a:p>
          <a:p>
            <a:r>
              <a:rPr lang="en-US" sz="2600" dirty="0" smtClean="0"/>
              <a:t>Share their knowledge, expertise, and experiences</a:t>
            </a:r>
          </a:p>
          <a:p>
            <a:r>
              <a:rPr lang="en-US" sz="2600" dirty="0" smtClean="0"/>
              <a:t>Can speak about the Center and market and recruit within their personal networks</a:t>
            </a:r>
          </a:p>
          <a:p>
            <a:r>
              <a:rPr lang="en-US" sz="2600" dirty="0" smtClean="0"/>
              <a:t>Help our other programs so that more are served</a:t>
            </a:r>
            <a:r>
              <a:rPr lang="en-US" sz="2600" dirty="0" smtClean="0">
                <a:latin typeface="Tahoma" panose="020B0604030504040204" pitchFamily="34" charset="0"/>
                <a:ea typeface="Tahoma" panose="020B0604030504040204" pitchFamily="34" charset="0"/>
                <a:cs typeface="Tahoma" panose="020B0604030504040204" pitchFamily="34" charset="0"/>
              </a:rPr>
              <a:t>― </a:t>
            </a:r>
            <a:r>
              <a:rPr lang="en-US" sz="2600" dirty="0" smtClean="0"/>
              <a:t>never </a:t>
            </a:r>
            <a:r>
              <a:rPr lang="en-US" sz="2600" dirty="0"/>
              <a:t>enough staff</a:t>
            </a:r>
            <a:r>
              <a:rPr lang="en-US" sz="2600" dirty="0" smtClean="0"/>
              <a:t>!</a:t>
            </a:r>
          </a:p>
          <a:p>
            <a:r>
              <a:rPr lang="en-US" sz="2600" dirty="0" smtClean="0"/>
              <a:t>Expands our advocacy network</a:t>
            </a:r>
            <a:endParaRPr lang="en-US" sz="2600" dirty="0"/>
          </a:p>
          <a:p>
            <a:endParaRPr lang="en-US" sz="2600" dirty="0" smtClean="0"/>
          </a:p>
        </p:txBody>
      </p:sp>
    </p:spTree>
    <p:extLst>
      <p:ext uri="{BB962C8B-B14F-4D97-AF65-F5344CB8AC3E}">
        <p14:creationId xmlns:p14="http://schemas.microsoft.com/office/powerpoint/2010/main" val="1361513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pPr>
              <a:defRPr/>
            </a:pPr>
            <a:r>
              <a:rPr lang="en-US" dirty="0" smtClean="0"/>
              <a:t>Benefits of Mentoring to Community</a:t>
            </a:r>
          </a:p>
        </p:txBody>
      </p:sp>
      <p:sp>
        <p:nvSpPr>
          <p:cNvPr id="106498" name="Rectangle 3"/>
          <p:cNvSpPr>
            <a:spLocks noGrp="1" noChangeArrowheads="1"/>
          </p:cNvSpPr>
          <p:nvPr>
            <p:ph type="body" idx="1"/>
          </p:nvPr>
        </p:nvSpPr>
        <p:spPr/>
        <p:txBody>
          <a:bodyPr/>
          <a:lstStyle/>
          <a:p>
            <a:r>
              <a:rPr lang="en-US" sz="2600" b="1" dirty="0" smtClean="0"/>
              <a:t>Mentors and mentees often go on to contribute to their community by</a:t>
            </a:r>
            <a:r>
              <a:rPr lang="en-US" sz="2600" b="1" dirty="0" smtClean="0">
                <a:latin typeface="Tahoma" panose="020B0604030504040204" pitchFamily="34" charset="0"/>
                <a:ea typeface="Tahoma" panose="020B0604030504040204" pitchFamily="34" charset="0"/>
                <a:cs typeface="Tahoma" panose="020B0604030504040204" pitchFamily="34" charset="0"/>
              </a:rPr>
              <a:t>―</a:t>
            </a:r>
            <a:endParaRPr lang="en-US" sz="2600" b="1" dirty="0" smtClean="0"/>
          </a:p>
          <a:p>
            <a:pPr lvl="1"/>
            <a:r>
              <a:rPr lang="en-US" sz="2600" dirty="0" smtClean="0"/>
              <a:t>Volunteering</a:t>
            </a:r>
          </a:p>
          <a:p>
            <a:pPr lvl="1"/>
            <a:r>
              <a:rPr lang="en-US" sz="2600" dirty="0" smtClean="0"/>
              <a:t>Continuing education</a:t>
            </a:r>
          </a:p>
          <a:p>
            <a:pPr lvl="1"/>
            <a:r>
              <a:rPr lang="en-US" sz="2600" dirty="0" smtClean="0"/>
              <a:t>Finding employment</a:t>
            </a:r>
          </a:p>
          <a:p>
            <a:pPr lvl="1"/>
            <a:r>
              <a:rPr lang="en-US" sz="2600" dirty="0" smtClean="0"/>
              <a:t>Increasing their disability advocacy</a:t>
            </a:r>
          </a:p>
          <a:p>
            <a:endParaRPr lang="en-US" sz="2600" dirty="0" smtClean="0"/>
          </a:p>
          <a:p>
            <a:endParaRPr lang="en-US" sz="2600" dirty="0" smtClean="0"/>
          </a:p>
        </p:txBody>
      </p:sp>
    </p:spTree>
    <p:extLst>
      <p:ext uri="{BB962C8B-B14F-4D97-AF65-F5344CB8AC3E}">
        <p14:creationId xmlns:p14="http://schemas.microsoft.com/office/powerpoint/2010/main" val="2572171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dirty="0" smtClean="0">
                <a:effectLst/>
              </a:rPr>
              <a:t>In Conclusion</a:t>
            </a:r>
            <a:endParaRPr lang="en-US" sz="3600" dirty="0" smtClean="0"/>
          </a:p>
        </p:txBody>
      </p:sp>
      <p:sp>
        <p:nvSpPr>
          <p:cNvPr id="107522" name="Content Placeholder 3"/>
          <p:cNvSpPr>
            <a:spLocks noGrp="1"/>
          </p:cNvSpPr>
          <p:nvPr>
            <p:ph idx="1"/>
          </p:nvPr>
        </p:nvSpPr>
        <p:spPr>
          <a:xfrm>
            <a:off x="381000" y="990600"/>
            <a:ext cx="8382000" cy="5029200"/>
          </a:xfrm>
        </p:spPr>
        <p:txBody>
          <a:bodyPr/>
          <a:lstStyle/>
          <a:p>
            <a:pPr marL="0" indent="0">
              <a:buNone/>
            </a:pPr>
            <a:r>
              <a:rPr lang="en-US" sz="2600" b="1" dirty="0" smtClean="0"/>
              <a:t>Focus on the key</a:t>
            </a:r>
            <a:r>
              <a:rPr lang="en-US" sz="2600" dirty="0" smtClean="0"/>
              <a:t> </a:t>
            </a:r>
            <a:r>
              <a:rPr lang="en-US" sz="2600" b="1" dirty="0" smtClean="0"/>
              <a:t>components of an </a:t>
            </a:r>
            <a:r>
              <a:rPr lang="en-US" sz="2600" b="1" dirty="0"/>
              <a:t>effective peer mentor </a:t>
            </a:r>
            <a:r>
              <a:rPr lang="en-US" sz="2600" b="1" dirty="0" smtClean="0"/>
              <a:t>program</a:t>
            </a:r>
          </a:p>
          <a:p>
            <a:pPr lvl="1"/>
            <a:r>
              <a:rPr lang="en-US" sz="2600" dirty="0" smtClean="0"/>
              <a:t>Recruitment</a:t>
            </a:r>
          </a:p>
          <a:p>
            <a:pPr lvl="1"/>
            <a:r>
              <a:rPr lang="en-US" sz="2600" dirty="0" smtClean="0"/>
              <a:t>Peer mentor qualifications</a:t>
            </a:r>
          </a:p>
          <a:p>
            <a:pPr lvl="1"/>
            <a:r>
              <a:rPr lang="en-US" sz="2600" dirty="0" smtClean="0"/>
              <a:t>Training</a:t>
            </a:r>
          </a:p>
          <a:p>
            <a:pPr lvl="1"/>
            <a:r>
              <a:rPr lang="en-US" sz="2600" dirty="0" smtClean="0"/>
              <a:t>Supervision</a:t>
            </a:r>
          </a:p>
          <a:p>
            <a:pPr lvl="1"/>
            <a:r>
              <a:rPr lang="en-US" sz="2600" dirty="0" smtClean="0"/>
              <a:t>Evaluation </a:t>
            </a:r>
          </a:p>
          <a:p>
            <a:pPr lvl="1"/>
            <a:r>
              <a:rPr lang="en-US" sz="2600" dirty="0" smtClean="0"/>
              <a:t>Recognition</a:t>
            </a:r>
          </a:p>
          <a:p>
            <a:pPr>
              <a:buFont typeface="Tahoma" pitchFamily="34" charset="0"/>
              <a:buNone/>
            </a:pPr>
            <a:endParaRPr lang="en-US" sz="2600" dirty="0" smtClean="0"/>
          </a:p>
          <a:p>
            <a:pPr eaLnBrk="1" hangingPunct="1"/>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127415358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3"/>
          </a:xfrm>
        </p:spPr>
        <p:txBody>
          <a:bodyPr/>
          <a:lstStyle/>
          <a:p>
            <a:pPr eaLnBrk="1" hangingPunct="1">
              <a:defRPr/>
            </a:pPr>
            <a:r>
              <a:rPr lang="en-US" dirty="0" smtClean="0"/>
              <a:t/>
            </a:r>
            <a:br>
              <a:rPr lang="en-US" dirty="0" smtClean="0"/>
            </a:br>
            <a:r>
              <a:rPr lang="en-US" dirty="0" smtClean="0"/>
              <a:t>Don’t let </a:t>
            </a:r>
            <a:r>
              <a:rPr lang="en-US" dirty="0"/>
              <a:t>fear hold you back! </a:t>
            </a:r>
            <a:br>
              <a:rPr lang="en-US" dirty="0"/>
            </a:br>
            <a:endParaRPr lang="en-US" dirty="0" smtClean="0"/>
          </a:p>
        </p:txBody>
      </p:sp>
      <p:sp>
        <p:nvSpPr>
          <p:cNvPr id="107522" name="Content Placeholder 3"/>
          <p:cNvSpPr>
            <a:spLocks noGrp="1"/>
          </p:cNvSpPr>
          <p:nvPr>
            <p:ph idx="1"/>
          </p:nvPr>
        </p:nvSpPr>
        <p:spPr>
          <a:xfrm>
            <a:off x="381000" y="990600"/>
            <a:ext cx="8382000" cy="5029200"/>
          </a:xfrm>
        </p:spPr>
        <p:txBody>
          <a:bodyPr/>
          <a:lstStyle/>
          <a:p>
            <a:pPr>
              <a:buFont typeface="Tahoma" pitchFamily="34" charset="0"/>
              <a:buNone/>
            </a:pPr>
            <a:endParaRPr lang="en-US" sz="2600" dirty="0" smtClean="0"/>
          </a:p>
          <a:p>
            <a:pPr marL="0" indent="0" algn="ctr">
              <a:buNone/>
            </a:pPr>
            <a:r>
              <a:rPr lang="en-US" sz="2600" dirty="0" smtClean="0"/>
              <a:t>For all the barriers that can occur in offering a peer mentor program, the benefits to the mentors, mentees, and community are undeniable.  </a:t>
            </a:r>
          </a:p>
          <a:p>
            <a:pPr eaLnBrk="1" hangingPunct="1"/>
            <a:endParaRPr lang="en-US" sz="2600" dirty="0" smtClean="0"/>
          </a:p>
          <a:p>
            <a:pPr eaLnBrk="1" hangingPunct="1">
              <a:buFont typeface="Tahoma" pitchFamily="34" charset="0"/>
              <a:buNone/>
            </a:pPr>
            <a:endParaRPr lang="en-US" sz="2600" dirty="0" smtClean="0"/>
          </a:p>
        </p:txBody>
      </p:sp>
    </p:spTree>
    <p:extLst>
      <p:ext uri="{BB962C8B-B14F-4D97-AF65-F5344CB8AC3E}">
        <p14:creationId xmlns:p14="http://schemas.microsoft.com/office/powerpoint/2010/main" val="120759688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dirty="0">
                <a:effectLst/>
              </a:rPr>
              <a:t>For more information</a:t>
            </a:r>
          </a:p>
        </p:txBody>
      </p:sp>
      <p:sp>
        <p:nvSpPr>
          <p:cNvPr id="217091" name="Rectangle 3"/>
          <p:cNvSpPr>
            <a:spLocks noGrp="1" noChangeArrowheads="1"/>
          </p:cNvSpPr>
          <p:nvPr>
            <p:ph idx="1"/>
          </p:nvPr>
        </p:nvSpPr>
        <p:spPr>
          <a:xfrm>
            <a:off x="228600" y="990600"/>
            <a:ext cx="8534400" cy="5105400"/>
          </a:xfrm>
        </p:spPr>
        <p:txBody>
          <a:bodyPr/>
          <a:lstStyle/>
          <a:p>
            <a:pPr>
              <a:buFont typeface="Tahoma" pitchFamily="34" charset="0"/>
              <a:buNone/>
            </a:pPr>
            <a:r>
              <a:rPr lang="en-US" sz="2600" dirty="0"/>
              <a:t>Contact:</a:t>
            </a:r>
          </a:p>
          <a:p>
            <a:pPr lvl="1">
              <a:buNone/>
            </a:pPr>
            <a:r>
              <a:rPr lang="en-US" sz="2600" dirty="0" smtClean="0">
                <a:solidFill>
                  <a:schemeClr val="tx1"/>
                </a:solidFill>
              </a:rPr>
              <a:t>Amina Kruck </a:t>
            </a:r>
            <a:r>
              <a:rPr lang="en-US" sz="2600" dirty="0" smtClean="0"/>
              <a:t>– aminak@abil.org</a:t>
            </a:r>
          </a:p>
          <a:p>
            <a:pPr lvl="1">
              <a:buNone/>
            </a:pPr>
            <a:r>
              <a:rPr lang="en-US" sz="2600" dirty="0" smtClean="0"/>
              <a:t>April Reed – AprilR@abil.org</a:t>
            </a:r>
          </a:p>
          <a:p>
            <a:pPr lvl="1">
              <a:buNone/>
            </a:pPr>
            <a:endParaRPr lang="en-US" sz="2600" dirty="0"/>
          </a:p>
          <a:p>
            <a:endParaRPr lang="en-US" sz="2600" dirty="0"/>
          </a:p>
        </p:txBody>
      </p:sp>
    </p:spTree>
    <p:extLst>
      <p:ext uri="{BB962C8B-B14F-4D97-AF65-F5344CB8AC3E}">
        <p14:creationId xmlns:p14="http://schemas.microsoft.com/office/powerpoint/2010/main" val="3142978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124933" name="Rectangle 3"/>
          <p:cNvSpPr>
            <a:spLocks noGrp="1" noChangeArrowheads="1"/>
          </p:cNvSpPr>
          <p:nvPr>
            <p:ph type="body" idx="1"/>
          </p:nvPr>
        </p:nvSpPr>
        <p:spPr>
          <a:xfrm>
            <a:off x="152400" y="1143000"/>
            <a:ext cx="8842166"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400" dirty="0"/>
              <a:t>	</a:t>
            </a:r>
            <a:r>
              <a:rPr lang="en-US" dirty="0"/>
              <a:t>Support for development of this training was provided by the U.S. Department of Education, Rehabilitation Services Administration under grant number H132B120001</a:t>
            </a:r>
            <a:r>
              <a:rPr lang="en-US" dirty="0" smtClean="0"/>
              <a:t>. </a:t>
            </a:r>
            <a:r>
              <a:rPr lang="en-US" dirty="0"/>
              <a:t>No official endorsement of the Department of Education should be inferred. Permission is granted for duplication of any portion of this PowerPoint presentation, providing that the following credit is given to the project: </a:t>
            </a:r>
            <a:r>
              <a:rPr lang="en-US" b="1" dirty="0"/>
              <a:t>Developed as part of the CIL-NET, a project of the </a:t>
            </a:r>
            <a:r>
              <a:rPr lang="en-US" b="1" dirty="0" smtClean="0"/>
              <a:t>IL-NET</a:t>
            </a:r>
            <a:r>
              <a:rPr lang="en-US" b="1" dirty="0"/>
              <a:t>, an ILRU/NCIL/APRIL National Training and Technical Assistance Program.</a:t>
            </a:r>
            <a:endParaRPr lang="en-US" dirty="0"/>
          </a:p>
          <a:p>
            <a:pPr>
              <a:buFont typeface="Tahoma" pitchFamily="34" charset="0"/>
              <a:buNone/>
            </a:pPr>
            <a:endParaRPr lang="en-US" sz="22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9662</TotalTime>
  <Words>245</Words>
  <Application>Microsoft Office PowerPoint</Application>
  <PresentationFormat>On-screen Show (4:3)</PresentationFormat>
  <Paragraphs>53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Building an Effective Peer Support Program:  A Proven Volunteer Model  Far-Reaching Benefits of a Successful Peer Mentor Program</vt:lpstr>
      <vt:lpstr>Benefits of Mentoring to Mentors</vt:lpstr>
      <vt:lpstr>Benefits of Mentoring to Mentees</vt:lpstr>
      <vt:lpstr>Benefits of Mentoring to the CIL </vt:lpstr>
      <vt:lpstr>Benefits of Mentoring to Community</vt:lpstr>
      <vt:lpstr>In Conclusion</vt:lpstr>
      <vt:lpstr> Don’t let fear hold you back!  </vt:lpstr>
      <vt:lpstr>For more information</vt:lpstr>
      <vt:lpstr>CIL-NET Attribution</vt:lpstr>
    </vt:vector>
  </TitlesOfParts>
  <Company>Tirr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eleanor</cp:lastModifiedBy>
  <cp:revision>402</cp:revision>
  <cp:lastPrinted>2014-04-08T11:55:28Z</cp:lastPrinted>
  <dcterms:created xsi:type="dcterms:W3CDTF">2011-01-05T14:17:40Z</dcterms:created>
  <dcterms:modified xsi:type="dcterms:W3CDTF">2014-09-04T19:46:02Z</dcterms:modified>
</cp:coreProperties>
</file>