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62" r:id="rId2"/>
    <p:sldId id="291" r:id="rId3"/>
    <p:sldId id="286" r:id="rId4"/>
    <p:sldId id="287" r:id="rId5"/>
    <p:sldId id="288" r:id="rId6"/>
    <p:sldId id="289" r:id="rId7"/>
    <p:sldId id="290" r:id="rId8"/>
    <p:sldId id="310" r:id="rId9"/>
    <p:sldId id="293" r:id="rId10"/>
    <p:sldId id="294" r:id="rId11"/>
    <p:sldId id="295" r:id="rId12"/>
    <p:sldId id="296" r:id="rId13"/>
    <p:sldId id="297" r:id="rId14"/>
    <p:sldId id="298" r:id="rId15"/>
    <p:sldId id="299" r:id="rId16"/>
    <p:sldId id="300" r:id="rId17"/>
    <p:sldId id="306" r:id="rId18"/>
    <p:sldId id="292" r:id="rId19"/>
    <p:sldId id="277" r:id="rId20"/>
    <p:sldId id="284" r:id="rId21"/>
    <p:sldId id="307" r:id="rId22"/>
    <p:sldId id="285" r:id="rId23"/>
    <p:sldId id="308" r:id="rId24"/>
    <p:sldId id="280" r:id="rId25"/>
    <p:sldId id="281" r:id="rId26"/>
    <p:sldId id="283" r:id="rId27"/>
    <p:sldId id="309" r:id="rId28"/>
    <p:sldId id="274" r:id="rId2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66FF"/>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98" autoAdjust="0"/>
    <p:restoredTop sz="94671" autoAdjust="0"/>
  </p:normalViewPr>
  <p:slideViewPr>
    <p:cSldViewPr>
      <p:cViewPr varScale="1">
        <p:scale>
          <a:sx n="75" d="100"/>
          <a:sy n="75" d="100"/>
        </p:scale>
        <p:origin x="1314" y="6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0" d="100"/>
          <a:sy n="50" d="100"/>
        </p:scale>
        <p:origin x="1722"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1001928-0062-4440-9B34-AFD0EBA64CF5}" type="datetimeFigureOut">
              <a:rPr lang="en-US" smtClean="0"/>
              <a:pPr/>
              <a:t>7/29/2014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9309AF7-B1D0-4A14-9B96-720FF3C67A52}" type="slidenum">
              <a:rPr lang="en-US" smtClean="0"/>
              <a:pPr/>
              <a:t>‹#›</a:t>
            </a:fld>
            <a:endParaRPr lang="en-US"/>
          </a:p>
        </p:txBody>
      </p:sp>
    </p:spTree>
    <p:extLst>
      <p:ext uri="{BB962C8B-B14F-4D97-AF65-F5344CB8AC3E}">
        <p14:creationId xmlns:p14="http://schemas.microsoft.com/office/powerpoint/2010/main" val="29528965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9309AF7-B1D0-4A14-9B96-720FF3C67A52}" type="slidenum">
              <a:rPr lang="en-US" smtClean="0"/>
              <a:pPr/>
              <a:t>1</a:t>
            </a:fld>
            <a:endParaRPr lang="en-US"/>
          </a:p>
        </p:txBody>
      </p:sp>
    </p:spTree>
    <p:extLst>
      <p:ext uri="{BB962C8B-B14F-4D97-AF65-F5344CB8AC3E}">
        <p14:creationId xmlns:p14="http://schemas.microsoft.com/office/powerpoint/2010/main" val="32108103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anose="020B0604020202020204" pitchFamily="34" charset="0"/>
            </a:endParaRPr>
          </a:p>
        </p:txBody>
      </p:sp>
      <p:sp>
        <p:nvSpPr>
          <p:cNvPr id="317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9421" eaLnBrk="0" hangingPunct="0">
              <a:defRPr sz="2000" b="1">
                <a:solidFill>
                  <a:schemeClr val="tx1"/>
                </a:solidFill>
                <a:latin typeface="Arial" panose="020B0604020202020204" pitchFamily="34" charset="0"/>
              </a:defRPr>
            </a:lvl1pPr>
            <a:lvl2pPr marL="757066" indent="-291179" defTabSz="1009421" eaLnBrk="0" hangingPunct="0">
              <a:defRPr sz="2000" b="1">
                <a:solidFill>
                  <a:schemeClr val="tx1"/>
                </a:solidFill>
                <a:latin typeface="Arial" panose="020B0604020202020204" pitchFamily="34" charset="0"/>
              </a:defRPr>
            </a:lvl2pPr>
            <a:lvl3pPr marL="1164717" indent="-232943" defTabSz="1009421" eaLnBrk="0" hangingPunct="0">
              <a:defRPr sz="2000" b="1">
                <a:solidFill>
                  <a:schemeClr val="tx1"/>
                </a:solidFill>
                <a:latin typeface="Arial" panose="020B0604020202020204" pitchFamily="34" charset="0"/>
              </a:defRPr>
            </a:lvl3pPr>
            <a:lvl4pPr marL="1630604" indent="-232943" defTabSz="1009421" eaLnBrk="0" hangingPunct="0">
              <a:defRPr sz="2000" b="1">
                <a:solidFill>
                  <a:schemeClr val="tx1"/>
                </a:solidFill>
                <a:latin typeface="Arial" panose="020B0604020202020204" pitchFamily="34" charset="0"/>
              </a:defRPr>
            </a:lvl4pPr>
            <a:lvl5pPr marL="2096491" indent="-232943" defTabSz="1009421" eaLnBrk="0" hangingPunct="0">
              <a:defRPr sz="2000" b="1">
                <a:solidFill>
                  <a:schemeClr val="tx1"/>
                </a:solidFill>
                <a:latin typeface="Arial" panose="020B0604020202020204" pitchFamily="34" charset="0"/>
              </a:defRPr>
            </a:lvl5pPr>
            <a:lvl6pPr marL="2562377" indent="-232943" defTabSz="1009421" eaLnBrk="0" fontAlgn="base" hangingPunct="0">
              <a:spcBef>
                <a:spcPct val="0"/>
              </a:spcBef>
              <a:spcAft>
                <a:spcPct val="0"/>
              </a:spcAft>
              <a:defRPr sz="2000" b="1">
                <a:solidFill>
                  <a:schemeClr val="tx1"/>
                </a:solidFill>
                <a:latin typeface="Arial" panose="020B0604020202020204" pitchFamily="34" charset="0"/>
              </a:defRPr>
            </a:lvl6pPr>
            <a:lvl7pPr marL="3028264" indent="-232943" defTabSz="1009421" eaLnBrk="0" fontAlgn="base" hangingPunct="0">
              <a:spcBef>
                <a:spcPct val="0"/>
              </a:spcBef>
              <a:spcAft>
                <a:spcPct val="0"/>
              </a:spcAft>
              <a:defRPr sz="2000" b="1">
                <a:solidFill>
                  <a:schemeClr val="tx1"/>
                </a:solidFill>
                <a:latin typeface="Arial" panose="020B0604020202020204" pitchFamily="34" charset="0"/>
              </a:defRPr>
            </a:lvl7pPr>
            <a:lvl8pPr marL="3494151" indent="-232943" defTabSz="1009421" eaLnBrk="0" fontAlgn="base" hangingPunct="0">
              <a:spcBef>
                <a:spcPct val="0"/>
              </a:spcBef>
              <a:spcAft>
                <a:spcPct val="0"/>
              </a:spcAft>
              <a:defRPr sz="2000" b="1">
                <a:solidFill>
                  <a:schemeClr val="tx1"/>
                </a:solidFill>
                <a:latin typeface="Arial" panose="020B0604020202020204" pitchFamily="34" charset="0"/>
              </a:defRPr>
            </a:lvl8pPr>
            <a:lvl9pPr marL="3960038" indent="-232943" defTabSz="1009421" eaLnBrk="0" fontAlgn="base" hangingPunct="0">
              <a:spcBef>
                <a:spcPct val="0"/>
              </a:spcBef>
              <a:spcAft>
                <a:spcPct val="0"/>
              </a:spcAft>
              <a:defRPr sz="2000" b="1">
                <a:solidFill>
                  <a:schemeClr val="tx1"/>
                </a:solidFill>
                <a:latin typeface="Arial" panose="020B0604020202020204" pitchFamily="34" charset="0"/>
              </a:defRPr>
            </a:lvl9pPr>
          </a:lstStyle>
          <a:p>
            <a:pPr eaLnBrk="1" hangingPunct="1"/>
            <a:fld id="{C84EA667-12DB-4AF5-B613-7D361396A2A4}" type="slidenum">
              <a:rPr lang="en-US" sz="1300" b="0"/>
              <a:pPr eaLnBrk="1" hangingPunct="1"/>
              <a:t>24</a:t>
            </a:fld>
            <a:endParaRPr lang="en-US" sz="1300" b="0"/>
          </a:p>
        </p:txBody>
      </p:sp>
    </p:spTree>
    <p:extLst>
      <p:ext uri="{BB962C8B-B14F-4D97-AF65-F5344CB8AC3E}">
        <p14:creationId xmlns:p14="http://schemas.microsoft.com/office/powerpoint/2010/main" val="8939726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anose="020B0604020202020204" pitchFamily="34" charset="0"/>
            </a:endParaRPr>
          </a:p>
        </p:txBody>
      </p:sp>
      <p:sp>
        <p:nvSpPr>
          <p:cNvPr id="327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9421" eaLnBrk="0" hangingPunct="0">
              <a:defRPr sz="2000" b="1">
                <a:solidFill>
                  <a:schemeClr val="tx1"/>
                </a:solidFill>
                <a:latin typeface="Arial" panose="020B0604020202020204" pitchFamily="34" charset="0"/>
              </a:defRPr>
            </a:lvl1pPr>
            <a:lvl2pPr marL="757066" indent="-291179" defTabSz="1009421" eaLnBrk="0" hangingPunct="0">
              <a:defRPr sz="2000" b="1">
                <a:solidFill>
                  <a:schemeClr val="tx1"/>
                </a:solidFill>
                <a:latin typeface="Arial" panose="020B0604020202020204" pitchFamily="34" charset="0"/>
              </a:defRPr>
            </a:lvl2pPr>
            <a:lvl3pPr marL="1164717" indent="-232943" defTabSz="1009421" eaLnBrk="0" hangingPunct="0">
              <a:defRPr sz="2000" b="1">
                <a:solidFill>
                  <a:schemeClr val="tx1"/>
                </a:solidFill>
                <a:latin typeface="Arial" panose="020B0604020202020204" pitchFamily="34" charset="0"/>
              </a:defRPr>
            </a:lvl3pPr>
            <a:lvl4pPr marL="1630604" indent="-232943" defTabSz="1009421" eaLnBrk="0" hangingPunct="0">
              <a:defRPr sz="2000" b="1">
                <a:solidFill>
                  <a:schemeClr val="tx1"/>
                </a:solidFill>
                <a:latin typeface="Arial" panose="020B0604020202020204" pitchFamily="34" charset="0"/>
              </a:defRPr>
            </a:lvl4pPr>
            <a:lvl5pPr marL="2096491" indent="-232943" defTabSz="1009421" eaLnBrk="0" hangingPunct="0">
              <a:defRPr sz="2000" b="1">
                <a:solidFill>
                  <a:schemeClr val="tx1"/>
                </a:solidFill>
                <a:latin typeface="Arial" panose="020B0604020202020204" pitchFamily="34" charset="0"/>
              </a:defRPr>
            </a:lvl5pPr>
            <a:lvl6pPr marL="2562377" indent="-232943" defTabSz="1009421" eaLnBrk="0" fontAlgn="base" hangingPunct="0">
              <a:spcBef>
                <a:spcPct val="0"/>
              </a:spcBef>
              <a:spcAft>
                <a:spcPct val="0"/>
              </a:spcAft>
              <a:defRPr sz="2000" b="1">
                <a:solidFill>
                  <a:schemeClr val="tx1"/>
                </a:solidFill>
                <a:latin typeface="Arial" panose="020B0604020202020204" pitchFamily="34" charset="0"/>
              </a:defRPr>
            </a:lvl6pPr>
            <a:lvl7pPr marL="3028264" indent="-232943" defTabSz="1009421" eaLnBrk="0" fontAlgn="base" hangingPunct="0">
              <a:spcBef>
                <a:spcPct val="0"/>
              </a:spcBef>
              <a:spcAft>
                <a:spcPct val="0"/>
              </a:spcAft>
              <a:defRPr sz="2000" b="1">
                <a:solidFill>
                  <a:schemeClr val="tx1"/>
                </a:solidFill>
                <a:latin typeface="Arial" panose="020B0604020202020204" pitchFamily="34" charset="0"/>
              </a:defRPr>
            </a:lvl7pPr>
            <a:lvl8pPr marL="3494151" indent="-232943" defTabSz="1009421" eaLnBrk="0" fontAlgn="base" hangingPunct="0">
              <a:spcBef>
                <a:spcPct val="0"/>
              </a:spcBef>
              <a:spcAft>
                <a:spcPct val="0"/>
              </a:spcAft>
              <a:defRPr sz="2000" b="1">
                <a:solidFill>
                  <a:schemeClr val="tx1"/>
                </a:solidFill>
                <a:latin typeface="Arial" panose="020B0604020202020204" pitchFamily="34" charset="0"/>
              </a:defRPr>
            </a:lvl8pPr>
            <a:lvl9pPr marL="3960038" indent="-232943" defTabSz="1009421" eaLnBrk="0" fontAlgn="base" hangingPunct="0">
              <a:spcBef>
                <a:spcPct val="0"/>
              </a:spcBef>
              <a:spcAft>
                <a:spcPct val="0"/>
              </a:spcAft>
              <a:defRPr sz="2000" b="1">
                <a:solidFill>
                  <a:schemeClr val="tx1"/>
                </a:solidFill>
                <a:latin typeface="Arial" panose="020B0604020202020204" pitchFamily="34" charset="0"/>
              </a:defRPr>
            </a:lvl9pPr>
          </a:lstStyle>
          <a:p>
            <a:pPr eaLnBrk="1" hangingPunct="1"/>
            <a:fld id="{D97562A2-00E2-43A1-B7E3-71420662BAB2}" type="slidenum">
              <a:rPr lang="en-US" sz="1300" b="0"/>
              <a:pPr eaLnBrk="1" hangingPunct="1"/>
              <a:t>25</a:t>
            </a:fld>
            <a:endParaRPr lang="en-US" sz="1300" b="0"/>
          </a:p>
        </p:txBody>
      </p:sp>
    </p:spTree>
    <p:extLst>
      <p:ext uri="{BB962C8B-B14F-4D97-AF65-F5344CB8AC3E}">
        <p14:creationId xmlns:p14="http://schemas.microsoft.com/office/powerpoint/2010/main" val="24579677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9309AF7-B1D0-4A14-9B96-720FF3C67A52}" type="slidenum">
              <a:rPr lang="en-US" smtClean="0"/>
              <a:pPr/>
              <a:t>26</a:t>
            </a:fld>
            <a:endParaRPr lang="en-US"/>
          </a:p>
        </p:txBody>
      </p:sp>
    </p:spTree>
    <p:extLst>
      <p:ext uri="{BB962C8B-B14F-4D97-AF65-F5344CB8AC3E}">
        <p14:creationId xmlns:p14="http://schemas.microsoft.com/office/powerpoint/2010/main" val="17360254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anose="020B0604020202020204" pitchFamily="34" charset="0"/>
            </a:endParaRPr>
          </a:p>
        </p:txBody>
      </p:sp>
      <p:sp>
        <p:nvSpPr>
          <p:cNvPr id="317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9421" eaLnBrk="0" hangingPunct="0">
              <a:defRPr sz="2000" b="1">
                <a:solidFill>
                  <a:schemeClr val="tx1"/>
                </a:solidFill>
                <a:latin typeface="Arial" panose="020B0604020202020204" pitchFamily="34" charset="0"/>
              </a:defRPr>
            </a:lvl1pPr>
            <a:lvl2pPr marL="757066" indent="-291179" defTabSz="1009421" eaLnBrk="0" hangingPunct="0">
              <a:defRPr sz="2000" b="1">
                <a:solidFill>
                  <a:schemeClr val="tx1"/>
                </a:solidFill>
                <a:latin typeface="Arial" panose="020B0604020202020204" pitchFamily="34" charset="0"/>
              </a:defRPr>
            </a:lvl2pPr>
            <a:lvl3pPr marL="1164717" indent="-232943" defTabSz="1009421" eaLnBrk="0" hangingPunct="0">
              <a:defRPr sz="2000" b="1">
                <a:solidFill>
                  <a:schemeClr val="tx1"/>
                </a:solidFill>
                <a:latin typeface="Arial" panose="020B0604020202020204" pitchFamily="34" charset="0"/>
              </a:defRPr>
            </a:lvl3pPr>
            <a:lvl4pPr marL="1630604" indent="-232943" defTabSz="1009421" eaLnBrk="0" hangingPunct="0">
              <a:defRPr sz="2000" b="1">
                <a:solidFill>
                  <a:schemeClr val="tx1"/>
                </a:solidFill>
                <a:latin typeface="Arial" panose="020B0604020202020204" pitchFamily="34" charset="0"/>
              </a:defRPr>
            </a:lvl4pPr>
            <a:lvl5pPr marL="2096491" indent="-232943" defTabSz="1009421" eaLnBrk="0" hangingPunct="0">
              <a:defRPr sz="2000" b="1">
                <a:solidFill>
                  <a:schemeClr val="tx1"/>
                </a:solidFill>
                <a:latin typeface="Arial" panose="020B0604020202020204" pitchFamily="34" charset="0"/>
              </a:defRPr>
            </a:lvl5pPr>
            <a:lvl6pPr marL="2562377" indent="-232943" defTabSz="1009421" eaLnBrk="0" fontAlgn="base" hangingPunct="0">
              <a:spcBef>
                <a:spcPct val="0"/>
              </a:spcBef>
              <a:spcAft>
                <a:spcPct val="0"/>
              </a:spcAft>
              <a:defRPr sz="2000" b="1">
                <a:solidFill>
                  <a:schemeClr val="tx1"/>
                </a:solidFill>
                <a:latin typeface="Arial" panose="020B0604020202020204" pitchFamily="34" charset="0"/>
              </a:defRPr>
            </a:lvl6pPr>
            <a:lvl7pPr marL="3028264" indent="-232943" defTabSz="1009421" eaLnBrk="0" fontAlgn="base" hangingPunct="0">
              <a:spcBef>
                <a:spcPct val="0"/>
              </a:spcBef>
              <a:spcAft>
                <a:spcPct val="0"/>
              </a:spcAft>
              <a:defRPr sz="2000" b="1">
                <a:solidFill>
                  <a:schemeClr val="tx1"/>
                </a:solidFill>
                <a:latin typeface="Arial" panose="020B0604020202020204" pitchFamily="34" charset="0"/>
              </a:defRPr>
            </a:lvl7pPr>
            <a:lvl8pPr marL="3494151" indent="-232943" defTabSz="1009421" eaLnBrk="0" fontAlgn="base" hangingPunct="0">
              <a:spcBef>
                <a:spcPct val="0"/>
              </a:spcBef>
              <a:spcAft>
                <a:spcPct val="0"/>
              </a:spcAft>
              <a:defRPr sz="2000" b="1">
                <a:solidFill>
                  <a:schemeClr val="tx1"/>
                </a:solidFill>
                <a:latin typeface="Arial" panose="020B0604020202020204" pitchFamily="34" charset="0"/>
              </a:defRPr>
            </a:lvl8pPr>
            <a:lvl9pPr marL="3960038" indent="-232943" defTabSz="1009421" eaLnBrk="0" fontAlgn="base" hangingPunct="0">
              <a:spcBef>
                <a:spcPct val="0"/>
              </a:spcBef>
              <a:spcAft>
                <a:spcPct val="0"/>
              </a:spcAft>
              <a:defRPr sz="2000" b="1">
                <a:solidFill>
                  <a:schemeClr val="tx1"/>
                </a:solidFill>
                <a:latin typeface="Arial" panose="020B0604020202020204" pitchFamily="34" charset="0"/>
              </a:defRPr>
            </a:lvl9pPr>
          </a:lstStyle>
          <a:p>
            <a:pPr eaLnBrk="1" hangingPunct="1"/>
            <a:fld id="{C84EA667-12DB-4AF5-B613-7D361396A2A4}" type="slidenum">
              <a:rPr lang="en-US" sz="1300" b="0"/>
              <a:pPr eaLnBrk="1" hangingPunct="1"/>
              <a:t>27</a:t>
            </a:fld>
            <a:endParaRPr lang="en-US" sz="1300" b="0"/>
          </a:p>
        </p:txBody>
      </p:sp>
    </p:spTree>
    <p:extLst>
      <p:ext uri="{BB962C8B-B14F-4D97-AF65-F5344CB8AC3E}">
        <p14:creationId xmlns:p14="http://schemas.microsoft.com/office/powerpoint/2010/main" val="8939726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itchFamily="34" charset="0"/>
            </a:endParaRPr>
          </a:p>
        </p:txBody>
      </p:sp>
      <p:sp>
        <p:nvSpPr>
          <p:cNvPr id="3379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800" b="1">
                <a:solidFill>
                  <a:schemeClr val="tx1"/>
                </a:solidFill>
                <a:latin typeface="Arial" pitchFamily="34" charset="0"/>
              </a:defRPr>
            </a:lvl1pPr>
            <a:lvl2pPr marL="710184" indent="-273147" eaLnBrk="0" hangingPunct="0">
              <a:defRPr sz="1800" b="1">
                <a:solidFill>
                  <a:schemeClr val="tx1"/>
                </a:solidFill>
                <a:latin typeface="Arial" pitchFamily="34" charset="0"/>
              </a:defRPr>
            </a:lvl2pPr>
            <a:lvl3pPr marL="1092591" indent="-218518" eaLnBrk="0" hangingPunct="0">
              <a:defRPr sz="1800" b="1">
                <a:solidFill>
                  <a:schemeClr val="tx1"/>
                </a:solidFill>
                <a:latin typeface="Arial" pitchFamily="34" charset="0"/>
              </a:defRPr>
            </a:lvl3pPr>
            <a:lvl4pPr marL="1529627" indent="-218518" eaLnBrk="0" hangingPunct="0">
              <a:defRPr sz="1800" b="1">
                <a:solidFill>
                  <a:schemeClr val="tx1"/>
                </a:solidFill>
                <a:latin typeface="Arial" pitchFamily="34" charset="0"/>
              </a:defRPr>
            </a:lvl4pPr>
            <a:lvl5pPr marL="1966663" indent="-218518" eaLnBrk="0" hangingPunct="0">
              <a:defRPr sz="1800" b="1">
                <a:solidFill>
                  <a:schemeClr val="tx1"/>
                </a:solidFill>
                <a:latin typeface="Arial" pitchFamily="34" charset="0"/>
              </a:defRPr>
            </a:lvl5pPr>
            <a:lvl6pPr marL="2403700" indent="-218518" eaLnBrk="0" fontAlgn="base" hangingPunct="0">
              <a:spcBef>
                <a:spcPct val="0"/>
              </a:spcBef>
              <a:spcAft>
                <a:spcPct val="0"/>
              </a:spcAft>
              <a:defRPr sz="1800" b="1">
                <a:solidFill>
                  <a:schemeClr val="tx1"/>
                </a:solidFill>
                <a:latin typeface="Arial" pitchFamily="34" charset="0"/>
              </a:defRPr>
            </a:lvl6pPr>
            <a:lvl7pPr marL="2840736" indent="-218518" eaLnBrk="0" fontAlgn="base" hangingPunct="0">
              <a:spcBef>
                <a:spcPct val="0"/>
              </a:spcBef>
              <a:spcAft>
                <a:spcPct val="0"/>
              </a:spcAft>
              <a:defRPr sz="1800" b="1">
                <a:solidFill>
                  <a:schemeClr val="tx1"/>
                </a:solidFill>
                <a:latin typeface="Arial" pitchFamily="34" charset="0"/>
              </a:defRPr>
            </a:lvl7pPr>
            <a:lvl8pPr marL="3277772" indent="-218518" eaLnBrk="0" fontAlgn="base" hangingPunct="0">
              <a:spcBef>
                <a:spcPct val="0"/>
              </a:spcBef>
              <a:spcAft>
                <a:spcPct val="0"/>
              </a:spcAft>
              <a:defRPr sz="1800" b="1">
                <a:solidFill>
                  <a:schemeClr val="tx1"/>
                </a:solidFill>
                <a:latin typeface="Arial" pitchFamily="34" charset="0"/>
              </a:defRPr>
            </a:lvl8pPr>
            <a:lvl9pPr marL="3714808" indent="-218518" eaLnBrk="0" fontAlgn="base" hangingPunct="0">
              <a:spcBef>
                <a:spcPct val="0"/>
              </a:spcBef>
              <a:spcAft>
                <a:spcPct val="0"/>
              </a:spcAft>
              <a:defRPr sz="1800" b="1">
                <a:solidFill>
                  <a:schemeClr val="tx1"/>
                </a:solidFill>
                <a:latin typeface="Arial" pitchFamily="34" charset="0"/>
              </a:defRPr>
            </a:lvl9pPr>
          </a:lstStyle>
          <a:p>
            <a:pPr eaLnBrk="1" hangingPunct="1"/>
            <a:fld id="{F21BB868-27E2-4694-AE34-0B3BF8C84213}" type="slidenum">
              <a:rPr lang="en-US" sz="1100" b="0"/>
              <a:pPr eaLnBrk="1" hangingPunct="1"/>
              <a:t>28</a:t>
            </a:fld>
            <a:endParaRPr lang="en-US" sz="1100" b="0"/>
          </a:p>
        </p:txBody>
      </p:sp>
    </p:spTree>
    <p:extLst>
      <p:ext uri="{BB962C8B-B14F-4D97-AF65-F5344CB8AC3E}">
        <p14:creationId xmlns:p14="http://schemas.microsoft.com/office/powerpoint/2010/main" val="2918769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9309AF7-B1D0-4A14-9B96-720FF3C67A52}" type="slidenum">
              <a:rPr lang="en-US" smtClean="0"/>
              <a:pPr/>
              <a:t>5</a:t>
            </a:fld>
            <a:endParaRPr lang="en-US"/>
          </a:p>
        </p:txBody>
      </p:sp>
    </p:spTree>
    <p:extLst>
      <p:ext uri="{BB962C8B-B14F-4D97-AF65-F5344CB8AC3E}">
        <p14:creationId xmlns:p14="http://schemas.microsoft.com/office/powerpoint/2010/main" val="31266313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9309AF7-B1D0-4A14-9B96-720FF3C67A52}" type="slidenum">
              <a:rPr lang="en-US" smtClean="0"/>
              <a:pPr/>
              <a:t>9</a:t>
            </a:fld>
            <a:endParaRPr lang="en-US"/>
          </a:p>
        </p:txBody>
      </p:sp>
    </p:spTree>
    <p:extLst>
      <p:ext uri="{BB962C8B-B14F-4D97-AF65-F5344CB8AC3E}">
        <p14:creationId xmlns:p14="http://schemas.microsoft.com/office/powerpoint/2010/main" val="3604542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9309AF7-B1D0-4A14-9B96-720FF3C67A52}" type="slidenum">
              <a:rPr lang="en-US" smtClean="0"/>
              <a:pPr/>
              <a:t>11</a:t>
            </a:fld>
            <a:endParaRPr lang="en-US"/>
          </a:p>
        </p:txBody>
      </p:sp>
    </p:spTree>
    <p:extLst>
      <p:ext uri="{BB962C8B-B14F-4D97-AF65-F5344CB8AC3E}">
        <p14:creationId xmlns:p14="http://schemas.microsoft.com/office/powerpoint/2010/main" val="3491128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anose="020B0604020202020204" pitchFamily="34" charset="0"/>
            </a:endParaRPr>
          </a:p>
        </p:txBody>
      </p:sp>
      <p:sp>
        <p:nvSpPr>
          <p:cNvPr id="286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9421" eaLnBrk="0" hangingPunct="0">
              <a:defRPr sz="2000" b="1">
                <a:solidFill>
                  <a:schemeClr val="tx1"/>
                </a:solidFill>
                <a:latin typeface="Arial" panose="020B0604020202020204" pitchFamily="34" charset="0"/>
              </a:defRPr>
            </a:lvl1pPr>
            <a:lvl2pPr marL="757066" indent="-291179" defTabSz="1009421" eaLnBrk="0" hangingPunct="0">
              <a:defRPr sz="2000" b="1">
                <a:solidFill>
                  <a:schemeClr val="tx1"/>
                </a:solidFill>
                <a:latin typeface="Arial" panose="020B0604020202020204" pitchFamily="34" charset="0"/>
              </a:defRPr>
            </a:lvl2pPr>
            <a:lvl3pPr marL="1164717" indent="-232943" defTabSz="1009421" eaLnBrk="0" hangingPunct="0">
              <a:defRPr sz="2000" b="1">
                <a:solidFill>
                  <a:schemeClr val="tx1"/>
                </a:solidFill>
                <a:latin typeface="Arial" panose="020B0604020202020204" pitchFamily="34" charset="0"/>
              </a:defRPr>
            </a:lvl3pPr>
            <a:lvl4pPr marL="1630604" indent="-232943" defTabSz="1009421" eaLnBrk="0" hangingPunct="0">
              <a:defRPr sz="2000" b="1">
                <a:solidFill>
                  <a:schemeClr val="tx1"/>
                </a:solidFill>
                <a:latin typeface="Arial" panose="020B0604020202020204" pitchFamily="34" charset="0"/>
              </a:defRPr>
            </a:lvl4pPr>
            <a:lvl5pPr marL="2096491" indent="-232943" defTabSz="1009421" eaLnBrk="0" hangingPunct="0">
              <a:defRPr sz="2000" b="1">
                <a:solidFill>
                  <a:schemeClr val="tx1"/>
                </a:solidFill>
                <a:latin typeface="Arial" panose="020B0604020202020204" pitchFamily="34" charset="0"/>
              </a:defRPr>
            </a:lvl5pPr>
            <a:lvl6pPr marL="2562377" indent="-232943" defTabSz="1009421" eaLnBrk="0" fontAlgn="base" hangingPunct="0">
              <a:spcBef>
                <a:spcPct val="0"/>
              </a:spcBef>
              <a:spcAft>
                <a:spcPct val="0"/>
              </a:spcAft>
              <a:defRPr sz="2000" b="1">
                <a:solidFill>
                  <a:schemeClr val="tx1"/>
                </a:solidFill>
                <a:latin typeface="Arial" panose="020B0604020202020204" pitchFamily="34" charset="0"/>
              </a:defRPr>
            </a:lvl6pPr>
            <a:lvl7pPr marL="3028264" indent="-232943" defTabSz="1009421" eaLnBrk="0" fontAlgn="base" hangingPunct="0">
              <a:spcBef>
                <a:spcPct val="0"/>
              </a:spcBef>
              <a:spcAft>
                <a:spcPct val="0"/>
              </a:spcAft>
              <a:defRPr sz="2000" b="1">
                <a:solidFill>
                  <a:schemeClr val="tx1"/>
                </a:solidFill>
                <a:latin typeface="Arial" panose="020B0604020202020204" pitchFamily="34" charset="0"/>
              </a:defRPr>
            </a:lvl7pPr>
            <a:lvl8pPr marL="3494151" indent="-232943" defTabSz="1009421" eaLnBrk="0" fontAlgn="base" hangingPunct="0">
              <a:spcBef>
                <a:spcPct val="0"/>
              </a:spcBef>
              <a:spcAft>
                <a:spcPct val="0"/>
              </a:spcAft>
              <a:defRPr sz="2000" b="1">
                <a:solidFill>
                  <a:schemeClr val="tx1"/>
                </a:solidFill>
                <a:latin typeface="Arial" panose="020B0604020202020204" pitchFamily="34" charset="0"/>
              </a:defRPr>
            </a:lvl8pPr>
            <a:lvl9pPr marL="3960038" indent="-232943" defTabSz="1009421" eaLnBrk="0" fontAlgn="base" hangingPunct="0">
              <a:spcBef>
                <a:spcPct val="0"/>
              </a:spcBef>
              <a:spcAft>
                <a:spcPct val="0"/>
              </a:spcAft>
              <a:defRPr sz="2000" b="1">
                <a:solidFill>
                  <a:schemeClr val="tx1"/>
                </a:solidFill>
                <a:latin typeface="Arial" panose="020B0604020202020204" pitchFamily="34" charset="0"/>
              </a:defRPr>
            </a:lvl9pPr>
          </a:lstStyle>
          <a:p>
            <a:pPr eaLnBrk="1" hangingPunct="1"/>
            <a:fld id="{2E9E3CD9-FABA-40D8-A8C7-AF5153E6AB8C}" type="slidenum">
              <a:rPr lang="en-US" sz="1300" b="0"/>
              <a:pPr eaLnBrk="1" hangingPunct="1"/>
              <a:t>19</a:t>
            </a:fld>
            <a:endParaRPr lang="en-US" sz="1300" b="0"/>
          </a:p>
        </p:txBody>
      </p:sp>
    </p:spTree>
    <p:extLst>
      <p:ext uri="{BB962C8B-B14F-4D97-AF65-F5344CB8AC3E}">
        <p14:creationId xmlns:p14="http://schemas.microsoft.com/office/powerpoint/2010/main" val="4265857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9309AF7-B1D0-4A14-9B96-720FF3C67A52}" type="slidenum">
              <a:rPr lang="en-US" smtClean="0"/>
              <a:pPr/>
              <a:t>20</a:t>
            </a:fld>
            <a:endParaRPr lang="en-US"/>
          </a:p>
        </p:txBody>
      </p:sp>
    </p:spTree>
    <p:extLst>
      <p:ext uri="{BB962C8B-B14F-4D97-AF65-F5344CB8AC3E}">
        <p14:creationId xmlns:p14="http://schemas.microsoft.com/office/powerpoint/2010/main" val="36025849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9309AF7-B1D0-4A14-9B96-720FF3C67A52}" type="slidenum">
              <a:rPr lang="en-US" smtClean="0"/>
              <a:pPr/>
              <a:t>21</a:t>
            </a:fld>
            <a:endParaRPr lang="en-US"/>
          </a:p>
        </p:txBody>
      </p:sp>
    </p:spTree>
    <p:extLst>
      <p:ext uri="{BB962C8B-B14F-4D97-AF65-F5344CB8AC3E}">
        <p14:creationId xmlns:p14="http://schemas.microsoft.com/office/powerpoint/2010/main" val="36025849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9309AF7-B1D0-4A14-9B96-720FF3C67A52}" type="slidenum">
              <a:rPr lang="en-US" smtClean="0"/>
              <a:pPr/>
              <a:t>22</a:t>
            </a:fld>
            <a:endParaRPr lang="en-US"/>
          </a:p>
        </p:txBody>
      </p:sp>
    </p:spTree>
    <p:extLst>
      <p:ext uri="{BB962C8B-B14F-4D97-AF65-F5344CB8AC3E}">
        <p14:creationId xmlns:p14="http://schemas.microsoft.com/office/powerpoint/2010/main" val="22442522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9309AF7-B1D0-4A14-9B96-720FF3C67A52}" type="slidenum">
              <a:rPr lang="en-US" smtClean="0"/>
              <a:pPr/>
              <a:t>23</a:t>
            </a:fld>
            <a:endParaRPr lang="en-US"/>
          </a:p>
        </p:txBody>
      </p:sp>
    </p:spTree>
    <p:extLst>
      <p:ext uri="{BB962C8B-B14F-4D97-AF65-F5344CB8AC3E}">
        <p14:creationId xmlns:p14="http://schemas.microsoft.com/office/powerpoint/2010/main" val="2244252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90600"/>
            <a:ext cx="8915400" cy="5181600"/>
          </a:xfrm>
          <a:prstGeom prst="rect">
            <a:avLst/>
          </a:prstGeom>
        </p:spPr>
        <p:txBody>
          <a:bodyPr/>
          <a:lstStyle>
            <a:lvl1pPr>
              <a:defRPr sz="2600">
                <a:latin typeface="Tahoma" panose="020B0604030504040204" pitchFamily="34" charset="0"/>
                <a:ea typeface="Tahoma" panose="020B0604030504040204" pitchFamily="34" charset="0"/>
                <a:cs typeface="Tahoma" panose="020B0604030504040204" pitchFamily="34" charset="0"/>
              </a:defRPr>
            </a:lvl1pPr>
            <a:lvl2pPr>
              <a:defRPr sz="2000">
                <a:latin typeface="Tahoma" panose="020B0604030504040204" pitchFamily="34" charset="0"/>
                <a:ea typeface="Tahoma" panose="020B0604030504040204" pitchFamily="34" charset="0"/>
                <a:cs typeface="Tahoma" panose="020B0604030504040204" pitchFamily="34" charset="0"/>
              </a:defRPr>
            </a:lvl2pPr>
            <a:lvl3pPr>
              <a:defRPr sz="1800">
                <a:latin typeface="Tahoma" panose="020B0604030504040204" pitchFamily="34" charset="0"/>
                <a:ea typeface="Tahoma" panose="020B0604030504040204" pitchFamily="34" charset="0"/>
                <a:cs typeface="Tahoma" panose="020B0604030504040204" pitchFamily="34" charset="0"/>
              </a:defRPr>
            </a:lvl3pPr>
            <a:lvl4pPr>
              <a:defRPr sz="1600">
                <a:latin typeface="Tahoma" panose="020B0604030504040204" pitchFamily="34" charset="0"/>
                <a:ea typeface="Tahoma" panose="020B0604030504040204" pitchFamily="34" charset="0"/>
                <a:cs typeface="Tahoma" panose="020B0604030504040204" pitchFamily="34" charset="0"/>
              </a:defRPr>
            </a:lvl4pPr>
            <a:lvl5pPr>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152400" y="152400"/>
            <a:ext cx="7924800" cy="715962"/>
          </a:xfrm>
          <a:prstGeom prst="rect">
            <a:avLst/>
          </a:prstGeom>
        </p:spPr>
        <p:txBody>
          <a:bodyPr>
            <a:normAutofit/>
          </a:bodyPr>
          <a:lstStyle>
            <a:lvl1pPr algn="l">
              <a:defRPr sz="2800" b="1">
                <a:solidFill>
                  <a:srgbClr val="333399"/>
                </a:solidFill>
                <a:latin typeface="Arial Rounded MT Bold" panose="020F0704030504030204" pitchFamily="34" charset="0"/>
              </a:defRPr>
            </a:lvl1pPr>
          </a:lstStyle>
          <a:p>
            <a:r>
              <a:rPr lang="en-US" smtClean="0"/>
              <a:t>Click to edit Master title style</a:t>
            </a:r>
            <a:endParaRPr lang="en-US"/>
          </a:p>
        </p:txBody>
      </p:sp>
      <p:sp>
        <p:nvSpPr>
          <p:cNvPr id="5" name="Footer Placeholder 4"/>
          <p:cNvSpPr>
            <a:spLocks noGrp="1"/>
          </p:cNvSpPr>
          <p:nvPr>
            <p:ph type="ftr" sz="quarter" idx="11"/>
          </p:nvPr>
        </p:nvSpPr>
        <p:spPr>
          <a:xfrm>
            <a:off x="152400" y="6416675"/>
            <a:ext cx="5867400" cy="365125"/>
          </a:xfrm>
        </p:spPr>
        <p:txBody>
          <a:bodyPr/>
          <a:lstStyle>
            <a:lvl1pPr algn="l">
              <a:defRPr sz="800">
                <a:latin typeface="Tahoma" panose="020B0604030504040204" pitchFamily="34" charset="0"/>
                <a:ea typeface="Tahoma" panose="020B0604030504040204" pitchFamily="34" charset="0"/>
                <a:cs typeface="Tahoma" panose="020B0604030504040204" pitchFamily="34" charset="0"/>
              </a:defRPr>
            </a:lvl1pPr>
          </a:lstStyle>
          <a:p>
            <a:r>
              <a:rPr lang="en-US" smtClean="0"/>
              <a:t>New Community Opportunities Center at ILRU – Independent Living Research Utilization</a:t>
            </a:r>
          </a:p>
          <a:p>
            <a:endParaRPr lang="en-US" sz="700" dirty="0"/>
          </a:p>
        </p:txBody>
      </p:sp>
      <p:sp>
        <p:nvSpPr>
          <p:cNvPr id="6" name="Slide Number Placeholder 5"/>
          <p:cNvSpPr>
            <a:spLocks noGrp="1"/>
          </p:cNvSpPr>
          <p:nvPr>
            <p:ph type="sldNum" sz="quarter" idx="12"/>
          </p:nvPr>
        </p:nvSpPr>
        <p:spPr>
          <a:xfrm>
            <a:off x="6705600" y="6356350"/>
            <a:ext cx="2362200" cy="365125"/>
          </a:xfrm>
        </p:spPr>
        <p:txBody>
          <a:bodyPr/>
          <a:lstStyle>
            <a:lvl1pPr>
              <a:defRPr sz="800">
                <a:latin typeface="Tahoma" panose="020B0604030504040204" pitchFamily="34" charset="0"/>
                <a:ea typeface="Tahoma" panose="020B0604030504040204" pitchFamily="34" charset="0"/>
                <a:cs typeface="Tahoma" panose="020B0604030504040204" pitchFamily="34" charset="0"/>
              </a:defRPr>
            </a:lvl1pPr>
          </a:lstStyle>
          <a:p>
            <a:fld id="{41DF81EA-3FD3-489D-828E-26F5BE85AF77}" type="slidenum">
              <a:rPr lang="en-US" smtClean="0"/>
              <a:pPr/>
              <a:t>‹#›</a:t>
            </a:fld>
            <a:endParaRPr lang="en-US"/>
          </a:p>
        </p:txBody>
      </p:sp>
    </p:spTree>
    <p:extLst>
      <p:ext uri="{BB962C8B-B14F-4D97-AF65-F5344CB8AC3E}">
        <p14:creationId xmlns:p14="http://schemas.microsoft.com/office/powerpoint/2010/main" val="190725050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7848600" cy="639762"/>
          </a:xfrm>
          <a:prstGeom prst="rect">
            <a:avLst/>
          </a:prstGeom>
        </p:spPr>
        <p:txBody>
          <a:bodyPr>
            <a:normAutofit/>
          </a:bodyPr>
          <a:lstStyle>
            <a:lvl1pPr algn="l">
              <a:defRPr sz="2800" b="1">
                <a:solidFill>
                  <a:schemeClr val="tx2"/>
                </a:solidFill>
                <a:latin typeface="Arial Rounded MT Bold" panose="020F0704030504030204"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152400" y="1219200"/>
            <a:ext cx="4343400" cy="4906963"/>
          </a:xfrm>
          <a:prstGeom prst="rect">
            <a:avLst/>
          </a:prstGeom>
        </p:spPr>
        <p:txBody>
          <a:bodyPr>
            <a:normAutofit/>
          </a:bodyPr>
          <a:lstStyle>
            <a:lvl1pPr>
              <a:defRPr sz="2400">
                <a:latin typeface="Tahoma" panose="020B0604030504040204" pitchFamily="34" charset="0"/>
                <a:ea typeface="Tahoma" panose="020B0604030504040204" pitchFamily="34" charset="0"/>
                <a:cs typeface="Tahoma" panose="020B0604030504040204" pitchFamily="34" charset="0"/>
              </a:defRPr>
            </a:lvl1pPr>
            <a:lvl2pPr>
              <a:defRPr sz="2000">
                <a:latin typeface="Tahoma" panose="020B0604030504040204" pitchFamily="34" charset="0"/>
                <a:ea typeface="Tahoma" panose="020B0604030504040204" pitchFamily="34" charset="0"/>
                <a:cs typeface="Tahoma" panose="020B0604030504040204" pitchFamily="34" charset="0"/>
              </a:defRPr>
            </a:lvl2pPr>
            <a:lvl3pPr>
              <a:defRPr sz="1800">
                <a:latin typeface="Tahoma" panose="020B0604030504040204" pitchFamily="34" charset="0"/>
                <a:ea typeface="Tahoma" panose="020B0604030504040204" pitchFamily="34" charset="0"/>
                <a:cs typeface="Tahoma" panose="020B0604030504040204" pitchFamily="34" charset="0"/>
              </a:defRPr>
            </a:lvl3pPr>
            <a:lvl4pPr>
              <a:defRPr sz="1600">
                <a:latin typeface="Tahoma" panose="020B0604030504040204" pitchFamily="34" charset="0"/>
                <a:ea typeface="Tahoma" panose="020B0604030504040204" pitchFamily="34" charset="0"/>
                <a:cs typeface="Tahoma" panose="020B0604030504040204" pitchFamily="34" charset="0"/>
              </a:defRPr>
            </a:lvl4pPr>
            <a:lvl5pPr>
              <a:defRPr sz="1600">
                <a:latin typeface="Tahoma" panose="020B0604030504040204" pitchFamily="34" charset="0"/>
                <a:ea typeface="Tahoma" panose="020B0604030504040204" pitchFamily="34" charset="0"/>
                <a:cs typeface="Tahoma" panose="020B0604030504040204"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219200"/>
            <a:ext cx="4267200" cy="4906963"/>
          </a:xfrm>
          <a:prstGeom prst="rect">
            <a:avLst/>
          </a:prstGeom>
        </p:spPr>
        <p:txBody>
          <a:bodyPr>
            <a:normAutofit/>
          </a:bodyPr>
          <a:lstStyle>
            <a:lvl1pPr>
              <a:defRPr sz="2400">
                <a:latin typeface="Tahoma" panose="020B0604030504040204" pitchFamily="34" charset="0"/>
                <a:ea typeface="Tahoma" panose="020B0604030504040204" pitchFamily="34" charset="0"/>
                <a:cs typeface="Tahoma" panose="020B0604030504040204" pitchFamily="34" charset="0"/>
              </a:defRPr>
            </a:lvl1pPr>
            <a:lvl2pPr>
              <a:defRPr sz="2000">
                <a:latin typeface="Tahoma" panose="020B0604030504040204" pitchFamily="34" charset="0"/>
                <a:ea typeface="Tahoma" panose="020B0604030504040204" pitchFamily="34" charset="0"/>
                <a:cs typeface="Tahoma" panose="020B0604030504040204" pitchFamily="34" charset="0"/>
              </a:defRPr>
            </a:lvl2pPr>
            <a:lvl3pPr>
              <a:defRPr sz="1800">
                <a:latin typeface="Tahoma" panose="020B0604030504040204" pitchFamily="34" charset="0"/>
                <a:ea typeface="Tahoma" panose="020B0604030504040204" pitchFamily="34" charset="0"/>
                <a:cs typeface="Tahoma" panose="020B0604030504040204" pitchFamily="34" charset="0"/>
              </a:defRPr>
            </a:lvl3pPr>
            <a:lvl4pPr>
              <a:defRPr sz="1600">
                <a:latin typeface="Tahoma" panose="020B0604030504040204" pitchFamily="34" charset="0"/>
                <a:ea typeface="Tahoma" panose="020B0604030504040204" pitchFamily="34" charset="0"/>
                <a:cs typeface="Tahoma" panose="020B0604030504040204" pitchFamily="34" charset="0"/>
              </a:defRPr>
            </a:lvl4pPr>
            <a:lvl5pPr>
              <a:defRPr sz="1600">
                <a:latin typeface="Tahoma" panose="020B0604030504040204" pitchFamily="34" charset="0"/>
                <a:ea typeface="Tahoma" panose="020B0604030504040204" pitchFamily="34" charset="0"/>
                <a:cs typeface="Tahoma" panose="020B0604030504040204"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304800" y="6340475"/>
            <a:ext cx="6019800" cy="365125"/>
          </a:xfrm>
        </p:spPr>
        <p:txBody>
          <a:bodyPr/>
          <a:lstStyle>
            <a:lvl1pPr algn="l">
              <a:defRPr sz="800">
                <a:latin typeface="Tahoma" panose="020B0604030504040204" pitchFamily="34" charset="0"/>
                <a:ea typeface="Tahoma" panose="020B0604030504040204" pitchFamily="34" charset="0"/>
                <a:cs typeface="Tahoma" panose="020B0604030504040204" pitchFamily="34" charset="0"/>
              </a:defRPr>
            </a:lvl1pPr>
          </a:lstStyle>
          <a:p>
            <a:r>
              <a:rPr lang="en-US" smtClean="0"/>
              <a:t>New Community Opportunities Center at ILRU – Independent Living Research Utilization</a:t>
            </a:r>
          </a:p>
          <a:p>
            <a:endParaRPr lang="en-US" sz="700" dirty="0"/>
          </a:p>
        </p:txBody>
      </p:sp>
      <p:sp>
        <p:nvSpPr>
          <p:cNvPr id="7" name="Slide Number Placeholder 6"/>
          <p:cNvSpPr>
            <a:spLocks noGrp="1"/>
          </p:cNvSpPr>
          <p:nvPr>
            <p:ph type="sldNum" sz="quarter" idx="12"/>
          </p:nvPr>
        </p:nvSpPr>
        <p:spPr/>
        <p:txBody>
          <a:bodyPr/>
          <a:lstStyle>
            <a:lvl1pPr>
              <a:defRPr sz="800">
                <a:latin typeface="Tahoma" panose="020B0604030504040204" pitchFamily="34" charset="0"/>
                <a:ea typeface="Tahoma" panose="020B0604030504040204" pitchFamily="34" charset="0"/>
                <a:cs typeface="Tahoma" panose="020B0604030504040204" pitchFamily="34" charset="0"/>
              </a:defRPr>
            </a:lvl1pPr>
          </a:lstStyle>
          <a:p>
            <a:fld id="{41DF81EA-3FD3-489D-828E-26F5BE85AF77}" type="slidenum">
              <a:rPr lang="en-US" smtClean="0"/>
              <a:pPr/>
              <a:t>‹#›</a:t>
            </a:fld>
            <a:endParaRPr lang="en-US"/>
          </a:p>
        </p:txBody>
      </p:sp>
    </p:spTree>
    <p:extLst>
      <p:ext uri="{BB962C8B-B14F-4D97-AF65-F5344CB8AC3E}">
        <p14:creationId xmlns:p14="http://schemas.microsoft.com/office/powerpoint/2010/main" val="3954479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4125362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763000" cy="715963"/>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295400"/>
            <a:ext cx="8534400" cy="4876800"/>
          </a:xfrm>
          <a:prstGeom prst="rect">
            <a:avLst/>
          </a:prstGeom>
        </p:spPr>
        <p:txBody>
          <a:bodyPr/>
          <a:lstStyle/>
          <a:p>
            <a:pPr lvl="0"/>
            <a:endParaRPr lang="en-US" noProof="0"/>
          </a:p>
        </p:txBody>
      </p:sp>
      <p:sp>
        <p:nvSpPr>
          <p:cNvPr id="4" name="Rectangle 6"/>
          <p:cNvSpPr>
            <a:spLocks noGrp="1" noChangeArrowheads="1"/>
          </p:cNvSpPr>
          <p:nvPr>
            <p:ph type="sldNum" sz="quarter" idx="10"/>
          </p:nvPr>
        </p:nvSpPr>
        <p:spPr>
          <a:ln/>
        </p:spPr>
        <p:txBody>
          <a:bodyPr/>
          <a:lstStyle>
            <a:lvl1pPr>
              <a:defRPr/>
            </a:lvl1pPr>
          </a:lstStyle>
          <a:p>
            <a:fld id="{54E8D74D-09CA-4DD4-9410-EF37F8E2BA58}" type="slidenum">
              <a:rPr lang="en-US"/>
              <a:pPr/>
              <a:t>‹#›</a:t>
            </a:fld>
            <a:endParaRPr lang="en-US"/>
          </a:p>
        </p:txBody>
      </p:sp>
    </p:spTree>
    <p:extLst>
      <p:ext uri="{BB962C8B-B14F-4D97-AF65-F5344CB8AC3E}">
        <p14:creationId xmlns:p14="http://schemas.microsoft.com/office/powerpoint/2010/main" val="2616040182"/>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gi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0" y="6356350"/>
            <a:ext cx="5257800" cy="365125"/>
          </a:xfrm>
          <a:prstGeom prst="rect">
            <a:avLst/>
          </a:prstGeom>
        </p:spPr>
        <p:txBody>
          <a:bodyPr vert="horz" lIns="91440" tIns="45720" rIns="91440" bIns="45720" rtlCol="0" anchor="ctr"/>
          <a:lstStyle>
            <a:lvl1pPr algn="ctr">
              <a:defRPr sz="8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r>
              <a:rPr lang="en-US" dirty="0" smtClean="0"/>
              <a:t>New Community Opportunities Center at ILRU – Independent Living Research Utilization</a:t>
            </a:r>
          </a:p>
          <a:p>
            <a:endParaRPr lang="en-US" sz="700" dirty="0"/>
          </a:p>
        </p:txBody>
      </p:sp>
      <p:sp>
        <p:nvSpPr>
          <p:cNvPr id="6" name="Slide Number Placeholder 5"/>
          <p:cNvSpPr>
            <a:spLocks noGrp="1"/>
          </p:cNvSpPr>
          <p:nvPr>
            <p:ph type="sldNum" sz="quarter" idx="4"/>
          </p:nvPr>
        </p:nvSpPr>
        <p:spPr>
          <a:xfrm>
            <a:off x="6553200" y="6356350"/>
            <a:ext cx="2362200" cy="365125"/>
          </a:xfrm>
          <a:prstGeom prst="rect">
            <a:avLst/>
          </a:prstGeom>
        </p:spPr>
        <p:txBody>
          <a:bodyPr vert="horz" lIns="91440" tIns="45720" rIns="91440" bIns="45720" rtlCol="0" anchor="ctr"/>
          <a:lstStyle>
            <a:lvl1pPr algn="r">
              <a:defRPr sz="8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fld id="{41DF81EA-3FD3-489D-828E-26F5BE85AF77}" type="slidenum">
              <a:rPr lang="en-US" smtClean="0"/>
              <a:pPr/>
              <a:t>‹#›</a:t>
            </a:fld>
            <a:endParaRPr lang="en-US"/>
          </a:p>
        </p:txBody>
      </p:sp>
      <p:pic>
        <p:nvPicPr>
          <p:cNvPr id="11" name="Picture 10"/>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924800" y="152400"/>
            <a:ext cx="990600" cy="476250"/>
          </a:xfrm>
          <a:prstGeom prst="rect">
            <a:avLst/>
          </a:prstGeom>
        </p:spPr>
      </p:pic>
    </p:spTree>
    <p:extLst>
      <p:ext uri="{BB962C8B-B14F-4D97-AF65-F5344CB8AC3E}">
        <p14:creationId xmlns:p14="http://schemas.microsoft.com/office/powerpoint/2010/main" val="1849402814"/>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53" r:id="rId3"/>
    <p:sldLayoutId id="2147483654"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www.gsil.org/" TargetMode="External"/><Relationship Id="rId2" Type="http://schemas.openxmlformats.org/officeDocument/2006/relationships/hyperlink" Target="mailto:pdarling@gsil.org"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mailto:davidh@mcil-mn.org"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www.mcil-mn.org/"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www.lvcil.org/" TargetMode="External"/><Relationship Id="rId2" Type="http://schemas.openxmlformats.org/officeDocument/2006/relationships/hyperlink" Target="mailto:AmyBeck@lvcil.org"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6" name="Rectangle 3"/>
          <p:cNvSpPr>
            <a:spLocks noChangeArrowheads="1"/>
          </p:cNvSpPr>
          <p:nvPr/>
        </p:nvSpPr>
        <p:spPr bwMode="auto">
          <a:xfrm>
            <a:off x="76200" y="1295400"/>
            <a:ext cx="8915400" cy="4994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sz="2200" b="1" dirty="0" smtClean="0">
                <a:solidFill>
                  <a:srgbClr val="333399"/>
                </a:solidFill>
                <a:latin typeface="Arial Rounded MT Bold"/>
              </a:rPr>
              <a:t>Expanding CIL Capacity through Youth Transition Services: Collaborating with School Districts and Vocational Rehabilitation</a:t>
            </a:r>
          </a:p>
          <a:p>
            <a:pPr algn="ctr">
              <a:spcBef>
                <a:spcPct val="20000"/>
              </a:spcBef>
              <a:buClr>
                <a:schemeClr val="accent2"/>
              </a:buClr>
              <a:buFont typeface="Tahoma" pitchFamily="34" charset="0"/>
              <a:buNone/>
            </a:pPr>
            <a:endParaRPr lang="en-US" dirty="0" smtClean="0"/>
          </a:p>
          <a:p>
            <a:pPr algn="ctr">
              <a:spcBef>
                <a:spcPct val="20000"/>
              </a:spcBef>
              <a:buClr>
                <a:schemeClr val="accent2"/>
              </a:buClr>
              <a:buFont typeface="Tahoma" pitchFamily="34" charset="0"/>
              <a:buNone/>
            </a:pPr>
            <a:endParaRPr lang="en-US" sz="2400" dirty="0" smtClean="0">
              <a:solidFill>
                <a:srgbClr val="0033CC"/>
              </a:solidFill>
              <a:latin typeface="Arial Rounded MT Bold" panose="020F0704030504030204" pitchFamily="34" charset="0"/>
            </a:endParaRPr>
          </a:p>
          <a:p>
            <a:pPr algn="ctr">
              <a:spcBef>
                <a:spcPct val="20000"/>
              </a:spcBef>
              <a:buClr>
                <a:schemeClr val="accent2"/>
              </a:buClr>
              <a:buFont typeface="Tahoma" pitchFamily="34" charset="0"/>
              <a:buNone/>
            </a:pPr>
            <a:endParaRPr lang="en-US" sz="1400" dirty="0" smtClean="0">
              <a:solidFill>
                <a:srgbClr val="333399"/>
              </a:solidFill>
              <a:latin typeface="Arial Rounded MT Bold"/>
            </a:endParaRPr>
          </a:p>
          <a:p>
            <a:pPr algn="ctr">
              <a:spcBef>
                <a:spcPct val="20000"/>
              </a:spcBef>
              <a:buClr>
                <a:schemeClr val="accent2"/>
              </a:buClr>
              <a:buFont typeface="Tahoma" pitchFamily="34" charset="0"/>
              <a:buNone/>
            </a:pPr>
            <a:endParaRPr lang="en-US" sz="1600" i="1" dirty="0" smtClean="0">
              <a:solidFill>
                <a:srgbClr val="333399"/>
              </a:solidFill>
              <a:latin typeface="Arial Rounded MT Bold"/>
            </a:endParaRPr>
          </a:p>
        </p:txBody>
      </p:sp>
      <p:sp>
        <p:nvSpPr>
          <p:cNvPr id="3" name="Content Placeholder 2"/>
          <p:cNvSpPr>
            <a:spLocks noGrp="1"/>
          </p:cNvSpPr>
          <p:nvPr>
            <p:ph idx="1"/>
          </p:nvPr>
        </p:nvSpPr>
        <p:spPr>
          <a:xfrm>
            <a:off x="228600" y="2286000"/>
            <a:ext cx="8763000" cy="3810000"/>
          </a:xfrm>
        </p:spPr>
        <p:txBody>
          <a:bodyPr/>
          <a:lstStyle/>
          <a:p>
            <a:pPr marL="0" indent="0" algn="ctr">
              <a:buNone/>
            </a:pPr>
            <a:r>
              <a:rPr lang="en-US" sz="2400" b="1" i="1" dirty="0" smtClean="0">
                <a:solidFill>
                  <a:srgbClr val="333399"/>
                </a:solidFill>
                <a:latin typeface="Arial Rounded MT Bold" panose="020F0704030504030204" pitchFamily="34" charset="0"/>
              </a:rPr>
              <a:t>Overview of Three Example CILs</a:t>
            </a:r>
            <a:r>
              <a:rPr lang="en-US" sz="2400" i="1" dirty="0">
                <a:solidFill>
                  <a:srgbClr val="0033CC"/>
                </a:solidFill>
                <a:latin typeface="Arial Rounded MT Bold" panose="020F0704030504030204" pitchFamily="34" charset="0"/>
              </a:rPr>
              <a:t/>
            </a:r>
            <a:br>
              <a:rPr lang="en-US" sz="2400" i="1" dirty="0">
                <a:solidFill>
                  <a:srgbClr val="0033CC"/>
                </a:solidFill>
                <a:latin typeface="Arial Rounded MT Bold" panose="020F0704030504030204" pitchFamily="34" charset="0"/>
              </a:rPr>
            </a:br>
            <a:endParaRPr lang="en-US" sz="2400" i="1" dirty="0">
              <a:solidFill>
                <a:srgbClr val="0033CC"/>
              </a:solidFill>
              <a:latin typeface="Arial Rounded MT Bold" panose="020F0704030504030204" pitchFamily="34" charset="0"/>
            </a:endParaRPr>
          </a:p>
          <a:p>
            <a:pPr marL="0" indent="0" algn="ctr">
              <a:buNone/>
            </a:pPr>
            <a:r>
              <a:rPr lang="en-US" sz="2000" dirty="0">
                <a:solidFill>
                  <a:srgbClr val="333399"/>
                </a:solidFill>
                <a:latin typeface="Arial Rounded MT Bold" pitchFamily="34" charset="0"/>
              </a:rPr>
              <a:t>August 12, 2014</a:t>
            </a:r>
          </a:p>
          <a:p>
            <a:pPr marL="0" indent="0" algn="ctr">
              <a:buNone/>
            </a:pPr>
            <a:r>
              <a:rPr lang="en-US" sz="2000" dirty="0" smtClean="0">
                <a:solidFill>
                  <a:srgbClr val="333399"/>
                </a:solidFill>
                <a:latin typeface="Arial Rounded MT Bold" pitchFamily="34" charset="0"/>
              </a:rPr>
              <a:t>9:30 </a:t>
            </a:r>
            <a:r>
              <a:rPr lang="en-US" sz="2000" dirty="0">
                <a:solidFill>
                  <a:srgbClr val="333399"/>
                </a:solidFill>
                <a:latin typeface="Arial Rounded MT Bold" pitchFamily="34" charset="0"/>
              </a:rPr>
              <a:t>a.m</a:t>
            </a:r>
            <a:r>
              <a:rPr lang="en-US" sz="2000" dirty="0" smtClean="0">
                <a:solidFill>
                  <a:srgbClr val="333399"/>
                </a:solidFill>
                <a:latin typeface="Arial Rounded MT Bold" pitchFamily="34" charset="0"/>
              </a:rPr>
              <a:t>. – 10:15 </a:t>
            </a:r>
            <a:r>
              <a:rPr lang="en-US" sz="2000" dirty="0">
                <a:solidFill>
                  <a:srgbClr val="333399"/>
                </a:solidFill>
                <a:latin typeface="Arial Rounded MT Bold" pitchFamily="34" charset="0"/>
              </a:rPr>
              <a:t>a.m.</a:t>
            </a:r>
            <a:endParaRPr lang="en-US" sz="2000" i="1" dirty="0">
              <a:solidFill>
                <a:srgbClr val="333399"/>
              </a:solidFill>
              <a:latin typeface="Arial Rounded MT Bold" pitchFamily="34" charset="0"/>
            </a:endParaRPr>
          </a:p>
          <a:p>
            <a:pPr marL="0" indent="0" algn="ctr">
              <a:buNone/>
            </a:pPr>
            <a:endParaRPr lang="en-US" sz="2000" i="1" dirty="0">
              <a:solidFill>
                <a:srgbClr val="333399"/>
              </a:solidFill>
              <a:latin typeface="Arial Rounded MT Bold" pitchFamily="34" charset="0"/>
            </a:endParaRPr>
          </a:p>
          <a:p>
            <a:pPr marL="0" indent="0" algn="ctr">
              <a:buNone/>
            </a:pPr>
            <a:r>
              <a:rPr lang="en-US" sz="2000" i="1" dirty="0">
                <a:solidFill>
                  <a:srgbClr val="333399"/>
                </a:solidFill>
                <a:latin typeface="Arial Rounded MT Bold" pitchFamily="34" charset="0"/>
              </a:rPr>
              <a:t>Presenters:</a:t>
            </a:r>
            <a:endParaRPr lang="en-US" sz="2000" dirty="0"/>
          </a:p>
          <a:p>
            <a:pPr marL="0" indent="0" algn="ctr">
              <a:buNone/>
            </a:pPr>
            <a:r>
              <a:rPr lang="en-US" sz="2000" dirty="0" smtClean="0">
                <a:solidFill>
                  <a:srgbClr val="333399"/>
                </a:solidFill>
                <a:latin typeface="Arial Rounded MT Bold" pitchFamily="34" charset="0"/>
              </a:rPr>
              <a:t>Amy Beck</a:t>
            </a:r>
          </a:p>
          <a:p>
            <a:pPr marL="0" indent="0" algn="ctr">
              <a:buNone/>
            </a:pPr>
            <a:r>
              <a:rPr lang="en-US" sz="2000" dirty="0" smtClean="0">
                <a:solidFill>
                  <a:srgbClr val="333399"/>
                </a:solidFill>
                <a:latin typeface="Arial Rounded MT Bold" pitchFamily="34" charset="0"/>
              </a:rPr>
              <a:t>Peter Darling</a:t>
            </a:r>
          </a:p>
          <a:p>
            <a:pPr marL="0" indent="0" algn="ctr">
              <a:buNone/>
            </a:pPr>
            <a:r>
              <a:rPr lang="en-US" sz="2000" dirty="0" smtClean="0">
                <a:solidFill>
                  <a:srgbClr val="333399"/>
                </a:solidFill>
                <a:latin typeface="Arial Rounded MT Bold" pitchFamily="34" charset="0"/>
              </a:rPr>
              <a:t>David </a:t>
            </a:r>
            <a:r>
              <a:rPr lang="en-US" sz="2000" dirty="0">
                <a:solidFill>
                  <a:srgbClr val="333399"/>
                </a:solidFill>
                <a:latin typeface="Arial Rounded MT Bold" pitchFamily="34" charset="0"/>
              </a:rPr>
              <a:t>Hancox</a:t>
            </a:r>
          </a:p>
          <a:p>
            <a:pPr marL="0" indent="0" algn="ctr">
              <a:buNone/>
            </a:pPr>
            <a:endParaRPr lang="en-US" sz="2000" dirty="0">
              <a:solidFill>
                <a:srgbClr val="333399"/>
              </a:solidFill>
              <a:latin typeface="Arial Rounded MT Bold" pitchFamily="34" charset="0"/>
            </a:endParaRPr>
          </a:p>
          <a:p>
            <a:pPr marL="0" indent="0">
              <a:buNone/>
            </a:pPr>
            <a:endParaRPr lang="en-US" sz="2000" dirty="0"/>
          </a:p>
        </p:txBody>
      </p:sp>
      <p:sp>
        <p:nvSpPr>
          <p:cNvPr id="2" name="Title 1"/>
          <p:cNvSpPr>
            <a:spLocks noGrp="1"/>
          </p:cNvSpPr>
          <p:nvPr>
            <p:ph type="title"/>
          </p:nvPr>
        </p:nvSpPr>
        <p:spPr/>
        <p:txBody>
          <a:bodyPr>
            <a:normAutofit fontScale="90000"/>
          </a:bodyPr>
          <a:lstStyle/>
          <a:p>
            <a:r>
              <a:rPr lang="en-US" i="1" dirty="0" smtClean="0">
                <a:ea typeface="ＭＳ Ｐゴシック" pitchFamily="-112" charset="-128"/>
              </a:rPr>
              <a:t>New Community Opportunities Center at ILRU Presents…</a:t>
            </a:r>
            <a:br>
              <a:rPr lang="en-US" i="1" dirty="0" smtClean="0">
                <a:ea typeface="ＭＳ Ｐゴシック" pitchFamily="-112" charset="-128"/>
              </a:rPr>
            </a:br>
            <a:endParaRPr lang="en-US"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
        <p:nvSpPr>
          <p:cNvPr id="5" name="Slide Number Placeholder 4"/>
          <p:cNvSpPr>
            <a:spLocks noGrp="1"/>
          </p:cNvSpPr>
          <p:nvPr>
            <p:ph type="sldNum" sz="quarter" idx="12"/>
          </p:nvPr>
        </p:nvSpPr>
        <p:spPr/>
        <p:txBody>
          <a:bodyPr/>
          <a:lstStyle/>
          <a:p>
            <a:fld id="{41DF81EA-3FD3-489D-828E-26F5BE85AF77}" type="slidenum">
              <a:rPr lang="en-US" smtClean="0"/>
              <a:pPr/>
              <a:t>1</a:t>
            </a:fld>
            <a:endParaRPr lang="en-US"/>
          </a:p>
        </p:txBody>
      </p:sp>
    </p:spTree>
    <p:extLst>
      <p:ext uri="{BB962C8B-B14F-4D97-AF65-F5344CB8AC3E}">
        <p14:creationId xmlns:p14="http://schemas.microsoft.com/office/powerpoint/2010/main" val="38308311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04800" y="838200"/>
            <a:ext cx="8610600" cy="5410200"/>
          </a:xfrm>
        </p:spPr>
        <p:txBody>
          <a:bodyPr/>
          <a:lstStyle/>
          <a:p>
            <a:pPr marL="0" indent="0">
              <a:buNone/>
            </a:pPr>
            <a:r>
              <a:rPr lang="en-US" sz="2600" dirty="0" smtClean="0"/>
              <a:t>Founded in 1980, Granite State Independent Living (GSIL) is a statewide nonprofit organization.</a:t>
            </a:r>
          </a:p>
          <a:p>
            <a:pPr marL="0" indent="0">
              <a:buNone/>
            </a:pPr>
            <a:endParaRPr lang="en-US" dirty="0"/>
          </a:p>
          <a:p>
            <a:r>
              <a:rPr lang="en-US" sz="2600" dirty="0" smtClean="0"/>
              <a:t>Advocacy</a:t>
            </a:r>
          </a:p>
          <a:p>
            <a:r>
              <a:rPr lang="en-US" dirty="0" smtClean="0"/>
              <a:t>Information</a:t>
            </a:r>
          </a:p>
          <a:p>
            <a:r>
              <a:rPr lang="en-US" sz="2600" dirty="0" smtClean="0"/>
              <a:t>Support</a:t>
            </a:r>
          </a:p>
          <a:p>
            <a:r>
              <a:rPr lang="en-US" dirty="0" smtClean="0"/>
              <a:t>Education</a:t>
            </a:r>
          </a:p>
          <a:p>
            <a:endParaRPr lang="en-US" sz="2600" dirty="0"/>
          </a:p>
          <a:p>
            <a:pPr marL="0" indent="0">
              <a:buNone/>
            </a:pPr>
            <a:r>
              <a:rPr lang="en-US" dirty="0" smtClean="0"/>
              <a:t>We are New Hampshire’s only Independent Living Center, a place to turn for resources that support and promote life with independence for people with disabilities and seniors.</a:t>
            </a:r>
            <a:endParaRPr lang="en-US" sz="2600" dirty="0"/>
          </a:p>
        </p:txBody>
      </p:sp>
      <p:sp>
        <p:nvSpPr>
          <p:cNvPr id="3" name="Title 2"/>
          <p:cNvSpPr>
            <a:spLocks noGrp="1"/>
          </p:cNvSpPr>
          <p:nvPr>
            <p:ph type="title"/>
          </p:nvPr>
        </p:nvSpPr>
        <p:spPr>
          <a:xfrm>
            <a:off x="76200" y="228600"/>
            <a:ext cx="8915400" cy="715962"/>
          </a:xfrm>
        </p:spPr>
        <p:txBody>
          <a:bodyPr>
            <a:noAutofit/>
          </a:bodyPr>
          <a:lstStyle/>
          <a:p>
            <a:r>
              <a:rPr lang="en-US" dirty="0" smtClean="0"/>
              <a:t>About GSIL</a:t>
            </a:r>
            <a:endParaRPr lang="en-US" dirty="0">
              <a:effectLst/>
            </a:endParaRPr>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pic>
        <p:nvPicPr>
          <p:cNvPr id="7" name="Picture 6" descr="Logo for Granite State Independent Living - gsil Tools for Living Life Independently. Home Care/Community Supports/Employment Service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0600" y="2362200"/>
            <a:ext cx="2470531" cy="1705121"/>
          </a:xfrm>
          <a:prstGeom prst="rect">
            <a:avLst/>
          </a:prstGeom>
        </p:spPr>
      </p:pic>
      <p:sp>
        <p:nvSpPr>
          <p:cNvPr id="2" name="Slide Number Placeholder 1"/>
          <p:cNvSpPr>
            <a:spLocks noGrp="1"/>
          </p:cNvSpPr>
          <p:nvPr>
            <p:ph type="sldNum" sz="quarter" idx="12"/>
          </p:nvPr>
        </p:nvSpPr>
        <p:spPr/>
        <p:txBody>
          <a:bodyPr/>
          <a:lstStyle/>
          <a:p>
            <a:fld id="{41DF81EA-3FD3-489D-828E-26F5BE85AF77}" type="slidenum">
              <a:rPr lang="en-US" smtClean="0"/>
              <a:pPr/>
              <a:t>10</a:t>
            </a:fld>
            <a:endParaRPr lang="en-US"/>
          </a:p>
        </p:txBody>
      </p:sp>
    </p:spTree>
    <p:extLst>
      <p:ext uri="{BB962C8B-B14F-4D97-AF65-F5344CB8AC3E}">
        <p14:creationId xmlns:p14="http://schemas.microsoft.com/office/powerpoint/2010/main" val="39342976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990600"/>
            <a:ext cx="8534400" cy="5181600"/>
          </a:xfrm>
        </p:spPr>
        <p:txBody>
          <a:bodyPr/>
          <a:lstStyle/>
          <a:p>
            <a:r>
              <a:rPr lang="en-US" dirty="0" smtClean="0"/>
              <a:t>Home Care Programs</a:t>
            </a:r>
          </a:p>
          <a:p>
            <a:r>
              <a:rPr lang="en-US" dirty="0" smtClean="0"/>
              <a:t>Community-Based Support</a:t>
            </a:r>
          </a:p>
          <a:p>
            <a:r>
              <a:rPr lang="en-US" dirty="0" smtClean="0"/>
              <a:t>Employment Services</a:t>
            </a:r>
          </a:p>
          <a:p>
            <a:endParaRPr lang="en-US" dirty="0"/>
          </a:p>
          <a:p>
            <a:pPr marL="0" indent="0">
              <a:buNone/>
            </a:pPr>
            <a:r>
              <a:rPr lang="en-US" dirty="0" smtClean="0"/>
              <a:t>With the assistance of many community partners, we assist people with tools for living life independently, so they can change their lives for the better. While much has changed over the years, one thing remains the same:</a:t>
            </a:r>
          </a:p>
          <a:p>
            <a:pPr marL="0" indent="0">
              <a:buNone/>
            </a:pPr>
            <a:r>
              <a:rPr lang="en-US" i="1" dirty="0">
                <a:solidFill>
                  <a:srgbClr val="C00000"/>
                </a:solidFill>
              </a:rPr>
              <a:t>G</a:t>
            </a:r>
            <a:r>
              <a:rPr lang="en-US" i="1" dirty="0" smtClean="0">
                <a:solidFill>
                  <a:srgbClr val="C00000"/>
                </a:solidFill>
              </a:rPr>
              <a:t>SIL is committed to the principle of personal choice and direction.</a:t>
            </a:r>
          </a:p>
          <a:p>
            <a:pPr marL="0" indent="0">
              <a:buNone/>
            </a:pPr>
            <a:endParaRPr lang="en-US" dirty="0"/>
          </a:p>
        </p:txBody>
      </p:sp>
      <p:sp>
        <p:nvSpPr>
          <p:cNvPr id="3" name="Title 2"/>
          <p:cNvSpPr>
            <a:spLocks noGrp="1"/>
          </p:cNvSpPr>
          <p:nvPr>
            <p:ph type="title"/>
          </p:nvPr>
        </p:nvSpPr>
        <p:spPr/>
        <p:txBody>
          <a:bodyPr/>
          <a:lstStyle/>
          <a:p>
            <a:r>
              <a:rPr lang="en-US" dirty="0" smtClean="0"/>
              <a:t>About GSIL, </a:t>
            </a:r>
            <a:r>
              <a:rPr lang="en-US" sz="2400" dirty="0" smtClean="0"/>
              <a:t>cont’d.</a:t>
            </a:r>
            <a:endParaRPr lang="en-US" sz="2400" dirty="0"/>
          </a:p>
        </p:txBody>
      </p:sp>
      <p:sp>
        <p:nvSpPr>
          <p:cNvPr id="4" name="Slide Number Placeholder 3"/>
          <p:cNvSpPr>
            <a:spLocks noGrp="1"/>
          </p:cNvSpPr>
          <p:nvPr>
            <p:ph type="sldNum" sz="quarter" idx="12"/>
          </p:nvPr>
        </p:nvSpPr>
        <p:spPr/>
        <p:txBody>
          <a:bodyPr/>
          <a:lstStyle/>
          <a:p>
            <a:fld id="{41DF81EA-3FD3-489D-828E-26F5BE85AF77}" type="slidenum">
              <a:rPr lang="en-US" smtClean="0"/>
              <a:pPr/>
              <a:t>11</a:t>
            </a:fld>
            <a:endParaRPr lang="en-US"/>
          </a:p>
        </p:txBody>
      </p:sp>
      <p:sp>
        <p:nvSpPr>
          <p:cNvPr id="5"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1249234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04800" y="990600"/>
            <a:ext cx="8610600" cy="5181600"/>
          </a:xfrm>
        </p:spPr>
        <p:txBody>
          <a:bodyPr/>
          <a:lstStyle/>
          <a:p>
            <a:pPr marL="0" indent="0">
              <a:buNone/>
            </a:pPr>
            <a:r>
              <a:rPr lang="en-US" dirty="0" smtClean="0"/>
              <a:t>GSIL offers a wide array of services through a number of different program headings. We currently manage these programs/services through 2 distinct operational departments:</a:t>
            </a:r>
          </a:p>
          <a:p>
            <a:pPr marL="514350" indent="-514350">
              <a:buFont typeface="+mj-lt"/>
              <a:buAutoNum type="arabicPeriod"/>
            </a:pPr>
            <a:r>
              <a:rPr lang="en-US" dirty="0" smtClean="0"/>
              <a:t>Community Economic</a:t>
            </a:r>
          </a:p>
          <a:p>
            <a:pPr marL="514350" indent="-514350">
              <a:buFont typeface="+mj-lt"/>
              <a:buAutoNum type="arabicPeriod"/>
            </a:pPr>
            <a:r>
              <a:rPr lang="en-US" dirty="0" smtClean="0"/>
              <a:t>Long-Term Supports</a:t>
            </a:r>
          </a:p>
          <a:p>
            <a:endParaRPr lang="en-US" dirty="0" smtClean="0"/>
          </a:p>
          <a:p>
            <a:endParaRPr lang="en-US" dirty="0"/>
          </a:p>
        </p:txBody>
      </p:sp>
      <p:sp>
        <p:nvSpPr>
          <p:cNvPr id="3" name="Title 2"/>
          <p:cNvSpPr>
            <a:spLocks noGrp="1"/>
          </p:cNvSpPr>
          <p:nvPr>
            <p:ph type="title"/>
          </p:nvPr>
        </p:nvSpPr>
        <p:spPr/>
        <p:txBody>
          <a:bodyPr/>
          <a:lstStyle/>
          <a:p>
            <a:r>
              <a:rPr lang="en-US" dirty="0"/>
              <a:t>G</a:t>
            </a:r>
            <a:r>
              <a:rPr lang="en-US" dirty="0" smtClean="0"/>
              <a:t>SIL Programs and Services</a:t>
            </a:r>
            <a:endParaRPr lang="en-US"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
        <p:nvSpPr>
          <p:cNvPr id="2" name="Slide Number Placeholder 1"/>
          <p:cNvSpPr>
            <a:spLocks noGrp="1"/>
          </p:cNvSpPr>
          <p:nvPr>
            <p:ph type="sldNum" sz="quarter" idx="12"/>
          </p:nvPr>
        </p:nvSpPr>
        <p:spPr/>
        <p:txBody>
          <a:bodyPr/>
          <a:lstStyle/>
          <a:p>
            <a:fld id="{41DF81EA-3FD3-489D-828E-26F5BE85AF77}" type="slidenum">
              <a:rPr lang="en-US" smtClean="0"/>
              <a:pPr/>
              <a:t>12</a:t>
            </a:fld>
            <a:endParaRPr lang="en-US"/>
          </a:p>
        </p:txBody>
      </p:sp>
    </p:spTree>
    <p:extLst>
      <p:ext uri="{BB962C8B-B14F-4D97-AF65-F5344CB8AC3E}">
        <p14:creationId xmlns:p14="http://schemas.microsoft.com/office/powerpoint/2010/main" val="3663323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rgbClr val="333399"/>
                </a:solidFill>
              </a:rPr>
              <a:t>GSIL Programs &amp; Services, </a:t>
            </a:r>
            <a:r>
              <a:rPr lang="en-US" sz="2400" dirty="0" smtClean="0">
                <a:solidFill>
                  <a:srgbClr val="333399"/>
                </a:solidFill>
              </a:rPr>
              <a:t>cont’d.</a:t>
            </a:r>
            <a:endParaRPr lang="en-US" sz="2400" dirty="0">
              <a:solidFill>
                <a:srgbClr val="333399"/>
              </a:solidFill>
              <a:effectLst/>
            </a:endParaRPr>
          </a:p>
        </p:txBody>
      </p:sp>
      <p:sp>
        <p:nvSpPr>
          <p:cNvPr id="4" name="Content Placeholder 3"/>
          <p:cNvSpPr>
            <a:spLocks noGrp="1"/>
          </p:cNvSpPr>
          <p:nvPr>
            <p:ph sz="half" idx="1"/>
          </p:nvPr>
        </p:nvSpPr>
        <p:spPr>
          <a:xfrm>
            <a:off x="342900" y="2133600"/>
            <a:ext cx="4343400" cy="3582988"/>
          </a:xfrm>
        </p:spPr>
        <p:txBody>
          <a:bodyPr>
            <a:normAutofit/>
          </a:bodyPr>
          <a:lstStyle/>
          <a:p>
            <a:pPr marL="0" indent="0" algn="ctr">
              <a:buNone/>
            </a:pPr>
            <a:r>
              <a:rPr lang="en-US" dirty="0" smtClean="0"/>
              <a:t>COMMUNITY-BASED</a:t>
            </a:r>
          </a:p>
          <a:p>
            <a:r>
              <a:rPr lang="en-US" dirty="0" smtClean="0"/>
              <a:t>Disability Services &amp; Support</a:t>
            </a:r>
          </a:p>
          <a:p>
            <a:r>
              <a:rPr lang="en-US" dirty="0" smtClean="0"/>
              <a:t>Disability Rights &amp; Advocacy</a:t>
            </a:r>
          </a:p>
          <a:p>
            <a:r>
              <a:rPr lang="en-US" dirty="0" smtClean="0"/>
              <a:t>Home Access Modification</a:t>
            </a:r>
          </a:p>
          <a:p>
            <a:r>
              <a:rPr lang="en-US" dirty="0" smtClean="0"/>
              <a:t>Information &amp; Referrals</a:t>
            </a:r>
          </a:p>
          <a:p>
            <a:r>
              <a:rPr lang="en-US" dirty="0" smtClean="0"/>
              <a:t>Transportation Services</a:t>
            </a:r>
            <a:endParaRPr lang="en-US" dirty="0"/>
          </a:p>
        </p:txBody>
      </p:sp>
      <p:sp>
        <p:nvSpPr>
          <p:cNvPr id="2" name="Content Placeholder 1"/>
          <p:cNvSpPr>
            <a:spLocks noGrp="1"/>
          </p:cNvSpPr>
          <p:nvPr>
            <p:ph sz="half" idx="2"/>
          </p:nvPr>
        </p:nvSpPr>
        <p:spPr>
          <a:xfrm>
            <a:off x="203200" y="1219200"/>
            <a:ext cx="8788400" cy="533400"/>
          </a:xfrm>
        </p:spPr>
        <p:txBody>
          <a:bodyPr>
            <a:normAutofit/>
          </a:bodyPr>
          <a:lstStyle/>
          <a:p>
            <a:pPr marL="0" indent="0" algn="ctr">
              <a:buNone/>
            </a:pPr>
            <a:r>
              <a:rPr lang="en-US" sz="2600" dirty="0" smtClean="0"/>
              <a:t>Community Economic Development (CED)</a:t>
            </a:r>
            <a:endParaRPr lang="en-US" sz="2600"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
        <p:nvSpPr>
          <p:cNvPr id="7" name="Content Placeholder 3"/>
          <p:cNvSpPr txBox="1">
            <a:spLocks/>
          </p:cNvSpPr>
          <p:nvPr/>
        </p:nvSpPr>
        <p:spPr>
          <a:xfrm>
            <a:off x="4800600" y="2260600"/>
            <a:ext cx="4191000" cy="3582988"/>
          </a:xfrm>
          <a:prstGeom prst="rect">
            <a:avLst/>
          </a:prstGeom>
        </p:spPr>
        <p:txBody>
          <a:bodyPr>
            <a:normAutofit lnSpcReduction="10000"/>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dirty="0" smtClean="0"/>
              <a:t>EMPLOYMENT SERVICES</a:t>
            </a:r>
          </a:p>
          <a:p>
            <a:r>
              <a:rPr lang="en-US" dirty="0" smtClean="0"/>
              <a:t>Job Placement Services</a:t>
            </a:r>
          </a:p>
          <a:p>
            <a:r>
              <a:rPr lang="en-US" dirty="0" smtClean="0"/>
              <a:t>Ticket to Work Employment</a:t>
            </a:r>
          </a:p>
          <a:p>
            <a:r>
              <a:rPr lang="en-US" dirty="0" smtClean="0"/>
              <a:t>Financial Planning &amp; Benefits</a:t>
            </a:r>
          </a:p>
          <a:p>
            <a:r>
              <a:rPr lang="en-US" dirty="0" smtClean="0"/>
              <a:t>ID/DD Employment Services</a:t>
            </a:r>
          </a:p>
          <a:p>
            <a:r>
              <a:rPr lang="en-US" dirty="0" smtClean="0"/>
              <a:t>Student Transition Services</a:t>
            </a:r>
            <a:endParaRPr lang="en-US" dirty="0"/>
          </a:p>
        </p:txBody>
      </p:sp>
      <p:sp>
        <p:nvSpPr>
          <p:cNvPr id="8" name="Slide Number Placeholder 7"/>
          <p:cNvSpPr>
            <a:spLocks noGrp="1"/>
          </p:cNvSpPr>
          <p:nvPr>
            <p:ph type="sldNum" sz="quarter" idx="12"/>
          </p:nvPr>
        </p:nvSpPr>
        <p:spPr/>
        <p:txBody>
          <a:bodyPr/>
          <a:lstStyle/>
          <a:p>
            <a:fld id="{41DF81EA-3FD3-489D-828E-26F5BE85AF77}" type="slidenum">
              <a:rPr lang="en-US" smtClean="0"/>
              <a:pPr/>
              <a:t>13</a:t>
            </a:fld>
            <a:endParaRPr lang="en-US"/>
          </a:p>
        </p:txBody>
      </p:sp>
    </p:spTree>
    <p:extLst>
      <p:ext uri="{BB962C8B-B14F-4D97-AF65-F5344CB8AC3E}">
        <p14:creationId xmlns:p14="http://schemas.microsoft.com/office/powerpoint/2010/main" val="10413747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GSIL Programs &amp; Services, </a:t>
            </a:r>
            <a:r>
              <a:rPr lang="en-US" sz="2400" dirty="0" smtClean="0"/>
              <a:t>cont’d. 2</a:t>
            </a:r>
            <a:endParaRPr lang="en-US" sz="2400" dirty="0"/>
          </a:p>
        </p:txBody>
      </p:sp>
      <p:sp>
        <p:nvSpPr>
          <p:cNvPr id="4" name="Content Placeholder 1"/>
          <p:cNvSpPr>
            <a:spLocks noGrp="1"/>
          </p:cNvSpPr>
          <p:nvPr>
            <p:ph idx="1"/>
          </p:nvPr>
        </p:nvSpPr>
        <p:spPr>
          <a:xfrm>
            <a:off x="304800" y="990600"/>
            <a:ext cx="8610600" cy="5181600"/>
          </a:xfrm>
        </p:spPr>
        <p:txBody>
          <a:bodyPr>
            <a:normAutofit/>
          </a:bodyPr>
          <a:lstStyle/>
          <a:p>
            <a:pPr marL="0" indent="0" algn="ctr">
              <a:buNone/>
            </a:pPr>
            <a:r>
              <a:rPr lang="en-US" dirty="0" smtClean="0"/>
              <a:t>Long Term Support (LTS)</a:t>
            </a:r>
          </a:p>
          <a:p>
            <a:pPr marL="0" indent="0">
              <a:buNone/>
            </a:pPr>
            <a:endParaRPr lang="en-US" sz="2600" dirty="0" smtClean="0"/>
          </a:p>
          <a:p>
            <a:pPr marL="0" indent="0">
              <a:buNone/>
            </a:pPr>
            <a:r>
              <a:rPr lang="en-US" sz="2600" dirty="0" smtClean="0"/>
              <a:t>HOME CARE SERVICES</a:t>
            </a:r>
          </a:p>
          <a:p>
            <a:r>
              <a:rPr lang="en-US" sz="2400" dirty="0" smtClean="0"/>
              <a:t>Senior Care Services</a:t>
            </a:r>
          </a:p>
          <a:p>
            <a:r>
              <a:rPr lang="en-US" sz="2400" dirty="0" smtClean="0"/>
              <a:t>Personal Care Disability Services</a:t>
            </a:r>
          </a:p>
          <a:p>
            <a:r>
              <a:rPr lang="en-US" sz="2400" dirty="0" smtClean="0"/>
              <a:t>Support for Family, Friends &amp; Caregivers</a:t>
            </a:r>
          </a:p>
          <a:p>
            <a:r>
              <a:rPr lang="en-US" sz="2400" dirty="0" smtClean="0"/>
              <a:t>In-Home Rehabilitation Services</a:t>
            </a:r>
          </a:p>
          <a:p>
            <a:r>
              <a:rPr lang="en-US" sz="2400" dirty="0" smtClean="0"/>
              <a:t>Nursing Facility Transition Services</a:t>
            </a:r>
          </a:p>
          <a:p>
            <a:r>
              <a:rPr lang="en-US" sz="2400" dirty="0" smtClean="0"/>
              <a:t>Home Care Attendant Registry</a:t>
            </a:r>
          </a:p>
          <a:p>
            <a:r>
              <a:rPr lang="en-US" sz="2400" dirty="0" smtClean="0"/>
              <a:t>New Hampshire Spinal Cord Injury Association – State Chapter</a:t>
            </a:r>
            <a:endParaRPr lang="en-US" sz="2400" dirty="0"/>
          </a:p>
          <a:p>
            <a:pPr marL="0" indent="0">
              <a:buNone/>
            </a:pPr>
            <a:endParaRPr lang="en-US" sz="2600" dirty="0"/>
          </a:p>
        </p:txBody>
      </p:sp>
      <p:sp>
        <p:nvSpPr>
          <p:cNvPr id="2" name="Slide Number Placeholder 1"/>
          <p:cNvSpPr>
            <a:spLocks noGrp="1"/>
          </p:cNvSpPr>
          <p:nvPr>
            <p:ph type="sldNum" sz="quarter" idx="12"/>
          </p:nvPr>
        </p:nvSpPr>
        <p:spPr/>
        <p:txBody>
          <a:bodyPr/>
          <a:lstStyle/>
          <a:p>
            <a:fld id="{41DF81EA-3FD3-489D-828E-26F5BE85AF77}" type="slidenum">
              <a:rPr lang="en-US" smtClean="0"/>
              <a:pPr/>
              <a:t>14</a:t>
            </a:fld>
            <a:endParaRPr lang="en-US"/>
          </a:p>
        </p:txBody>
      </p:sp>
      <p:sp>
        <p:nvSpPr>
          <p:cNvPr id="5"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5500192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990600"/>
            <a:ext cx="8534400" cy="5181600"/>
          </a:xfrm>
        </p:spPr>
        <p:txBody>
          <a:bodyPr/>
          <a:lstStyle/>
          <a:p>
            <a:r>
              <a:rPr lang="en-US" dirty="0" smtClean="0"/>
              <a:t>Size – 7 Strategic office locations</a:t>
            </a:r>
          </a:p>
          <a:p>
            <a:r>
              <a:rPr lang="en-US" dirty="0" smtClean="0"/>
              <a:t>Staffing – 97 GSIL Employees</a:t>
            </a:r>
          </a:p>
          <a:p>
            <a:pPr lvl="1">
              <a:buFont typeface="Tahoma" panose="020B0604030504040204" pitchFamily="34" charset="0"/>
              <a:buChar char="−"/>
            </a:pPr>
            <a:r>
              <a:rPr lang="en-US" sz="2400" dirty="0" smtClean="0"/>
              <a:t>80 Full time staff</a:t>
            </a:r>
          </a:p>
          <a:p>
            <a:pPr lvl="1">
              <a:buFont typeface="Tahoma" panose="020B0604030504040204" pitchFamily="34" charset="0"/>
              <a:buChar char="−"/>
            </a:pPr>
            <a:r>
              <a:rPr lang="en-US" sz="2400" dirty="0" smtClean="0"/>
              <a:t>17 Part time staff</a:t>
            </a:r>
          </a:p>
          <a:p>
            <a:r>
              <a:rPr lang="en-US" sz="2400" dirty="0" smtClean="0"/>
              <a:t>Staffing – 820 Personal Care Attendants</a:t>
            </a:r>
          </a:p>
          <a:p>
            <a:r>
              <a:rPr lang="en-US" sz="2400" dirty="0" smtClean="0"/>
              <a:t>Budget – $16,786,000 = GSIL Operating budget (FY14)</a:t>
            </a:r>
            <a:endParaRPr lang="en-US" sz="2400" dirty="0"/>
          </a:p>
        </p:txBody>
      </p:sp>
      <p:sp>
        <p:nvSpPr>
          <p:cNvPr id="3" name="Title 2"/>
          <p:cNvSpPr>
            <a:spLocks noGrp="1"/>
          </p:cNvSpPr>
          <p:nvPr>
            <p:ph type="title"/>
          </p:nvPr>
        </p:nvSpPr>
        <p:spPr/>
        <p:txBody>
          <a:bodyPr/>
          <a:lstStyle/>
          <a:p>
            <a:r>
              <a:rPr lang="en-US" dirty="0" smtClean="0"/>
              <a:t>GSIL By the Numbers</a:t>
            </a:r>
            <a:endParaRPr lang="en-US" sz="2400" dirty="0"/>
          </a:p>
        </p:txBody>
      </p:sp>
      <p:sp>
        <p:nvSpPr>
          <p:cNvPr id="4" name="Slide Number Placeholder 3"/>
          <p:cNvSpPr>
            <a:spLocks noGrp="1"/>
          </p:cNvSpPr>
          <p:nvPr>
            <p:ph type="sldNum" sz="quarter" idx="12"/>
          </p:nvPr>
        </p:nvSpPr>
        <p:spPr/>
        <p:txBody>
          <a:bodyPr/>
          <a:lstStyle/>
          <a:p>
            <a:fld id="{41DF81EA-3FD3-489D-828E-26F5BE85AF77}" type="slidenum">
              <a:rPr lang="en-US" smtClean="0"/>
              <a:pPr/>
              <a:t>15</a:t>
            </a:fld>
            <a:endParaRPr lang="en-US"/>
          </a:p>
        </p:txBody>
      </p:sp>
      <p:sp>
        <p:nvSpPr>
          <p:cNvPr id="5"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13643174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28600" y="990599"/>
            <a:ext cx="8686800" cy="5383213"/>
          </a:xfrm>
        </p:spPr>
        <p:txBody>
          <a:bodyPr/>
          <a:lstStyle/>
          <a:p>
            <a:pPr>
              <a:buNone/>
            </a:pPr>
            <a:r>
              <a:rPr lang="en-US" sz="2400" dirty="0" smtClean="0"/>
              <a:t>78.26% = Medicaid – Personal Care Payments</a:t>
            </a:r>
          </a:p>
          <a:p>
            <a:pPr>
              <a:buNone/>
            </a:pPr>
            <a:r>
              <a:rPr lang="en-US" sz="2400" dirty="0" smtClean="0"/>
              <a:t>5.45% = Personal Care Fee for Service – Private Pay</a:t>
            </a:r>
          </a:p>
          <a:p>
            <a:pPr>
              <a:buNone/>
            </a:pPr>
            <a:r>
              <a:rPr lang="en-US" sz="2400" dirty="0" smtClean="0"/>
              <a:t>5.63% = Title VII, Part C Federal Grants</a:t>
            </a:r>
          </a:p>
          <a:p>
            <a:pPr>
              <a:buNone/>
            </a:pPr>
            <a:r>
              <a:rPr lang="en-US" sz="2400" dirty="0" smtClean="0"/>
              <a:t>1.05% = Title VII, Part B State Grant</a:t>
            </a:r>
          </a:p>
          <a:p>
            <a:pPr>
              <a:buNone/>
            </a:pPr>
            <a:r>
              <a:rPr lang="en-US" sz="2400" dirty="0" smtClean="0"/>
              <a:t>0.84% = Contributions – Public Support &amp; Fundraising Events</a:t>
            </a:r>
          </a:p>
          <a:p>
            <a:pPr>
              <a:buNone/>
            </a:pPr>
            <a:r>
              <a:rPr lang="en-US" sz="2400" dirty="0" smtClean="0"/>
              <a:t>1.63% = BOND Contract – Benefit Planners</a:t>
            </a:r>
          </a:p>
          <a:p>
            <a:pPr>
              <a:buNone/>
            </a:pPr>
            <a:r>
              <a:rPr lang="en-US" sz="2400" dirty="0" smtClean="0"/>
              <a:t>0.92% = Ticket to Work – Fee for Service</a:t>
            </a:r>
          </a:p>
          <a:p>
            <a:pPr>
              <a:buNone/>
            </a:pPr>
            <a:r>
              <a:rPr lang="en-US" sz="2400" dirty="0" smtClean="0"/>
              <a:t>0.39% = Grants from Trusts and Foundations</a:t>
            </a:r>
          </a:p>
          <a:p>
            <a:pPr>
              <a:buNone/>
            </a:pPr>
            <a:r>
              <a:rPr lang="en-US" sz="2400" dirty="0" smtClean="0"/>
              <a:t>1.54% = Earn and Learn Program</a:t>
            </a:r>
          </a:p>
          <a:p>
            <a:pPr>
              <a:buNone/>
            </a:pPr>
            <a:r>
              <a:rPr lang="en-US" sz="2400" dirty="0" smtClean="0"/>
              <a:t>0.55% = Employment Program – Vocational Rehabilitation</a:t>
            </a:r>
          </a:p>
          <a:p>
            <a:pPr>
              <a:buNone/>
            </a:pPr>
            <a:r>
              <a:rPr lang="en-US" sz="2400" dirty="0" smtClean="0"/>
              <a:t>1.32% = Area Agency Contracts – for Day Programs</a:t>
            </a:r>
          </a:p>
          <a:p>
            <a:pPr>
              <a:buNone/>
            </a:pPr>
            <a:r>
              <a:rPr lang="en-US" sz="2400" dirty="0" smtClean="0"/>
              <a:t>2.41% = Other</a:t>
            </a:r>
          </a:p>
          <a:p>
            <a:pPr>
              <a:buNone/>
            </a:pPr>
            <a:endParaRPr lang="en-US" sz="2400" i="1" dirty="0" smtClean="0"/>
          </a:p>
        </p:txBody>
      </p:sp>
      <p:sp>
        <p:nvSpPr>
          <p:cNvPr id="3" name="Title 2"/>
          <p:cNvSpPr>
            <a:spLocks noGrp="1"/>
          </p:cNvSpPr>
          <p:nvPr>
            <p:ph type="title"/>
          </p:nvPr>
        </p:nvSpPr>
        <p:spPr/>
        <p:txBody>
          <a:bodyPr/>
          <a:lstStyle/>
          <a:p>
            <a:r>
              <a:rPr lang="en-US" dirty="0" smtClean="0"/>
              <a:t>GSIL Funding Sources (FY13)</a:t>
            </a:r>
            <a:endParaRPr lang="en-US" dirty="0">
              <a:effectLst/>
            </a:endParaRPr>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
        <p:nvSpPr>
          <p:cNvPr id="2" name="Slide Number Placeholder 1"/>
          <p:cNvSpPr>
            <a:spLocks noGrp="1"/>
          </p:cNvSpPr>
          <p:nvPr>
            <p:ph type="sldNum" sz="quarter" idx="12"/>
          </p:nvPr>
        </p:nvSpPr>
        <p:spPr/>
        <p:txBody>
          <a:bodyPr/>
          <a:lstStyle/>
          <a:p>
            <a:fld id="{41DF81EA-3FD3-489D-828E-26F5BE85AF77}" type="slidenum">
              <a:rPr lang="en-US" smtClean="0"/>
              <a:pPr/>
              <a:t>16</a:t>
            </a:fld>
            <a:endParaRPr lang="en-US"/>
          </a:p>
        </p:txBody>
      </p:sp>
    </p:spTree>
    <p:extLst>
      <p:ext uri="{BB962C8B-B14F-4D97-AF65-F5344CB8AC3E}">
        <p14:creationId xmlns:p14="http://schemas.microsoft.com/office/powerpoint/2010/main" val="27137803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1" name="Rectangle 3"/>
          <p:cNvSpPr>
            <a:spLocks noGrp="1" noChangeArrowheads="1"/>
          </p:cNvSpPr>
          <p:nvPr>
            <p:ph idx="1"/>
          </p:nvPr>
        </p:nvSpPr>
        <p:spPr>
          <a:xfrm>
            <a:off x="152400" y="990600"/>
            <a:ext cx="8763000" cy="5181600"/>
          </a:xfrm>
        </p:spPr>
        <p:txBody>
          <a:bodyPr/>
          <a:lstStyle/>
          <a:p>
            <a:pPr marL="0" indent="0">
              <a:buNone/>
            </a:pPr>
            <a:endParaRPr lang="en-US" dirty="0" smtClean="0"/>
          </a:p>
          <a:p>
            <a:pPr marL="0" indent="0">
              <a:buNone/>
            </a:pPr>
            <a:r>
              <a:rPr lang="en-US" dirty="0" smtClean="0"/>
              <a:t>Peter </a:t>
            </a:r>
            <a:r>
              <a:rPr lang="en-US" dirty="0"/>
              <a:t>Darling, VP Community Economic Development Services   </a:t>
            </a:r>
          </a:p>
          <a:p>
            <a:pPr marL="400050" lvl="1" indent="0">
              <a:buNone/>
            </a:pPr>
            <a:r>
              <a:rPr lang="en-US" sz="2400" dirty="0"/>
              <a:t>163 Manchester Street, Suite 3, Concord, NH 03301</a:t>
            </a:r>
          </a:p>
          <a:p>
            <a:pPr marL="400050" lvl="1" indent="0">
              <a:buNone/>
            </a:pPr>
            <a:r>
              <a:rPr lang="en-US" sz="2400" dirty="0"/>
              <a:t>Office: (603) 228-9680   (800) 826-3700</a:t>
            </a:r>
          </a:p>
          <a:p>
            <a:pPr marL="400050" lvl="1" indent="0">
              <a:buNone/>
            </a:pPr>
            <a:r>
              <a:rPr lang="en-US" sz="2400" dirty="0"/>
              <a:t>V/TTY: (888) </a:t>
            </a:r>
            <a:r>
              <a:rPr lang="en-US" sz="2400" dirty="0" smtClean="0"/>
              <a:t>396-3459   </a:t>
            </a:r>
            <a:r>
              <a:rPr lang="en-US" sz="2400" dirty="0" smtClean="0">
                <a:solidFill>
                  <a:schemeClr val="tx1">
                    <a:lumMod val="85000"/>
                    <a:lumOff val="15000"/>
                  </a:schemeClr>
                </a:solidFill>
                <a:hlinkClick r:id="rId2"/>
              </a:rPr>
              <a:t>pdarling@gsil.org</a:t>
            </a:r>
            <a:endParaRPr lang="en-US" sz="2400" dirty="0" smtClean="0">
              <a:solidFill>
                <a:schemeClr val="tx1">
                  <a:lumMod val="85000"/>
                  <a:lumOff val="15000"/>
                </a:schemeClr>
              </a:solidFill>
            </a:endParaRPr>
          </a:p>
          <a:p>
            <a:pPr marL="0" indent="0">
              <a:buNone/>
            </a:pPr>
            <a:endParaRPr lang="en-US" sz="1200" dirty="0"/>
          </a:p>
          <a:p>
            <a:pPr marL="400050" lvl="1" indent="0">
              <a:buNone/>
            </a:pPr>
            <a:endParaRPr lang="en-US" sz="2400" dirty="0"/>
          </a:p>
          <a:p>
            <a:pPr marL="0" indent="0" algn="ctr">
              <a:buNone/>
            </a:pPr>
            <a:endParaRPr lang="en-US" dirty="0"/>
          </a:p>
          <a:p>
            <a:pPr marL="0" indent="0" algn="ctr">
              <a:buNone/>
            </a:pPr>
            <a:endParaRPr lang="en-US" sz="2000" dirty="0"/>
          </a:p>
          <a:p>
            <a:pPr marL="0" indent="0">
              <a:buNone/>
            </a:pPr>
            <a:endParaRPr lang="en-US" dirty="0"/>
          </a:p>
          <a:p>
            <a:pPr>
              <a:buFont typeface="Tahoma" pitchFamily="34" charset="0"/>
              <a:buNone/>
            </a:pPr>
            <a:endParaRPr lang="en-US" dirty="0"/>
          </a:p>
          <a:p>
            <a:endParaRPr lang="en-US" dirty="0"/>
          </a:p>
        </p:txBody>
      </p:sp>
      <p:sp>
        <p:nvSpPr>
          <p:cNvPr id="2" name="Title 1"/>
          <p:cNvSpPr>
            <a:spLocks noGrp="1"/>
          </p:cNvSpPr>
          <p:nvPr>
            <p:ph type="title"/>
          </p:nvPr>
        </p:nvSpPr>
        <p:spPr/>
        <p:txBody>
          <a:bodyPr>
            <a:noAutofit/>
          </a:bodyPr>
          <a:lstStyle/>
          <a:p>
            <a:r>
              <a:rPr lang="en-US" dirty="0"/>
              <a:t>For more information:  </a:t>
            </a:r>
            <a:br>
              <a:rPr lang="en-US" dirty="0"/>
            </a:br>
            <a:r>
              <a:rPr lang="en-US" dirty="0"/>
              <a:t>Visit our website at </a:t>
            </a:r>
            <a:r>
              <a:rPr lang="en-US" u="sng" dirty="0">
                <a:hlinkClick r:id="rId3"/>
              </a:rPr>
              <a:t>www.gsil.org</a:t>
            </a:r>
            <a:r>
              <a:rPr lang="en-US" dirty="0"/>
              <a:t/>
            </a:r>
            <a:br>
              <a:rPr lang="en-US" dirty="0"/>
            </a:br>
            <a:endParaRPr lang="en-US" dirty="0"/>
          </a:p>
        </p:txBody>
      </p:sp>
      <p:sp>
        <p:nvSpPr>
          <p:cNvPr id="3" name="Slide Number Placeholder 2"/>
          <p:cNvSpPr>
            <a:spLocks noGrp="1"/>
          </p:cNvSpPr>
          <p:nvPr>
            <p:ph type="sldNum" sz="quarter" idx="12"/>
          </p:nvPr>
        </p:nvSpPr>
        <p:spPr/>
        <p:txBody>
          <a:bodyPr/>
          <a:lstStyle/>
          <a:p>
            <a:fld id="{41DF81EA-3FD3-489D-828E-26F5BE85AF77}" type="slidenum">
              <a:rPr lang="en-US" smtClean="0"/>
              <a:pPr/>
              <a:t>17</a:t>
            </a:fld>
            <a:endParaRPr lang="en-US"/>
          </a:p>
        </p:txBody>
      </p:sp>
      <p:sp>
        <p:nvSpPr>
          <p:cNvPr id="5"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smtClean="0"/>
              <a:t>New Community </a:t>
            </a:r>
            <a:r>
              <a:rPr lang="en-US" sz="800" dirty="0"/>
              <a:t>Opportunities Center at ILRU – Independent Living Research Utilization</a:t>
            </a:r>
          </a:p>
        </p:txBody>
      </p:sp>
    </p:spTree>
    <p:extLst>
      <p:ext uri="{BB962C8B-B14F-4D97-AF65-F5344CB8AC3E}">
        <p14:creationId xmlns:p14="http://schemas.microsoft.com/office/powerpoint/2010/main" val="22507467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33400" y="1752600"/>
            <a:ext cx="7924800" cy="715962"/>
          </a:xfrm>
        </p:spPr>
        <p:txBody>
          <a:bodyPr>
            <a:noAutofit/>
          </a:bodyPr>
          <a:lstStyle/>
          <a:p>
            <a:pPr algn="ctr"/>
            <a:r>
              <a:rPr lang="en-US" dirty="0" smtClean="0"/>
              <a:t>David Hancox</a:t>
            </a:r>
            <a:br>
              <a:rPr lang="en-US" dirty="0" smtClean="0"/>
            </a:br>
            <a:r>
              <a:rPr lang="en-US" dirty="0" smtClean="0"/>
              <a:t>Metropolitan Center for Independent Living</a:t>
            </a:r>
            <a:endParaRPr lang="en-US" dirty="0"/>
          </a:p>
        </p:txBody>
      </p:sp>
      <p:sp>
        <p:nvSpPr>
          <p:cNvPr id="5" name="Slide Number Placeholder 4"/>
          <p:cNvSpPr>
            <a:spLocks noGrp="1"/>
          </p:cNvSpPr>
          <p:nvPr>
            <p:ph type="sldNum" sz="quarter" idx="12"/>
          </p:nvPr>
        </p:nvSpPr>
        <p:spPr/>
        <p:txBody>
          <a:bodyPr/>
          <a:lstStyle/>
          <a:p>
            <a:fld id="{41DF81EA-3FD3-489D-828E-26F5BE85AF77}" type="slidenum">
              <a:rPr lang="en-US" smtClean="0"/>
              <a:pPr/>
              <a:t>18</a:t>
            </a:fld>
            <a:endParaRPr lang="en-US"/>
          </a:p>
        </p:txBody>
      </p:sp>
      <p:pic>
        <p:nvPicPr>
          <p:cNvPr id="1026" name="Picture 1" descr="30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3048000"/>
            <a:ext cx="1714500" cy="160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1" descr="Logo for Disability Linkage Lin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19600" y="3662362"/>
            <a:ext cx="2286000" cy="136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itle 1"/>
          <p:cNvSpPr>
            <a:spLocks noGrp="1"/>
          </p:cNvSpPr>
          <p:nvPr>
            <p:ph type="title"/>
          </p:nvPr>
        </p:nvSpPr>
        <p:spPr>
          <a:xfrm>
            <a:off x="152400" y="152400"/>
            <a:ext cx="3657600" cy="838200"/>
          </a:xfrm>
        </p:spPr>
        <p:txBody>
          <a:bodyPr>
            <a:noAutofit/>
          </a:bodyPr>
          <a:lstStyle/>
          <a:p>
            <a:r>
              <a:rPr lang="en-US" dirty="0" smtClean="0"/>
              <a:t>MCIL Organization Chart</a:t>
            </a:r>
          </a:p>
        </p:txBody>
      </p:sp>
      <p:sp>
        <p:nvSpPr>
          <p:cNvPr id="3" name="Slide Number Placeholder 2"/>
          <p:cNvSpPr>
            <a:spLocks noGrp="1"/>
          </p:cNvSpPr>
          <p:nvPr>
            <p:ph type="sldNum" sz="quarter" idx="12"/>
          </p:nvPr>
        </p:nvSpPr>
        <p:spPr/>
        <p:txBody>
          <a:bodyPr/>
          <a:lstStyle/>
          <a:p>
            <a:fld id="{41DF81EA-3FD3-489D-828E-26F5BE85AF77}" type="slidenum">
              <a:rPr lang="en-US" smtClean="0"/>
              <a:pPr/>
              <a:t>19</a:t>
            </a:fld>
            <a:endParaRPr lang="en-US"/>
          </a:p>
        </p:txBody>
      </p:sp>
      <p:sp>
        <p:nvSpPr>
          <p:cNvPr id="7" name="Rectangle 7"/>
          <p:cNvSpPr>
            <a:spLocks noChangeArrowheads="1"/>
          </p:cNvSpPr>
          <p:nvPr/>
        </p:nvSpPr>
        <p:spPr bwMode="auto">
          <a:xfrm>
            <a:off x="228600" y="6491288"/>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pic>
        <p:nvPicPr>
          <p:cNvPr id="2" name="Picture 1" descr="MCIL Organization Chart: Board of Directors/Executive Committee/Executive Director David/Business Manager Tanya/Receptionist John/Tech Matt/ payroll Specialist Kat/PCA Group Manager Sarah/PCAs/ILManager/Systems Adv Ann/Youth Transition Specialist Nick/Ramp Coordinator Jim/Peer/IL Specialist Cindy Corbett/IL/VA Specialist Sarah/Individual Advocate Bev, Lisa. DLL Manager Beth/Dll counselors Julia, Kevin, Jack, Guthrie/ DLL Bemidji Coordinator Kristen/DLL Bemidji Counselor Jane. NHR Manager Pamela/ NHR Admin Molly. IL/VR Manager Kelly/IL/VR Specialists Hallie, Barb, Shanna/IL/VR Specialists/IL/VR Specialists Adrienne, Patti, Butch/ IL/VR Specialists Elizabeth, Celeste. ADA MN Cindy."/>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0264" y="304529"/>
            <a:ext cx="8303472" cy="6248942"/>
          </a:xfrm>
          <a:prstGeom prst="rect">
            <a:avLst/>
          </a:prstGeom>
        </p:spPr>
      </p:pic>
    </p:spTree>
    <p:extLst>
      <p:ext uri="{BB962C8B-B14F-4D97-AF65-F5344CB8AC3E}">
        <p14:creationId xmlns:p14="http://schemas.microsoft.com/office/powerpoint/2010/main" val="1339963051"/>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33400" y="1752600"/>
            <a:ext cx="7924800" cy="715962"/>
          </a:xfrm>
        </p:spPr>
        <p:txBody>
          <a:bodyPr>
            <a:noAutofit/>
          </a:bodyPr>
          <a:lstStyle/>
          <a:p>
            <a:pPr algn="ctr"/>
            <a:r>
              <a:rPr lang="en-US" dirty="0" smtClean="0"/>
              <a:t>Amy Beck</a:t>
            </a:r>
            <a:br>
              <a:rPr lang="en-US" dirty="0" smtClean="0"/>
            </a:br>
            <a:r>
              <a:rPr lang="en-US" dirty="0" smtClean="0"/>
              <a:t>Lehigh Valley Center for Independent Living</a:t>
            </a:r>
            <a:endParaRPr lang="en-US" dirty="0"/>
          </a:p>
        </p:txBody>
      </p:sp>
      <p:sp>
        <p:nvSpPr>
          <p:cNvPr id="5" name="Slide Number Placeholder 4"/>
          <p:cNvSpPr>
            <a:spLocks noGrp="1"/>
          </p:cNvSpPr>
          <p:nvPr>
            <p:ph type="sldNum" sz="quarter" idx="12"/>
          </p:nvPr>
        </p:nvSpPr>
        <p:spPr/>
        <p:txBody>
          <a:bodyPr/>
          <a:lstStyle/>
          <a:p>
            <a:fld id="{41DF81EA-3FD3-489D-828E-26F5BE85AF77}" type="slidenum">
              <a:rPr lang="en-US" smtClean="0"/>
              <a:pPr/>
              <a:t>2</a:t>
            </a:fld>
            <a:endParaRPr lang="en-US"/>
          </a:p>
        </p:txBody>
      </p:sp>
      <p:sp>
        <p:nvSpPr>
          <p:cNvPr id="4"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990600"/>
            <a:ext cx="8610600" cy="5181600"/>
          </a:xfrm>
        </p:spPr>
        <p:txBody>
          <a:bodyPr/>
          <a:lstStyle/>
          <a:p>
            <a:pPr fontAlgn="b">
              <a:buAutoNum type="alphaUcParenBoth"/>
            </a:pPr>
            <a:r>
              <a:rPr lang="en-US" sz="2400" dirty="0" smtClean="0"/>
              <a:t>Title </a:t>
            </a:r>
            <a:r>
              <a:rPr lang="en-US" sz="2400" dirty="0"/>
              <a:t>VII, Ch. 1, Part B Program </a:t>
            </a:r>
            <a:r>
              <a:rPr lang="en-US" sz="2400" dirty="0" smtClean="0"/>
              <a:t>Funds</a:t>
            </a:r>
          </a:p>
          <a:p>
            <a:pPr lvl="1" fontAlgn="b"/>
            <a:r>
              <a:rPr lang="en-US" sz="2400" dirty="0" smtClean="0"/>
              <a:t>$21,125.00</a:t>
            </a:r>
            <a:endParaRPr lang="en-US" sz="2400" dirty="0"/>
          </a:p>
          <a:p>
            <a:pPr marL="0" indent="0" fontAlgn="b">
              <a:buNone/>
            </a:pPr>
            <a:r>
              <a:rPr lang="en-US" sz="2400" dirty="0"/>
              <a:t>(B) Title VII, Ch. 1, Part </a:t>
            </a:r>
            <a:r>
              <a:rPr lang="en-US" sz="2400" dirty="0" smtClean="0"/>
              <a:t>C </a:t>
            </a:r>
          </a:p>
          <a:p>
            <a:pPr marL="571500" lvl="1" indent="-171450" fontAlgn="b"/>
            <a:r>
              <a:rPr lang="en-US" sz="2400" dirty="0" smtClean="0"/>
              <a:t>$138,544.00</a:t>
            </a:r>
            <a:endParaRPr lang="en-US" sz="2400" dirty="0"/>
          </a:p>
          <a:p>
            <a:pPr marL="0" indent="0">
              <a:buNone/>
            </a:pPr>
            <a:r>
              <a:rPr lang="en-US" sz="2400" dirty="0"/>
              <a:t>(C) Title VII, Ch. 2 </a:t>
            </a:r>
            <a:endParaRPr lang="en-US" sz="2400" dirty="0" smtClean="0"/>
          </a:p>
          <a:p>
            <a:pPr marL="571500" lvl="1" indent="-171450"/>
            <a:r>
              <a:rPr lang="en-US" sz="2400" dirty="0" smtClean="0"/>
              <a:t>$0 </a:t>
            </a:r>
            <a:endParaRPr lang="en-US" sz="2400" dirty="0"/>
          </a:p>
          <a:p>
            <a:pPr marL="0" indent="0" fontAlgn="b">
              <a:buNone/>
            </a:pPr>
            <a:r>
              <a:rPr lang="en-US" sz="2400" dirty="0"/>
              <a:t>(D) Other Federal Funds (SILC ARRA; ARRA; IL/VR Collaboration</a:t>
            </a:r>
            <a:r>
              <a:rPr lang="en-US" sz="2400" dirty="0" smtClean="0"/>
              <a:t>) </a:t>
            </a:r>
          </a:p>
          <a:p>
            <a:pPr lvl="1" fontAlgn="b"/>
            <a:r>
              <a:rPr lang="en-US" sz="2400" dirty="0" smtClean="0"/>
              <a:t>$623,037.00</a:t>
            </a:r>
            <a:endParaRPr lang="en-US" sz="2400" dirty="0"/>
          </a:p>
          <a:p>
            <a:pPr fontAlgn="t">
              <a:buAutoNum type="alphaUcParenBoth" startAt="5"/>
            </a:pPr>
            <a:r>
              <a:rPr lang="en-US" sz="2400" dirty="0" smtClean="0"/>
              <a:t>State </a:t>
            </a:r>
            <a:r>
              <a:rPr lang="en-US" sz="2400" dirty="0"/>
              <a:t>Government </a:t>
            </a:r>
            <a:r>
              <a:rPr lang="en-US" sz="2400" dirty="0" smtClean="0"/>
              <a:t>Funds </a:t>
            </a:r>
          </a:p>
          <a:p>
            <a:pPr lvl="1" fontAlgn="t"/>
            <a:r>
              <a:rPr lang="en-US" sz="2400" dirty="0" smtClean="0"/>
              <a:t>$345,901.00</a:t>
            </a:r>
            <a:endParaRPr lang="en-US" sz="2400" dirty="0"/>
          </a:p>
          <a:p>
            <a:pPr marL="0" indent="0">
              <a:buNone/>
            </a:pPr>
            <a:endParaRPr lang="en-US" sz="1400" dirty="0"/>
          </a:p>
        </p:txBody>
      </p:sp>
      <p:sp>
        <p:nvSpPr>
          <p:cNvPr id="3" name="Title 2"/>
          <p:cNvSpPr>
            <a:spLocks noGrp="1"/>
          </p:cNvSpPr>
          <p:nvPr>
            <p:ph type="title"/>
          </p:nvPr>
        </p:nvSpPr>
        <p:spPr/>
        <p:txBody>
          <a:bodyPr/>
          <a:lstStyle/>
          <a:p>
            <a:r>
              <a:rPr lang="en-US" dirty="0"/>
              <a:t>MCIL Funding (from </a:t>
            </a:r>
            <a:r>
              <a:rPr lang="en-US" dirty="0" smtClean="0"/>
              <a:t>2013 – 704 </a:t>
            </a:r>
            <a:r>
              <a:rPr lang="en-US" dirty="0"/>
              <a:t>report) </a:t>
            </a:r>
          </a:p>
        </p:txBody>
      </p:sp>
      <p:sp>
        <p:nvSpPr>
          <p:cNvPr id="7" name="Slide Number Placeholder 6"/>
          <p:cNvSpPr>
            <a:spLocks noGrp="1"/>
          </p:cNvSpPr>
          <p:nvPr>
            <p:ph type="sldNum" sz="quarter" idx="12"/>
          </p:nvPr>
        </p:nvSpPr>
        <p:spPr/>
        <p:txBody>
          <a:bodyPr/>
          <a:lstStyle/>
          <a:p>
            <a:fld id="{41DF81EA-3FD3-489D-828E-26F5BE85AF77}" type="slidenum">
              <a:rPr lang="en-US" smtClean="0"/>
              <a:pPr/>
              <a:t>20</a:t>
            </a:fld>
            <a:endParaRPr lang="en-US"/>
          </a:p>
        </p:txBody>
      </p:sp>
      <p:sp>
        <p:nvSpPr>
          <p:cNvPr id="5"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38153354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143000"/>
            <a:ext cx="8534400" cy="5029200"/>
          </a:xfrm>
        </p:spPr>
        <p:txBody>
          <a:bodyPr/>
          <a:lstStyle/>
          <a:p>
            <a:pPr fontAlgn="t">
              <a:buAutoNum type="alphaUcParenBoth" startAt="6"/>
            </a:pPr>
            <a:r>
              <a:rPr lang="en-US" sz="2400" dirty="0" smtClean="0"/>
              <a:t>Local </a:t>
            </a:r>
            <a:r>
              <a:rPr lang="en-US" sz="2400" dirty="0"/>
              <a:t>Government </a:t>
            </a:r>
            <a:r>
              <a:rPr lang="en-US" sz="2400" dirty="0" smtClean="0"/>
              <a:t>Funds </a:t>
            </a:r>
          </a:p>
          <a:p>
            <a:pPr lvl="1" fontAlgn="t"/>
            <a:r>
              <a:rPr lang="en-US" sz="2400" dirty="0" smtClean="0"/>
              <a:t>$0</a:t>
            </a:r>
            <a:endParaRPr lang="en-US" sz="2400" dirty="0"/>
          </a:p>
          <a:p>
            <a:pPr fontAlgn="t">
              <a:buAutoNum type="alphaUcParenBoth" startAt="7"/>
            </a:pPr>
            <a:r>
              <a:rPr lang="en-US" sz="2400" dirty="0" smtClean="0"/>
              <a:t>Foundations</a:t>
            </a:r>
            <a:r>
              <a:rPr lang="en-US" sz="2400" dirty="0"/>
              <a:t>, Corporations, or Trust </a:t>
            </a:r>
            <a:r>
              <a:rPr lang="en-US" sz="2400" dirty="0" smtClean="0"/>
              <a:t>Grants </a:t>
            </a:r>
          </a:p>
          <a:p>
            <a:pPr lvl="1" fontAlgn="t"/>
            <a:r>
              <a:rPr lang="en-US" sz="2400" dirty="0" smtClean="0"/>
              <a:t>$0</a:t>
            </a:r>
            <a:endParaRPr lang="en-US" sz="2400" dirty="0"/>
          </a:p>
          <a:p>
            <a:pPr fontAlgn="t">
              <a:buAutoNum type="alphaUcParenBoth" startAt="8"/>
            </a:pPr>
            <a:r>
              <a:rPr lang="en-US" sz="2400" dirty="0" smtClean="0"/>
              <a:t>Donations </a:t>
            </a:r>
            <a:r>
              <a:rPr lang="en-US" sz="2400" dirty="0"/>
              <a:t>from </a:t>
            </a:r>
            <a:r>
              <a:rPr lang="en-US" sz="2400" dirty="0" smtClean="0"/>
              <a:t>Individuals </a:t>
            </a:r>
          </a:p>
          <a:p>
            <a:pPr lvl="1" fontAlgn="t"/>
            <a:r>
              <a:rPr lang="en-US" sz="2400" dirty="0" smtClean="0"/>
              <a:t>$2,113.00</a:t>
            </a:r>
            <a:endParaRPr lang="en-US" sz="2400" dirty="0"/>
          </a:p>
          <a:p>
            <a:pPr marL="400050" indent="-400050" fontAlgn="t">
              <a:buAutoNum type="romanUcParenBoth"/>
            </a:pPr>
            <a:r>
              <a:rPr lang="en-US" sz="2400" dirty="0" smtClean="0"/>
              <a:t>Membership Fees </a:t>
            </a:r>
          </a:p>
          <a:p>
            <a:pPr lvl="1" fontAlgn="t"/>
            <a:r>
              <a:rPr lang="en-US" sz="2400" dirty="0" smtClean="0"/>
              <a:t>$0</a:t>
            </a:r>
            <a:endParaRPr lang="en-US" sz="2400" dirty="0"/>
          </a:p>
          <a:p>
            <a:pPr marL="0" indent="0">
              <a:buNone/>
            </a:pPr>
            <a:endParaRPr lang="en-US" sz="1400" dirty="0"/>
          </a:p>
        </p:txBody>
      </p:sp>
      <p:sp>
        <p:nvSpPr>
          <p:cNvPr id="3" name="Title 2"/>
          <p:cNvSpPr>
            <a:spLocks noGrp="1"/>
          </p:cNvSpPr>
          <p:nvPr>
            <p:ph type="title"/>
          </p:nvPr>
        </p:nvSpPr>
        <p:spPr>
          <a:xfrm>
            <a:off x="152400" y="152400"/>
            <a:ext cx="7924800" cy="838200"/>
          </a:xfrm>
        </p:spPr>
        <p:txBody>
          <a:bodyPr>
            <a:normAutofit fontScale="90000"/>
          </a:bodyPr>
          <a:lstStyle/>
          <a:p>
            <a:r>
              <a:rPr lang="en-US" sz="3100" dirty="0"/>
              <a:t>MCIL Funding (from </a:t>
            </a:r>
            <a:r>
              <a:rPr lang="en-US" sz="3100" dirty="0" smtClean="0"/>
              <a:t>2013 – 704 </a:t>
            </a:r>
            <a:r>
              <a:rPr lang="en-US" sz="3100" dirty="0"/>
              <a:t>report</a:t>
            </a:r>
            <a:r>
              <a:rPr lang="en-US" sz="3100" dirty="0" smtClean="0"/>
              <a:t>), </a:t>
            </a:r>
            <a:r>
              <a:rPr lang="en-US" sz="2700" dirty="0" smtClean="0"/>
              <a:t>cont’d. </a:t>
            </a:r>
            <a:endParaRPr lang="en-US" sz="2700" dirty="0"/>
          </a:p>
        </p:txBody>
      </p:sp>
      <p:sp>
        <p:nvSpPr>
          <p:cNvPr id="7" name="Slide Number Placeholder 6"/>
          <p:cNvSpPr>
            <a:spLocks noGrp="1"/>
          </p:cNvSpPr>
          <p:nvPr>
            <p:ph type="sldNum" sz="quarter" idx="12"/>
          </p:nvPr>
        </p:nvSpPr>
        <p:spPr/>
        <p:txBody>
          <a:bodyPr/>
          <a:lstStyle/>
          <a:p>
            <a:fld id="{41DF81EA-3FD3-489D-828E-26F5BE85AF77}" type="slidenum">
              <a:rPr lang="en-US" smtClean="0"/>
              <a:pPr/>
              <a:t>21</a:t>
            </a:fld>
            <a:endParaRPr lang="en-US"/>
          </a:p>
        </p:txBody>
      </p:sp>
      <p:sp>
        <p:nvSpPr>
          <p:cNvPr id="5"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15764043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19200"/>
            <a:ext cx="8458200" cy="4953000"/>
          </a:xfrm>
        </p:spPr>
        <p:txBody>
          <a:bodyPr/>
          <a:lstStyle/>
          <a:p>
            <a:pPr fontAlgn="t">
              <a:buAutoNum type="alphaUcParenBoth" startAt="10"/>
            </a:pPr>
            <a:r>
              <a:rPr lang="en-US" sz="2400" dirty="0" smtClean="0"/>
              <a:t>Investment </a:t>
            </a:r>
            <a:r>
              <a:rPr lang="en-US" sz="2400" dirty="0"/>
              <a:t>Income/Endowment </a:t>
            </a:r>
            <a:endParaRPr lang="en-US" sz="2400" dirty="0" smtClean="0"/>
          </a:p>
          <a:p>
            <a:pPr lvl="1" fontAlgn="t"/>
            <a:r>
              <a:rPr lang="en-US" sz="2400" dirty="0" smtClean="0"/>
              <a:t>$</a:t>
            </a:r>
            <a:r>
              <a:rPr lang="en-US" sz="2400" dirty="0"/>
              <a:t>1,322.00</a:t>
            </a:r>
          </a:p>
          <a:p>
            <a:pPr fontAlgn="t">
              <a:buAutoNum type="alphaUcParenBoth" startAt="11"/>
            </a:pPr>
            <a:r>
              <a:rPr lang="en-US" sz="2400" dirty="0" smtClean="0"/>
              <a:t>Fees </a:t>
            </a:r>
            <a:r>
              <a:rPr lang="en-US" sz="2400" dirty="0"/>
              <a:t>for Service  (program income, etc.) (PCA, NHR, DLL</a:t>
            </a:r>
            <a:r>
              <a:rPr lang="en-US" sz="2400" dirty="0" smtClean="0"/>
              <a:t>)</a:t>
            </a:r>
          </a:p>
          <a:p>
            <a:pPr lvl="1" fontAlgn="t"/>
            <a:r>
              <a:rPr lang="en-US" sz="2400" dirty="0" smtClean="0"/>
              <a:t>$</a:t>
            </a:r>
            <a:r>
              <a:rPr lang="en-US" sz="2400" dirty="0"/>
              <a:t>3,361,461.00</a:t>
            </a:r>
          </a:p>
          <a:p>
            <a:pPr fontAlgn="t">
              <a:buAutoNum type="alphaUcParenBoth" startAt="12"/>
            </a:pPr>
            <a:r>
              <a:rPr lang="en-US" sz="2400" dirty="0"/>
              <a:t>Other resources (in-kind, fundraising, etc.) </a:t>
            </a:r>
            <a:endParaRPr lang="en-US" sz="2400" dirty="0" smtClean="0"/>
          </a:p>
          <a:p>
            <a:pPr lvl="1" fontAlgn="t"/>
            <a:r>
              <a:rPr lang="en-US" sz="2400" dirty="0" smtClean="0"/>
              <a:t>$5,432.00</a:t>
            </a:r>
          </a:p>
          <a:p>
            <a:pPr lvl="1" fontAlgn="t"/>
            <a:endParaRPr lang="en-US" sz="1600" dirty="0"/>
          </a:p>
          <a:p>
            <a:pPr marL="57150" indent="0" fontAlgn="t">
              <a:buNone/>
            </a:pPr>
            <a:endParaRPr lang="en-US" sz="1600" dirty="0">
              <a:ea typeface="Times New Roman"/>
              <a:cs typeface="Times New Roman"/>
            </a:endParaRPr>
          </a:p>
          <a:p>
            <a:pPr marL="57150" indent="0" fontAlgn="t">
              <a:buNone/>
            </a:pPr>
            <a:endParaRPr lang="en-US" sz="1600" dirty="0">
              <a:ea typeface="Times New Roman"/>
              <a:cs typeface="Times New Roman"/>
            </a:endParaRPr>
          </a:p>
          <a:p>
            <a:pPr marL="57150" indent="0" fontAlgn="t">
              <a:buNone/>
            </a:pPr>
            <a:endParaRPr lang="en-US" sz="1600" dirty="0">
              <a:ea typeface="Times New Roman"/>
            </a:endParaRPr>
          </a:p>
          <a:p>
            <a:pPr marL="0" indent="0" fontAlgn="t">
              <a:buNone/>
            </a:pPr>
            <a:endParaRPr lang="en-US" sz="1600" dirty="0" smtClean="0">
              <a:ea typeface="Times New Roman"/>
              <a:cs typeface="Times New Roman"/>
            </a:endParaRPr>
          </a:p>
          <a:p>
            <a:pPr lvl="1" fontAlgn="t"/>
            <a:endParaRPr lang="en-US" sz="1000" dirty="0">
              <a:ea typeface="Times New Roman"/>
              <a:cs typeface="Times New Roman"/>
            </a:endParaRPr>
          </a:p>
          <a:p>
            <a:pPr fontAlgn="t"/>
            <a:endParaRPr lang="en-US" sz="2200" dirty="0"/>
          </a:p>
          <a:p>
            <a:endParaRPr lang="en-US" sz="1600" dirty="0"/>
          </a:p>
        </p:txBody>
      </p:sp>
      <p:sp>
        <p:nvSpPr>
          <p:cNvPr id="3" name="Title 2"/>
          <p:cNvSpPr>
            <a:spLocks noGrp="1"/>
          </p:cNvSpPr>
          <p:nvPr>
            <p:ph type="title"/>
          </p:nvPr>
        </p:nvSpPr>
        <p:spPr/>
        <p:txBody>
          <a:bodyPr>
            <a:normAutofit fontScale="90000"/>
          </a:bodyPr>
          <a:lstStyle/>
          <a:p>
            <a:r>
              <a:rPr lang="en-US" sz="3100" dirty="0"/>
              <a:t>MCIL Funding (from 2013 </a:t>
            </a:r>
            <a:r>
              <a:rPr lang="en-US" sz="3100" dirty="0" smtClean="0"/>
              <a:t>– 704 </a:t>
            </a:r>
            <a:r>
              <a:rPr lang="en-US" sz="3100" dirty="0"/>
              <a:t>report</a:t>
            </a:r>
            <a:r>
              <a:rPr lang="en-US" sz="3100" dirty="0" smtClean="0"/>
              <a:t>), </a:t>
            </a:r>
            <a:r>
              <a:rPr lang="en-US" sz="2700" dirty="0" smtClean="0"/>
              <a:t>cont’d. 2</a:t>
            </a:r>
            <a:endParaRPr lang="en-US" sz="2700" dirty="0"/>
          </a:p>
        </p:txBody>
      </p:sp>
      <p:sp>
        <p:nvSpPr>
          <p:cNvPr id="6" name="Slide Number Placeholder 5"/>
          <p:cNvSpPr>
            <a:spLocks noGrp="1"/>
          </p:cNvSpPr>
          <p:nvPr>
            <p:ph type="sldNum" sz="quarter" idx="12"/>
          </p:nvPr>
        </p:nvSpPr>
        <p:spPr/>
        <p:txBody>
          <a:bodyPr/>
          <a:lstStyle/>
          <a:p>
            <a:fld id="{41DF81EA-3FD3-489D-828E-26F5BE85AF77}" type="slidenum">
              <a:rPr lang="en-US" smtClean="0"/>
              <a:pPr/>
              <a:t>22</a:t>
            </a:fld>
            <a:endParaRPr lang="en-US"/>
          </a:p>
        </p:txBody>
      </p:sp>
      <p:sp>
        <p:nvSpPr>
          <p:cNvPr id="5"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20731824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3000"/>
            <a:ext cx="8839200" cy="5181600"/>
          </a:xfrm>
        </p:spPr>
        <p:txBody>
          <a:bodyPr/>
          <a:lstStyle/>
          <a:p>
            <a:pPr marL="0" indent="0" fontAlgn="t">
              <a:buNone/>
            </a:pPr>
            <a:r>
              <a:rPr lang="en-US" sz="2400" dirty="0" smtClean="0">
                <a:ea typeface="Times New Roman"/>
                <a:cs typeface="Times New Roman"/>
              </a:rPr>
              <a:t>Total </a:t>
            </a:r>
            <a:r>
              <a:rPr lang="en-US" sz="2400" dirty="0">
                <a:ea typeface="Times New Roman"/>
                <a:cs typeface="Times New Roman"/>
              </a:rPr>
              <a:t>income = (A)+(B)+(C)+(D)+(E)+(F)+(G)+(H)+(I)+(J)+(K)+(L</a:t>
            </a:r>
            <a:r>
              <a:rPr lang="en-US" sz="2400" dirty="0" smtClean="0">
                <a:ea typeface="Times New Roman"/>
                <a:cs typeface="Times New Roman"/>
              </a:rPr>
              <a:t>)</a:t>
            </a:r>
          </a:p>
          <a:p>
            <a:pPr marL="457200" lvl="1" indent="0" fontAlgn="t">
              <a:buNone/>
            </a:pPr>
            <a:r>
              <a:rPr lang="en-US" sz="2400" dirty="0" smtClean="0">
                <a:ea typeface="Times New Roman"/>
              </a:rPr>
              <a:t>= $4,498,935.00</a:t>
            </a:r>
            <a:endParaRPr lang="en-US" sz="2400" dirty="0">
              <a:ea typeface="Times New Roman"/>
            </a:endParaRPr>
          </a:p>
          <a:p>
            <a:pPr marL="57150" indent="0" fontAlgn="t">
              <a:buNone/>
            </a:pPr>
            <a:r>
              <a:rPr lang="en-US" sz="2400" dirty="0">
                <a:ea typeface="Times New Roman"/>
                <a:cs typeface="Times New Roman"/>
              </a:rPr>
              <a:t>Amount of other government funds received as pass through funds to consumers (include funds, received on behalf of consumers, that are subsequently passed on to consumers, e.g., personal assistance services, representative payee funds, or Medicaid funds</a:t>
            </a:r>
            <a:r>
              <a:rPr lang="en-US" sz="2400" dirty="0" smtClean="0">
                <a:ea typeface="Times New Roman"/>
                <a:cs typeface="Times New Roman"/>
              </a:rPr>
              <a:t>)</a:t>
            </a:r>
          </a:p>
          <a:p>
            <a:pPr marL="457200" lvl="1" indent="0" fontAlgn="t">
              <a:buNone/>
            </a:pPr>
            <a:r>
              <a:rPr lang="en-US" sz="2400" dirty="0" smtClean="0">
                <a:ea typeface="Times New Roman"/>
                <a:cs typeface="Times New Roman"/>
              </a:rPr>
              <a:t>= $2,160,645.00</a:t>
            </a:r>
            <a:endParaRPr lang="en-US" sz="2400" dirty="0">
              <a:ea typeface="Times New Roman"/>
              <a:cs typeface="Times New Roman"/>
            </a:endParaRPr>
          </a:p>
          <a:p>
            <a:pPr marL="0" marR="0" indent="0">
              <a:lnSpc>
                <a:spcPct val="115000"/>
              </a:lnSpc>
              <a:spcBef>
                <a:spcPts val="0"/>
              </a:spcBef>
              <a:spcAft>
                <a:spcPts val="0"/>
              </a:spcAft>
              <a:buNone/>
            </a:pPr>
            <a:endParaRPr lang="en-US" sz="2400" dirty="0" smtClean="0">
              <a:ea typeface="Times New Roman"/>
              <a:cs typeface="Times New Roman"/>
            </a:endParaRPr>
          </a:p>
          <a:p>
            <a:pPr marL="0" marR="0" indent="0">
              <a:lnSpc>
                <a:spcPct val="115000"/>
              </a:lnSpc>
              <a:spcBef>
                <a:spcPts val="0"/>
              </a:spcBef>
              <a:spcAft>
                <a:spcPts val="0"/>
              </a:spcAft>
              <a:buNone/>
            </a:pPr>
            <a:r>
              <a:rPr lang="en-US" sz="2400" dirty="0" smtClean="0">
                <a:ea typeface="Times New Roman"/>
                <a:cs typeface="Times New Roman"/>
              </a:rPr>
              <a:t>Total </a:t>
            </a:r>
            <a:r>
              <a:rPr lang="en-US" sz="2400" dirty="0">
                <a:ea typeface="Times New Roman"/>
                <a:cs typeface="Times New Roman"/>
              </a:rPr>
              <a:t>Income (Section 4) &lt;minus&gt; amount paid out to </a:t>
            </a:r>
            <a:r>
              <a:rPr lang="en-US" sz="2400" dirty="0" smtClean="0">
                <a:ea typeface="Times New Roman"/>
                <a:cs typeface="Times New Roman"/>
              </a:rPr>
              <a:t>Consumers (</a:t>
            </a:r>
            <a:r>
              <a:rPr lang="en-US" sz="2400" dirty="0">
                <a:ea typeface="Times New Roman"/>
                <a:cs typeface="Times New Roman"/>
              </a:rPr>
              <a:t>Section 5) = Net Operating Resources </a:t>
            </a:r>
            <a:endParaRPr lang="en-US" sz="2400" dirty="0" smtClean="0">
              <a:ea typeface="Times New Roman"/>
              <a:cs typeface="Times New Roman"/>
            </a:endParaRPr>
          </a:p>
          <a:p>
            <a:pPr marL="400050" lvl="1" indent="0">
              <a:lnSpc>
                <a:spcPct val="115000"/>
              </a:lnSpc>
              <a:spcBef>
                <a:spcPts val="0"/>
              </a:spcBef>
              <a:buNone/>
            </a:pPr>
            <a:r>
              <a:rPr lang="en-US" sz="2400" dirty="0" smtClean="0">
                <a:ea typeface="Times New Roman"/>
                <a:cs typeface="Times New Roman"/>
              </a:rPr>
              <a:t>= $2,338,290</a:t>
            </a:r>
            <a:endParaRPr lang="en-US" sz="2400" dirty="0">
              <a:ea typeface="Times New Roman"/>
              <a:cs typeface="Times New Roman"/>
            </a:endParaRPr>
          </a:p>
          <a:p>
            <a:pPr marL="57150" indent="0" fontAlgn="t">
              <a:buNone/>
            </a:pPr>
            <a:endParaRPr lang="en-US" sz="1600" dirty="0">
              <a:ea typeface="Times New Roman"/>
              <a:cs typeface="Times New Roman"/>
            </a:endParaRPr>
          </a:p>
          <a:p>
            <a:pPr marL="57150" indent="0" fontAlgn="t">
              <a:buNone/>
            </a:pPr>
            <a:endParaRPr lang="en-US" sz="1600" dirty="0">
              <a:ea typeface="Times New Roman"/>
              <a:cs typeface="Times New Roman"/>
            </a:endParaRPr>
          </a:p>
          <a:p>
            <a:pPr marL="57150" indent="0" fontAlgn="t">
              <a:buNone/>
            </a:pPr>
            <a:endParaRPr lang="en-US" sz="1600" dirty="0">
              <a:ea typeface="Times New Roman"/>
            </a:endParaRPr>
          </a:p>
          <a:p>
            <a:pPr marL="0" indent="0" fontAlgn="t">
              <a:buNone/>
            </a:pPr>
            <a:endParaRPr lang="en-US" sz="1600" dirty="0" smtClean="0">
              <a:ea typeface="Times New Roman"/>
              <a:cs typeface="Times New Roman"/>
            </a:endParaRPr>
          </a:p>
          <a:p>
            <a:pPr lvl="1" fontAlgn="t"/>
            <a:endParaRPr lang="en-US" sz="1000" dirty="0">
              <a:ea typeface="Times New Roman"/>
              <a:cs typeface="Times New Roman"/>
            </a:endParaRPr>
          </a:p>
          <a:p>
            <a:pPr fontAlgn="t"/>
            <a:endParaRPr lang="en-US" sz="2200" dirty="0"/>
          </a:p>
          <a:p>
            <a:endParaRPr lang="en-US" sz="1600" dirty="0"/>
          </a:p>
        </p:txBody>
      </p:sp>
      <p:sp>
        <p:nvSpPr>
          <p:cNvPr id="3" name="Title 2"/>
          <p:cNvSpPr>
            <a:spLocks noGrp="1"/>
          </p:cNvSpPr>
          <p:nvPr>
            <p:ph type="title"/>
          </p:nvPr>
        </p:nvSpPr>
        <p:spPr/>
        <p:txBody>
          <a:bodyPr>
            <a:normAutofit fontScale="90000"/>
          </a:bodyPr>
          <a:lstStyle/>
          <a:p>
            <a:r>
              <a:rPr lang="en-US" sz="3100" dirty="0"/>
              <a:t>MCIL Funding (from 2013 </a:t>
            </a:r>
            <a:r>
              <a:rPr lang="en-US" sz="3100" dirty="0" smtClean="0"/>
              <a:t>– 704 </a:t>
            </a:r>
            <a:r>
              <a:rPr lang="en-US" sz="3100" dirty="0"/>
              <a:t>report</a:t>
            </a:r>
            <a:r>
              <a:rPr lang="en-US" sz="3100" dirty="0" smtClean="0"/>
              <a:t>), </a:t>
            </a:r>
            <a:r>
              <a:rPr lang="en-US" sz="2700" dirty="0" smtClean="0"/>
              <a:t>cont’d. 3</a:t>
            </a:r>
            <a:endParaRPr lang="en-US" sz="2700" dirty="0"/>
          </a:p>
        </p:txBody>
      </p:sp>
      <p:sp>
        <p:nvSpPr>
          <p:cNvPr id="6" name="Slide Number Placeholder 5"/>
          <p:cNvSpPr>
            <a:spLocks noGrp="1"/>
          </p:cNvSpPr>
          <p:nvPr>
            <p:ph type="sldNum" sz="quarter" idx="12"/>
          </p:nvPr>
        </p:nvSpPr>
        <p:spPr/>
        <p:txBody>
          <a:bodyPr/>
          <a:lstStyle/>
          <a:p>
            <a:fld id="{41DF81EA-3FD3-489D-828E-26F5BE85AF77}" type="slidenum">
              <a:rPr lang="en-US" smtClean="0"/>
              <a:pPr/>
              <a:t>23</a:t>
            </a:fld>
            <a:endParaRPr lang="en-US"/>
          </a:p>
        </p:txBody>
      </p:sp>
      <p:sp>
        <p:nvSpPr>
          <p:cNvPr id="5"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5204084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Content Placeholder 2"/>
          <p:cNvSpPr>
            <a:spLocks noGrp="1"/>
          </p:cNvSpPr>
          <p:nvPr>
            <p:ph idx="1"/>
          </p:nvPr>
        </p:nvSpPr>
        <p:spPr/>
        <p:txBody>
          <a:bodyPr/>
          <a:lstStyle/>
          <a:p>
            <a:r>
              <a:rPr lang="en-US" dirty="0" smtClean="0"/>
              <a:t>37 program staff</a:t>
            </a:r>
          </a:p>
          <a:p>
            <a:pPr lvl="1"/>
            <a:r>
              <a:rPr lang="en-US" sz="2800" dirty="0" smtClean="0"/>
              <a:t>4 Administrative Staff</a:t>
            </a:r>
          </a:p>
          <a:p>
            <a:pPr lvl="1"/>
            <a:r>
              <a:rPr lang="en-US" sz="2800" dirty="0" smtClean="0"/>
              <a:t>9 Core Services Staff (includes 2 Youth Tran.)</a:t>
            </a:r>
          </a:p>
          <a:p>
            <a:pPr lvl="1"/>
            <a:r>
              <a:rPr lang="en-US" sz="2800" dirty="0" smtClean="0"/>
              <a:t>10 Disability Linkage Line Staff</a:t>
            </a:r>
          </a:p>
          <a:p>
            <a:pPr lvl="1"/>
            <a:r>
              <a:rPr lang="en-US" sz="2800" dirty="0" smtClean="0"/>
              <a:t>9 IL/VR Program Staff</a:t>
            </a:r>
          </a:p>
          <a:p>
            <a:pPr lvl="1"/>
            <a:r>
              <a:rPr lang="en-US" sz="2800" dirty="0" smtClean="0"/>
              <a:t>4 Nursing Home Coordination Relocation Staff</a:t>
            </a:r>
          </a:p>
          <a:p>
            <a:pPr lvl="1"/>
            <a:r>
              <a:rPr lang="en-US" sz="2800" dirty="0" smtClean="0"/>
              <a:t>1 ADA Specialist Staff</a:t>
            </a:r>
          </a:p>
          <a:p>
            <a:r>
              <a:rPr lang="en-US" dirty="0" smtClean="0"/>
              <a:t>250 PCAs </a:t>
            </a:r>
          </a:p>
        </p:txBody>
      </p:sp>
      <p:sp>
        <p:nvSpPr>
          <p:cNvPr id="7170" name="Title 1"/>
          <p:cNvSpPr>
            <a:spLocks noGrp="1"/>
          </p:cNvSpPr>
          <p:nvPr>
            <p:ph type="title"/>
          </p:nvPr>
        </p:nvSpPr>
        <p:spPr/>
        <p:txBody>
          <a:bodyPr>
            <a:noAutofit/>
          </a:bodyPr>
          <a:lstStyle/>
          <a:p>
            <a:r>
              <a:rPr lang="en-US" dirty="0" smtClean="0"/>
              <a:t>MCIL Staffing</a:t>
            </a:r>
            <a:br>
              <a:rPr lang="en-US" dirty="0" smtClean="0"/>
            </a:br>
            <a:endParaRPr lang="en-US" dirty="0" smtClean="0"/>
          </a:p>
        </p:txBody>
      </p:sp>
      <p:sp>
        <p:nvSpPr>
          <p:cNvPr id="3" name="Slide Number Placeholder 2"/>
          <p:cNvSpPr>
            <a:spLocks noGrp="1"/>
          </p:cNvSpPr>
          <p:nvPr>
            <p:ph type="sldNum" sz="quarter" idx="12"/>
          </p:nvPr>
        </p:nvSpPr>
        <p:spPr/>
        <p:txBody>
          <a:bodyPr/>
          <a:lstStyle/>
          <a:p>
            <a:fld id="{41DF81EA-3FD3-489D-828E-26F5BE85AF77}" type="slidenum">
              <a:rPr lang="en-US" smtClean="0"/>
              <a:pPr/>
              <a:t>24</a:t>
            </a:fld>
            <a:endParaRPr lang="en-US"/>
          </a:p>
        </p:txBody>
      </p:sp>
      <p:sp>
        <p:nvSpPr>
          <p:cNvPr id="5"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877830993"/>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dirty="0" smtClean="0">
                <a:solidFill>
                  <a:srgbClr val="333399"/>
                </a:solidFill>
              </a:rPr>
              <a:t>MCIL Programs</a:t>
            </a:r>
          </a:p>
        </p:txBody>
      </p:sp>
      <p:sp>
        <p:nvSpPr>
          <p:cNvPr id="8195" name="Content Placeholder 2"/>
          <p:cNvSpPr>
            <a:spLocks noGrp="1"/>
          </p:cNvSpPr>
          <p:nvPr>
            <p:ph sz="half" idx="1"/>
          </p:nvPr>
        </p:nvSpPr>
        <p:spPr>
          <a:xfrm>
            <a:off x="228600" y="1295400"/>
            <a:ext cx="4419600" cy="4876800"/>
          </a:xfrm>
        </p:spPr>
        <p:txBody>
          <a:bodyPr/>
          <a:lstStyle/>
          <a:p>
            <a:r>
              <a:rPr lang="en-US" dirty="0" smtClean="0"/>
              <a:t>IL Skills Education</a:t>
            </a:r>
          </a:p>
          <a:p>
            <a:r>
              <a:rPr lang="en-US" dirty="0" smtClean="0"/>
              <a:t>Peer Mentorship</a:t>
            </a:r>
          </a:p>
          <a:p>
            <a:r>
              <a:rPr lang="en-US" dirty="0" smtClean="0"/>
              <a:t>Systems Advocacy</a:t>
            </a:r>
          </a:p>
          <a:p>
            <a:r>
              <a:rPr lang="en-US" dirty="0" smtClean="0"/>
              <a:t>Individual Advocacy</a:t>
            </a:r>
          </a:p>
          <a:p>
            <a:r>
              <a:rPr lang="en-US" dirty="0" smtClean="0"/>
              <a:t>Information, Referral and Assistance (DLL)</a:t>
            </a:r>
          </a:p>
          <a:p>
            <a:r>
              <a:rPr lang="en-US" dirty="0" smtClean="0"/>
              <a:t>Ramp/Home Modifications </a:t>
            </a:r>
          </a:p>
          <a:p>
            <a:endParaRPr lang="en-US" sz="3200" dirty="0" smtClean="0"/>
          </a:p>
        </p:txBody>
      </p:sp>
      <p:sp>
        <p:nvSpPr>
          <p:cNvPr id="8196" name="Content Placeholder 1"/>
          <p:cNvSpPr>
            <a:spLocks noGrp="1"/>
          </p:cNvSpPr>
          <p:nvPr>
            <p:ph sz="half" idx="2"/>
          </p:nvPr>
        </p:nvSpPr>
        <p:spPr>
          <a:xfrm>
            <a:off x="4267200" y="1295400"/>
            <a:ext cx="4724400" cy="4876800"/>
          </a:xfrm>
        </p:spPr>
        <p:txBody>
          <a:bodyPr/>
          <a:lstStyle/>
          <a:p>
            <a:r>
              <a:rPr lang="en-US" dirty="0" smtClean="0"/>
              <a:t>Youth Transition</a:t>
            </a:r>
          </a:p>
          <a:p>
            <a:r>
              <a:rPr lang="en-US" dirty="0" smtClean="0"/>
              <a:t>IL/VR Collaboration</a:t>
            </a:r>
          </a:p>
          <a:p>
            <a:r>
              <a:rPr lang="en-US" dirty="0" smtClean="0"/>
              <a:t>Nursing Home Relocation Coordination</a:t>
            </a:r>
          </a:p>
          <a:p>
            <a:r>
              <a:rPr lang="en-US" dirty="0" smtClean="0"/>
              <a:t>Veteran’s Services (Ramp and Mentorship)</a:t>
            </a:r>
          </a:p>
          <a:p>
            <a:r>
              <a:rPr lang="en-US" dirty="0" smtClean="0"/>
              <a:t>PCA Services</a:t>
            </a:r>
          </a:p>
          <a:p>
            <a:r>
              <a:rPr lang="en-US" dirty="0" smtClean="0"/>
              <a:t>ADA Technical Assistance and Education</a:t>
            </a:r>
          </a:p>
          <a:p>
            <a:pPr marL="0" indent="0">
              <a:buNone/>
            </a:pPr>
            <a:endParaRPr lang="en-US" dirty="0" smtClean="0"/>
          </a:p>
        </p:txBody>
      </p:sp>
      <p:sp>
        <p:nvSpPr>
          <p:cNvPr id="3" name="Slide Number Placeholder 2"/>
          <p:cNvSpPr>
            <a:spLocks noGrp="1"/>
          </p:cNvSpPr>
          <p:nvPr>
            <p:ph type="sldNum" sz="quarter" idx="12"/>
          </p:nvPr>
        </p:nvSpPr>
        <p:spPr/>
        <p:txBody>
          <a:bodyPr/>
          <a:lstStyle/>
          <a:p>
            <a:fld id="{41DF81EA-3FD3-489D-828E-26F5BE85AF77}" type="slidenum">
              <a:rPr lang="en-US" smtClean="0"/>
              <a:pPr/>
              <a:t>25</a:t>
            </a:fld>
            <a:endParaRPr lang="en-US"/>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450542798"/>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solidFill>
                  <a:srgbClr val="333399"/>
                </a:solidFill>
              </a:rPr>
              <a:t>MCIL Service </a:t>
            </a:r>
            <a:r>
              <a:rPr lang="en-US" dirty="0" smtClean="0">
                <a:solidFill>
                  <a:srgbClr val="333399"/>
                </a:solidFill>
              </a:rPr>
              <a:t>Delivery Total</a:t>
            </a:r>
            <a:r>
              <a:rPr lang="en-US" dirty="0" smtClean="0">
                <a:solidFill>
                  <a:srgbClr val="333399"/>
                </a:solidFill>
                <a:latin typeface="Tahoma" panose="020B0604030504040204" pitchFamily="34" charset="0"/>
                <a:ea typeface="Tahoma" panose="020B0604030504040204" pitchFamily="34" charset="0"/>
                <a:cs typeface="Tahoma" panose="020B0604030504040204" pitchFamily="34" charset="0"/>
              </a:rPr>
              <a:t>―</a:t>
            </a:r>
            <a:r>
              <a:rPr lang="en-US" sz="3200" dirty="0" smtClean="0">
                <a:solidFill>
                  <a:srgbClr val="333399"/>
                </a:solidFill>
              </a:rPr>
              <a:t>43,517</a:t>
            </a:r>
            <a:r>
              <a:rPr lang="en-US" dirty="0">
                <a:solidFill>
                  <a:srgbClr val="333399"/>
                </a:solidFill>
              </a:rPr>
              <a:t/>
            </a:r>
            <a:br>
              <a:rPr lang="en-US" dirty="0">
                <a:solidFill>
                  <a:srgbClr val="333399"/>
                </a:solidFill>
              </a:rPr>
            </a:br>
            <a:endParaRPr lang="en-US" dirty="0">
              <a:solidFill>
                <a:srgbClr val="333399"/>
              </a:solidFill>
            </a:endParaRPr>
          </a:p>
        </p:txBody>
      </p:sp>
      <p:sp>
        <p:nvSpPr>
          <p:cNvPr id="3" name="Content Placeholder 2"/>
          <p:cNvSpPr>
            <a:spLocks noGrp="1"/>
          </p:cNvSpPr>
          <p:nvPr>
            <p:ph sz="half" idx="1"/>
          </p:nvPr>
        </p:nvSpPr>
        <p:spPr>
          <a:xfrm>
            <a:off x="152400" y="1219200"/>
            <a:ext cx="5257800" cy="4906963"/>
          </a:xfrm>
        </p:spPr>
        <p:txBody>
          <a:bodyPr>
            <a:normAutofit/>
          </a:bodyPr>
          <a:lstStyle/>
          <a:p>
            <a:r>
              <a:rPr lang="en-US" sz="2000" dirty="0"/>
              <a:t>Advocacy/Legal </a:t>
            </a:r>
            <a:r>
              <a:rPr lang="en-US" sz="2000" dirty="0" smtClean="0"/>
              <a:t>Services (237)</a:t>
            </a:r>
            <a:endParaRPr lang="en-US" sz="2000" dirty="0"/>
          </a:p>
          <a:p>
            <a:pPr fontAlgn="t"/>
            <a:r>
              <a:rPr lang="en-US" sz="2000" dirty="0" smtClean="0"/>
              <a:t>Assistive </a:t>
            </a:r>
            <a:r>
              <a:rPr lang="en-US" sz="2000" dirty="0"/>
              <a:t>Technology </a:t>
            </a:r>
            <a:r>
              <a:rPr lang="en-US" sz="2000" dirty="0" smtClean="0"/>
              <a:t>(5)	  </a:t>
            </a:r>
            <a:endParaRPr lang="en-US" sz="2000" dirty="0"/>
          </a:p>
          <a:p>
            <a:pPr fontAlgn="t"/>
            <a:r>
              <a:rPr lang="en-US" sz="2000" dirty="0"/>
              <a:t>Communication </a:t>
            </a:r>
            <a:r>
              <a:rPr lang="en-US" sz="2000" dirty="0" smtClean="0"/>
              <a:t>Services (1)  	  </a:t>
            </a:r>
            <a:endParaRPr lang="en-US" sz="2000" dirty="0"/>
          </a:p>
          <a:p>
            <a:pPr fontAlgn="t"/>
            <a:r>
              <a:rPr lang="en-US" sz="2000" dirty="0"/>
              <a:t>Counseling &amp; Related </a:t>
            </a:r>
            <a:r>
              <a:rPr lang="en-US" sz="2000" dirty="0" smtClean="0"/>
              <a:t>Services (11)  </a:t>
            </a:r>
            <a:endParaRPr lang="en-US" sz="2000" dirty="0"/>
          </a:p>
          <a:p>
            <a:pPr fontAlgn="t"/>
            <a:r>
              <a:rPr lang="en-US" sz="2000" dirty="0"/>
              <a:t>Housing, Home </a:t>
            </a:r>
            <a:r>
              <a:rPr lang="en-US" sz="2000" dirty="0" smtClean="0"/>
              <a:t>Mod, </a:t>
            </a:r>
            <a:r>
              <a:rPr lang="en-US" sz="2000" dirty="0"/>
              <a:t>&amp; </a:t>
            </a:r>
            <a:r>
              <a:rPr lang="en-US" sz="2000" dirty="0" smtClean="0"/>
              <a:t>Shelter  (167)</a:t>
            </a:r>
            <a:endParaRPr lang="en-US" sz="2000" dirty="0"/>
          </a:p>
          <a:p>
            <a:pPr fontAlgn="t"/>
            <a:r>
              <a:rPr lang="en-US" sz="2000" dirty="0"/>
              <a:t>IL Skills and Life </a:t>
            </a:r>
            <a:r>
              <a:rPr lang="en-US" sz="2000" dirty="0" smtClean="0"/>
              <a:t>Skills (778)</a:t>
            </a:r>
            <a:r>
              <a:rPr lang="en-US" sz="2000" dirty="0"/>
              <a:t>	</a:t>
            </a:r>
            <a:r>
              <a:rPr lang="en-US" sz="2000" dirty="0" smtClean="0"/>
              <a:t>         </a:t>
            </a:r>
            <a:endParaRPr lang="en-US" sz="2000" dirty="0"/>
          </a:p>
          <a:p>
            <a:pPr fontAlgn="t"/>
            <a:r>
              <a:rPr lang="en-US" sz="2000" dirty="0" smtClean="0"/>
              <a:t>I </a:t>
            </a:r>
            <a:r>
              <a:rPr lang="en-US" sz="2000" dirty="0"/>
              <a:t>&amp; </a:t>
            </a:r>
            <a:r>
              <a:rPr lang="en-US" sz="2000" dirty="0" smtClean="0"/>
              <a:t>R </a:t>
            </a:r>
            <a:r>
              <a:rPr lang="en-US" sz="2000" dirty="0"/>
              <a:t>and </a:t>
            </a:r>
            <a:r>
              <a:rPr lang="en-US" sz="2000" dirty="0" smtClean="0"/>
              <a:t>Assistance (33,801)            </a:t>
            </a:r>
            <a:endParaRPr lang="en-US" sz="2000" dirty="0"/>
          </a:p>
          <a:p>
            <a:pPr fontAlgn="t"/>
            <a:r>
              <a:rPr lang="en-US" sz="2000" dirty="0"/>
              <a:t>Peer </a:t>
            </a:r>
            <a:r>
              <a:rPr lang="en-US" sz="2000" dirty="0" smtClean="0"/>
              <a:t>Counseling (165)                       </a:t>
            </a:r>
            <a:endParaRPr lang="en-US" sz="2000" dirty="0"/>
          </a:p>
          <a:p>
            <a:pPr fontAlgn="t"/>
            <a:r>
              <a:rPr lang="en-US" sz="2000" dirty="0"/>
              <a:t>Mobility Training </a:t>
            </a:r>
            <a:r>
              <a:rPr lang="en-US" sz="2000" dirty="0" smtClean="0"/>
              <a:t>(3)                            </a:t>
            </a:r>
            <a:endParaRPr lang="en-US" sz="2000" dirty="0"/>
          </a:p>
          <a:p>
            <a:pPr fontAlgn="t"/>
            <a:r>
              <a:rPr lang="en-US" sz="2000" dirty="0"/>
              <a:t>Personal Assistance </a:t>
            </a:r>
            <a:r>
              <a:rPr lang="en-US" sz="2000" dirty="0" smtClean="0"/>
              <a:t>Services (112)</a:t>
            </a:r>
            <a:endParaRPr lang="en-US" sz="2000" dirty="0"/>
          </a:p>
        </p:txBody>
      </p:sp>
      <p:sp>
        <p:nvSpPr>
          <p:cNvPr id="4" name="Content Placeholder 3"/>
          <p:cNvSpPr>
            <a:spLocks noGrp="1"/>
          </p:cNvSpPr>
          <p:nvPr>
            <p:ph sz="half" idx="2"/>
          </p:nvPr>
        </p:nvSpPr>
        <p:spPr>
          <a:xfrm>
            <a:off x="4953000" y="1248229"/>
            <a:ext cx="4191000" cy="4906963"/>
          </a:xfrm>
        </p:spPr>
        <p:txBody>
          <a:bodyPr>
            <a:normAutofit/>
          </a:bodyPr>
          <a:lstStyle/>
          <a:p>
            <a:pPr fontAlgn="t"/>
            <a:r>
              <a:rPr lang="en-US" sz="2000" dirty="0"/>
              <a:t>Transportation Services (</a:t>
            </a:r>
            <a:r>
              <a:rPr lang="en-US" sz="2000" dirty="0" smtClean="0"/>
              <a:t>7)</a:t>
            </a:r>
            <a:endParaRPr lang="en-US" sz="2000" dirty="0"/>
          </a:p>
          <a:p>
            <a:pPr fontAlgn="t"/>
            <a:r>
              <a:rPr lang="en-US" sz="2000" dirty="0"/>
              <a:t>Youth Services (</a:t>
            </a:r>
            <a:r>
              <a:rPr lang="en-US" sz="2000" dirty="0" smtClean="0"/>
              <a:t>490)</a:t>
            </a:r>
            <a:endParaRPr lang="en-US" sz="2000" dirty="0"/>
          </a:p>
          <a:p>
            <a:pPr fontAlgn="t"/>
            <a:r>
              <a:rPr lang="en-US" sz="2000" dirty="0"/>
              <a:t>Vocational </a:t>
            </a:r>
            <a:r>
              <a:rPr lang="en-US" sz="2000" dirty="0" smtClean="0"/>
              <a:t>Services</a:t>
            </a:r>
            <a:r>
              <a:rPr lang="en-US" sz="2000" dirty="0"/>
              <a:t> </a:t>
            </a:r>
            <a:r>
              <a:rPr lang="en-US" sz="2000" dirty="0" smtClean="0"/>
              <a:t>(1100)</a:t>
            </a:r>
            <a:endParaRPr lang="en-US" sz="2000" dirty="0"/>
          </a:p>
          <a:p>
            <a:pPr fontAlgn="t"/>
            <a:r>
              <a:rPr lang="en-US" sz="2000" dirty="0"/>
              <a:t>Recreational Services (</a:t>
            </a:r>
            <a:r>
              <a:rPr lang="en-US" sz="2000" dirty="0" smtClean="0"/>
              <a:t>12)</a:t>
            </a:r>
            <a:endParaRPr lang="en-US" sz="2000" dirty="0"/>
          </a:p>
          <a:p>
            <a:pPr fontAlgn="t"/>
            <a:r>
              <a:rPr lang="en-US" sz="2000" dirty="0"/>
              <a:t>Nursing Home </a:t>
            </a:r>
            <a:r>
              <a:rPr lang="en-US" sz="2000" dirty="0" smtClean="0"/>
              <a:t>Relocation</a:t>
            </a:r>
            <a:r>
              <a:rPr lang="en-US" sz="2000" dirty="0"/>
              <a:t> </a:t>
            </a:r>
            <a:r>
              <a:rPr lang="en-US" sz="2000" dirty="0" smtClean="0"/>
              <a:t>(218)</a:t>
            </a:r>
            <a:endParaRPr lang="en-US" sz="2000" dirty="0"/>
          </a:p>
          <a:p>
            <a:pPr fontAlgn="t"/>
            <a:r>
              <a:rPr lang="en-US" sz="2000" dirty="0"/>
              <a:t>Other </a:t>
            </a:r>
            <a:r>
              <a:rPr lang="en-US" sz="2000" dirty="0" smtClean="0"/>
              <a:t>Services</a:t>
            </a:r>
            <a:r>
              <a:rPr lang="en-US" sz="2000" dirty="0"/>
              <a:t> </a:t>
            </a:r>
            <a:r>
              <a:rPr lang="en-US" sz="2000" dirty="0" smtClean="0"/>
              <a:t>(279)</a:t>
            </a:r>
            <a:endParaRPr lang="en-US" sz="2000" dirty="0"/>
          </a:p>
          <a:p>
            <a:pPr fontAlgn="t"/>
            <a:r>
              <a:rPr lang="en-US" sz="2000" dirty="0"/>
              <a:t>Family </a:t>
            </a:r>
            <a:r>
              <a:rPr lang="en-US" sz="2000" dirty="0" smtClean="0"/>
              <a:t>Services</a:t>
            </a:r>
            <a:r>
              <a:rPr lang="en-US" sz="2000" dirty="0"/>
              <a:t> </a:t>
            </a:r>
            <a:r>
              <a:rPr lang="en-US" sz="2000" dirty="0" smtClean="0"/>
              <a:t>(0)</a:t>
            </a:r>
            <a:endParaRPr lang="en-US" sz="2000" dirty="0"/>
          </a:p>
          <a:p>
            <a:pPr fontAlgn="t"/>
            <a:r>
              <a:rPr lang="en-US" sz="2000" dirty="0"/>
              <a:t>Mental </a:t>
            </a:r>
            <a:r>
              <a:rPr lang="en-US" sz="2000" dirty="0" smtClean="0"/>
              <a:t>restoration</a:t>
            </a:r>
            <a:r>
              <a:rPr lang="en-US" sz="2000" dirty="0"/>
              <a:t> </a:t>
            </a:r>
            <a:r>
              <a:rPr lang="en-US" sz="2000" dirty="0" smtClean="0"/>
              <a:t>(2)</a:t>
            </a:r>
            <a:endParaRPr lang="en-US" sz="2000" dirty="0"/>
          </a:p>
          <a:p>
            <a:endParaRPr lang="en-US" sz="2000" dirty="0" smtClean="0"/>
          </a:p>
        </p:txBody>
      </p:sp>
      <p:sp>
        <p:nvSpPr>
          <p:cNvPr id="9" name="Slide Number Placeholder 8"/>
          <p:cNvSpPr>
            <a:spLocks noGrp="1"/>
          </p:cNvSpPr>
          <p:nvPr>
            <p:ph type="sldNum" sz="quarter" idx="12"/>
          </p:nvPr>
        </p:nvSpPr>
        <p:spPr/>
        <p:txBody>
          <a:bodyPr/>
          <a:lstStyle/>
          <a:p>
            <a:fld id="{41DF81EA-3FD3-489D-828E-26F5BE85AF77}" type="slidenum">
              <a:rPr lang="en-US" smtClean="0"/>
              <a:pPr/>
              <a:t>26</a:t>
            </a:fld>
            <a:endParaRPr lang="en-US"/>
          </a:p>
        </p:txBody>
      </p:sp>
      <p:sp>
        <p:nvSpPr>
          <p:cNvPr id="6" name="Rectangle 7"/>
          <p:cNvSpPr>
            <a:spLocks noChangeArrowheads="1"/>
          </p:cNvSpPr>
          <p:nvPr/>
        </p:nvSpPr>
        <p:spPr bwMode="auto">
          <a:xfrm>
            <a:off x="228600" y="6400800"/>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165701471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Content Placeholder 2"/>
          <p:cNvSpPr>
            <a:spLocks noGrp="1"/>
          </p:cNvSpPr>
          <p:nvPr>
            <p:ph idx="1"/>
          </p:nvPr>
        </p:nvSpPr>
        <p:spPr>
          <a:xfrm>
            <a:off x="304800" y="1295400"/>
            <a:ext cx="8534400" cy="4876800"/>
          </a:xfrm>
        </p:spPr>
        <p:txBody>
          <a:bodyPr/>
          <a:lstStyle/>
          <a:p>
            <a:pPr marL="0" indent="0">
              <a:buNone/>
            </a:pPr>
            <a:r>
              <a:rPr lang="en-US" dirty="0" smtClean="0"/>
              <a:t>David Hancox, Executive Director, Metropolitan Center for Independent Living   </a:t>
            </a:r>
            <a:endParaRPr lang="en-US" dirty="0"/>
          </a:p>
          <a:p>
            <a:pPr marL="400050" lvl="1" indent="0">
              <a:buNone/>
            </a:pPr>
            <a:r>
              <a:rPr lang="en-US" sz="2400" dirty="0" smtClean="0"/>
              <a:t>530 North Robert Street</a:t>
            </a:r>
          </a:p>
          <a:p>
            <a:pPr marL="400050" lvl="1" indent="0">
              <a:buNone/>
            </a:pPr>
            <a:r>
              <a:rPr lang="en-US" sz="2400" dirty="0" smtClean="0"/>
              <a:t>St. Paul, Minnesota 55101</a:t>
            </a:r>
            <a:endParaRPr lang="en-US" sz="2400" dirty="0"/>
          </a:p>
          <a:p>
            <a:pPr marL="400050" lvl="1" indent="0">
              <a:buNone/>
            </a:pPr>
            <a:r>
              <a:rPr lang="en-US" sz="2400" dirty="0"/>
              <a:t>Office: </a:t>
            </a:r>
            <a:r>
              <a:rPr lang="en-US" sz="2400" dirty="0" smtClean="0"/>
              <a:t>(651) 603-2012 voice/fax</a:t>
            </a:r>
          </a:p>
          <a:p>
            <a:pPr marL="400050" lvl="1" indent="0">
              <a:buNone/>
            </a:pPr>
            <a:r>
              <a:rPr lang="en-US" sz="2400" dirty="0" smtClean="0"/>
              <a:t>TTY: (651) 603-2001</a:t>
            </a:r>
          </a:p>
          <a:p>
            <a:pPr marL="400050" lvl="1" indent="0">
              <a:buNone/>
            </a:pPr>
            <a:r>
              <a:rPr lang="en-US" sz="2400" dirty="0" smtClean="0"/>
              <a:t>E-mail: </a:t>
            </a:r>
            <a:r>
              <a:rPr lang="en-US" sz="2400" dirty="0" smtClean="0">
                <a:hlinkClick r:id="rId3"/>
              </a:rPr>
              <a:t>davidh@mcil-mn.org</a:t>
            </a:r>
            <a:endParaRPr lang="en-US" sz="2400" dirty="0" smtClean="0"/>
          </a:p>
          <a:p>
            <a:pPr marL="400050" lvl="1" indent="0">
              <a:buNone/>
            </a:pPr>
            <a:endParaRPr lang="en-US" sz="2400" dirty="0">
              <a:solidFill>
                <a:schemeClr val="tx1">
                  <a:lumMod val="85000"/>
                  <a:lumOff val="15000"/>
                </a:schemeClr>
              </a:solidFill>
            </a:endParaRPr>
          </a:p>
          <a:p>
            <a:pPr marL="0" indent="0">
              <a:buNone/>
            </a:pPr>
            <a:endParaRPr lang="en-US" dirty="0" smtClean="0"/>
          </a:p>
        </p:txBody>
      </p:sp>
      <p:sp>
        <p:nvSpPr>
          <p:cNvPr id="7170" name="Title 1"/>
          <p:cNvSpPr>
            <a:spLocks noGrp="1"/>
          </p:cNvSpPr>
          <p:nvPr>
            <p:ph type="title"/>
          </p:nvPr>
        </p:nvSpPr>
        <p:spPr>
          <a:xfrm>
            <a:off x="152400" y="152400"/>
            <a:ext cx="7924800" cy="914400"/>
          </a:xfrm>
        </p:spPr>
        <p:txBody>
          <a:bodyPr>
            <a:normAutofit fontScale="90000"/>
          </a:bodyPr>
          <a:lstStyle/>
          <a:p>
            <a:r>
              <a:rPr lang="en-US" sz="3100" dirty="0"/>
              <a:t>For more information:  </a:t>
            </a:r>
            <a:br>
              <a:rPr lang="en-US" sz="3100" dirty="0"/>
            </a:br>
            <a:r>
              <a:rPr lang="en-US" sz="3100" dirty="0"/>
              <a:t>Visit our website at </a:t>
            </a:r>
            <a:r>
              <a:rPr lang="en-US" sz="3100" u="sng" dirty="0" smtClean="0">
                <a:hlinkClick r:id="rId4"/>
              </a:rPr>
              <a:t>www.mcil-mn.org</a:t>
            </a:r>
            <a:r>
              <a:rPr lang="en-US" sz="3100" u="sng" dirty="0" smtClean="0"/>
              <a:t/>
            </a:r>
            <a:br>
              <a:rPr lang="en-US" sz="3100" u="sng" dirty="0" smtClean="0"/>
            </a:br>
            <a:r>
              <a:rPr lang="en-US" sz="3100" dirty="0"/>
              <a:t/>
            </a:r>
            <a:br>
              <a:rPr lang="en-US" sz="3100" dirty="0"/>
            </a:br>
            <a:r>
              <a:rPr lang="en-US" dirty="0" smtClean="0"/>
              <a:t>	</a:t>
            </a:r>
            <a:br>
              <a:rPr lang="en-US" dirty="0" smtClean="0"/>
            </a:br>
            <a:endParaRPr lang="en-US" dirty="0" smtClean="0"/>
          </a:p>
        </p:txBody>
      </p:sp>
      <p:sp>
        <p:nvSpPr>
          <p:cNvPr id="3" name="Slide Number Placeholder 2"/>
          <p:cNvSpPr>
            <a:spLocks noGrp="1"/>
          </p:cNvSpPr>
          <p:nvPr>
            <p:ph type="sldNum" sz="quarter" idx="12"/>
          </p:nvPr>
        </p:nvSpPr>
        <p:spPr/>
        <p:txBody>
          <a:bodyPr/>
          <a:lstStyle/>
          <a:p>
            <a:fld id="{41DF81EA-3FD3-489D-828E-26F5BE85AF77}" type="slidenum">
              <a:rPr lang="en-US" smtClean="0"/>
              <a:pPr/>
              <a:t>27</a:t>
            </a:fld>
            <a:endParaRPr lang="en-US"/>
          </a:p>
        </p:txBody>
      </p:sp>
      <p:sp>
        <p:nvSpPr>
          <p:cNvPr id="5"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1316664018"/>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76200" y="53182"/>
            <a:ext cx="8610600" cy="715962"/>
          </a:xfrm>
        </p:spPr>
        <p:txBody>
          <a:bodyPr>
            <a:noAutofit/>
          </a:bodyPr>
          <a:lstStyle/>
          <a:p>
            <a:r>
              <a:rPr lang="en-US" sz="200" dirty="0" smtClean="0">
                <a:solidFill>
                  <a:schemeClr val="bg1"/>
                </a:solidFill>
              </a:rPr>
              <a:t>Slide 17 </a:t>
            </a:r>
            <a:r>
              <a:rPr lang="en-US" dirty="0" smtClean="0"/>
              <a:t>New Community Opportunities </a:t>
            </a:r>
            <a:br>
              <a:rPr lang="en-US" dirty="0" smtClean="0"/>
            </a:br>
            <a:r>
              <a:rPr lang="en-US" dirty="0" smtClean="0"/>
              <a:t> Attribution</a:t>
            </a:r>
          </a:p>
        </p:txBody>
      </p:sp>
      <p:sp>
        <p:nvSpPr>
          <p:cNvPr id="27653" name="Content Placeholder 6" descr=" This training is presented by the New Community Opportunities Center, a national training and technical assistance project of ILRU, Independent Living Research Utilization. Support for development of this presentation was provided by the U.S. Department of Education, Rehabilitation Services Administration under grant number H400B100003. No official endorsement of the Department of Education should be inferred. Permission is granted for duplication of any portion of this slide presentation, providing that the following credit is given to the project: Developed as part of the New Community Opportunities Center at ILRU.&#10;"/>
          <p:cNvSpPr>
            <a:spLocks/>
          </p:cNvSpPr>
          <p:nvPr/>
        </p:nvSpPr>
        <p:spPr bwMode="auto">
          <a:xfrm>
            <a:off x="228600" y="1371600"/>
            <a:ext cx="8763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rgbClr val="000066"/>
              </a:buClr>
            </a:pPr>
            <a:r>
              <a:rPr lang="en-US" sz="2200" b="0" dirty="0">
                <a:latin typeface="Tahoma" pitchFamily="34" charset="0"/>
              </a:rPr>
              <a:t>	</a:t>
            </a:r>
            <a:endParaRPr lang="en-US" sz="2400" b="0" dirty="0">
              <a:latin typeface="Tahoma" pitchFamily="34" charset="0"/>
            </a:endParaRPr>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
        <p:nvSpPr>
          <p:cNvPr id="2" name="Content Placeholder 1"/>
          <p:cNvSpPr>
            <a:spLocks noGrp="1"/>
          </p:cNvSpPr>
          <p:nvPr>
            <p:ph idx="1"/>
          </p:nvPr>
        </p:nvSpPr>
        <p:spPr>
          <a:xfrm>
            <a:off x="304800" y="1143000"/>
            <a:ext cx="8534400" cy="5029200"/>
          </a:xfrm>
        </p:spPr>
        <p:txBody>
          <a:bodyPr/>
          <a:lstStyle/>
          <a:p>
            <a:pPr marL="0" indent="0">
              <a:buNone/>
            </a:pPr>
            <a:r>
              <a:rPr lang="en-US" sz="2400" dirty="0"/>
              <a:t>This training is presented by the New Community Opportunities Center, a national training and technical assistance project of ILRU, Independent Living Research Utilization. Support for development of this presentation was provided by the U.S. Department of Education, Rehabilitation Services Administration under grant number H400B100003. No official endorsement of the Department of Education should be inferred. Permission is granted for duplication of any portion of this slide presentation, providing that the following credit is given to the project: Developed as part of the New Community Opportunities Center at ILRU.</a:t>
            </a:r>
          </a:p>
          <a:p>
            <a:endParaRPr lang="en-US" sz="2400" dirty="0"/>
          </a:p>
        </p:txBody>
      </p:sp>
      <p:sp>
        <p:nvSpPr>
          <p:cNvPr id="4" name="Slide Number Placeholder 3"/>
          <p:cNvSpPr>
            <a:spLocks noGrp="1"/>
          </p:cNvSpPr>
          <p:nvPr>
            <p:ph type="sldNum" sz="quarter" idx="12"/>
          </p:nvPr>
        </p:nvSpPr>
        <p:spPr/>
        <p:txBody>
          <a:bodyPr/>
          <a:lstStyle/>
          <a:p>
            <a:fld id="{41DF81EA-3FD3-489D-828E-26F5BE85AF77}" type="slidenum">
              <a:rPr lang="en-US" smtClean="0"/>
              <a:pPr/>
              <a:t>28</a:t>
            </a:fld>
            <a:endParaRPr lang="en-US"/>
          </a:p>
        </p:txBody>
      </p:sp>
    </p:spTree>
    <p:extLst>
      <p:ext uri="{BB962C8B-B14F-4D97-AF65-F5344CB8AC3E}">
        <p14:creationId xmlns:p14="http://schemas.microsoft.com/office/powerpoint/2010/main" val="408459188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50838"/>
            <a:ext cx="8610600" cy="639762"/>
          </a:xfrm>
        </p:spPr>
        <p:txBody>
          <a:bodyPr/>
          <a:lstStyle/>
          <a:p>
            <a:r>
              <a:rPr lang="en-US" dirty="0" smtClean="0">
                <a:effectLst/>
              </a:rPr>
              <a:t>LVCIL overview…</a:t>
            </a:r>
            <a:endParaRPr lang="en-US" dirty="0">
              <a:effectLst/>
            </a:endParaRPr>
          </a:p>
        </p:txBody>
      </p:sp>
      <p:sp>
        <p:nvSpPr>
          <p:cNvPr id="4" name="Content Placeholder 3"/>
          <p:cNvSpPr>
            <a:spLocks noGrp="1"/>
          </p:cNvSpPr>
          <p:nvPr>
            <p:ph idx="1"/>
          </p:nvPr>
        </p:nvSpPr>
        <p:spPr>
          <a:xfrm>
            <a:off x="228600" y="1085851"/>
            <a:ext cx="8686800" cy="4648200"/>
          </a:xfrm>
        </p:spPr>
        <p:txBody>
          <a:bodyPr/>
          <a:lstStyle/>
          <a:p>
            <a:r>
              <a:rPr lang="en-US" sz="2400" dirty="0"/>
              <a:t>Founded in 1990 by Operation Overcome and Carl F. Odhner</a:t>
            </a:r>
          </a:p>
          <a:p>
            <a:r>
              <a:rPr lang="en-US" sz="2400" dirty="0"/>
              <a:t>Service Area is based in Lehigh &amp; Northampton Counties  </a:t>
            </a:r>
          </a:p>
          <a:p>
            <a:r>
              <a:rPr lang="en-US" sz="2400" dirty="0"/>
              <a:t>Staffing has more than tripled since 2008 from 11 to 37</a:t>
            </a:r>
          </a:p>
          <a:p>
            <a:r>
              <a:rPr lang="en-US" sz="2400" dirty="0"/>
              <a:t>14-15 Budget is $2,358,270, representing </a:t>
            </a:r>
            <a:r>
              <a:rPr lang="en-US" sz="2400" dirty="0" smtClean="0"/>
              <a:t>17 </a:t>
            </a:r>
            <a:r>
              <a:rPr lang="en-US" sz="2400" dirty="0"/>
              <a:t>Funders</a:t>
            </a:r>
          </a:p>
          <a:p>
            <a:r>
              <a:rPr lang="en-US" sz="2400" dirty="0"/>
              <a:t>Our active consumer base has </a:t>
            </a:r>
            <a:endParaRPr lang="en-US" sz="2400" dirty="0" smtClean="0"/>
          </a:p>
          <a:p>
            <a:pPr marL="0" indent="0">
              <a:buNone/>
            </a:pPr>
            <a:r>
              <a:rPr lang="en-US" sz="2400" dirty="0"/>
              <a:t> </a:t>
            </a:r>
            <a:r>
              <a:rPr lang="en-US" sz="2400" dirty="0" smtClean="0"/>
              <a:t>   grown </a:t>
            </a:r>
            <a:r>
              <a:rPr lang="en-US" sz="2400" dirty="0"/>
              <a:t>by 57% since transition </a:t>
            </a:r>
            <a:endParaRPr lang="en-US" sz="2400" dirty="0" smtClean="0"/>
          </a:p>
          <a:p>
            <a:pPr marL="0" indent="0">
              <a:buNone/>
            </a:pPr>
            <a:r>
              <a:rPr lang="en-US" sz="2400" dirty="0"/>
              <a:t> </a:t>
            </a:r>
            <a:r>
              <a:rPr lang="en-US" sz="2400" dirty="0" smtClean="0"/>
              <a:t>   services </a:t>
            </a:r>
            <a:r>
              <a:rPr lang="en-US" sz="2400" dirty="0"/>
              <a:t>began</a:t>
            </a:r>
          </a:p>
          <a:p>
            <a:r>
              <a:rPr lang="en-US" sz="2400" dirty="0"/>
              <a:t>Necessitating our relocation to </a:t>
            </a:r>
            <a:endParaRPr lang="en-US" sz="2400" dirty="0" smtClean="0"/>
          </a:p>
          <a:p>
            <a:pPr marL="0" indent="0">
              <a:buNone/>
            </a:pPr>
            <a:r>
              <a:rPr lang="en-US" sz="2400" dirty="0"/>
              <a:t> </a:t>
            </a:r>
            <a:r>
              <a:rPr lang="en-US" sz="2400" dirty="0" smtClean="0"/>
              <a:t>   space </a:t>
            </a:r>
            <a:r>
              <a:rPr lang="en-US" sz="2400" dirty="0"/>
              <a:t>4x our current space! </a:t>
            </a:r>
          </a:p>
          <a:p>
            <a:endParaRPr lang="en-US" sz="2600"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pic>
        <p:nvPicPr>
          <p:cNvPr id="2" name="Picture 1" descr="Logo for LVCIL - Lehigh Valley Center for Independent Livi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05400" y="3174661"/>
            <a:ext cx="3505200" cy="1919514"/>
          </a:xfrm>
          <a:prstGeom prst="rect">
            <a:avLst/>
          </a:prstGeom>
        </p:spPr>
      </p:pic>
      <p:sp>
        <p:nvSpPr>
          <p:cNvPr id="7" name="Slide Number Placeholder 6"/>
          <p:cNvSpPr>
            <a:spLocks noGrp="1"/>
          </p:cNvSpPr>
          <p:nvPr>
            <p:ph type="sldNum" sz="quarter" idx="12"/>
          </p:nvPr>
        </p:nvSpPr>
        <p:spPr/>
        <p:txBody>
          <a:bodyPr/>
          <a:lstStyle/>
          <a:p>
            <a:fld id="{41DF81EA-3FD3-489D-828E-26F5BE85AF77}" type="slidenum">
              <a:rPr lang="en-US" smtClean="0"/>
              <a:pPr/>
              <a:t>3</a:t>
            </a:fld>
            <a:endParaRPr lang="en-US"/>
          </a:p>
        </p:txBody>
      </p:sp>
    </p:spTree>
    <p:extLst>
      <p:ext uri="{BB962C8B-B14F-4D97-AF65-F5344CB8AC3E}">
        <p14:creationId xmlns:p14="http://schemas.microsoft.com/office/powerpoint/2010/main" val="20267858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50838"/>
            <a:ext cx="8610600" cy="639762"/>
          </a:xfrm>
        </p:spPr>
        <p:txBody>
          <a:bodyPr/>
          <a:lstStyle/>
          <a:p>
            <a:r>
              <a:rPr lang="en-US" dirty="0" smtClean="0"/>
              <a:t>Our consumers…</a:t>
            </a:r>
            <a:endParaRPr lang="en-US" dirty="0">
              <a:effectLst/>
            </a:endParaRPr>
          </a:p>
        </p:txBody>
      </p:sp>
      <p:sp>
        <p:nvSpPr>
          <p:cNvPr id="4" name="Content Placeholder 3"/>
          <p:cNvSpPr>
            <a:spLocks noGrp="1"/>
          </p:cNvSpPr>
          <p:nvPr>
            <p:ph idx="1"/>
          </p:nvPr>
        </p:nvSpPr>
        <p:spPr>
          <a:xfrm>
            <a:off x="771659" y="1371600"/>
            <a:ext cx="8382000" cy="3962400"/>
          </a:xfrm>
        </p:spPr>
        <p:txBody>
          <a:bodyPr/>
          <a:lstStyle/>
          <a:p>
            <a:pPr lvl="0"/>
            <a:r>
              <a:rPr lang="en-US" dirty="0"/>
              <a:t>Age range</a:t>
            </a:r>
          </a:p>
          <a:p>
            <a:pPr lvl="0"/>
            <a:r>
              <a:rPr lang="en-US" dirty="0"/>
              <a:t>Income</a:t>
            </a:r>
          </a:p>
          <a:p>
            <a:pPr lvl="0"/>
            <a:r>
              <a:rPr lang="en-US" dirty="0"/>
              <a:t>Gender</a:t>
            </a:r>
          </a:p>
          <a:p>
            <a:pPr lvl="0"/>
            <a:r>
              <a:rPr lang="en-US" dirty="0"/>
              <a:t>Marital Status</a:t>
            </a:r>
          </a:p>
          <a:p>
            <a:pPr lvl="0"/>
            <a:r>
              <a:rPr lang="en-US" dirty="0"/>
              <a:t>Disability types</a:t>
            </a:r>
          </a:p>
          <a:p>
            <a:pPr lvl="0"/>
            <a:r>
              <a:rPr lang="en-US" dirty="0"/>
              <a:t>Veteran Status</a:t>
            </a:r>
          </a:p>
          <a:p>
            <a:pPr lvl="0"/>
            <a:r>
              <a:rPr lang="en-US" dirty="0" smtClean="0"/>
              <a:t>Race/Ethnicity</a:t>
            </a:r>
            <a:endParaRPr lang="en-US"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
        <p:nvSpPr>
          <p:cNvPr id="2" name="Slide Number Placeholder 1"/>
          <p:cNvSpPr>
            <a:spLocks noGrp="1"/>
          </p:cNvSpPr>
          <p:nvPr>
            <p:ph type="sldNum" sz="quarter" idx="12"/>
          </p:nvPr>
        </p:nvSpPr>
        <p:spPr/>
        <p:txBody>
          <a:bodyPr/>
          <a:lstStyle/>
          <a:p>
            <a:fld id="{41DF81EA-3FD3-489D-828E-26F5BE85AF77}" type="slidenum">
              <a:rPr lang="en-US" smtClean="0"/>
              <a:pPr/>
              <a:t>4</a:t>
            </a:fld>
            <a:endParaRPr lang="en-US"/>
          </a:p>
        </p:txBody>
      </p:sp>
    </p:spTree>
    <p:extLst>
      <p:ext uri="{BB962C8B-B14F-4D97-AF65-F5344CB8AC3E}">
        <p14:creationId xmlns:p14="http://schemas.microsoft.com/office/powerpoint/2010/main" val="13573191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rgbClr val="333399"/>
                </a:solidFill>
              </a:rPr>
              <a:t>Our Staff and Board…</a:t>
            </a:r>
            <a:endParaRPr lang="en-US" dirty="0">
              <a:solidFill>
                <a:srgbClr val="333399"/>
              </a:solidFill>
              <a:effectLst/>
            </a:endParaRPr>
          </a:p>
        </p:txBody>
      </p:sp>
      <p:sp>
        <p:nvSpPr>
          <p:cNvPr id="4" name="Content Placeholder 3"/>
          <p:cNvSpPr>
            <a:spLocks noGrp="1"/>
          </p:cNvSpPr>
          <p:nvPr>
            <p:ph sz="half" idx="1"/>
          </p:nvPr>
        </p:nvSpPr>
        <p:spPr>
          <a:xfrm>
            <a:off x="152400" y="1066800"/>
            <a:ext cx="4343400" cy="5105400"/>
          </a:xfrm>
        </p:spPr>
        <p:txBody>
          <a:bodyPr>
            <a:normAutofit lnSpcReduction="10000"/>
          </a:bodyPr>
          <a:lstStyle/>
          <a:p>
            <a:r>
              <a:rPr lang="en-US" dirty="0"/>
              <a:t>Board of Directors (13-18) </a:t>
            </a:r>
          </a:p>
          <a:p>
            <a:r>
              <a:rPr lang="en-US" dirty="0"/>
              <a:t>Staff (37)</a:t>
            </a:r>
          </a:p>
          <a:p>
            <a:r>
              <a:rPr lang="en-US" dirty="0"/>
              <a:t>Executive Director </a:t>
            </a:r>
            <a:endParaRPr lang="en-US" dirty="0" smtClean="0"/>
          </a:p>
          <a:p>
            <a:pPr lvl="1"/>
            <a:r>
              <a:rPr lang="en-US" sz="2200" dirty="0" smtClean="0"/>
              <a:t>(</a:t>
            </a:r>
            <a:r>
              <a:rPr lang="en-US" sz="2200" dirty="0"/>
              <a:t>Also a voting Member of Board)</a:t>
            </a:r>
          </a:p>
          <a:p>
            <a:r>
              <a:rPr lang="en-US" dirty="0"/>
              <a:t>Directors: </a:t>
            </a:r>
            <a:endParaRPr lang="en-US" dirty="0" smtClean="0"/>
          </a:p>
          <a:p>
            <a:pPr lvl="1"/>
            <a:r>
              <a:rPr lang="en-US" sz="2200" dirty="0" smtClean="0"/>
              <a:t>(</a:t>
            </a:r>
            <a:r>
              <a:rPr lang="en-US" sz="2200" dirty="0"/>
              <a:t>4) Development, Employment Services, </a:t>
            </a:r>
            <a:endParaRPr lang="en-US" sz="2200" dirty="0" smtClean="0"/>
          </a:p>
          <a:p>
            <a:pPr marL="457200" lvl="1" indent="0">
              <a:buNone/>
            </a:pPr>
            <a:r>
              <a:rPr lang="en-US" sz="2200" dirty="0"/>
              <a:t> </a:t>
            </a:r>
            <a:r>
              <a:rPr lang="en-US" sz="2200" dirty="0" smtClean="0"/>
              <a:t>         Finance</a:t>
            </a:r>
            <a:r>
              <a:rPr lang="en-US" sz="2200" dirty="0"/>
              <a:t>, Transition</a:t>
            </a:r>
          </a:p>
          <a:p>
            <a:r>
              <a:rPr lang="en-US" dirty="0"/>
              <a:t>Program Managers: </a:t>
            </a:r>
            <a:endParaRPr lang="en-US" dirty="0" smtClean="0"/>
          </a:p>
          <a:p>
            <a:pPr lvl="1"/>
            <a:r>
              <a:rPr lang="en-US" sz="2200" dirty="0" smtClean="0"/>
              <a:t>(</a:t>
            </a:r>
            <a:r>
              <a:rPr lang="en-US" sz="2200" dirty="0"/>
              <a:t>2) Housing &amp; Veterans Services, </a:t>
            </a:r>
            <a:r>
              <a:rPr lang="en-US" sz="2200" dirty="0" smtClean="0"/>
              <a:t>SLIRS </a:t>
            </a:r>
            <a:r>
              <a:rPr lang="en-US" sz="2200" dirty="0"/>
              <a:t>&amp; Waiver </a:t>
            </a:r>
            <a:r>
              <a:rPr lang="en-US" sz="2200" dirty="0" smtClean="0"/>
              <a:t>Services</a:t>
            </a:r>
            <a:endParaRPr lang="en-US" sz="2200" dirty="0"/>
          </a:p>
        </p:txBody>
      </p:sp>
      <p:sp>
        <p:nvSpPr>
          <p:cNvPr id="9" name="Content Placeholder 8"/>
          <p:cNvSpPr>
            <a:spLocks noGrp="1"/>
          </p:cNvSpPr>
          <p:nvPr>
            <p:ph sz="half" idx="2"/>
          </p:nvPr>
        </p:nvSpPr>
        <p:spPr>
          <a:xfrm>
            <a:off x="4648200" y="1066800"/>
            <a:ext cx="4267200" cy="4906963"/>
          </a:xfrm>
        </p:spPr>
        <p:txBody>
          <a:bodyPr>
            <a:normAutofit lnSpcReduction="10000"/>
          </a:bodyPr>
          <a:lstStyle/>
          <a:p>
            <a:r>
              <a:rPr lang="en-US" dirty="0" smtClean="0"/>
              <a:t>Secondary Leaders: </a:t>
            </a:r>
          </a:p>
          <a:p>
            <a:pPr lvl="1"/>
            <a:r>
              <a:rPr lang="en-US" sz="2200" dirty="0" smtClean="0"/>
              <a:t>(5) Support Specific Programs, provide managerial back-up </a:t>
            </a:r>
          </a:p>
          <a:p>
            <a:r>
              <a:rPr lang="en-US" dirty="0" smtClean="0"/>
              <a:t>Administrative Fiscal &amp; Clerical: </a:t>
            </a:r>
          </a:p>
          <a:p>
            <a:pPr lvl="1"/>
            <a:r>
              <a:rPr lang="en-US" sz="2200" dirty="0" smtClean="0"/>
              <a:t>(5) Cross training is essential</a:t>
            </a:r>
          </a:p>
          <a:p>
            <a:r>
              <a:rPr lang="en-US" dirty="0" smtClean="0"/>
              <a:t>Non Managerial Direct Service Staff (21)</a:t>
            </a:r>
          </a:p>
          <a:p>
            <a:r>
              <a:rPr lang="en-US" dirty="0" smtClean="0"/>
              <a:t>Summer Youth Program Seasonal Staff (2)</a:t>
            </a:r>
          </a:p>
          <a:p>
            <a:pPr marL="0" indent="0">
              <a:buNone/>
            </a:pPr>
            <a:endParaRPr lang="en-US" sz="2800"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
        <p:nvSpPr>
          <p:cNvPr id="7" name="Slide Number Placeholder 6"/>
          <p:cNvSpPr>
            <a:spLocks noGrp="1"/>
          </p:cNvSpPr>
          <p:nvPr>
            <p:ph type="sldNum" sz="quarter" idx="12"/>
          </p:nvPr>
        </p:nvSpPr>
        <p:spPr/>
        <p:txBody>
          <a:bodyPr/>
          <a:lstStyle/>
          <a:p>
            <a:fld id="{41DF81EA-3FD3-489D-828E-26F5BE85AF77}" type="slidenum">
              <a:rPr lang="en-US" smtClean="0"/>
              <a:pPr/>
              <a:t>5</a:t>
            </a:fld>
            <a:endParaRPr lang="en-US"/>
          </a:p>
        </p:txBody>
      </p:sp>
    </p:spTree>
    <p:extLst>
      <p:ext uri="{BB962C8B-B14F-4D97-AF65-F5344CB8AC3E}">
        <p14:creationId xmlns:p14="http://schemas.microsoft.com/office/powerpoint/2010/main" val="13573191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50838"/>
            <a:ext cx="8610600" cy="639762"/>
          </a:xfrm>
        </p:spPr>
        <p:txBody>
          <a:bodyPr/>
          <a:lstStyle/>
          <a:p>
            <a:r>
              <a:rPr lang="en-US" dirty="0" smtClean="0"/>
              <a:t>LVCIL Programs Include…</a:t>
            </a:r>
            <a:endParaRPr lang="en-US" dirty="0">
              <a:effectLst/>
            </a:endParaRPr>
          </a:p>
        </p:txBody>
      </p:sp>
      <p:sp>
        <p:nvSpPr>
          <p:cNvPr id="4" name="Content Placeholder 3"/>
          <p:cNvSpPr>
            <a:spLocks noGrp="1"/>
          </p:cNvSpPr>
          <p:nvPr>
            <p:ph idx="1"/>
          </p:nvPr>
        </p:nvSpPr>
        <p:spPr>
          <a:xfrm>
            <a:off x="228600" y="1219200"/>
            <a:ext cx="8839200" cy="4419600"/>
          </a:xfrm>
        </p:spPr>
        <p:txBody>
          <a:bodyPr/>
          <a:lstStyle/>
          <a:p>
            <a:pPr lvl="0"/>
            <a:r>
              <a:rPr lang="en-US" sz="2400" dirty="0" smtClean="0"/>
              <a:t>Core </a:t>
            </a:r>
            <a:r>
              <a:rPr lang="en-US" sz="2400" dirty="0"/>
              <a:t>Services</a:t>
            </a:r>
          </a:p>
          <a:p>
            <a:pPr lvl="0"/>
            <a:r>
              <a:rPr lang="en-US" sz="2400" dirty="0"/>
              <a:t>Housing Counseling/Homelessness Prevention</a:t>
            </a:r>
          </a:p>
          <a:p>
            <a:pPr lvl="0"/>
            <a:r>
              <a:rPr lang="en-US" sz="2400" dirty="0"/>
              <a:t>Supportive Services for Veterans Families</a:t>
            </a:r>
          </a:p>
          <a:p>
            <a:pPr lvl="0"/>
            <a:r>
              <a:rPr lang="en-US" sz="2400" dirty="0"/>
              <a:t>24/7 Sign language Interpreter Referral Service (FFS)</a:t>
            </a:r>
          </a:p>
          <a:p>
            <a:pPr lvl="0"/>
            <a:r>
              <a:rPr lang="en-US" sz="2400" dirty="0"/>
              <a:t>Waiver Supports Coordination</a:t>
            </a:r>
          </a:p>
          <a:p>
            <a:endParaRPr lang="en-US" sz="2600"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
        <p:nvSpPr>
          <p:cNvPr id="2" name="Slide Number Placeholder 1"/>
          <p:cNvSpPr>
            <a:spLocks noGrp="1"/>
          </p:cNvSpPr>
          <p:nvPr>
            <p:ph type="sldNum" sz="quarter" idx="12"/>
          </p:nvPr>
        </p:nvSpPr>
        <p:spPr/>
        <p:txBody>
          <a:bodyPr/>
          <a:lstStyle/>
          <a:p>
            <a:fld id="{41DF81EA-3FD3-489D-828E-26F5BE85AF77}" type="slidenum">
              <a:rPr lang="en-US" smtClean="0"/>
              <a:pPr/>
              <a:t>6</a:t>
            </a:fld>
            <a:endParaRPr lang="en-US"/>
          </a:p>
        </p:txBody>
      </p:sp>
    </p:spTree>
    <p:extLst>
      <p:ext uri="{BB962C8B-B14F-4D97-AF65-F5344CB8AC3E}">
        <p14:creationId xmlns:p14="http://schemas.microsoft.com/office/powerpoint/2010/main" val="13573191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48107" y="395685"/>
            <a:ext cx="8610600" cy="639762"/>
          </a:xfrm>
        </p:spPr>
        <p:txBody>
          <a:bodyPr/>
          <a:lstStyle/>
          <a:p>
            <a:r>
              <a:rPr lang="en-US" dirty="0"/>
              <a:t>LVCIL Programs Continued…</a:t>
            </a:r>
          </a:p>
        </p:txBody>
      </p:sp>
      <p:sp>
        <p:nvSpPr>
          <p:cNvPr id="4" name="Content Placeholder 3"/>
          <p:cNvSpPr>
            <a:spLocks noGrp="1"/>
          </p:cNvSpPr>
          <p:nvPr>
            <p:ph idx="1"/>
          </p:nvPr>
        </p:nvSpPr>
        <p:spPr>
          <a:xfrm>
            <a:off x="304800" y="1143000"/>
            <a:ext cx="8610600" cy="4800600"/>
          </a:xfrm>
        </p:spPr>
        <p:txBody>
          <a:bodyPr/>
          <a:lstStyle/>
          <a:p>
            <a:pPr lvl="0"/>
            <a:r>
              <a:rPr lang="en-US" dirty="0"/>
              <a:t>S2L Transition Services</a:t>
            </a:r>
            <a:endParaRPr lang="en-US" sz="2400" dirty="0"/>
          </a:p>
          <a:p>
            <a:pPr lvl="1"/>
            <a:r>
              <a:rPr lang="en-US" sz="2400" dirty="0"/>
              <a:t>The S2L Group (FFS)</a:t>
            </a:r>
          </a:p>
          <a:p>
            <a:pPr lvl="1"/>
            <a:r>
              <a:rPr lang="en-US" sz="2400" dirty="0"/>
              <a:t>Real World Lehigh Valley (FFS)</a:t>
            </a:r>
          </a:p>
          <a:p>
            <a:pPr lvl="1"/>
            <a:r>
              <a:rPr lang="en-US" sz="2400" dirty="0"/>
              <a:t>Road to Graduation</a:t>
            </a:r>
          </a:p>
          <a:p>
            <a:pPr lvl="1"/>
            <a:r>
              <a:rPr lang="en-US" sz="2400" dirty="0"/>
              <a:t>Leadership in Schools Project</a:t>
            </a:r>
          </a:p>
          <a:p>
            <a:pPr lvl="1"/>
            <a:r>
              <a:rPr lang="en-US" sz="2400" dirty="0"/>
              <a:t>Transition Advocacy Project</a:t>
            </a:r>
          </a:p>
          <a:p>
            <a:pPr lvl="0"/>
            <a:r>
              <a:rPr lang="en-US" dirty="0"/>
              <a:t>Career Path Employment </a:t>
            </a:r>
            <a:endParaRPr lang="en-US" dirty="0" smtClean="0"/>
          </a:p>
          <a:p>
            <a:pPr marL="0" lvl="0" indent="0">
              <a:buNone/>
            </a:pPr>
            <a:r>
              <a:rPr lang="en-US" dirty="0"/>
              <a:t> </a:t>
            </a:r>
            <a:r>
              <a:rPr lang="en-US" dirty="0" smtClean="0"/>
              <a:t>   Services </a:t>
            </a:r>
            <a:r>
              <a:rPr lang="en-US" dirty="0"/>
              <a:t>(FFS)</a:t>
            </a:r>
            <a:endParaRPr lang="en-US" sz="2400" dirty="0"/>
          </a:p>
          <a:p>
            <a:pPr lvl="0"/>
            <a:r>
              <a:rPr lang="en-US" dirty="0"/>
              <a:t>LIFE School-based Services (FFS)</a:t>
            </a:r>
            <a:endParaRPr lang="en-US" sz="2400" dirty="0"/>
          </a:p>
          <a:p>
            <a:r>
              <a:rPr lang="en-US" dirty="0"/>
              <a:t>All LVCIL programs listed on LVCIL Fact </a:t>
            </a:r>
            <a:r>
              <a:rPr lang="en-US" dirty="0" smtClean="0"/>
              <a:t>Sheet</a:t>
            </a:r>
            <a:endParaRPr lang="en-US" sz="2400"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
        <p:nvSpPr>
          <p:cNvPr id="2" name="Slide Number Placeholder 1"/>
          <p:cNvSpPr>
            <a:spLocks noGrp="1"/>
          </p:cNvSpPr>
          <p:nvPr>
            <p:ph type="sldNum" sz="quarter" idx="12"/>
          </p:nvPr>
        </p:nvSpPr>
        <p:spPr/>
        <p:txBody>
          <a:bodyPr/>
          <a:lstStyle/>
          <a:p>
            <a:fld id="{41DF81EA-3FD3-489D-828E-26F5BE85AF77}" type="slidenum">
              <a:rPr lang="en-US" smtClean="0"/>
              <a:pPr/>
              <a:t>7</a:t>
            </a:fld>
            <a:endParaRPr lang="en-US"/>
          </a:p>
        </p:txBody>
      </p:sp>
    </p:spTree>
    <p:extLst>
      <p:ext uri="{BB962C8B-B14F-4D97-AF65-F5344CB8AC3E}">
        <p14:creationId xmlns:p14="http://schemas.microsoft.com/office/powerpoint/2010/main" val="28077658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1" name="Rectangle 3"/>
          <p:cNvSpPr>
            <a:spLocks noGrp="1" noChangeArrowheads="1"/>
          </p:cNvSpPr>
          <p:nvPr>
            <p:ph idx="1"/>
          </p:nvPr>
        </p:nvSpPr>
        <p:spPr>
          <a:xfrm>
            <a:off x="228600" y="1295400"/>
            <a:ext cx="8686800" cy="4876800"/>
          </a:xfrm>
        </p:spPr>
        <p:txBody>
          <a:bodyPr/>
          <a:lstStyle/>
          <a:p>
            <a:pPr marL="0" indent="0">
              <a:buNone/>
            </a:pPr>
            <a:endParaRPr lang="en-US" dirty="0" smtClean="0"/>
          </a:p>
          <a:p>
            <a:pPr marL="0" indent="0">
              <a:buNone/>
            </a:pPr>
            <a:r>
              <a:rPr lang="en-US" dirty="0" smtClean="0"/>
              <a:t>Amy Beck, Executive Director, Lehigh Valley Center for Independent Living</a:t>
            </a:r>
          </a:p>
          <a:p>
            <a:pPr marL="0" indent="0">
              <a:buNone/>
            </a:pPr>
            <a:r>
              <a:rPr lang="en-US" dirty="0" smtClean="0"/>
              <a:t>Office: (610) 770-9781</a:t>
            </a:r>
          </a:p>
          <a:p>
            <a:pPr marL="0" indent="0">
              <a:buNone/>
            </a:pPr>
            <a:r>
              <a:rPr lang="en-US" dirty="0" smtClean="0"/>
              <a:t>TTY: (610) 770-9789</a:t>
            </a:r>
          </a:p>
          <a:p>
            <a:pPr marL="0" indent="0">
              <a:buNone/>
            </a:pPr>
            <a:r>
              <a:rPr lang="en-US" dirty="0" smtClean="0"/>
              <a:t>Email: </a:t>
            </a:r>
            <a:r>
              <a:rPr lang="en-US" dirty="0" smtClean="0">
                <a:hlinkClick r:id="rId2"/>
              </a:rPr>
              <a:t>AmyBeck@lvcil.org</a:t>
            </a:r>
            <a:endParaRPr lang="en-US" dirty="0" smtClean="0"/>
          </a:p>
          <a:p>
            <a:pPr marL="0" indent="0">
              <a:buNone/>
            </a:pPr>
            <a:r>
              <a:rPr lang="en-US" dirty="0" smtClean="0"/>
              <a:t>  </a:t>
            </a:r>
            <a:endParaRPr lang="en-US" dirty="0"/>
          </a:p>
          <a:p>
            <a:pPr marL="0" indent="0">
              <a:buNone/>
            </a:pPr>
            <a:endParaRPr lang="en-US" sz="1200" dirty="0"/>
          </a:p>
          <a:p>
            <a:pPr marL="400050" lvl="1" indent="0">
              <a:buNone/>
            </a:pPr>
            <a:endParaRPr lang="en-US" sz="2400" dirty="0"/>
          </a:p>
          <a:p>
            <a:pPr marL="0" indent="0" algn="ctr">
              <a:buNone/>
            </a:pPr>
            <a:endParaRPr lang="en-US" dirty="0"/>
          </a:p>
          <a:p>
            <a:pPr marL="0" indent="0" algn="ctr">
              <a:buNone/>
            </a:pPr>
            <a:endParaRPr lang="en-US" sz="2000" dirty="0"/>
          </a:p>
          <a:p>
            <a:pPr marL="0" indent="0">
              <a:buNone/>
            </a:pPr>
            <a:endParaRPr lang="en-US" dirty="0"/>
          </a:p>
          <a:p>
            <a:pPr>
              <a:buFont typeface="Tahoma" pitchFamily="34" charset="0"/>
              <a:buNone/>
            </a:pPr>
            <a:endParaRPr lang="en-US" dirty="0"/>
          </a:p>
          <a:p>
            <a:endParaRPr lang="en-US" dirty="0"/>
          </a:p>
        </p:txBody>
      </p:sp>
      <p:sp>
        <p:nvSpPr>
          <p:cNvPr id="2" name="Title 1"/>
          <p:cNvSpPr>
            <a:spLocks noGrp="1"/>
          </p:cNvSpPr>
          <p:nvPr>
            <p:ph type="title"/>
          </p:nvPr>
        </p:nvSpPr>
        <p:spPr>
          <a:xfrm>
            <a:off x="152400" y="152400"/>
            <a:ext cx="7924800" cy="1066800"/>
          </a:xfrm>
        </p:spPr>
        <p:txBody>
          <a:bodyPr>
            <a:noAutofit/>
          </a:bodyPr>
          <a:lstStyle/>
          <a:p>
            <a:r>
              <a:rPr lang="en-US" dirty="0" smtClean="0"/>
              <a:t>For more </a:t>
            </a:r>
            <a:r>
              <a:rPr lang="en-US" dirty="0"/>
              <a:t>i</a:t>
            </a:r>
            <a:r>
              <a:rPr lang="en-US" dirty="0" smtClean="0"/>
              <a:t>nformation:</a:t>
            </a:r>
            <a:br>
              <a:rPr lang="en-US" dirty="0" smtClean="0"/>
            </a:br>
            <a:r>
              <a:rPr lang="en-US" dirty="0" smtClean="0"/>
              <a:t>Visit Our website at </a:t>
            </a:r>
            <a:r>
              <a:rPr lang="en-US" dirty="0" smtClean="0">
                <a:hlinkClick r:id="rId3"/>
              </a:rPr>
              <a:t>www.lvcil.org</a:t>
            </a:r>
            <a:r>
              <a:rPr lang="en-US" dirty="0" smtClean="0"/>
              <a:t/>
            </a:r>
            <a:br>
              <a:rPr lang="en-US" dirty="0" smtClean="0"/>
            </a:br>
            <a:r>
              <a:rPr lang="en-US" dirty="0"/>
              <a:t/>
            </a:r>
            <a:br>
              <a:rPr lang="en-US" dirty="0"/>
            </a:br>
            <a:endParaRPr lang="en-US" dirty="0"/>
          </a:p>
        </p:txBody>
      </p:sp>
      <p:sp>
        <p:nvSpPr>
          <p:cNvPr id="5"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smtClean="0"/>
              <a:t>New Community </a:t>
            </a:r>
            <a:r>
              <a:rPr lang="en-US" sz="800" dirty="0"/>
              <a:t>Opportunities Center at ILRU – Independent Living Research Utilization</a:t>
            </a:r>
          </a:p>
        </p:txBody>
      </p:sp>
      <p:sp>
        <p:nvSpPr>
          <p:cNvPr id="3" name="Slide Number Placeholder 2"/>
          <p:cNvSpPr>
            <a:spLocks noGrp="1"/>
          </p:cNvSpPr>
          <p:nvPr>
            <p:ph type="sldNum" sz="quarter" idx="12"/>
          </p:nvPr>
        </p:nvSpPr>
        <p:spPr/>
        <p:txBody>
          <a:bodyPr/>
          <a:lstStyle/>
          <a:p>
            <a:fld id="{41DF81EA-3FD3-489D-828E-26F5BE85AF77}" type="slidenum">
              <a:rPr lang="en-US" smtClean="0"/>
              <a:pPr/>
              <a:t>8</a:t>
            </a:fld>
            <a:endParaRPr lang="en-US"/>
          </a:p>
        </p:txBody>
      </p:sp>
    </p:spTree>
    <p:extLst>
      <p:ext uri="{BB962C8B-B14F-4D97-AF65-F5344CB8AC3E}">
        <p14:creationId xmlns:p14="http://schemas.microsoft.com/office/powerpoint/2010/main" val="971838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722438"/>
            <a:ext cx="7924800" cy="944562"/>
          </a:xfrm>
        </p:spPr>
        <p:txBody>
          <a:bodyPr>
            <a:noAutofit/>
          </a:bodyPr>
          <a:lstStyle/>
          <a:p>
            <a:pPr algn="ctr"/>
            <a:r>
              <a:rPr lang="en-US" dirty="0">
                <a:ea typeface="ＭＳ Ｐゴシック" pitchFamily="-112" charset="-128"/>
              </a:rPr>
              <a:t>Peter Darling </a:t>
            </a:r>
            <a:r>
              <a:rPr lang="en-US" dirty="0" smtClean="0">
                <a:ea typeface="ＭＳ Ｐゴシック" pitchFamily="-112" charset="-128"/>
              </a:rPr>
              <a:t/>
            </a:r>
            <a:br>
              <a:rPr lang="en-US" dirty="0" smtClean="0">
                <a:ea typeface="ＭＳ Ｐゴシック" pitchFamily="-112" charset="-128"/>
              </a:rPr>
            </a:br>
            <a:r>
              <a:rPr lang="en-US" dirty="0" smtClean="0">
                <a:ea typeface="ＭＳ Ｐゴシック" pitchFamily="-112" charset="-128"/>
              </a:rPr>
              <a:t>Granite State Independent Living</a:t>
            </a:r>
            <a:br>
              <a:rPr lang="en-US" dirty="0" smtClean="0">
                <a:ea typeface="ＭＳ Ｐゴシック" pitchFamily="-112" charset="-128"/>
              </a:rPr>
            </a:br>
            <a:endParaRPr lang="en-US"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
        <p:nvSpPr>
          <p:cNvPr id="3" name="Slide Number Placeholder 2"/>
          <p:cNvSpPr>
            <a:spLocks noGrp="1"/>
          </p:cNvSpPr>
          <p:nvPr>
            <p:ph type="sldNum" sz="quarter" idx="12"/>
          </p:nvPr>
        </p:nvSpPr>
        <p:spPr/>
        <p:txBody>
          <a:bodyPr/>
          <a:lstStyle/>
          <a:p>
            <a:fld id="{41DF81EA-3FD3-489D-828E-26F5BE85AF77}" type="slidenum">
              <a:rPr lang="en-US" smtClean="0"/>
              <a:pPr/>
              <a:t>9</a:t>
            </a:fld>
            <a:endParaRPr lang="en-US"/>
          </a:p>
        </p:txBody>
      </p:sp>
    </p:spTree>
    <p:extLst>
      <p:ext uri="{BB962C8B-B14F-4D97-AF65-F5344CB8AC3E}">
        <p14:creationId xmlns:p14="http://schemas.microsoft.com/office/powerpoint/2010/main" val="29814249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460</TotalTime>
  <Words>1617</Words>
  <Application>Microsoft Office PowerPoint</Application>
  <PresentationFormat>On-screen Show (4:3)</PresentationFormat>
  <Paragraphs>322</Paragraphs>
  <Slides>28</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ＭＳ Ｐゴシック</vt:lpstr>
      <vt:lpstr>Arial</vt:lpstr>
      <vt:lpstr>Arial Rounded MT Bold</vt:lpstr>
      <vt:lpstr>Calibri</vt:lpstr>
      <vt:lpstr>Tahoma</vt:lpstr>
      <vt:lpstr>Times New Roman</vt:lpstr>
      <vt:lpstr>Office Theme</vt:lpstr>
      <vt:lpstr>New Community Opportunities Center at ILRU Presents… </vt:lpstr>
      <vt:lpstr>Amy Beck Lehigh Valley Center for Independent Living</vt:lpstr>
      <vt:lpstr>LVCIL overview…</vt:lpstr>
      <vt:lpstr>Our consumers…</vt:lpstr>
      <vt:lpstr>Our Staff and Board…</vt:lpstr>
      <vt:lpstr>LVCIL Programs Include…</vt:lpstr>
      <vt:lpstr>LVCIL Programs Continued…</vt:lpstr>
      <vt:lpstr>For more information: Visit Our website at www.lvcil.org  </vt:lpstr>
      <vt:lpstr>Peter Darling  Granite State Independent Living </vt:lpstr>
      <vt:lpstr>About GSIL</vt:lpstr>
      <vt:lpstr>About GSIL, cont’d.</vt:lpstr>
      <vt:lpstr>GSIL Programs and Services</vt:lpstr>
      <vt:lpstr>GSIL Programs &amp; Services, cont’d.</vt:lpstr>
      <vt:lpstr>GSIL Programs &amp; Services, cont’d. 2</vt:lpstr>
      <vt:lpstr>GSIL By the Numbers</vt:lpstr>
      <vt:lpstr>GSIL Funding Sources (FY13)</vt:lpstr>
      <vt:lpstr>For more information:   Visit our website at www.gsil.org </vt:lpstr>
      <vt:lpstr>David Hancox Metropolitan Center for Independent Living</vt:lpstr>
      <vt:lpstr>MCIL Organization Chart</vt:lpstr>
      <vt:lpstr>MCIL Funding (from 2013 – 704 report) </vt:lpstr>
      <vt:lpstr>MCIL Funding (from 2013 – 704 report), cont’d. </vt:lpstr>
      <vt:lpstr>MCIL Funding (from 2013 – 704 report), cont’d. 2</vt:lpstr>
      <vt:lpstr>MCIL Funding (from 2013 – 704 report), cont’d. 3</vt:lpstr>
      <vt:lpstr>MCIL Staffing </vt:lpstr>
      <vt:lpstr>MCIL Programs</vt:lpstr>
      <vt:lpstr>MCIL Service Delivery Total―43,517 </vt:lpstr>
      <vt:lpstr>For more information:   Visit our website at www.mcil-mn.org    </vt:lpstr>
      <vt:lpstr>Slide 17 New Community Opportunities   Attribution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dc:creator>
  <cp:lastModifiedBy>Elhardt, Marjorie</cp:lastModifiedBy>
  <cp:revision>54</cp:revision>
  <cp:lastPrinted>2014-07-08T12:44:43Z</cp:lastPrinted>
  <dcterms:created xsi:type="dcterms:W3CDTF">2014-03-13T15:47:29Z</dcterms:created>
  <dcterms:modified xsi:type="dcterms:W3CDTF">2014-07-29T18:38:39Z</dcterms:modified>
</cp:coreProperties>
</file>