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62" r:id="rId2"/>
    <p:sldId id="298" r:id="rId3"/>
    <p:sldId id="289" r:id="rId4"/>
    <p:sldId id="290" r:id="rId5"/>
    <p:sldId id="291" r:id="rId6"/>
    <p:sldId id="292" r:id="rId7"/>
    <p:sldId id="293" r:id="rId8"/>
    <p:sldId id="294" r:id="rId9"/>
    <p:sldId id="295" r:id="rId10"/>
    <p:sldId id="296" r:id="rId11"/>
    <p:sldId id="297" r:id="rId12"/>
    <p:sldId id="299" r:id="rId13"/>
    <p:sldId id="287" r:id="rId14"/>
    <p:sldId id="277" r:id="rId15"/>
    <p:sldId id="278" r:id="rId16"/>
    <p:sldId id="279" r:id="rId17"/>
    <p:sldId id="280" r:id="rId18"/>
    <p:sldId id="281" r:id="rId19"/>
    <p:sldId id="282" r:id="rId20"/>
    <p:sldId id="283" r:id="rId21"/>
    <p:sldId id="284" r:id="rId22"/>
    <p:sldId id="285" r:id="rId23"/>
    <p:sldId id="286" r:id="rId24"/>
    <p:sldId id="276"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598" autoAdjust="0"/>
    <p:restoredTop sz="94671" autoAdjust="0"/>
  </p:normalViewPr>
  <p:slideViewPr>
    <p:cSldViewPr>
      <p:cViewPr varScale="1">
        <p:scale>
          <a:sx n="75" d="100"/>
          <a:sy n="75" d="100"/>
        </p:scale>
        <p:origin x="552" y="66"/>
      </p:cViewPr>
      <p:guideLst>
        <p:guide orient="horz" pos="2160"/>
        <p:guide pos="2880"/>
      </p:guideLst>
    </p:cSldViewPr>
  </p:slideViewPr>
  <p:notesTextViewPr>
    <p:cViewPr>
      <p:scale>
        <a:sx n="1" d="1"/>
        <a:sy n="1" d="1"/>
      </p:scale>
      <p:origin x="0" y="0"/>
    </p:cViewPr>
  </p:notesTextViewPr>
  <p:sorterViewPr>
    <p:cViewPr>
      <p:scale>
        <a:sx n="100" d="100"/>
        <a:sy n="100" d="100"/>
      </p:scale>
      <p:origin x="0" y="4032"/>
    </p:cViewPr>
  </p:sorterViewPr>
  <p:notesViewPr>
    <p:cSldViewPr>
      <p:cViewPr varScale="1">
        <p:scale>
          <a:sx n="55" d="100"/>
          <a:sy n="55" d="100"/>
        </p:scale>
        <p:origin x="-283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1928-0062-4440-9B34-AFD0EBA64CF5}" type="datetimeFigureOut">
              <a:rPr lang="en-US" smtClean="0"/>
              <a:pPr/>
              <a:t>7/29/2014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09AF7-B1D0-4A14-9B96-720FF3C67A52}" type="slidenum">
              <a:rPr lang="en-US" smtClean="0"/>
              <a:pPr/>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2</a:t>
            </a:fld>
            <a:endParaRPr lang="en-US"/>
          </a:p>
        </p:txBody>
      </p:sp>
    </p:spTree>
    <p:extLst>
      <p:ext uri="{BB962C8B-B14F-4D97-AF65-F5344CB8AC3E}">
        <p14:creationId xmlns:p14="http://schemas.microsoft.com/office/powerpoint/2010/main" val="137810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8</a:t>
            </a:fld>
            <a:endParaRPr lang="en-US"/>
          </a:p>
        </p:txBody>
      </p:sp>
    </p:spTree>
    <p:extLst>
      <p:ext uri="{BB962C8B-B14F-4D97-AF65-F5344CB8AC3E}">
        <p14:creationId xmlns:p14="http://schemas.microsoft.com/office/powerpoint/2010/main" val="4030370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13</a:t>
            </a:fld>
            <a:endParaRPr lang="en-US"/>
          </a:p>
        </p:txBody>
      </p:sp>
    </p:spTree>
    <p:extLst>
      <p:ext uri="{BB962C8B-B14F-4D97-AF65-F5344CB8AC3E}">
        <p14:creationId xmlns:p14="http://schemas.microsoft.com/office/powerpoint/2010/main" val="1255119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25</a:t>
            </a:fld>
            <a:endParaRPr lang="en-US" sz="1100" b="0"/>
          </a:p>
        </p:txBody>
      </p:sp>
    </p:spTree>
    <p:extLst>
      <p:ext uri="{BB962C8B-B14F-4D97-AF65-F5344CB8AC3E}">
        <p14:creationId xmlns:p14="http://schemas.microsoft.com/office/powerpoint/2010/main" val="291876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5181600"/>
          </a:xfrm>
          <a:prstGeom prst="rect">
            <a:avLst/>
          </a:prstGeom>
        </p:spPr>
        <p:txBody>
          <a:bodyPr/>
          <a:lstStyle>
            <a:lvl1pPr>
              <a:defRPr sz="26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modonnell@gsil.org" TargetMode="External"/><Relationship Id="rId2" Type="http://schemas.openxmlformats.org/officeDocument/2006/relationships/hyperlink" Target="mailto:pdarling@gsil.org"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mailto:JoeMichener@lvcil.org" TargetMode="External"/><Relationship Id="rId2" Type="http://schemas.openxmlformats.org/officeDocument/2006/relationships/hyperlink" Target="mailto:SethHoderewski@lvcil.org"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0" y="1295400"/>
            <a:ext cx="91440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152400" y="2286000"/>
            <a:ext cx="8763000" cy="3886200"/>
          </a:xfrm>
        </p:spPr>
        <p:txBody>
          <a:bodyPr/>
          <a:lstStyle/>
          <a:p>
            <a:pPr marL="0" indent="0" algn="ctr">
              <a:buNone/>
            </a:pPr>
            <a:r>
              <a:rPr lang="en-US" sz="2000" b="1" i="1" dirty="0" smtClean="0">
                <a:solidFill>
                  <a:srgbClr val="333399"/>
                </a:solidFill>
                <a:latin typeface="Arial Rounded MT Bold" panose="020F0704030504030204" pitchFamily="34" charset="0"/>
              </a:rPr>
              <a:t>How the 3 Centers are Involved with Vocational Rehabilitation and School Districts</a:t>
            </a:r>
            <a:r>
              <a:rPr lang="en-US" sz="2000" i="1" dirty="0" smtClean="0">
                <a:solidFill>
                  <a:srgbClr val="0033CC"/>
                </a:solidFill>
                <a:latin typeface="Arial Rounded MT Bold" panose="020F0704030504030204" pitchFamily="34" charset="0"/>
              </a:rPr>
              <a:t/>
            </a:r>
            <a:br>
              <a:rPr lang="en-US" sz="2000" i="1" dirty="0" smtClean="0">
                <a:solidFill>
                  <a:srgbClr val="0033CC"/>
                </a:solidFill>
                <a:latin typeface="Arial Rounded MT Bold" panose="020F0704030504030204" pitchFamily="34" charset="0"/>
              </a:rPr>
            </a:br>
            <a:endParaRPr lang="en-US" sz="2000" i="1" dirty="0" smtClean="0">
              <a:solidFill>
                <a:srgbClr val="0033CC"/>
              </a:solidFill>
              <a:latin typeface="Arial Rounded MT Bold" panose="020F0704030504030204" pitchFamily="34" charset="0"/>
            </a:endParaRPr>
          </a:p>
          <a:p>
            <a:pPr marL="0" indent="0" algn="ctr">
              <a:buNone/>
            </a:pPr>
            <a:r>
              <a:rPr lang="en-US" sz="2000" dirty="0" smtClean="0">
                <a:solidFill>
                  <a:srgbClr val="333399"/>
                </a:solidFill>
                <a:latin typeface="Arial Rounded MT Bold" pitchFamily="34" charset="0"/>
              </a:rPr>
              <a:t>August 12, 2014</a:t>
            </a:r>
          </a:p>
          <a:p>
            <a:pPr marL="0" indent="0" algn="ctr">
              <a:buNone/>
            </a:pPr>
            <a:r>
              <a:rPr lang="en-US" sz="2000" dirty="0" smtClean="0">
                <a:solidFill>
                  <a:srgbClr val="333399"/>
                </a:solidFill>
                <a:latin typeface="Arial Rounded MT Bold" pitchFamily="34" charset="0"/>
              </a:rPr>
              <a:t>1:30 p.m.–3:00 p.m.</a:t>
            </a:r>
            <a:endParaRPr lang="en-US" sz="2000" i="1" dirty="0" smtClean="0">
              <a:solidFill>
                <a:srgbClr val="333399"/>
              </a:solidFill>
              <a:latin typeface="Arial Rounded MT Bold" pitchFamily="34" charset="0"/>
            </a:endParaRPr>
          </a:p>
          <a:p>
            <a:pPr marL="0" indent="0" algn="ctr">
              <a:buNone/>
            </a:pPr>
            <a:endParaRPr lang="en-US" sz="2000" i="1" dirty="0" smtClean="0">
              <a:solidFill>
                <a:srgbClr val="333399"/>
              </a:solidFill>
              <a:latin typeface="Arial Rounded MT Bold" pitchFamily="34" charset="0"/>
            </a:endParaRPr>
          </a:p>
          <a:p>
            <a:pPr marL="0" indent="0" algn="ctr">
              <a:buNone/>
            </a:pPr>
            <a:r>
              <a:rPr lang="en-US" sz="2000" i="1" dirty="0" smtClean="0">
                <a:solidFill>
                  <a:srgbClr val="333399"/>
                </a:solidFill>
                <a:latin typeface="Arial Rounded MT Bold" pitchFamily="34" charset="0"/>
              </a:rPr>
              <a:t>Presenters:</a:t>
            </a:r>
            <a:endParaRPr lang="en-US" sz="2000" dirty="0" smtClean="0"/>
          </a:p>
          <a:p>
            <a:pPr marL="0" indent="0" algn="ctr">
              <a:buNone/>
            </a:pPr>
            <a:r>
              <a:rPr lang="en-US" sz="2000" dirty="0" smtClean="0">
                <a:solidFill>
                  <a:srgbClr val="333399"/>
                </a:solidFill>
                <a:latin typeface="Arial Rounded MT Bold" pitchFamily="34" charset="0"/>
              </a:rPr>
              <a:t>Peter Darling &amp; Maureen O’Donnell</a:t>
            </a:r>
          </a:p>
          <a:p>
            <a:pPr marL="0" indent="0" algn="ctr">
              <a:buNone/>
            </a:pPr>
            <a:r>
              <a:rPr lang="en-US" sz="2000" dirty="0" smtClean="0">
                <a:solidFill>
                  <a:srgbClr val="333399"/>
                </a:solidFill>
                <a:latin typeface="Arial Rounded MT Bold" pitchFamily="34" charset="0"/>
              </a:rPr>
              <a:t>Seth Hoderewski</a:t>
            </a:r>
            <a:r>
              <a:rPr lang="en-US" sz="2000" dirty="0">
                <a:solidFill>
                  <a:srgbClr val="333399"/>
                </a:solidFill>
                <a:latin typeface="Arial Rounded MT Bold" pitchFamily="34" charset="0"/>
              </a:rPr>
              <a:t> </a:t>
            </a:r>
            <a:r>
              <a:rPr lang="en-US" sz="2000" dirty="0" smtClean="0">
                <a:solidFill>
                  <a:srgbClr val="333399"/>
                </a:solidFill>
                <a:latin typeface="Arial Rounded MT Bold" pitchFamily="34" charset="0"/>
              </a:rPr>
              <a:t>&amp; Joe Michener</a:t>
            </a:r>
          </a:p>
          <a:p>
            <a:pPr marL="0" indent="0" algn="ctr">
              <a:buNone/>
            </a:pPr>
            <a:r>
              <a:rPr lang="en-US" sz="2000" dirty="0" smtClean="0">
                <a:solidFill>
                  <a:srgbClr val="C00000"/>
                </a:solidFill>
                <a:latin typeface="Arial Rounded MT Bold" pitchFamily="34" charset="0"/>
              </a:rPr>
              <a:t> </a:t>
            </a:r>
            <a:endParaRPr lang="en-US" sz="2000" dirty="0"/>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3083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Educational and Independent Living Services</a:t>
            </a:r>
            <a:endParaRPr lang="en-US" dirty="0">
              <a:effectLst/>
            </a:endParaRPr>
          </a:p>
        </p:txBody>
      </p:sp>
      <p:sp>
        <p:nvSpPr>
          <p:cNvPr id="4" name="Content Placeholder 3"/>
          <p:cNvSpPr>
            <a:spLocks noGrp="1"/>
          </p:cNvSpPr>
          <p:nvPr>
            <p:ph idx="1"/>
          </p:nvPr>
        </p:nvSpPr>
        <p:spPr>
          <a:xfrm>
            <a:off x="304800" y="990600"/>
            <a:ext cx="8686800" cy="5257800"/>
          </a:xfrm>
        </p:spPr>
        <p:txBody>
          <a:bodyPr/>
          <a:lstStyle/>
          <a:p>
            <a:r>
              <a:rPr lang="en-US" sz="2600" dirty="0" smtClean="0"/>
              <a:t>School is involved in the entire process</a:t>
            </a:r>
          </a:p>
          <a:p>
            <a:r>
              <a:rPr lang="en-US" sz="2600" dirty="0"/>
              <a:t>Participation: Application and Referral process, Transportation, Exit Plan Meetings, Advisory </a:t>
            </a:r>
            <a:r>
              <a:rPr lang="en-US" sz="2600" dirty="0" smtClean="0"/>
              <a:t>Group</a:t>
            </a:r>
          </a:p>
          <a:p>
            <a:r>
              <a:rPr lang="en-US" sz="2600" dirty="0" smtClean="0"/>
              <a:t>Documentation of Disability Review/Transcripts </a:t>
            </a:r>
          </a:p>
          <a:p>
            <a:r>
              <a:rPr lang="en-US" sz="2600" dirty="0" smtClean="0"/>
              <a:t>Development of Extended Learning Opportunities, ELOs</a:t>
            </a:r>
          </a:p>
          <a:p>
            <a:pPr lvl="1">
              <a:buFont typeface="Tahoma" panose="020B0604030504040204" pitchFamily="34" charset="0"/>
              <a:buChar char="−"/>
            </a:pPr>
            <a:r>
              <a:rPr lang="en-US" sz="2300" dirty="0" smtClean="0"/>
              <a:t>Competencies</a:t>
            </a:r>
            <a:endParaRPr lang="en-US" sz="2300" dirty="0"/>
          </a:p>
          <a:p>
            <a:pPr lvl="1">
              <a:buFont typeface="Tahoma" panose="020B0604030504040204" pitchFamily="34" charset="0"/>
              <a:buChar char="−"/>
            </a:pPr>
            <a:r>
              <a:rPr lang="en-US" sz="2300" dirty="0" smtClean="0"/>
              <a:t>Highly Qualified Teacher-Mid term evaluations and granting of credits</a:t>
            </a:r>
          </a:p>
          <a:p>
            <a:pPr lvl="1">
              <a:buFont typeface="Tahoma" panose="020B0604030504040204" pitchFamily="34" charset="0"/>
              <a:buChar char="−"/>
            </a:pPr>
            <a:r>
              <a:rPr lang="en-US" sz="2300" dirty="0" smtClean="0"/>
              <a:t>Curriculum:</a:t>
            </a:r>
            <a:r>
              <a:rPr lang="en-US" sz="2300" dirty="0"/>
              <a:t> </a:t>
            </a:r>
            <a:r>
              <a:rPr lang="en-US" sz="2300" dirty="0" smtClean="0"/>
              <a:t>Career Exploration, Life Skills, Health, Fitness, English, Personal Finance, Computer Technology</a:t>
            </a:r>
          </a:p>
          <a:p>
            <a:r>
              <a:rPr lang="en-US" sz="2400" dirty="0" smtClean="0"/>
              <a:t>An Independent Living Service Coordinator is part of the instructional team.</a:t>
            </a:r>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10</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Employment Services  </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NHVR has taken a very conscious roll in helping to develop a strong youth transition approach for all E&amp;L students.</a:t>
            </a:r>
          </a:p>
          <a:p>
            <a:r>
              <a:rPr lang="en-US" sz="2600" dirty="0" smtClean="0"/>
              <a:t>They are currently choosing to financially support 5/6 students in each session.</a:t>
            </a:r>
          </a:p>
          <a:p>
            <a:r>
              <a:rPr lang="en-US" sz="2600" dirty="0" smtClean="0"/>
              <a:t>NHVR will certainly work with any student who is referred for service and many former graduates will be served after their participation in Earn &amp; Learn.</a:t>
            </a:r>
          </a:p>
          <a:p>
            <a:r>
              <a:rPr lang="en-US" sz="2600" dirty="0" smtClean="0"/>
              <a:t>NHVR and GSIL are involved in other statewide initiatives to support stronger transitioning of students with a disability.</a:t>
            </a:r>
          </a:p>
          <a:p>
            <a:endParaRPr lang="en-US" sz="2600" dirty="0" smtClean="0">
              <a:solidFill>
                <a:srgbClr val="FF0000"/>
              </a:solidFill>
            </a:endParaRP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11</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Contact</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pPr marL="0" indent="0">
              <a:buNone/>
            </a:pPr>
            <a:r>
              <a:rPr lang="en-US" sz="2400" b="1" dirty="0">
                <a:solidFill>
                  <a:srgbClr val="000000"/>
                </a:solidFill>
              </a:rPr>
              <a:t>Peter Darling, VP Community Economic Development Services   </a:t>
            </a:r>
          </a:p>
          <a:p>
            <a:pPr marL="0" indent="0">
              <a:buNone/>
            </a:pPr>
            <a:r>
              <a:rPr lang="fr-FR" sz="2400" dirty="0">
                <a:solidFill>
                  <a:srgbClr val="000000"/>
                </a:solidFill>
              </a:rPr>
              <a:t>163 Manchester Street, Suite 3, Concord, NH 03301</a:t>
            </a:r>
          </a:p>
          <a:p>
            <a:pPr marL="0" indent="0">
              <a:buNone/>
            </a:pPr>
            <a:r>
              <a:rPr lang="en-US" sz="2400" dirty="0">
                <a:solidFill>
                  <a:srgbClr val="000000"/>
                </a:solidFill>
              </a:rPr>
              <a:t>Office: (603) 228-9680   (800) 826-3700   V/TTY: (888) 396-3459 </a:t>
            </a:r>
            <a:r>
              <a:rPr lang="en-US" sz="2400" dirty="0" smtClean="0">
                <a:solidFill>
                  <a:srgbClr val="262626"/>
                </a:solidFill>
                <a:hlinkClick r:id="rId2"/>
              </a:rPr>
              <a:t>pdarling@gsil.org</a:t>
            </a:r>
            <a:endParaRPr lang="en-US" sz="2400" dirty="0" smtClean="0">
              <a:solidFill>
                <a:srgbClr val="262626"/>
              </a:solidFill>
            </a:endParaRPr>
          </a:p>
          <a:p>
            <a:pPr marL="0" indent="0">
              <a:buNone/>
            </a:pPr>
            <a:endParaRPr lang="en-US" sz="2400" dirty="0">
              <a:solidFill>
                <a:srgbClr val="000000"/>
              </a:solidFill>
            </a:endParaRPr>
          </a:p>
          <a:p>
            <a:pPr marL="0" indent="0">
              <a:buNone/>
            </a:pPr>
            <a:r>
              <a:rPr lang="en-US" sz="2400" b="1" dirty="0">
                <a:solidFill>
                  <a:srgbClr val="000000"/>
                </a:solidFill>
              </a:rPr>
              <a:t>Maureen O'Donnell , Director of Educational Services</a:t>
            </a:r>
          </a:p>
          <a:p>
            <a:pPr marL="0" indent="0">
              <a:buNone/>
            </a:pPr>
            <a:r>
              <a:rPr lang="en-US" sz="2400" dirty="0">
                <a:solidFill>
                  <a:srgbClr val="000000"/>
                </a:solidFill>
              </a:rPr>
              <a:t>60 Rogers Street, Manchester, NH 03103</a:t>
            </a:r>
          </a:p>
          <a:p>
            <a:pPr marL="0" indent="0">
              <a:buNone/>
            </a:pPr>
            <a:r>
              <a:rPr lang="en-US" sz="2400" dirty="0">
                <a:solidFill>
                  <a:srgbClr val="000000"/>
                </a:solidFill>
              </a:rPr>
              <a:t>Office: (603) 518-4600    V/TTY (888)396-3459</a:t>
            </a:r>
          </a:p>
          <a:p>
            <a:pPr marL="0" indent="0">
              <a:buNone/>
            </a:pPr>
            <a:r>
              <a:rPr lang="en-US" sz="2400" dirty="0" smtClean="0">
                <a:solidFill>
                  <a:srgbClr val="000000"/>
                </a:solidFill>
                <a:hlinkClick r:id="rId3"/>
              </a:rPr>
              <a:t>modonnell@gsil.org</a:t>
            </a:r>
            <a:endParaRPr lang="en-US" sz="2400" dirty="0" smtClean="0">
              <a:solidFill>
                <a:srgbClr val="000000"/>
              </a:solidFill>
            </a:endParaRPr>
          </a:p>
          <a:p>
            <a:pPr marL="0" indent="0">
              <a:buNone/>
            </a:pPr>
            <a:endParaRPr lang="en-US" sz="2400" dirty="0">
              <a:solidFill>
                <a:srgbClr val="000000"/>
              </a:solidFill>
            </a:endParaRPr>
          </a:p>
          <a:p>
            <a:endParaRPr lang="en-US" sz="2600" dirty="0" smtClean="0">
              <a:solidFill>
                <a:srgbClr val="FF0000"/>
              </a:solidFill>
            </a:endParaRP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12</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403777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22438"/>
            <a:ext cx="7924800" cy="715962"/>
          </a:xfrm>
        </p:spPr>
        <p:txBody>
          <a:bodyPr>
            <a:normAutofit fontScale="90000"/>
          </a:bodyPr>
          <a:lstStyle/>
          <a:p>
            <a:pPr algn="ctr"/>
            <a:r>
              <a:rPr lang="en-US" dirty="0">
                <a:ea typeface="ＭＳ Ｐゴシック" pitchFamily="-112" charset="-128"/>
              </a:rPr>
              <a:t>Joe Michener &amp; Seth </a:t>
            </a:r>
            <a:r>
              <a:rPr lang="en-US" dirty="0" err="1" smtClean="0">
                <a:ea typeface="ＭＳ Ｐゴシック" pitchFamily="-112" charset="-128"/>
              </a:rPr>
              <a:t>Hoderewsi</a:t>
            </a:r>
            <a:r>
              <a:rPr lang="en-US" dirty="0" smtClean="0">
                <a:ea typeface="ＭＳ Ｐゴシック" pitchFamily="-112" charset="-128"/>
              </a:rPr>
              <a:t/>
            </a:r>
            <a:br>
              <a:rPr lang="en-US" dirty="0" smtClean="0">
                <a:ea typeface="ＭＳ Ｐゴシック" pitchFamily="-112" charset="-128"/>
              </a:rPr>
            </a:br>
            <a:r>
              <a:rPr lang="en-US" dirty="0" smtClean="0">
                <a:ea typeface="ＭＳ Ｐゴシック" pitchFamily="-112" charset="-128"/>
              </a:rPr>
              <a:t>Lehigh Valley Center for Independent Living</a:t>
            </a:r>
            <a:br>
              <a:rPr lang="en-US"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smtClean="0"/>
              <a:pPr algn="r"/>
              <a:t>13</a:t>
            </a:fld>
            <a:endParaRPr lang="en-US" sz="800" b="1" dirty="0"/>
          </a:p>
        </p:txBody>
      </p:sp>
    </p:spTree>
    <p:extLst>
      <p:ext uri="{BB962C8B-B14F-4D97-AF65-F5344CB8AC3E}">
        <p14:creationId xmlns:p14="http://schemas.microsoft.com/office/powerpoint/2010/main" val="333184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427038"/>
            <a:ext cx="8610600" cy="639762"/>
          </a:xfrm>
        </p:spPr>
        <p:txBody>
          <a:bodyPr>
            <a:noAutofit/>
          </a:bodyPr>
          <a:lstStyle/>
          <a:p>
            <a:r>
              <a:rPr lang="en-US" dirty="0" smtClean="0"/>
              <a:t>VR / LVCIL partnership: Career Path Services—</a:t>
            </a:r>
            <a:br>
              <a:rPr lang="en-US" dirty="0" smtClean="0"/>
            </a:br>
            <a:r>
              <a:rPr lang="en-US" dirty="0" smtClean="0"/>
              <a:t>Skills Training</a:t>
            </a:r>
            <a:endParaRPr lang="en-US" dirty="0">
              <a:effectLst/>
            </a:endParaRPr>
          </a:p>
        </p:txBody>
      </p:sp>
      <p:sp>
        <p:nvSpPr>
          <p:cNvPr id="4" name="Content Placeholder 3"/>
          <p:cNvSpPr>
            <a:spLocks noGrp="1"/>
          </p:cNvSpPr>
          <p:nvPr>
            <p:ph idx="1"/>
          </p:nvPr>
        </p:nvSpPr>
        <p:spPr>
          <a:xfrm>
            <a:off x="152400" y="1295400"/>
            <a:ext cx="8763000" cy="5029200"/>
          </a:xfrm>
        </p:spPr>
        <p:txBody>
          <a:bodyPr/>
          <a:lstStyle/>
          <a:p>
            <a:r>
              <a:rPr lang="en-US" sz="2400" dirty="0" smtClean="0"/>
              <a:t>An 8-week intensive training focused on preparing for competitive employment</a:t>
            </a:r>
          </a:p>
          <a:p>
            <a:r>
              <a:rPr lang="en-US" sz="2400" dirty="0" smtClean="0"/>
              <a:t>Models a competitive work environment</a:t>
            </a:r>
          </a:p>
          <a:p>
            <a:r>
              <a:rPr lang="en-US" sz="2400" dirty="0" smtClean="0"/>
              <a:t>Includes group and individual activities</a:t>
            </a:r>
          </a:p>
          <a:p>
            <a:r>
              <a:rPr lang="en-US" sz="2400" dirty="0" smtClean="0"/>
              <a:t>Participants attend group activities, seminars, trainings, &amp; community work experiences 3 days/week, 6.5-7 hours/day</a:t>
            </a:r>
          </a:p>
          <a:p>
            <a:pPr lvl="1"/>
            <a:r>
              <a:rPr lang="en-US" sz="2400" dirty="0" smtClean="0"/>
              <a:t>Topics include teamwork</a:t>
            </a:r>
            <a:r>
              <a:rPr lang="en-US" sz="2400" dirty="0"/>
              <a:t>, meeting employer expectations, time management, personal hygiene, conflict resolution, etc</a:t>
            </a:r>
            <a:r>
              <a:rPr lang="en-US" sz="2400" dirty="0" smtClean="0"/>
              <a:t>.</a:t>
            </a:r>
            <a:endParaRPr lang="en-US" sz="2400" dirty="0"/>
          </a:p>
          <a:p>
            <a:r>
              <a:rPr lang="en-US" sz="2400" dirty="0" smtClean="0"/>
              <a:t>Participants receive individual services on alternate days</a:t>
            </a:r>
          </a:p>
          <a:p>
            <a:pPr lvl="1"/>
            <a:r>
              <a:rPr lang="en-US" sz="2400" dirty="0" smtClean="0"/>
              <a:t>Services include person-centered planning, resume development, etc.</a:t>
            </a:r>
            <a:endParaRPr lang="en-US" sz="2800" dirty="0" smtClean="0"/>
          </a:p>
          <a:p>
            <a:pPr lvl="1"/>
            <a:endParaRPr lang="en-US" sz="2200" dirty="0" smtClean="0"/>
          </a:p>
          <a:p>
            <a:pPr lvl="1"/>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14</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fontScale="90000"/>
          </a:bodyPr>
          <a:lstStyle/>
          <a:p>
            <a:r>
              <a:rPr lang="en-US" dirty="0" smtClean="0">
                <a:effectLst/>
              </a:rPr>
              <a:t>Career Path Services: Community-Based Work Assessments</a:t>
            </a:r>
            <a:endParaRPr lang="en-US" dirty="0">
              <a:effectLst/>
            </a:endParaRPr>
          </a:p>
        </p:txBody>
      </p:sp>
      <p:sp>
        <p:nvSpPr>
          <p:cNvPr id="4" name="Content Placeholder 3"/>
          <p:cNvSpPr>
            <a:spLocks noGrp="1"/>
          </p:cNvSpPr>
          <p:nvPr>
            <p:ph idx="1"/>
          </p:nvPr>
        </p:nvSpPr>
        <p:spPr>
          <a:xfrm>
            <a:off x="228600" y="1295400"/>
            <a:ext cx="8686800" cy="4648200"/>
          </a:xfrm>
        </p:spPr>
        <p:txBody>
          <a:bodyPr/>
          <a:lstStyle/>
          <a:p>
            <a:r>
              <a:rPr lang="en-US" sz="2400" dirty="0" smtClean="0"/>
              <a:t>Planned </a:t>
            </a:r>
            <a:r>
              <a:rPr lang="en-US" sz="2400" dirty="0"/>
              <a:t>one-on-one work experiences in which a young adult goes to a work site and explores a job for a few hours. </a:t>
            </a:r>
            <a:endParaRPr lang="en-US" sz="2400" dirty="0" smtClean="0"/>
          </a:p>
          <a:p>
            <a:r>
              <a:rPr lang="en-US" sz="2400" dirty="0" smtClean="0"/>
              <a:t>Objective is to provide an opportunity to explore an area of interest and assess supports needed to be successful</a:t>
            </a:r>
            <a:endParaRPr lang="en-US" sz="2400" dirty="0"/>
          </a:p>
          <a:p>
            <a:r>
              <a:rPr lang="en-US" sz="2400" dirty="0"/>
              <a:t>Young adults complete 2-4 assessments, which are determined by their interests/skills during their Person-Centered Plans.</a:t>
            </a:r>
          </a:p>
          <a:p>
            <a:r>
              <a:rPr lang="en-US" sz="2400" dirty="0"/>
              <a:t>The goal is to complete the assessments within </a:t>
            </a:r>
            <a:r>
              <a:rPr lang="en-US" sz="2400" dirty="0" smtClean="0"/>
              <a:t>4 months</a:t>
            </a:r>
            <a:endParaRPr lang="en-US" sz="24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15</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Career Path Services</a:t>
            </a:r>
            <a:r>
              <a:rPr lang="en-US" dirty="0" smtClean="0"/>
              <a:t>: Job Development</a:t>
            </a:r>
            <a:endParaRPr lang="en-US" sz="2400" dirty="0">
              <a:effectLst/>
            </a:endParaRPr>
          </a:p>
        </p:txBody>
      </p:sp>
      <p:sp>
        <p:nvSpPr>
          <p:cNvPr id="4" name="Content Placeholder 3"/>
          <p:cNvSpPr>
            <a:spLocks noGrp="1"/>
          </p:cNvSpPr>
          <p:nvPr>
            <p:ph idx="1"/>
          </p:nvPr>
        </p:nvSpPr>
        <p:spPr>
          <a:xfrm>
            <a:off x="228600" y="1219200"/>
            <a:ext cx="8382000" cy="4648200"/>
          </a:xfrm>
        </p:spPr>
        <p:txBody>
          <a:bodyPr/>
          <a:lstStyle/>
          <a:p>
            <a:r>
              <a:rPr lang="en-US" sz="2400" dirty="0" smtClean="0"/>
              <a:t>Develop </a:t>
            </a:r>
            <a:r>
              <a:rPr lang="en-US" sz="2400" dirty="0"/>
              <a:t>a plan based on interests/skills as determined during </a:t>
            </a:r>
            <a:r>
              <a:rPr lang="en-US" sz="2400" dirty="0" smtClean="0"/>
              <a:t>assessments and person-centered planning</a:t>
            </a:r>
            <a:endParaRPr lang="en-US" sz="2400" dirty="0"/>
          </a:p>
          <a:p>
            <a:r>
              <a:rPr lang="en-US" sz="2400" dirty="0" smtClean="0"/>
              <a:t>Participants partner with staff to </a:t>
            </a:r>
            <a:r>
              <a:rPr lang="en-US" sz="2400" dirty="0"/>
              <a:t>pursue competitive employment opportunities </a:t>
            </a:r>
            <a:r>
              <a:rPr lang="en-US" sz="2400" dirty="0" smtClean="0"/>
              <a:t>that match their interests/skills</a:t>
            </a:r>
            <a:endParaRPr lang="en-US" sz="2400" dirty="0"/>
          </a:p>
          <a:p>
            <a:r>
              <a:rPr lang="en-US" sz="2400" dirty="0"/>
              <a:t>There is no standard for the length of time it takes to find a job</a:t>
            </a:r>
          </a:p>
          <a:p>
            <a:pPr marL="0" indent="0">
              <a:buNone/>
            </a:pPr>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16</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7696200" cy="792162"/>
          </a:xfrm>
        </p:spPr>
        <p:txBody>
          <a:bodyPr>
            <a:noAutofit/>
          </a:bodyPr>
          <a:lstStyle/>
          <a:p>
            <a:r>
              <a:rPr lang="en-US" dirty="0"/>
              <a:t>Career Path </a:t>
            </a:r>
            <a:r>
              <a:rPr lang="en-US" dirty="0" smtClean="0"/>
              <a:t>Services: Job Coaching &amp; Extended Services</a:t>
            </a:r>
            <a:endParaRPr lang="en-US" dirty="0">
              <a:effectLst/>
            </a:endParaRPr>
          </a:p>
        </p:txBody>
      </p:sp>
      <p:sp>
        <p:nvSpPr>
          <p:cNvPr id="4" name="Content Placeholder 3"/>
          <p:cNvSpPr>
            <a:spLocks noGrp="1"/>
          </p:cNvSpPr>
          <p:nvPr>
            <p:ph idx="1"/>
          </p:nvPr>
        </p:nvSpPr>
        <p:spPr>
          <a:xfrm>
            <a:off x="244698" y="1219200"/>
            <a:ext cx="8442101" cy="4648200"/>
          </a:xfrm>
        </p:spPr>
        <p:txBody>
          <a:bodyPr/>
          <a:lstStyle/>
          <a:p>
            <a:r>
              <a:rPr lang="en-US" sz="2400" dirty="0" smtClean="0"/>
              <a:t>Support </a:t>
            </a:r>
            <a:r>
              <a:rPr lang="en-US" sz="2400" dirty="0"/>
              <a:t>on the job on an </a:t>
            </a:r>
            <a:r>
              <a:rPr lang="en-US" sz="2400" dirty="0" smtClean="0"/>
              <a:t>as-wanted / as-needed </a:t>
            </a:r>
            <a:r>
              <a:rPr lang="en-US" sz="2400" dirty="0"/>
              <a:t>basis for the first 90 days of employment </a:t>
            </a:r>
          </a:p>
          <a:p>
            <a:r>
              <a:rPr lang="en-US" sz="2400" dirty="0" smtClean="0"/>
              <a:t>Support provided to learn and master tasks, increase work rate and quality, organize tasks, problem solve, develop natural supports, etc.</a:t>
            </a:r>
          </a:p>
          <a:p>
            <a:r>
              <a:rPr lang="en-US" sz="2400" dirty="0" smtClean="0"/>
              <a:t>Fading</a:t>
            </a:r>
            <a:endParaRPr lang="en-US" sz="2400" dirty="0"/>
          </a:p>
          <a:p>
            <a:r>
              <a:rPr lang="en-US" sz="2400" dirty="0"/>
              <a:t>Follow Along (</a:t>
            </a:r>
            <a:r>
              <a:rPr lang="en-US" sz="2400" dirty="0" smtClean="0"/>
              <a:t>a.k.a. </a:t>
            </a:r>
            <a:r>
              <a:rPr lang="en-US" sz="2400" dirty="0"/>
              <a:t>Extended Services</a:t>
            </a:r>
            <a:r>
              <a:rPr lang="en-US" sz="2400" dirty="0" smtClean="0"/>
              <a:t>)</a:t>
            </a:r>
            <a:endParaRPr lang="en-US" sz="24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17</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a:bodyPr>
          <a:lstStyle/>
          <a:p>
            <a:r>
              <a:rPr lang="en-US" dirty="0"/>
              <a:t>Career Path </a:t>
            </a:r>
            <a:r>
              <a:rPr lang="en-US" dirty="0" smtClean="0"/>
              <a:t>Services: Project SEARCH</a:t>
            </a:r>
            <a:endParaRPr lang="en-US" dirty="0">
              <a:effectLst/>
            </a:endParaRPr>
          </a:p>
        </p:txBody>
      </p:sp>
      <p:sp>
        <p:nvSpPr>
          <p:cNvPr id="4" name="Content Placeholder 3"/>
          <p:cNvSpPr>
            <a:spLocks noGrp="1"/>
          </p:cNvSpPr>
          <p:nvPr>
            <p:ph idx="1"/>
          </p:nvPr>
        </p:nvSpPr>
        <p:spPr>
          <a:xfrm>
            <a:off x="244698" y="1219200"/>
            <a:ext cx="8594501" cy="4648200"/>
          </a:xfrm>
        </p:spPr>
        <p:txBody>
          <a:bodyPr/>
          <a:lstStyle/>
          <a:p>
            <a:r>
              <a:rPr lang="en-US" sz="2400" dirty="0" smtClean="0"/>
              <a:t>Chosen </a:t>
            </a:r>
            <a:r>
              <a:rPr lang="en-US" sz="2400" dirty="0"/>
              <a:t>provider of assessment services and job coaching for High School students who are participants in Project SEARCH, a nationally recognized program for students in their final year of high school</a:t>
            </a:r>
          </a:p>
          <a:p>
            <a:r>
              <a:rPr lang="en-US" sz="2400" dirty="0"/>
              <a:t>Program provides internships for students to explore their vocational interests and improve their work </a:t>
            </a:r>
            <a:r>
              <a:rPr lang="en-US" sz="2400" dirty="0" smtClean="0"/>
              <a:t>skills</a:t>
            </a:r>
          </a:p>
          <a:p>
            <a:pPr marL="0" indent="0">
              <a:buNone/>
            </a:pPr>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18</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766639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Schools </a:t>
            </a:r>
            <a:r>
              <a:rPr lang="en-US" dirty="0"/>
              <a:t>/ LVCIL partnership: </a:t>
            </a:r>
            <a:r>
              <a:rPr lang="en-US" dirty="0" smtClean="0"/>
              <a:t>LIFE Services</a:t>
            </a:r>
            <a:endParaRPr lang="en-US" dirty="0">
              <a:effectLst/>
            </a:endParaRPr>
          </a:p>
        </p:txBody>
      </p:sp>
      <p:sp>
        <p:nvSpPr>
          <p:cNvPr id="4" name="Content Placeholder 3"/>
          <p:cNvSpPr>
            <a:spLocks noGrp="1"/>
          </p:cNvSpPr>
          <p:nvPr>
            <p:ph idx="1"/>
          </p:nvPr>
        </p:nvSpPr>
        <p:spPr>
          <a:xfrm>
            <a:off x="228600" y="1362075"/>
            <a:ext cx="8839200" cy="4648200"/>
          </a:xfrm>
        </p:spPr>
        <p:txBody>
          <a:bodyPr/>
          <a:lstStyle/>
          <a:p>
            <a:r>
              <a:rPr lang="en-US" sz="2600" dirty="0"/>
              <a:t>Services based off of </a:t>
            </a:r>
            <a:r>
              <a:rPr lang="en-US" sz="2600" dirty="0" smtClean="0"/>
              <a:t>IEP and person-centered </a:t>
            </a:r>
            <a:r>
              <a:rPr lang="en-US" sz="2600" dirty="0"/>
              <a:t>planning – A la carte menu of services including: Skills Training, job development, job coaching, transition house skills, life coaching, travel training, etc.  </a:t>
            </a:r>
          </a:p>
          <a:p>
            <a:r>
              <a:rPr lang="en-US" sz="2600" dirty="0" smtClean="0"/>
              <a:t>Can incorporate aspects of S2L and/or Career Path</a:t>
            </a:r>
          </a:p>
          <a:p>
            <a:r>
              <a:rPr lang="en-US" sz="2600" dirty="0" smtClean="0"/>
              <a:t>Participants can attend group activities and/or receive individual services. Students can attend every day or at different times during the week (depending on interests, school schedule, and needs)</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19</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801497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22438"/>
            <a:ext cx="7924800" cy="715962"/>
          </a:xfrm>
        </p:spPr>
        <p:txBody>
          <a:bodyPr>
            <a:normAutofit fontScale="90000"/>
          </a:bodyPr>
          <a:lstStyle/>
          <a:p>
            <a:pPr algn="ctr"/>
            <a:r>
              <a:rPr lang="en-US" dirty="0">
                <a:ea typeface="ＭＳ Ｐゴシック" pitchFamily="-112" charset="-128"/>
              </a:rPr>
              <a:t>Peter Darling &amp; Maureen </a:t>
            </a:r>
            <a:r>
              <a:rPr lang="en-US" dirty="0" smtClean="0">
                <a:ea typeface="ＭＳ Ｐゴシック" pitchFamily="-112" charset="-128"/>
              </a:rPr>
              <a:t>O’Donnell</a:t>
            </a:r>
            <a:br>
              <a:rPr lang="en-US" dirty="0" smtClean="0">
                <a:ea typeface="ＭＳ Ｐゴシック" pitchFamily="-112" charset="-128"/>
              </a:rPr>
            </a:br>
            <a:r>
              <a:rPr lang="en-US" dirty="0" smtClean="0">
                <a:ea typeface="ＭＳ Ｐゴシック" pitchFamily="-112" charset="-128"/>
              </a:rPr>
              <a:t>Granite State </a:t>
            </a:r>
            <a:r>
              <a:rPr lang="en-US" dirty="0">
                <a:ea typeface="ＭＳ Ｐゴシック" pitchFamily="-112" charset="-128"/>
              </a:rPr>
              <a:t>I</a:t>
            </a:r>
            <a:r>
              <a:rPr lang="en-US" dirty="0" smtClean="0">
                <a:ea typeface="ＭＳ Ｐゴシック" pitchFamily="-112" charset="-128"/>
              </a:rPr>
              <a:t>ndependent Living</a:t>
            </a:r>
            <a:br>
              <a:rPr lang="en-US"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a:t>
            </a:r>
            <a:endParaRPr lang="en-US" sz="800" b="1" dirty="0"/>
          </a:p>
        </p:txBody>
      </p:sp>
    </p:spTree>
    <p:extLst>
      <p:ext uri="{BB962C8B-B14F-4D97-AF65-F5344CB8AC3E}">
        <p14:creationId xmlns:p14="http://schemas.microsoft.com/office/powerpoint/2010/main" val="333184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333399"/>
                </a:solidFill>
              </a:rPr>
              <a:t>Schools </a:t>
            </a:r>
            <a:r>
              <a:rPr lang="en-US" dirty="0">
                <a:solidFill>
                  <a:srgbClr val="333399"/>
                </a:solidFill>
              </a:rPr>
              <a:t>/ LVCIL partnership: </a:t>
            </a:r>
            <a:r>
              <a:rPr lang="en-US" dirty="0" smtClean="0">
                <a:solidFill>
                  <a:srgbClr val="333399"/>
                </a:solidFill>
              </a:rPr>
              <a:t>S2L Services</a:t>
            </a:r>
            <a:endParaRPr lang="en-US" dirty="0">
              <a:solidFill>
                <a:srgbClr val="333399"/>
              </a:solidFill>
              <a:effectLst/>
            </a:endParaRPr>
          </a:p>
        </p:txBody>
      </p:sp>
      <p:sp>
        <p:nvSpPr>
          <p:cNvPr id="7" name="Content Placeholder 6"/>
          <p:cNvSpPr>
            <a:spLocks noGrp="1"/>
          </p:cNvSpPr>
          <p:nvPr>
            <p:ph sz="half" idx="2"/>
          </p:nvPr>
        </p:nvSpPr>
        <p:spPr>
          <a:xfrm>
            <a:off x="4648200" y="990600"/>
            <a:ext cx="3962400" cy="4906963"/>
          </a:xfrm>
        </p:spPr>
        <p:txBody>
          <a:bodyPr/>
          <a:lstStyle/>
          <a:p>
            <a:pPr marL="0" indent="0" algn="ctr">
              <a:buNone/>
            </a:pPr>
            <a:r>
              <a:rPr lang="en-US" dirty="0" smtClean="0"/>
              <a:t>RWLV</a:t>
            </a:r>
          </a:p>
          <a:p>
            <a:r>
              <a:rPr lang="en-US" dirty="0" smtClean="0"/>
              <a:t>6-week summer program</a:t>
            </a:r>
          </a:p>
          <a:p>
            <a:r>
              <a:rPr lang="en-US" dirty="0" smtClean="0"/>
              <a:t>Mainly S2Lers</a:t>
            </a:r>
          </a:p>
          <a:p>
            <a:r>
              <a:rPr lang="en-US" dirty="0" smtClean="0"/>
              <a:t>Employment-based</a:t>
            </a:r>
          </a:p>
          <a:p>
            <a:r>
              <a:rPr lang="en-US" dirty="0" smtClean="0"/>
              <a:t>Employment skills</a:t>
            </a:r>
          </a:p>
          <a:p>
            <a:r>
              <a:rPr lang="en-US" dirty="0" smtClean="0"/>
              <a:t>Volunteering</a:t>
            </a:r>
          </a:p>
          <a:p>
            <a:r>
              <a:rPr lang="en-US" dirty="0" smtClean="0"/>
              <a:t>Seminars</a:t>
            </a:r>
          </a:p>
          <a:p>
            <a:r>
              <a:rPr lang="en-US" dirty="0" smtClean="0"/>
              <a:t>Various work groups</a:t>
            </a:r>
          </a:p>
          <a:p>
            <a:r>
              <a:rPr lang="en-US" dirty="0" smtClean="0"/>
              <a:t>PSU conference</a:t>
            </a:r>
          </a:p>
          <a:p>
            <a:r>
              <a:rPr lang="en-US" dirty="0" smtClean="0"/>
              <a:t>Micro-business</a:t>
            </a:r>
          </a:p>
          <a:p>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9" name="Content Placeholder 8"/>
          <p:cNvSpPr>
            <a:spLocks noGrp="1"/>
          </p:cNvSpPr>
          <p:nvPr>
            <p:ph sz="half" idx="1"/>
          </p:nvPr>
        </p:nvSpPr>
        <p:spPr>
          <a:xfrm>
            <a:off x="381000" y="990600"/>
            <a:ext cx="3733800" cy="4906963"/>
          </a:xfrm>
        </p:spPr>
        <p:txBody>
          <a:bodyPr/>
          <a:lstStyle/>
          <a:p>
            <a:pPr marL="0" lvl="0" indent="0" algn="ctr">
              <a:buNone/>
              <a:defRPr/>
            </a:pPr>
            <a:r>
              <a:rPr lang="en-US" dirty="0" smtClean="0"/>
              <a:t>S2L Group</a:t>
            </a:r>
          </a:p>
          <a:p>
            <a:pPr lvl="0">
              <a:defRPr/>
            </a:pPr>
            <a:r>
              <a:rPr lang="en-US" dirty="0" smtClean="0"/>
              <a:t>Peer-vote leadership</a:t>
            </a:r>
          </a:p>
          <a:p>
            <a:pPr lvl="0">
              <a:defRPr/>
            </a:pPr>
            <a:r>
              <a:rPr lang="en-US" dirty="0" smtClean="0"/>
              <a:t>Regular meetings</a:t>
            </a:r>
          </a:p>
          <a:p>
            <a:pPr lvl="0">
              <a:defRPr/>
            </a:pPr>
            <a:r>
              <a:rPr lang="en-US" dirty="0" smtClean="0"/>
              <a:t>Group Goal driven</a:t>
            </a:r>
          </a:p>
          <a:p>
            <a:pPr lvl="0">
              <a:defRPr/>
            </a:pPr>
            <a:r>
              <a:rPr lang="en-US" dirty="0" smtClean="0"/>
              <a:t>Seminars</a:t>
            </a:r>
          </a:p>
          <a:p>
            <a:pPr lvl="0">
              <a:defRPr/>
            </a:pPr>
            <a:r>
              <a:rPr lang="en-US" dirty="0" smtClean="0"/>
              <a:t>Volunteering</a:t>
            </a:r>
          </a:p>
          <a:p>
            <a:pPr lvl="0">
              <a:defRPr/>
            </a:pPr>
            <a:r>
              <a:rPr lang="en-US" dirty="0" smtClean="0"/>
              <a:t>Advocacy/legislation</a:t>
            </a:r>
          </a:p>
          <a:p>
            <a:pPr lvl="0">
              <a:defRPr/>
            </a:pPr>
            <a:r>
              <a:rPr lang="en-US" dirty="0" smtClean="0"/>
              <a:t>Team building activities</a:t>
            </a:r>
          </a:p>
          <a:p>
            <a:pPr lvl="0">
              <a:defRPr/>
            </a:pPr>
            <a:r>
              <a:rPr lang="en-US" dirty="0" smtClean="0"/>
              <a:t>Social activities</a:t>
            </a:r>
          </a:p>
          <a:p>
            <a:pPr lvl="0">
              <a:defRPr/>
            </a:pPr>
            <a:r>
              <a:rPr lang="en-US" dirty="0" smtClean="0"/>
              <a:t>Fundraising</a:t>
            </a:r>
          </a:p>
          <a:p>
            <a:pPr lvl="0">
              <a:defRPr/>
            </a:pPr>
            <a:r>
              <a:rPr lang="en-US" dirty="0" smtClean="0"/>
              <a:t>Parents meeting</a:t>
            </a:r>
            <a:endParaRPr lang="en-US" dirty="0"/>
          </a:p>
        </p:txBody>
      </p:sp>
      <p:sp>
        <p:nvSpPr>
          <p:cNvPr id="2" name="Slide Number Placeholder 1"/>
          <p:cNvSpPr>
            <a:spLocks noGrp="1"/>
          </p:cNvSpPr>
          <p:nvPr>
            <p:ph type="sldNum" sz="quarter" idx="12"/>
          </p:nvPr>
        </p:nvSpPr>
        <p:spPr/>
        <p:txBody>
          <a:bodyPr/>
          <a:lstStyle/>
          <a:p>
            <a:fld id="{41DF81EA-3FD3-489D-828E-26F5BE85AF77}" type="slidenum">
              <a:rPr lang="en-US" smtClean="0"/>
              <a:pPr/>
              <a:t>20</a:t>
            </a:fld>
            <a:endParaRPr lang="en-US"/>
          </a:p>
        </p:txBody>
      </p:sp>
    </p:spTree>
    <p:extLst>
      <p:ext uri="{BB962C8B-B14F-4D97-AF65-F5344CB8AC3E}">
        <p14:creationId xmlns:p14="http://schemas.microsoft.com/office/powerpoint/2010/main" val="1462691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305800" cy="639762"/>
          </a:xfrm>
        </p:spPr>
        <p:txBody>
          <a:bodyPr>
            <a:normAutofit fontScale="90000"/>
          </a:bodyPr>
          <a:lstStyle/>
          <a:p>
            <a:r>
              <a:rPr lang="en-US" sz="3100" dirty="0" smtClean="0"/>
              <a:t>Schools </a:t>
            </a:r>
            <a:r>
              <a:rPr lang="en-US" sz="3100" dirty="0"/>
              <a:t>/ LVCIL partnership: </a:t>
            </a:r>
            <a:r>
              <a:rPr lang="en-US" sz="3100" dirty="0" smtClean="0"/>
              <a:t>S2L Services</a:t>
            </a:r>
            <a:r>
              <a:rPr lang="en-US" dirty="0" smtClean="0"/>
              <a:t>, </a:t>
            </a:r>
            <a:r>
              <a:rPr lang="en-US" sz="2700" dirty="0" smtClean="0"/>
              <a:t>cont’d.</a:t>
            </a:r>
            <a:endParaRPr lang="en-US" sz="2700" dirty="0">
              <a:effectLst/>
            </a:endParaRPr>
          </a:p>
        </p:txBody>
      </p:sp>
      <p:sp>
        <p:nvSpPr>
          <p:cNvPr id="4" name="Content Placeholder 3"/>
          <p:cNvSpPr>
            <a:spLocks noGrp="1"/>
          </p:cNvSpPr>
          <p:nvPr>
            <p:ph idx="1"/>
          </p:nvPr>
        </p:nvSpPr>
        <p:spPr>
          <a:xfrm>
            <a:off x="381000" y="1304925"/>
            <a:ext cx="8305800" cy="4943475"/>
          </a:xfrm>
        </p:spPr>
        <p:txBody>
          <a:bodyPr/>
          <a:lstStyle/>
          <a:p>
            <a:r>
              <a:rPr lang="en-US" sz="2400" dirty="0"/>
              <a:t>“Have you thought about…Life?” </a:t>
            </a:r>
            <a:r>
              <a:rPr lang="en-US" sz="2400" dirty="0" smtClean="0"/>
              <a:t>Conference</a:t>
            </a:r>
            <a:endParaRPr lang="en-US" sz="2400" dirty="0"/>
          </a:p>
          <a:p>
            <a:r>
              <a:rPr lang="en-US" sz="2400" dirty="0"/>
              <a:t>“Have you thought about …Life?” Presentation</a:t>
            </a:r>
          </a:p>
          <a:p>
            <a:r>
              <a:rPr lang="en-US" sz="2400" dirty="0"/>
              <a:t>Speaking </a:t>
            </a:r>
            <a:r>
              <a:rPr lang="en-US" sz="2400" dirty="0" smtClean="0"/>
              <a:t>– local</a:t>
            </a:r>
            <a:r>
              <a:rPr lang="en-US" sz="2400" dirty="0"/>
              <a:t>, statewide, and beyond</a:t>
            </a:r>
          </a:p>
          <a:p>
            <a:r>
              <a:rPr lang="en-US" sz="2400" dirty="0"/>
              <a:t>Numerous local and statewide partners: </a:t>
            </a:r>
            <a:r>
              <a:rPr lang="en-US" sz="2400" dirty="0" smtClean="0"/>
              <a:t>PYLN, Department </a:t>
            </a:r>
            <a:r>
              <a:rPr lang="en-US" sz="2400" dirty="0"/>
              <a:t>of Ed., IU’s”</a:t>
            </a:r>
          </a:p>
          <a:p>
            <a:r>
              <a:rPr lang="en-US" sz="2400" dirty="0"/>
              <a:t>Transition Advocacy</a:t>
            </a:r>
          </a:p>
          <a:p>
            <a:r>
              <a:rPr lang="en-US" sz="2400" dirty="0"/>
              <a:t>Transition Legislation</a:t>
            </a:r>
          </a:p>
          <a:p>
            <a:r>
              <a:rPr lang="en-US" sz="2400" dirty="0"/>
              <a:t>Consultation</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21</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864229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350838"/>
            <a:ext cx="8610600" cy="639762"/>
          </a:xfrm>
        </p:spPr>
        <p:txBody>
          <a:bodyPr/>
          <a:lstStyle/>
          <a:p>
            <a:r>
              <a:rPr lang="en-US" dirty="0" smtClean="0"/>
              <a:t>LVCIL Partnerships: VR/Schools/Community</a:t>
            </a:r>
            <a:endParaRPr lang="en-US" dirty="0">
              <a:effectLst/>
            </a:endParaRPr>
          </a:p>
        </p:txBody>
      </p:sp>
      <p:sp>
        <p:nvSpPr>
          <p:cNvPr id="4" name="Content Placeholder 3"/>
          <p:cNvSpPr>
            <a:spLocks noGrp="1"/>
          </p:cNvSpPr>
          <p:nvPr>
            <p:ph idx="1"/>
          </p:nvPr>
        </p:nvSpPr>
        <p:spPr>
          <a:xfrm>
            <a:off x="228600" y="1143000"/>
            <a:ext cx="8686800" cy="5046952"/>
          </a:xfrm>
        </p:spPr>
        <p:txBody>
          <a:bodyPr/>
          <a:lstStyle/>
          <a:p>
            <a:r>
              <a:rPr lang="en-US" sz="2400" dirty="0" smtClean="0"/>
              <a:t>Relationships </a:t>
            </a:r>
          </a:p>
          <a:p>
            <a:pPr lvl="1"/>
            <a:r>
              <a:rPr lang="en-US" sz="2400" dirty="0" smtClean="0"/>
              <a:t>Local VR and LVCIL already had a long-standing and positive relationship</a:t>
            </a:r>
          </a:p>
          <a:p>
            <a:pPr lvl="1"/>
            <a:r>
              <a:rPr lang="en-US" sz="2400" dirty="0" smtClean="0"/>
              <a:t>Outreach efforts and word-of-mouth, including referrals from other community agencies</a:t>
            </a:r>
          </a:p>
          <a:p>
            <a:pPr lvl="1"/>
            <a:r>
              <a:rPr lang="en-US" sz="2400" dirty="0" smtClean="0"/>
              <a:t>Often sought out by families, schools, other community agencies, and even lawyers </a:t>
            </a:r>
          </a:p>
          <a:p>
            <a:r>
              <a:rPr lang="en-US" sz="2400" dirty="0" smtClean="0"/>
              <a:t>Success of S2L program provided framework and referrals for all other programs (Career Path and LIFE)</a:t>
            </a:r>
          </a:p>
          <a:p>
            <a:endParaRPr lang="en-US" sz="2600" dirty="0" smtClean="0"/>
          </a:p>
          <a:p>
            <a:endParaRPr lang="en-US" sz="2600" dirty="0" smtClean="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22</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8261583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fontScale="90000"/>
          </a:bodyPr>
          <a:lstStyle/>
          <a:p>
            <a:r>
              <a:rPr lang="en-US" sz="3100" dirty="0" smtClean="0"/>
              <a:t>LVCIL Partnerships: VR/Schools/Community, </a:t>
            </a:r>
            <a:r>
              <a:rPr lang="en-US" dirty="0" smtClean="0"/>
              <a:t/>
            </a:r>
            <a:br>
              <a:rPr lang="en-US" dirty="0" smtClean="0"/>
            </a:br>
            <a:r>
              <a:rPr lang="en-US" sz="2700" dirty="0" smtClean="0"/>
              <a:t>cont’d.</a:t>
            </a:r>
            <a:endParaRPr lang="en-US" dirty="0">
              <a:effectLst/>
            </a:endParaRPr>
          </a:p>
        </p:txBody>
      </p:sp>
      <p:sp>
        <p:nvSpPr>
          <p:cNvPr id="4" name="Content Placeholder 3"/>
          <p:cNvSpPr>
            <a:spLocks noGrp="1"/>
          </p:cNvSpPr>
          <p:nvPr>
            <p:ph idx="1"/>
          </p:nvPr>
        </p:nvSpPr>
        <p:spPr>
          <a:xfrm>
            <a:off x="306946" y="1295400"/>
            <a:ext cx="8608454" cy="5046952"/>
          </a:xfrm>
        </p:spPr>
        <p:txBody>
          <a:bodyPr/>
          <a:lstStyle/>
          <a:p>
            <a:r>
              <a:rPr lang="en-US" sz="2600" dirty="0"/>
              <a:t>Why LVCIL? </a:t>
            </a:r>
          </a:p>
          <a:p>
            <a:pPr lvl="1"/>
            <a:r>
              <a:rPr lang="en-US" sz="2400" dirty="0" smtClean="0"/>
              <a:t>IL Philosophy</a:t>
            </a:r>
            <a:endParaRPr lang="en-US" sz="2400" dirty="0"/>
          </a:p>
          <a:p>
            <a:pPr lvl="1"/>
            <a:r>
              <a:rPr lang="en-US" sz="2400" dirty="0"/>
              <a:t>Person-centered planning</a:t>
            </a:r>
          </a:p>
          <a:p>
            <a:pPr lvl="1"/>
            <a:r>
              <a:rPr lang="en-US" sz="2400" dirty="0"/>
              <a:t>Holistic approach (Core services and more</a:t>
            </a:r>
            <a:r>
              <a:rPr lang="en-US" sz="2400" dirty="0" smtClean="0"/>
              <a:t>)</a:t>
            </a:r>
          </a:p>
          <a:p>
            <a:pPr lvl="1"/>
            <a:r>
              <a:rPr lang="en-US" sz="2400" dirty="0" smtClean="0"/>
              <a:t>LVCIL culture and environment</a:t>
            </a:r>
            <a:endParaRPr lang="en-US" sz="2400" dirty="0"/>
          </a:p>
          <a:p>
            <a:pPr lvl="1"/>
            <a:r>
              <a:rPr lang="en-US" sz="2400" dirty="0"/>
              <a:t>Best practices</a:t>
            </a:r>
          </a:p>
          <a:p>
            <a:pPr lvl="1"/>
            <a:r>
              <a:rPr lang="en-US" sz="2400" dirty="0" smtClean="0"/>
              <a:t>Flexible – expectations </a:t>
            </a:r>
            <a:r>
              <a:rPr lang="en-US" sz="2400" dirty="0"/>
              <a:t>are different for every participant, partner and/or </a:t>
            </a:r>
            <a:r>
              <a:rPr lang="en-US" sz="2400" dirty="0" smtClean="0"/>
              <a:t>funder</a:t>
            </a:r>
            <a:endParaRPr lang="en-US" sz="2400" dirty="0"/>
          </a:p>
          <a:p>
            <a:pPr lvl="1"/>
            <a:r>
              <a:rPr lang="en-US" sz="2400" dirty="0"/>
              <a:t>Qualified, dedicated, and </a:t>
            </a:r>
            <a:r>
              <a:rPr lang="en-US" sz="2400" dirty="0" smtClean="0"/>
              <a:t>team-oriented staff</a:t>
            </a:r>
          </a:p>
          <a:p>
            <a:pPr lvl="1"/>
            <a:r>
              <a:rPr lang="en-US" sz="2400" dirty="0" smtClean="0"/>
              <a:t>LVCIL reputation</a:t>
            </a:r>
            <a:endParaRPr lang="en-US" sz="24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23</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387672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181600"/>
          </a:xfrm>
        </p:spPr>
        <p:txBody>
          <a:bodyPr/>
          <a:lstStyle/>
          <a:p>
            <a:pPr marL="0" indent="0">
              <a:buNone/>
            </a:pPr>
            <a:r>
              <a:rPr lang="en-US" dirty="0"/>
              <a:t>Seth </a:t>
            </a:r>
            <a:r>
              <a:rPr lang="en-US" dirty="0" err="1"/>
              <a:t>Hoderewski</a:t>
            </a:r>
            <a:endParaRPr lang="en-US" dirty="0"/>
          </a:p>
          <a:p>
            <a:pPr marL="0" indent="0">
              <a:buNone/>
            </a:pPr>
            <a:r>
              <a:rPr lang="en-US" dirty="0">
                <a:hlinkClick r:id="rId2"/>
              </a:rPr>
              <a:t>SethHoderewski@lvcil.org</a:t>
            </a:r>
            <a:endParaRPr lang="en-US" dirty="0"/>
          </a:p>
          <a:p>
            <a:pPr marL="0" indent="0">
              <a:buNone/>
            </a:pPr>
            <a:endParaRPr lang="en-US" dirty="0"/>
          </a:p>
          <a:p>
            <a:pPr marL="0" indent="0">
              <a:buNone/>
            </a:pPr>
            <a:r>
              <a:rPr lang="en-US" dirty="0"/>
              <a:t>Joe Michener</a:t>
            </a:r>
          </a:p>
          <a:p>
            <a:pPr marL="0" indent="0">
              <a:buNone/>
            </a:pPr>
            <a:r>
              <a:rPr lang="en-US" dirty="0">
                <a:hlinkClick r:id="rId3"/>
              </a:rPr>
              <a:t>JoeMichener@lvcil.org</a:t>
            </a:r>
            <a:endParaRPr lang="en-US" dirty="0"/>
          </a:p>
          <a:p>
            <a:pPr marL="0" indent="0">
              <a:buNone/>
            </a:pPr>
            <a:endParaRPr lang="en-US" dirty="0"/>
          </a:p>
          <a:p>
            <a:pPr marL="0" indent="0">
              <a:buNone/>
            </a:pPr>
            <a:r>
              <a:rPr lang="en-US" dirty="0"/>
              <a:t>Lehigh Valley Center for Independent Living</a:t>
            </a:r>
          </a:p>
          <a:p>
            <a:pPr marL="0" indent="0">
              <a:buNone/>
            </a:pPr>
            <a:r>
              <a:rPr lang="en-US" dirty="0"/>
              <a:t>Office: (610) 770-9781</a:t>
            </a:r>
          </a:p>
          <a:p>
            <a:pPr marL="0" indent="0">
              <a:buNone/>
            </a:pPr>
            <a:r>
              <a:rPr lang="en-US" dirty="0"/>
              <a:t>TTY: (610) 770-9789</a:t>
            </a:r>
          </a:p>
        </p:txBody>
      </p:sp>
      <p:sp>
        <p:nvSpPr>
          <p:cNvPr id="3" name="Title 2"/>
          <p:cNvSpPr>
            <a:spLocks noGrp="1"/>
          </p:cNvSpPr>
          <p:nvPr>
            <p:ph type="title"/>
          </p:nvPr>
        </p:nvSpPr>
        <p:spPr/>
        <p:txBody>
          <a:bodyPr/>
          <a:lstStyle/>
          <a:p>
            <a:r>
              <a:rPr lang="en-US" dirty="0" smtClean="0"/>
              <a:t>Contact</a:t>
            </a:r>
            <a:endParaRPr lang="en-US" dirty="0"/>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24</a:t>
            </a:r>
            <a:endParaRPr lang="en-US" sz="800" b="1"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024599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715962"/>
          </a:xfrm>
        </p:spPr>
        <p:txBody>
          <a:bodyPr>
            <a:noAutofit/>
          </a:bodyPr>
          <a:lstStyle/>
          <a:p>
            <a:r>
              <a:rPr lang="en-US" sz="200" dirty="0" smtClean="0">
                <a:solidFill>
                  <a:schemeClr val="bg1"/>
                </a:solidFill>
              </a:rPr>
              <a:t>Slide 17 </a:t>
            </a:r>
            <a:r>
              <a:rPr lang="en-US" dirty="0" smtClean="0"/>
              <a:t>New Community Opportunities </a:t>
            </a:r>
            <a:br>
              <a:rPr lang="en-US" dirty="0" smtClean="0"/>
            </a:br>
            <a:r>
              <a:rPr lang="en-US" dirty="0" smtClean="0"/>
              <a:t> Attribution</a:t>
            </a:r>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a:xfrm>
            <a:off x="304800" y="1219200"/>
            <a:ext cx="8610600" cy="4953000"/>
          </a:xfrm>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endParaRPr lang="en-US" sz="2400" dirty="0"/>
          </a:p>
        </p:txBody>
      </p:sp>
      <p:sp>
        <p:nvSpPr>
          <p:cNvPr id="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25</a:t>
            </a:r>
            <a:endParaRPr lang="en-US" sz="800" b="1" dirty="0"/>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 School Funding</a:t>
            </a:r>
            <a:endParaRPr lang="en-US" dirty="0">
              <a:effectLst/>
            </a:endParaRPr>
          </a:p>
        </p:txBody>
      </p:sp>
      <p:sp>
        <p:nvSpPr>
          <p:cNvPr id="4" name="Content Placeholder 3"/>
          <p:cNvSpPr>
            <a:spLocks noGrp="1"/>
          </p:cNvSpPr>
          <p:nvPr>
            <p:ph idx="1"/>
          </p:nvPr>
        </p:nvSpPr>
        <p:spPr>
          <a:xfrm>
            <a:off x="228600" y="990600"/>
            <a:ext cx="8610600" cy="4648200"/>
          </a:xfrm>
        </p:spPr>
        <p:txBody>
          <a:bodyPr/>
          <a:lstStyle/>
          <a:p>
            <a:r>
              <a:rPr lang="en-US" sz="2600" dirty="0" smtClean="0"/>
              <a:t>Engagement in Learning and Return back to school</a:t>
            </a:r>
          </a:p>
          <a:p>
            <a:r>
              <a:rPr lang="en-US" sz="2600" dirty="0" smtClean="0"/>
              <a:t>Academic Credits – 100+ credits a year</a:t>
            </a:r>
          </a:p>
          <a:p>
            <a:r>
              <a:rPr lang="en-US" sz="2600" dirty="0" smtClean="0"/>
              <a:t>Transition Services</a:t>
            </a:r>
          </a:p>
          <a:p>
            <a:r>
              <a:rPr lang="en-US" sz="2600" dirty="0" smtClean="0"/>
              <a:t>Increase in Graduation Rate</a:t>
            </a:r>
          </a:p>
          <a:p>
            <a:r>
              <a:rPr lang="en-US" sz="2600" dirty="0" smtClean="0"/>
              <a:t>Decrease in drop-out rate</a:t>
            </a:r>
          </a:p>
          <a:p>
            <a:r>
              <a:rPr lang="en-US" sz="2600" dirty="0" smtClean="0"/>
              <a:t>Funding from other districts</a:t>
            </a:r>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3</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026785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Vocational Rehabilitation Funding</a:t>
            </a:r>
            <a:endParaRPr lang="en-US" dirty="0">
              <a:effectLst/>
            </a:endParaRPr>
          </a:p>
        </p:txBody>
      </p:sp>
      <p:sp>
        <p:nvSpPr>
          <p:cNvPr id="4" name="Content Placeholder 3"/>
          <p:cNvSpPr>
            <a:spLocks noGrp="1"/>
          </p:cNvSpPr>
          <p:nvPr>
            <p:ph idx="1"/>
          </p:nvPr>
        </p:nvSpPr>
        <p:spPr>
          <a:xfrm>
            <a:off x="228600" y="990600"/>
            <a:ext cx="8839200" cy="4648200"/>
          </a:xfrm>
        </p:spPr>
        <p:txBody>
          <a:bodyPr/>
          <a:lstStyle/>
          <a:p>
            <a:r>
              <a:rPr lang="en-US" sz="2600" dirty="0" smtClean="0"/>
              <a:t>Early Transition Planning</a:t>
            </a:r>
          </a:p>
          <a:p>
            <a:r>
              <a:rPr lang="en-US" sz="2600" dirty="0" smtClean="0"/>
              <a:t>Career Assessments</a:t>
            </a:r>
          </a:p>
          <a:p>
            <a:r>
              <a:rPr lang="en-US" sz="2600" dirty="0" smtClean="0"/>
              <a:t>Work Experience</a:t>
            </a:r>
          </a:p>
          <a:p>
            <a:r>
              <a:rPr lang="en-US" sz="2600" dirty="0" smtClean="0"/>
              <a:t>Job Readiness Skills Training</a:t>
            </a:r>
          </a:p>
          <a:p>
            <a:r>
              <a:rPr lang="en-US" sz="2600" dirty="0" smtClean="0"/>
              <a:t>Informational Interviews, Job Shadows, Labor Market Surveys and Situational Assessments</a:t>
            </a:r>
          </a:p>
          <a:p>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4</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4745" y="350838"/>
            <a:ext cx="8610600" cy="639762"/>
          </a:xfrm>
        </p:spPr>
        <p:txBody>
          <a:bodyPr/>
          <a:lstStyle/>
          <a:p>
            <a:r>
              <a:rPr lang="en-US" dirty="0" smtClean="0"/>
              <a:t>GSIL’s Approach (Schools)</a:t>
            </a:r>
            <a:endParaRPr lang="en-US" dirty="0">
              <a:effectLst/>
            </a:endParaRPr>
          </a:p>
        </p:txBody>
      </p:sp>
      <p:sp>
        <p:nvSpPr>
          <p:cNvPr id="4" name="Content Placeholder 3"/>
          <p:cNvSpPr>
            <a:spLocks noGrp="1"/>
          </p:cNvSpPr>
          <p:nvPr>
            <p:ph idx="1"/>
          </p:nvPr>
        </p:nvSpPr>
        <p:spPr>
          <a:xfrm>
            <a:off x="228600" y="990600"/>
            <a:ext cx="8610600" cy="4648200"/>
          </a:xfrm>
        </p:spPr>
        <p:txBody>
          <a:bodyPr/>
          <a:lstStyle/>
          <a:p>
            <a:r>
              <a:rPr lang="en-US" sz="2600" dirty="0" smtClean="0"/>
              <a:t>20+ Year History with Schools</a:t>
            </a:r>
          </a:p>
          <a:p>
            <a:r>
              <a:rPr lang="en-US" sz="2600" dirty="0" smtClean="0"/>
              <a:t>Positive Relationships</a:t>
            </a:r>
          </a:p>
          <a:p>
            <a:r>
              <a:rPr lang="en-US" sz="2600" dirty="0" smtClean="0"/>
              <a:t>Need for program skills, training and education</a:t>
            </a:r>
          </a:p>
          <a:p>
            <a:r>
              <a:rPr lang="en-US" sz="2600" dirty="0" smtClean="0"/>
              <a:t>Qualified Staff:</a:t>
            </a:r>
          </a:p>
          <a:p>
            <a:pPr lvl="1"/>
            <a:r>
              <a:rPr lang="en-US" sz="2400" dirty="0" smtClean="0"/>
              <a:t>Expertise in Employment, Career Development, job supports, special education and wrap around services</a:t>
            </a:r>
          </a:p>
          <a:p>
            <a:pPr lvl="1"/>
            <a:r>
              <a:rPr lang="en-US" sz="2400" dirty="0" smtClean="0"/>
              <a:t>Knowledge in Special Education, Transition Services, IEP’s, 504 plans </a:t>
            </a:r>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5</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GSIL’s Approach (Schools), </a:t>
            </a:r>
            <a:r>
              <a:rPr lang="en-US" sz="2400" dirty="0" smtClean="0"/>
              <a:t>cont’d.</a:t>
            </a:r>
            <a:endParaRPr lang="en-US" dirty="0">
              <a:effectLst/>
            </a:endParaRPr>
          </a:p>
        </p:txBody>
      </p:sp>
      <p:sp>
        <p:nvSpPr>
          <p:cNvPr id="4" name="Content Placeholder 3"/>
          <p:cNvSpPr>
            <a:spLocks noGrp="1"/>
          </p:cNvSpPr>
          <p:nvPr>
            <p:ph idx="1"/>
          </p:nvPr>
        </p:nvSpPr>
        <p:spPr>
          <a:xfrm>
            <a:off x="228600" y="990600"/>
            <a:ext cx="8686800" cy="4648200"/>
          </a:xfrm>
        </p:spPr>
        <p:txBody>
          <a:bodyPr/>
          <a:lstStyle/>
          <a:p>
            <a:r>
              <a:rPr lang="en-US" sz="2600" dirty="0" smtClean="0"/>
              <a:t>Experience with Extended Learning Opportunities, (ELO’s)</a:t>
            </a:r>
          </a:p>
          <a:p>
            <a:r>
              <a:rPr lang="en-US" sz="2600" dirty="0" smtClean="0"/>
              <a:t>Well connected with the community</a:t>
            </a:r>
          </a:p>
          <a:p>
            <a:r>
              <a:rPr lang="en-US" sz="2600" dirty="0" smtClean="0"/>
              <a:t>Positive Outcomes</a:t>
            </a:r>
          </a:p>
          <a:p>
            <a:r>
              <a:rPr lang="en-US" sz="2600" dirty="0" smtClean="0"/>
              <a:t>Person Center Planning </a:t>
            </a:r>
          </a:p>
          <a:p>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6</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GSIL’s Approach (Vocational Rehabilitation)</a:t>
            </a:r>
            <a:endParaRPr lang="en-US" dirty="0">
              <a:effectLst/>
            </a:endParaRPr>
          </a:p>
        </p:txBody>
      </p:sp>
      <p:sp>
        <p:nvSpPr>
          <p:cNvPr id="4" name="Content Placeholder 3"/>
          <p:cNvSpPr>
            <a:spLocks noGrp="1"/>
          </p:cNvSpPr>
          <p:nvPr>
            <p:ph idx="1"/>
          </p:nvPr>
        </p:nvSpPr>
        <p:spPr>
          <a:xfrm>
            <a:off x="228600" y="990600"/>
            <a:ext cx="8686800" cy="4648200"/>
          </a:xfrm>
        </p:spPr>
        <p:txBody>
          <a:bodyPr/>
          <a:lstStyle/>
          <a:p>
            <a:r>
              <a:rPr lang="en-US" sz="2600" dirty="0" smtClean="0"/>
              <a:t>30+ history</a:t>
            </a:r>
          </a:p>
          <a:p>
            <a:r>
              <a:rPr lang="en-US" sz="2600" dirty="0" smtClean="0"/>
              <a:t>Certified Staff (ACRE) Association of Community Rehabilitation Educators – 2 Independent Living Service Coordinators </a:t>
            </a:r>
          </a:p>
          <a:p>
            <a:r>
              <a:rPr lang="en-US" sz="2600" dirty="0" smtClean="0"/>
              <a:t>Awards:  NH Community of Practice, NHSRC , VR – Job Developer</a:t>
            </a:r>
          </a:p>
          <a:p>
            <a:r>
              <a:rPr lang="en-US" sz="2600" dirty="0" smtClean="0"/>
              <a:t>1000+ placements </a:t>
            </a:r>
          </a:p>
          <a:p>
            <a:r>
              <a:rPr lang="en-US" sz="2600" dirty="0" smtClean="0"/>
              <a:t>GSIL – consciously joining the IL and Employment programs under one administrative unit</a:t>
            </a:r>
            <a:r>
              <a:rPr lang="en-US" sz="2600" dirty="0"/>
              <a:t>.</a:t>
            </a:r>
            <a:endParaRPr lang="en-US" sz="2600" dirty="0" smtClean="0"/>
          </a:p>
          <a:p>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7</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763000" cy="5181600"/>
          </a:xfrm>
        </p:spPr>
        <p:txBody>
          <a:bodyPr/>
          <a:lstStyle/>
          <a:p>
            <a:r>
              <a:rPr lang="en-US" dirty="0" smtClean="0"/>
              <a:t>Collaboration – Collaboration – Collaboration</a:t>
            </a:r>
          </a:p>
          <a:p>
            <a:pPr lvl="1">
              <a:buFont typeface="Courier New" panose="02070309020205020404" pitchFamily="49" charset="0"/>
              <a:buChar char="o"/>
            </a:pPr>
            <a:r>
              <a:rPr lang="en-US" sz="2400" dirty="0" smtClean="0"/>
              <a:t>All activities</a:t>
            </a:r>
          </a:p>
          <a:p>
            <a:pPr lvl="1">
              <a:buFont typeface="Courier New" panose="02070309020205020404" pitchFamily="49" charset="0"/>
              <a:buChar char="o"/>
            </a:pPr>
            <a:r>
              <a:rPr lang="en-US" sz="2400" dirty="0" smtClean="0"/>
              <a:t>PWI</a:t>
            </a:r>
          </a:p>
          <a:p>
            <a:pPr lvl="1">
              <a:buFont typeface="Courier New" panose="02070309020205020404" pitchFamily="49" charset="0"/>
              <a:buChar char="o"/>
            </a:pPr>
            <a:r>
              <a:rPr lang="en-US" sz="2400" dirty="0" smtClean="0"/>
              <a:t>Earn &amp; Learn Opportunities</a:t>
            </a:r>
          </a:p>
          <a:p>
            <a:pPr lvl="1">
              <a:buFont typeface="Courier New" panose="02070309020205020404" pitchFamily="49" charset="0"/>
              <a:buChar char="o"/>
            </a:pPr>
            <a:r>
              <a:rPr lang="en-US" sz="2400" dirty="0" smtClean="0"/>
              <a:t>WIPA</a:t>
            </a:r>
          </a:p>
          <a:p>
            <a:pPr lvl="1">
              <a:buFont typeface="Courier New" panose="02070309020205020404" pitchFamily="49" charset="0"/>
              <a:buChar char="o"/>
            </a:pPr>
            <a:r>
              <a:rPr lang="en-US" sz="2400" dirty="0" smtClean="0"/>
              <a:t>SILC/SRC/SBVI</a:t>
            </a:r>
          </a:p>
          <a:p>
            <a:r>
              <a:rPr lang="en-US" u="sng" smtClean="0"/>
              <a:t>Soft Skills </a:t>
            </a:r>
            <a:r>
              <a:rPr lang="en-US" dirty="0" smtClean="0"/>
              <a:t>are key Employment (VR) concepts and </a:t>
            </a:r>
            <a:r>
              <a:rPr lang="en-US" u="sng" dirty="0" smtClean="0"/>
              <a:t>Empowerment</a:t>
            </a:r>
            <a:r>
              <a:rPr lang="en-US" dirty="0" smtClean="0"/>
              <a:t> and </a:t>
            </a:r>
            <a:r>
              <a:rPr lang="en-US" u="sng" dirty="0" smtClean="0"/>
              <a:t>Choice</a:t>
            </a:r>
            <a:r>
              <a:rPr lang="en-US" dirty="0" smtClean="0"/>
              <a:t> are key CIL concepts – and we have found that they incorporate many of the same ingredients.</a:t>
            </a:r>
            <a:endParaRPr lang="en-US" dirty="0"/>
          </a:p>
        </p:txBody>
      </p:sp>
      <p:sp>
        <p:nvSpPr>
          <p:cNvPr id="3" name="Title 2"/>
          <p:cNvSpPr>
            <a:spLocks noGrp="1"/>
          </p:cNvSpPr>
          <p:nvPr>
            <p:ph type="title"/>
          </p:nvPr>
        </p:nvSpPr>
        <p:spPr/>
        <p:txBody>
          <a:bodyPr>
            <a:normAutofit fontScale="90000"/>
          </a:bodyPr>
          <a:lstStyle/>
          <a:p>
            <a:r>
              <a:rPr lang="en-US" dirty="0" smtClean="0"/>
              <a:t>GSIL’s Approach  (Vocational Rehabilitation), </a:t>
            </a:r>
            <a:r>
              <a:rPr lang="en-US" sz="2700" dirty="0" smtClean="0"/>
              <a:t>cont’d.</a:t>
            </a:r>
            <a:endParaRPr lang="en-US" sz="2700" dirty="0"/>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8</a:t>
            </a:r>
            <a:endParaRPr lang="en-US" sz="800" b="1"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596583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Staff Roles and Responsibilities</a:t>
            </a:r>
          </a:p>
          <a:p>
            <a:pPr lvl="1"/>
            <a:r>
              <a:rPr lang="en-US" sz="2400" dirty="0" smtClean="0"/>
              <a:t>Referral</a:t>
            </a:r>
          </a:p>
          <a:p>
            <a:pPr lvl="1"/>
            <a:r>
              <a:rPr lang="en-US" sz="2400" dirty="0" smtClean="0"/>
              <a:t>Curriculum Development/Schedule</a:t>
            </a:r>
          </a:p>
          <a:p>
            <a:pPr lvl="1"/>
            <a:r>
              <a:rPr lang="en-US" sz="2400" dirty="0" smtClean="0"/>
              <a:t>Exit Planning</a:t>
            </a:r>
          </a:p>
          <a:p>
            <a:pPr lvl="1"/>
            <a:r>
              <a:rPr lang="en-US" sz="2400" dirty="0" smtClean="0"/>
              <a:t>Work Site and Community Partner Development</a:t>
            </a:r>
          </a:p>
          <a:p>
            <a:pPr lvl="1"/>
            <a:r>
              <a:rPr lang="en-US" sz="2400" dirty="0" smtClean="0"/>
              <a:t>Transition Support</a:t>
            </a:r>
            <a:endParaRPr lang="en-US" sz="2400" dirty="0"/>
          </a:p>
          <a:p>
            <a:r>
              <a:rPr lang="en-US" dirty="0" smtClean="0"/>
              <a:t>Point Person at each School</a:t>
            </a:r>
          </a:p>
          <a:p>
            <a:r>
              <a:rPr lang="en-US" dirty="0" smtClean="0"/>
              <a:t>Advisory Group</a:t>
            </a:r>
          </a:p>
          <a:p>
            <a:r>
              <a:rPr lang="en-US" dirty="0" smtClean="0"/>
              <a:t>Location</a:t>
            </a:r>
            <a:endParaRPr lang="en-US" dirty="0"/>
          </a:p>
        </p:txBody>
      </p:sp>
      <p:sp>
        <p:nvSpPr>
          <p:cNvPr id="3" name="Title 2"/>
          <p:cNvSpPr>
            <a:spLocks noGrp="1"/>
          </p:cNvSpPr>
          <p:nvPr>
            <p:ph type="title"/>
          </p:nvPr>
        </p:nvSpPr>
        <p:spPr/>
        <p:txBody>
          <a:bodyPr/>
          <a:lstStyle/>
          <a:p>
            <a:r>
              <a:rPr lang="en-US" dirty="0" smtClean="0"/>
              <a:t>Staffing – </a:t>
            </a:r>
            <a:r>
              <a:rPr lang="en-US" dirty="0" smtClean="0">
                <a:solidFill>
                  <a:srgbClr val="FF0000"/>
                </a:solidFill>
              </a:rPr>
              <a:t>TEAM is the key to success</a:t>
            </a:r>
            <a:endParaRPr lang="en-US" dirty="0"/>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9</a:t>
            </a:r>
            <a:endParaRPr lang="en-US" sz="800" b="1"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47749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TotalTime>
  <Words>1518</Words>
  <Application>Microsoft Office PowerPoint</Application>
  <PresentationFormat>On-screen Show (4:3)</PresentationFormat>
  <Paragraphs>228</Paragraphs>
  <Slides>25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ＭＳ Ｐゴシック</vt:lpstr>
      <vt:lpstr>Arial</vt:lpstr>
      <vt:lpstr>Arial Rounded MT Bold</vt:lpstr>
      <vt:lpstr>Calibri</vt:lpstr>
      <vt:lpstr>Courier New</vt:lpstr>
      <vt:lpstr>Tahoma</vt:lpstr>
      <vt:lpstr>Office Theme</vt:lpstr>
      <vt:lpstr>New Community Opportunities Center at ILRU Presents… </vt:lpstr>
      <vt:lpstr>Peter Darling &amp; Maureen O’Donnell Granite State Independent Living </vt:lpstr>
      <vt:lpstr> School Funding</vt:lpstr>
      <vt:lpstr>Vocational Rehabilitation Funding</vt:lpstr>
      <vt:lpstr>GSIL’s Approach (Schools)</vt:lpstr>
      <vt:lpstr>GSIL’s Approach (Schools), cont’d.</vt:lpstr>
      <vt:lpstr>GSIL’s Approach (Vocational Rehabilitation)</vt:lpstr>
      <vt:lpstr>GSIL’s Approach  (Vocational Rehabilitation), cont’d.</vt:lpstr>
      <vt:lpstr>Staffing – TEAM is the key to success</vt:lpstr>
      <vt:lpstr>Educational and Independent Living Services</vt:lpstr>
      <vt:lpstr>Employment Services  </vt:lpstr>
      <vt:lpstr>Contact</vt:lpstr>
      <vt:lpstr>Joe Michener &amp; Seth Hoderewsi Lehigh Valley Center for Independent Living </vt:lpstr>
      <vt:lpstr>VR / LVCIL partnership: Career Path Services— Skills Training</vt:lpstr>
      <vt:lpstr>Career Path Services: Community-Based Work Assessments</vt:lpstr>
      <vt:lpstr>Career Path Services: Job Development</vt:lpstr>
      <vt:lpstr>Career Path Services: Job Coaching &amp; Extended Services</vt:lpstr>
      <vt:lpstr>Career Path Services: Project SEARCH</vt:lpstr>
      <vt:lpstr>Schools / LVCIL partnership: LIFE Services</vt:lpstr>
      <vt:lpstr>Schools / LVCIL partnership: S2L Services</vt:lpstr>
      <vt:lpstr>Schools / LVCIL partnership: S2L Services, cont’d.</vt:lpstr>
      <vt:lpstr>LVCIL Partnerships: VR/Schools/Community</vt:lpstr>
      <vt:lpstr>LVCIL Partnerships: VR/Schools/Community,  cont’d.</vt:lpstr>
      <vt:lpstr>Contact</vt:lpstr>
      <vt:lpstr>Slide 17 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38</cp:revision>
  <dcterms:created xsi:type="dcterms:W3CDTF">2014-03-13T15:47:29Z</dcterms:created>
  <dcterms:modified xsi:type="dcterms:W3CDTF">2014-07-29T19:07:22Z</dcterms:modified>
</cp:coreProperties>
</file>