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62"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301" r:id="rId20"/>
    <p:sldId id="294" r:id="rId21"/>
    <p:sldId id="295" r:id="rId22"/>
    <p:sldId id="296" r:id="rId23"/>
    <p:sldId id="297" r:id="rId24"/>
    <p:sldId id="298" r:id="rId25"/>
    <p:sldId id="299" r:id="rId26"/>
    <p:sldId id="300" r:id="rId27"/>
    <p:sldId id="274"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66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8" autoAdjust="0"/>
    <p:restoredTop sz="94671" autoAdjust="0"/>
  </p:normalViewPr>
  <p:slideViewPr>
    <p:cSldViewPr>
      <p:cViewPr varScale="1">
        <p:scale>
          <a:sx n="75" d="100"/>
          <a:sy n="75" d="100"/>
        </p:scale>
        <p:origin x="1314" y="66"/>
      </p:cViewPr>
      <p:guideLst>
        <p:guide orient="horz" pos="2160"/>
        <p:guide pos="2880"/>
      </p:guideLst>
    </p:cSldViewPr>
  </p:slideViewPr>
  <p:notesTextViewPr>
    <p:cViewPr>
      <p:scale>
        <a:sx n="1" d="1"/>
        <a:sy n="1" d="1"/>
      </p:scale>
      <p:origin x="0" y="0"/>
    </p:cViewPr>
  </p:notesTextViewPr>
  <p:sorterViewPr>
    <p:cViewPr>
      <p:scale>
        <a:sx n="100" d="100"/>
        <a:sy n="100" d="100"/>
      </p:scale>
      <p:origin x="0" y="50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1001928-0062-4440-9B34-AFD0EBA64CF5}" type="datetimeFigureOut">
              <a:rPr lang="en-US" smtClean="0"/>
              <a:pPr/>
              <a:t>7/29/2014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9309AF7-B1D0-4A14-9B96-720FF3C67A52}" type="slidenum">
              <a:rPr lang="en-US" smtClean="0"/>
              <a:pPr/>
              <a:t>‹#›</a:t>
            </a:fld>
            <a:endParaRPr lang="en-US"/>
          </a:p>
        </p:txBody>
      </p:sp>
    </p:spTree>
    <p:extLst>
      <p:ext uri="{BB962C8B-B14F-4D97-AF65-F5344CB8AC3E}">
        <p14:creationId xmlns:p14="http://schemas.microsoft.com/office/powerpoint/2010/main" val="2952896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09AF7-B1D0-4A14-9B96-720FF3C67A52}" type="slidenum">
              <a:rPr lang="en-US" smtClean="0"/>
              <a:pPr/>
              <a:t>2</a:t>
            </a:fld>
            <a:endParaRPr lang="en-US"/>
          </a:p>
        </p:txBody>
      </p:sp>
    </p:spTree>
    <p:extLst>
      <p:ext uri="{BB962C8B-B14F-4D97-AF65-F5344CB8AC3E}">
        <p14:creationId xmlns:p14="http://schemas.microsoft.com/office/powerpoint/2010/main" val="3500055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5DF2B8-798C-4657-AC3E-0B145A45338F}" type="slidenum">
              <a:rPr lang="en-US" smtClean="0"/>
              <a:pPr>
                <a:defRPr/>
              </a:pPr>
              <a:t>15</a:t>
            </a:fld>
            <a:endParaRPr lang="en-US"/>
          </a:p>
        </p:txBody>
      </p:sp>
    </p:spTree>
    <p:extLst>
      <p:ext uri="{BB962C8B-B14F-4D97-AF65-F5344CB8AC3E}">
        <p14:creationId xmlns:p14="http://schemas.microsoft.com/office/powerpoint/2010/main" val="955423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09AF7-B1D0-4A14-9B96-720FF3C67A52}" type="slidenum">
              <a:rPr lang="en-US" smtClean="0"/>
              <a:pPr/>
              <a:t>16</a:t>
            </a:fld>
            <a:endParaRPr lang="en-US"/>
          </a:p>
        </p:txBody>
      </p:sp>
    </p:spTree>
    <p:extLst>
      <p:ext uri="{BB962C8B-B14F-4D97-AF65-F5344CB8AC3E}">
        <p14:creationId xmlns:p14="http://schemas.microsoft.com/office/powerpoint/2010/main" val="3258005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09AF7-B1D0-4A14-9B96-720FF3C67A52}" type="slidenum">
              <a:rPr lang="en-US" smtClean="0"/>
              <a:pPr/>
              <a:t>17</a:t>
            </a:fld>
            <a:endParaRPr lang="en-US"/>
          </a:p>
        </p:txBody>
      </p:sp>
    </p:spTree>
    <p:extLst>
      <p:ext uri="{BB962C8B-B14F-4D97-AF65-F5344CB8AC3E}">
        <p14:creationId xmlns:p14="http://schemas.microsoft.com/office/powerpoint/2010/main" val="1646383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09AF7-B1D0-4A14-9B96-720FF3C67A52}" type="slidenum">
              <a:rPr lang="en-US" smtClean="0"/>
              <a:pPr/>
              <a:t>18</a:t>
            </a:fld>
            <a:endParaRPr lang="en-US"/>
          </a:p>
        </p:txBody>
      </p:sp>
    </p:spTree>
    <p:extLst>
      <p:ext uri="{BB962C8B-B14F-4D97-AF65-F5344CB8AC3E}">
        <p14:creationId xmlns:p14="http://schemas.microsoft.com/office/powerpoint/2010/main" val="3918224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09AF7-B1D0-4A14-9B96-720FF3C67A52}" type="slidenum">
              <a:rPr lang="en-US" smtClean="0"/>
              <a:pPr/>
              <a:t>19</a:t>
            </a:fld>
            <a:endParaRPr lang="en-US"/>
          </a:p>
        </p:txBody>
      </p:sp>
    </p:spTree>
    <p:extLst>
      <p:ext uri="{BB962C8B-B14F-4D97-AF65-F5344CB8AC3E}">
        <p14:creationId xmlns:p14="http://schemas.microsoft.com/office/powerpoint/2010/main" val="3918224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09AF7-B1D0-4A14-9B96-720FF3C67A52}" type="slidenum">
              <a:rPr lang="en-US" smtClean="0"/>
              <a:pPr/>
              <a:t>20</a:t>
            </a:fld>
            <a:endParaRPr lang="en-US"/>
          </a:p>
        </p:txBody>
      </p:sp>
    </p:spTree>
    <p:extLst>
      <p:ext uri="{BB962C8B-B14F-4D97-AF65-F5344CB8AC3E}">
        <p14:creationId xmlns:p14="http://schemas.microsoft.com/office/powerpoint/2010/main" val="1417838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09AF7-B1D0-4A14-9B96-720FF3C67A52}" type="slidenum">
              <a:rPr lang="en-US" smtClean="0"/>
              <a:pPr/>
              <a:t>21</a:t>
            </a:fld>
            <a:endParaRPr lang="en-US"/>
          </a:p>
        </p:txBody>
      </p:sp>
    </p:spTree>
    <p:extLst>
      <p:ext uri="{BB962C8B-B14F-4D97-AF65-F5344CB8AC3E}">
        <p14:creationId xmlns:p14="http://schemas.microsoft.com/office/powerpoint/2010/main" val="3438883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09AF7-B1D0-4A14-9B96-720FF3C67A52}" type="slidenum">
              <a:rPr lang="en-US" smtClean="0"/>
              <a:pPr/>
              <a:t>22</a:t>
            </a:fld>
            <a:endParaRPr lang="en-US"/>
          </a:p>
        </p:txBody>
      </p:sp>
    </p:spTree>
    <p:extLst>
      <p:ext uri="{BB962C8B-B14F-4D97-AF65-F5344CB8AC3E}">
        <p14:creationId xmlns:p14="http://schemas.microsoft.com/office/powerpoint/2010/main" val="1833715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09AF7-B1D0-4A14-9B96-720FF3C67A52}" type="slidenum">
              <a:rPr lang="en-US" smtClean="0"/>
              <a:pPr/>
              <a:t>23</a:t>
            </a:fld>
            <a:endParaRPr lang="en-US"/>
          </a:p>
        </p:txBody>
      </p:sp>
    </p:spTree>
    <p:extLst>
      <p:ext uri="{BB962C8B-B14F-4D97-AF65-F5344CB8AC3E}">
        <p14:creationId xmlns:p14="http://schemas.microsoft.com/office/powerpoint/2010/main" val="2744449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09AF7-B1D0-4A14-9B96-720FF3C67A52}" type="slidenum">
              <a:rPr lang="en-US" smtClean="0"/>
              <a:pPr/>
              <a:t>24</a:t>
            </a:fld>
            <a:endParaRPr lang="en-US"/>
          </a:p>
        </p:txBody>
      </p:sp>
    </p:spTree>
    <p:extLst>
      <p:ext uri="{BB962C8B-B14F-4D97-AF65-F5344CB8AC3E}">
        <p14:creationId xmlns:p14="http://schemas.microsoft.com/office/powerpoint/2010/main" val="440469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71450" indent="-296711" eaLnBrk="0" hangingPunct="0">
              <a:spcBef>
                <a:spcPct val="30000"/>
              </a:spcBef>
              <a:defRPr sz="1200">
                <a:solidFill>
                  <a:schemeClr val="tx1"/>
                </a:solidFill>
                <a:latin typeface="Arial" charset="0"/>
              </a:defRPr>
            </a:lvl2pPr>
            <a:lvl3pPr marL="1186847" indent="-237369" eaLnBrk="0" hangingPunct="0">
              <a:spcBef>
                <a:spcPct val="30000"/>
              </a:spcBef>
              <a:defRPr sz="1200">
                <a:solidFill>
                  <a:schemeClr val="tx1"/>
                </a:solidFill>
                <a:latin typeface="Arial" charset="0"/>
              </a:defRPr>
            </a:lvl3pPr>
            <a:lvl4pPr marL="1661585" indent="-237369" eaLnBrk="0" hangingPunct="0">
              <a:spcBef>
                <a:spcPct val="30000"/>
              </a:spcBef>
              <a:defRPr sz="1200">
                <a:solidFill>
                  <a:schemeClr val="tx1"/>
                </a:solidFill>
                <a:latin typeface="Arial" charset="0"/>
              </a:defRPr>
            </a:lvl4pPr>
            <a:lvl5pPr marL="2136324" indent="-237369" eaLnBrk="0" hangingPunct="0">
              <a:spcBef>
                <a:spcPct val="30000"/>
              </a:spcBef>
              <a:defRPr sz="1200">
                <a:solidFill>
                  <a:schemeClr val="tx1"/>
                </a:solidFill>
                <a:latin typeface="Arial" charset="0"/>
              </a:defRPr>
            </a:lvl5pPr>
            <a:lvl6pPr marL="2611062" indent="-237369" eaLnBrk="0" fontAlgn="base" hangingPunct="0">
              <a:spcBef>
                <a:spcPct val="30000"/>
              </a:spcBef>
              <a:spcAft>
                <a:spcPct val="0"/>
              </a:spcAft>
              <a:defRPr sz="1200">
                <a:solidFill>
                  <a:schemeClr val="tx1"/>
                </a:solidFill>
                <a:latin typeface="Arial" charset="0"/>
              </a:defRPr>
            </a:lvl6pPr>
            <a:lvl7pPr marL="3085801" indent="-237369" eaLnBrk="0" fontAlgn="base" hangingPunct="0">
              <a:spcBef>
                <a:spcPct val="30000"/>
              </a:spcBef>
              <a:spcAft>
                <a:spcPct val="0"/>
              </a:spcAft>
              <a:defRPr sz="1200">
                <a:solidFill>
                  <a:schemeClr val="tx1"/>
                </a:solidFill>
                <a:latin typeface="Arial" charset="0"/>
              </a:defRPr>
            </a:lvl7pPr>
            <a:lvl8pPr marL="3560540" indent="-237369" eaLnBrk="0" fontAlgn="base" hangingPunct="0">
              <a:spcBef>
                <a:spcPct val="30000"/>
              </a:spcBef>
              <a:spcAft>
                <a:spcPct val="0"/>
              </a:spcAft>
              <a:defRPr sz="1200">
                <a:solidFill>
                  <a:schemeClr val="tx1"/>
                </a:solidFill>
                <a:latin typeface="Arial" charset="0"/>
              </a:defRPr>
            </a:lvl8pPr>
            <a:lvl9pPr marL="4035279" indent="-23736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5E624C3-DF15-4505-A3A1-F1DADB84788E}" type="slidenum">
              <a:rPr lang="en-US" altLang="en-US" smtClean="0"/>
              <a:pPr eaLnBrk="1" hangingPunct="1">
                <a:spcBef>
                  <a:spcPct val="0"/>
                </a:spcBef>
              </a:pPr>
              <a:t>4</a:t>
            </a:fld>
            <a:endParaRPr lang="en-US" altLang="en-US" smtClean="0"/>
          </a:p>
        </p:txBody>
      </p:sp>
    </p:spTree>
    <p:extLst>
      <p:ext uri="{BB962C8B-B14F-4D97-AF65-F5344CB8AC3E}">
        <p14:creationId xmlns:p14="http://schemas.microsoft.com/office/powerpoint/2010/main" val="1076589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5DF2B8-798C-4657-AC3E-0B145A45338F}" type="slidenum">
              <a:rPr lang="en-US" smtClean="0"/>
              <a:pPr>
                <a:defRPr/>
              </a:pPr>
              <a:t>25</a:t>
            </a:fld>
            <a:endParaRPr lang="en-US"/>
          </a:p>
        </p:txBody>
      </p:sp>
    </p:spTree>
    <p:extLst>
      <p:ext uri="{BB962C8B-B14F-4D97-AF65-F5344CB8AC3E}">
        <p14:creationId xmlns:p14="http://schemas.microsoft.com/office/powerpoint/2010/main" val="1805277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b="1">
                <a:solidFill>
                  <a:schemeClr val="tx1"/>
                </a:solidFill>
                <a:latin typeface="Arial" pitchFamily="34" charset="0"/>
              </a:defRPr>
            </a:lvl1pPr>
            <a:lvl2pPr marL="710184" indent="-273147" eaLnBrk="0" hangingPunct="0">
              <a:defRPr sz="1800" b="1">
                <a:solidFill>
                  <a:schemeClr val="tx1"/>
                </a:solidFill>
                <a:latin typeface="Arial" pitchFamily="34" charset="0"/>
              </a:defRPr>
            </a:lvl2pPr>
            <a:lvl3pPr marL="1092591" indent="-218518" eaLnBrk="0" hangingPunct="0">
              <a:defRPr sz="1800" b="1">
                <a:solidFill>
                  <a:schemeClr val="tx1"/>
                </a:solidFill>
                <a:latin typeface="Arial" pitchFamily="34" charset="0"/>
              </a:defRPr>
            </a:lvl3pPr>
            <a:lvl4pPr marL="1529627" indent="-218518" eaLnBrk="0" hangingPunct="0">
              <a:defRPr sz="1800" b="1">
                <a:solidFill>
                  <a:schemeClr val="tx1"/>
                </a:solidFill>
                <a:latin typeface="Arial" pitchFamily="34" charset="0"/>
              </a:defRPr>
            </a:lvl4pPr>
            <a:lvl5pPr marL="1966663" indent="-218518" eaLnBrk="0" hangingPunct="0">
              <a:defRPr sz="1800" b="1">
                <a:solidFill>
                  <a:schemeClr val="tx1"/>
                </a:solidFill>
                <a:latin typeface="Arial" pitchFamily="34" charset="0"/>
              </a:defRPr>
            </a:lvl5pPr>
            <a:lvl6pPr marL="2403700" indent="-218518" eaLnBrk="0" fontAlgn="base" hangingPunct="0">
              <a:spcBef>
                <a:spcPct val="0"/>
              </a:spcBef>
              <a:spcAft>
                <a:spcPct val="0"/>
              </a:spcAft>
              <a:defRPr sz="1800" b="1">
                <a:solidFill>
                  <a:schemeClr val="tx1"/>
                </a:solidFill>
                <a:latin typeface="Arial" pitchFamily="34" charset="0"/>
              </a:defRPr>
            </a:lvl6pPr>
            <a:lvl7pPr marL="2840736" indent="-218518" eaLnBrk="0" fontAlgn="base" hangingPunct="0">
              <a:spcBef>
                <a:spcPct val="0"/>
              </a:spcBef>
              <a:spcAft>
                <a:spcPct val="0"/>
              </a:spcAft>
              <a:defRPr sz="1800" b="1">
                <a:solidFill>
                  <a:schemeClr val="tx1"/>
                </a:solidFill>
                <a:latin typeface="Arial" pitchFamily="34" charset="0"/>
              </a:defRPr>
            </a:lvl7pPr>
            <a:lvl8pPr marL="3277772" indent="-218518" eaLnBrk="0" fontAlgn="base" hangingPunct="0">
              <a:spcBef>
                <a:spcPct val="0"/>
              </a:spcBef>
              <a:spcAft>
                <a:spcPct val="0"/>
              </a:spcAft>
              <a:defRPr sz="1800" b="1">
                <a:solidFill>
                  <a:schemeClr val="tx1"/>
                </a:solidFill>
                <a:latin typeface="Arial" pitchFamily="34" charset="0"/>
              </a:defRPr>
            </a:lvl8pPr>
            <a:lvl9pPr marL="3714808" indent="-218518" eaLnBrk="0" fontAlgn="base" hangingPunct="0">
              <a:spcBef>
                <a:spcPct val="0"/>
              </a:spcBef>
              <a:spcAft>
                <a:spcPct val="0"/>
              </a:spcAft>
              <a:defRPr sz="1800" b="1">
                <a:solidFill>
                  <a:schemeClr val="tx1"/>
                </a:solidFill>
                <a:latin typeface="Arial" pitchFamily="34" charset="0"/>
              </a:defRPr>
            </a:lvl9pPr>
          </a:lstStyle>
          <a:p>
            <a:pPr eaLnBrk="1" hangingPunct="1"/>
            <a:fld id="{F21BB868-27E2-4694-AE34-0B3BF8C84213}" type="slidenum">
              <a:rPr lang="en-US" sz="1100" b="0"/>
              <a:pPr eaLnBrk="1" hangingPunct="1"/>
              <a:t>27</a:t>
            </a:fld>
            <a:endParaRPr lang="en-US" sz="1100" b="0"/>
          </a:p>
        </p:txBody>
      </p:sp>
    </p:spTree>
    <p:extLst>
      <p:ext uri="{BB962C8B-B14F-4D97-AF65-F5344CB8AC3E}">
        <p14:creationId xmlns:p14="http://schemas.microsoft.com/office/powerpoint/2010/main" val="2918769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71450" indent="-296711" eaLnBrk="0" hangingPunct="0">
              <a:spcBef>
                <a:spcPct val="30000"/>
              </a:spcBef>
              <a:defRPr sz="1200">
                <a:solidFill>
                  <a:schemeClr val="tx1"/>
                </a:solidFill>
                <a:latin typeface="Arial" charset="0"/>
              </a:defRPr>
            </a:lvl2pPr>
            <a:lvl3pPr marL="1186847" indent="-237369" eaLnBrk="0" hangingPunct="0">
              <a:spcBef>
                <a:spcPct val="30000"/>
              </a:spcBef>
              <a:defRPr sz="1200">
                <a:solidFill>
                  <a:schemeClr val="tx1"/>
                </a:solidFill>
                <a:latin typeface="Arial" charset="0"/>
              </a:defRPr>
            </a:lvl3pPr>
            <a:lvl4pPr marL="1661585" indent="-237369" eaLnBrk="0" hangingPunct="0">
              <a:spcBef>
                <a:spcPct val="30000"/>
              </a:spcBef>
              <a:defRPr sz="1200">
                <a:solidFill>
                  <a:schemeClr val="tx1"/>
                </a:solidFill>
                <a:latin typeface="Arial" charset="0"/>
              </a:defRPr>
            </a:lvl4pPr>
            <a:lvl5pPr marL="2136324" indent="-237369" eaLnBrk="0" hangingPunct="0">
              <a:spcBef>
                <a:spcPct val="30000"/>
              </a:spcBef>
              <a:defRPr sz="1200">
                <a:solidFill>
                  <a:schemeClr val="tx1"/>
                </a:solidFill>
                <a:latin typeface="Arial" charset="0"/>
              </a:defRPr>
            </a:lvl5pPr>
            <a:lvl6pPr marL="2611062" indent="-237369" eaLnBrk="0" fontAlgn="base" hangingPunct="0">
              <a:spcBef>
                <a:spcPct val="30000"/>
              </a:spcBef>
              <a:spcAft>
                <a:spcPct val="0"/>
              </a:spcAft>
              <a:defRPr sz="1200">
                <a:solidFill>
                  <a:schemeClr val="tx1"/>
                </a:solidFill>
                <a:latin typeface="Arial" charset="0"/>
              </a:defRPr>
            </a:lvl6pPr>
            <a:lvl7pPr marL="3085801" indent="-237369" eaLnBrk="0" fontAlgn="base" hangingPunct="0">
              <a:spcBef>
                <a:spcPct val="30000"/>
              </a:spcBef>
              <a:spcAft>
                <a:spcPct val="0"/>
              </a:spcAft>
              <a:defRPr sz="1200">
                <a:solidFill>
                  <a:schemeClr val="tx1"/>
                </a:solidFill>
                <a:latin typeface="Arial" charset="0"/>
              </a:defRPr>
            </a:lvl7pPr>
            <a:lvl8pPr marL="3560540" indent="-237369" eaLnBrk="0" fontAlgn="base" hangingPunct="0">
              <a:spcBef>
                <a:spcPct val="30000"/>
              </a:spcBef>
              <a:spcAft>
                <a:spcPct val="0"/>
              </a:spcAft>
              <a:defRPr sz="1200">
                <a:solidFill>
                  <a:schemeClr val="tx1"/>
                </a:solidFill>
                <a:latin typeface="Arial" charset="0"/>
              </a:defRPr>
            </a:lvl8pPr>
            <a:lvl9pPr marL="4035279" indent="-23736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42D6D22-0F3E-41BF-AAE1-5CC9CF4FF8A0}" type="slidenum">
              <a:rPr lang="en-US" altLang="en-US" smtClean="0"/>
              <a:pPr eaLnBrk="1" hangingPunct="1">
                <a:spcBef>
                  <a:spcPct val="0"/>
                </a:spcBef>
              </a:pPr>
              <a:t>8</a:t>
            </a:fld>
            <a:endParaRPr lang="en-US" altLang="en-US" smtClean="0"/>
          </a:p>
        </p:txBody>
      </p:sp>
    </p:spTree>
    <p:extLst>
      <p:ext uri="{BB962C8B-B14F-4D97-AF65-F5344CB8AC3E}">
        <p14:creationId xmlns:p14="http://schemas.microsoft.com/office/powerpoint/2010/main" val="894635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09AF7-B1D0-4A14-9B96-720FF3C67A52}" type="slidenum">
              <a:rPr lang="en-US" smtClean="0"/>
              <a:pPr/>
              <a:t>9</a:t>
            </a:fld>
            <a:endParaRPr lang="en-US"/>
          </a:p>
        </p:txBody>
      </p:sp>
    </p:spTree>
    <p:extLst>
      <p:ext uri="{BB962C8B-B14F-4D97-AF65-F5344CB8AC3E}">
        <p14:creationId xmlns:p14="http://schemas.microsoft.com/office/powerpoint/2010/main" val="3600308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09AF7-B1D0-4A14-9B96-720FF3C67A52}" type="slidenum">
              <a:rPr lang="en-US" smtClean="0"/>
              <a:pPr/>
              <a:t>10</a:t>
            </a:fld>
            <a:endParaRPr lang="en-US"/>
          </a:p>
        </p:txBody>
      </p:sp>
    </p:spTree>
    <p:extLst>
      <p:ext uri="{BB962C8B-B14F-4D97-AF65-F5344CB8AC3E}">
        <p14:creationId xmlns:p14="http://schemas.microsoft.com/office/powerpoint/2010/main" val="449439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09AF7-B1D0-4A14-9B96-720FF3C67A52}" type="slidenum">
              <a:rPr lang="en-US" smtClean="0"/>
              <a:pPr/>
              <a:t>11</a:t>
            </a:fld>
            <a:endParaRPr lang="en-US"/>
          </a:p>
        </p:txBody>
      </p:sp>
    </p:spTree>
    <p:extLst>
      <p:ext uri="{BB962C8B-B14F-4D97-AF65-F5344CB8AC3E}">
        <p14:creationId xmlns:p14="http://schemas.microsoft.com/office/powerpoint/2010/main" val="3130463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09AF7-B1D0-4A14-9B96-720FF3C67A52}" type="slidenum">
              <a:rPr lang="en-US" smtClean="0"/>
              <a:pPr/>
              <a:t>12</a:t>
            </a:fld>
            <a:endParaRPr lang="en-US"/>
          </a:p>
        </p:txBody>
      </p:sp>
    </p:spTree>
    <p:extLst>
      <p:ext uri="{BB962C8B-B14F-4D97-AF65-F5344CB8AC3E}">
        <p14:creationId xmlns:p14="http://schemas.microsoft.com/office/powerpoint/2010/main" val="706235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09AF7-B1D0-4A14-9B96-720FF3C67A52}" type="slidenum">
              <a:rPr lang="en-US" smtClean="0"/>
              <a:pPr/>
              <a:t>13</a:t>
            </a:fld>
            <a:endParaRPr lang="en-US"/>
          </a:p>
        </p:txBody>
      </p:sp>
    </p:spTree>
    <p:extLst>
      <p:ext uri="{BB962C8B-B14F-4D97-AF65-F5344CB8AC3E}">
        <p14:creationId xmlns:p14="http://schemas.microsoft.com/office/powerpoint/2010/main" val="4252270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09AF7-B1D0-4A14-9B96-720FF3C67A52}" type="slidenum">
              <a:rPr lang="en-US" smtClean="0"/>
              <a:pPr/>
              <a:t>14</a:t>
            </a:fld>
            <a:endParaRPr lang="en-US"/>
          </a:p>
        </p:txBody>
      </p:sp>
    </p:spTree>
    <p:extLst>
      <p:ext uri="{BB962C8B-B14F-4D97-AF65-F5344CB8AC3E}">
        <p14:creationId xmlns:p14="http://schemas.microsoft.com/office/powerpoint/2010/main" val="1673157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915400" cy="5181600"/>
          </a:xfrm>
          <a:prstGeom prst="rect">
            <a:avLst/>
          </a:prstGeom>
        </p:spPr>
        <p:txBody>
          <a:bodyPr/>
          <a:lstStyle>
            <a:lvl1pPr>
              <a:defRPr sz="2600">
                <a:latin typeface="Tahoma" panose="020B0604030504040204" pitchFamily="34" charset="0"/>
                <a:ea typeface="Tahoma" panose="020B0604030504040204" pitchFamily="34" charset="0"/>
                <a:cs typeface="Tahoma" panose="020B0604030504040204" pitchFamily="34" charset="0"/>
              </a:defRPr>
            </a:lvl1pPr>
            <a:lvl2pPr>
              <a:defRPr sz="2000">
                <a:latin typeface="Tahoma" panose="020B0604030504040204" pitchFamily="34" charset="0"/>
                <a:ea typeface="Tahoma" panose="020B0604030504040204" pitchFamily="34" charset="0"/>
                <a:cs typeface="Tahoma" panose="020B0604030504040204" pitchFamily="34" charset="0"/>
              </a:defRPr>
            </a:lvl2pPr>
            <a:lvl3pPr>
              <a:defRPr sz="18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52400" y="152400"/>
            <a:ext cx="7924800" cy="715962"/>
          </a:xfrm>
          <a:prstGeom prst="rect">
            <a:avLst/>
          </a:prstGeom>
        </p:spPr>
        <p:txBody>
          <a:bodyPr>
            <a:normAutofit/>
          </a:bodyPr>
          <a:lstStyle>
            <a:lvl1pPr algn="l">
              <a:defRPr sz="2800" b="1">
                <a:solidFill>
                  <a:srgbClr val="333399"/>
                </a:solidFill>
                <a:latin typeface="Arial Rounded MT Bold" panose="020F0704030504030204" pitchFamily="34" charset="0"/>
              </a:defRPr>
            </a:lvl1pPr>
          </a:lstStyle>
          <a:p>
            <a:r>
              <a:rPr lang="en-US" smtClean="0"/>
              <a:t>Click to edit Master title style</a:t>
            </a:r>
            <a:endParaRPr lang="en-US"/>
          </a:p>
        </p:txBody>
      </p:sp>
      <p:sp>
        <p:nvSpPr>
          <p:cNvPr id="5" name="Footer Placeholder 4"/>
          <p:cNvSpPr>
            <a:spLocks noGrp="1"/>
          </p:cNvSpPr>
          <p:nvPr>
            <p:ph type="ftr" sz="quarter" idx="11"/>
          </p:nvPr>
        </p:nvSpPr>
        <p:spPr>
          <a:xfrm>
            <a:off x="152400" y="6416675"/>
            <a:ext cx="5867400" cy="365125"/>
          </a:xfrm>
        </p:spPr>
        <p:txBody>
          <a:bodyPr/>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r>
              <a:rPr lang="en-US" smtClean="0"/>
              <a:t>New Community Opportunities Center at ILRU – Independent Living Research Utilization</a:t>
            </a:r>
          </a:p>
          <a:p>
            <a:endParaRPr lang="en-US" sz="700" dirty="0"/>
          </a:p>
        </p:txBody>
      </p:sp>
      <p:sp>
        <p:nvSpPr>
          <p:cNvPr id="6" name="Slide Number Placeholder 5"/>
          <p:cNvSpPr>
            <a:spLocks noGrp="1"/>
          </p:cNvSpPr>
          <p:nvPr>
            <p:ph type="sldNum" sz="quarter" idx="12"/>
          </p:nvPr>
        </p:nvSpPr>
        <p:spPr>
          <a:xfrm>
            <a:off x="6705600" y="6356350"/>
            <a:ext cx="2362200" cy="365125"/>
          </a:xfrm>
        </p:spPr>
        <p:txBody>
          <a:bodyPr/>
          <a:lstStyle>
            <a:lvl1pPr>
              <a:defRPr sz="800">
                <a:latin typeface="Tahoma" panose="020B0604030504040204" pitchFamily="34" charset="0"/>
                <a:ea typeface="Tahoma" panose="020B0604030504040204" pitchFamily="34" charset="0"/>
                <a:cs typeface="Tahoma" panose="020B0604030504040204" pitchFamily="34" charset="0"/>
              </a:defRPr>
            </a:lvl1pPr>
          </a:lstStyle>
          <a:p>
            <a:fld id="{41DF81EA-3FD3-489D-828E-26F5BE85AF77}" type="slidenum">
              <a:rPr lang="en-US" smtClean="0"/>
              <a:pPr/>
              <a:t>‹#›</a:t>
            </a:fld>
            <a:endParaRPr lang="en-US"/>
          </a:p>
        </p:txBody>
      </p:sp>
    </p:spTree>
    <p:extLst>
      <p:ext uri="{BB962C8B-B14F-4D97-AF65-F5344CB8AC3E}">
        <p14:creationId xmlns:p14="http://schemas.microsoft.com/office/powerpoint/2010/main" val="1907250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7848600" cy="639762"/>
          </a:xfrm>
          <a:prstGeom prst="rect">
            <a:avLst/>
          </a:prstGeom>
        </p:spPr>
        <p:txBody>
          <a:bodyPr>
            <a:normAutofit/>
          </a:bodyPr>
          <a:lstStyle>
            <a:lvl1pPr algn="l">
              <a:defRPr sz="2800" b="1">
                <a:solidFill>
                  <a:schemeClr val="tx2"/>
                </a:solidFill>
                <a:latin typeface="Arial Rounded MT Bold" panose="020F070403050403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52400" y="1219200"/>
            <a:ext cx="4343400" cy="4906963"/>
          </a:xfrm>
          <a:prstGeom prst="rect">
            <a:avLst/>
          </a:prstGeom>
        </p:spPr>
        <p:txBody>
          <a:bodyPr>
            <a:normAutofit/>
          </a:bodyPr>
          <a:lstStyle>
            <a:lvl1pPr>
              <a:defRPr sz="2400">
                <a:latin typeface="Tahoma" panose="020B0604030504040204" pitchFamily="34" charset="0"/>
                <a:ea typeface="Tahoma" panose="020B0604030504040204" pitchFamily="34" charset="0"/>
                <a:cs typeface="Tahoma" panose="020B0604030504040204" pitchFamily="34" charset="0"/>
              </a:defRPr>
            </a:lvl1pPr>
            <a:lvl2pPr>
              <a:defRPr sz="2000">
                <a:latin typeface="Tahoma" panose="020B0604030504040204" pitchFamily="34" charset="0"/>
                <a:ea typeface="Tahoma" panose="020B0604030504040204" pitchFamily="34" charset="0"/>
                <a:cs typeface="Tahoma" panose="020B0604030504040204" pitchFamily="34" charset="0"/>
              </a:defRPr>
            </a:lvl2pPr>
            <a:lvl3pPr>
              <a:defRPr sz="18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267200" cy="4906963"/>
          </a:xfrm>
          <a:prstGeom prst="rect">
            <a:avLst/>
          </a:prstGeom>
        </p:spPr>
        <p:txBody>
          <a:bodyPr>
            <a:normAutofit/>
          </a:bodyPr>
          <a:lstStyle>
            <a:lvl1pPr>
              <a:defRPr sz="2400">
                <a:latin typeface="Tahoma" panose="020B0604030504040204" pitchFamily="34" charset="0"/>
                <a:ea typeface="Tahoma" panose="020B0604030504040204" pitchFamily="34" charset="0"/>
                <a:cs typeface="Tahoma" panose="020B0604030504040204" pitchFamily="34" charset="0"/>
              </a:defRPr>
            </a:lvl1pPr>
            <a:lvl2pPr>
              <a:defRPr sz="2000">
                <a:latin typeface="Tahoma" panose="020B0604030504040204" pitchFamily="34" charset="0"/>
                <a:ea typeface="Tahoma" panose="020B0604030504040204" pitchFamily="34" charset="0"/>
                <a:cs typeface="Tahoma" panose="020B0604030504040204" pitchFamily="34" charset="0"/>
              </a:defRPr>
            </a:lvl2pPr>
            <a:lvl3pPr>
              <a:defRPr sz="18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304800" y="6340475"/>
            <a:ext cx="6019800" cy="365125"/>
          </a:xfrm>
        </p:spPr>
        <p:txBody>
          <a:bodyPr/>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r>
              <a:rPr lang="en-US" smtClean="0"/>
              <a:t>New Community Opportunities Center at ILRU – Independent Living Research Utilization</a:t>
            </a:r>
          </a:p>
          <a:p>
            <a:endParaRPr lang="en-US" sz="700" dirty="0"/>
          </a:p>
        </p:txBody>
      </p:sp>
      <p:sp>
        <p:nvSpPr>
          <p:cNvPr id="7" name="Slide Number Placeholder 6"/>
          <p:cNvSpPr>
            <a:spLocks noGrp="1"/>
          </p:cNvSpPr>
          <p:nvPr>
            <p:ph type="sldNum" sz="quarter" idx="12"/>
          </p:nvPr>
        </p:nvSpPr>
        <p:spPr/>
        <p:txBody>
          <a:bodyPr/>
          <a:lstStyle>
            <a:lvl1pPr>
              <a:defRPr sz="800">
                <a:latin typeface="Tahoma" panose="020B0604030504040204" pitchFamily="34" charset="0"/>
                <a:ea typeface="Tahoma" panose="020B0604030504040204" pitchFamily="34" charset="0"/>
                <a:cs typeface="Tahoma" panose="020B0604030504040204" pitchFamily="34" charset="0"/>
              </a:defRPr>
            </a:lvl1pPr>
          </a:lstStyle>
          <a:p>
            <a:fld id="{41DF81EA-3FD3-489D-828E-26F5BE85AF77}" type="slidenum">
              <a:rPr lang="en-US" smtClean="0"/>
              <a:pPr/>
              <a:t>‹#›</a:t>
            </a:fld>
            <a:endParaRPr lang="en-US"/>
          </a:p>
        </p:txBody>
      </p:sp>
    </p:spTree>
    <p:extLst>
      <p:ext uri="{BB962C8B-B14F-4D97-AF65-F5344CB8AC3E}">
        <p14:creationId xmlns:p14="http://schemas.microsoft.com/office/powerpoint/2010/main" val="3954479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228600" y="6373813"/>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dirty="0"/>
              <a:t>New Community Opportunities Center at ILRU – Independent Living Research Utilization</a:t>
            </a:r>
          </a:p>
        </p:txBody>
      </p:sp>
    </p:spTree>
    <p:extLst>
      <p:ext uri="{BB962C8B-B14F-4D97-AF65-F5344CB8AC3E}">
        <p14:creationId xmlns:p14="http://schemas.microsoft.com/office/powerpoint/2010/main" val="41253629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356350"/>
            <a:ext cx="5257800" cy="365125"/>
          </a:xfrm>
          <a:prstGeom prst="rect">
            <a:avLst/>
          </a:prstGeom>
        </p:spPr>
        <p:txBody>
          <a:bodyPr vert="horz" lIns="91440" tIns="45720" rIns="91440" bIns="45720" rtlCol="0" anchor="ctr"/>
          <a:lstStyle>
            <a:lvl1pPr algn="ctr">
              <a:defRPr sz="8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smtClean="0"/>
              <a:t>New Community Opportunities Center at ILRU – Independent Living Research Utilization</a:t>
            </a:r>
          </a:p>
          <a:p>
            <a:endParaRPr lang="en-US" sz="700" dirty="0"/>
          </a:p>
        </p:txBody>
      </p:sp>
      <p:sp>
        <p:nvSpPr>
          <p:cNvPr id="6" name="Slide Number Placeholder 5"/>
          <p:cNvSpPr>
            <a:spLocks noGrp="1"/>
          </p:cNvSpPr>
          <p:nvPr>
            <p:ph type="sldNum" sz="quarter" idx="4"/>
          </p:nvPr>
        </p:nvSpPr>
        <p:spPr>
          <a:xfrm>
            <a:off x="6553200" y="6356350"/>
            <a:ext cx="2362200" cy="365125"/>
          </a:xfrm>
          <a:prstGeom prst="rect">
            <a:avLst/>
          </a:prstGeom>
        </p:spPr>
        <p:txBody>
          <a:bodyPr vert="horz" lIns="91440" tIns="45720" rIns="91440" bIns="45720" rtlCol="0" anchor="ctr"/>
          <a:lstStyle>
            <a:lvl1pPr algn="r">
              <a:defRPr sz="8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41DF81EA-3FD3-489D-828E-26F5BE85AF77}" type="slidenum">
              <a:rPr lang="en-US" smtClean="0"/>
              <a:pPr/>
              <a:t>‹#›</a:t>
            </a:fld>
            <a:endParaRPr lang="en-US"/>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24800" y="152400"/>
            <a:ext cx="990600" cy="476250"/>
          </a:xfrm>
          <a:prstGeom prst="rect">
            <a:avLst/>
          </a:prstGeom>
        </p:spPr>
      </p:pic>
    </p:spTree>
    <p:extLst>
      <p:ext uri="{BB962C8B-B14F-4D97-AF65-F5344CB8AC3E}">
        <p14:creationId xmlns:p14="http://schemas.microsoft.com/office/powerpoint/2010/main" val="1849402814"/>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youtu.be/aTom09DOaVo"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youtu.be/pref3dF1dFw"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hyperlink" Target="mailto:abbie.wells.herzog@state.mn.us" TargetMode="External"/><Relationship Id="rId2" Type="http://schemas.openxmlformats.org/officeDocument/2006/relationships/hyperlink" Target="mailto:davidh@mcil-mn.org"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Rectangle 3"/>
          <p:cNvSpPr>
            <a:spLocks noChangeArrowheads="1"/>
          </p:cNvSpPr>
          <p:nvPr/>
        </p:nvSpPr>
        <p:spPr bwMode="auto">
          <a:xfrm>
            <a:off x="0" y="1295400"/>
            <a:ext cx="9144000" cy="499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200" b="1" dirty="0" smtClean="0">
                <a:solidFill>
                  <a:srgbClr val="333399"/>
                </a:solidFill>
                <a:latin typeface="Arial Rounded MT Bold"/>
              </a:rPr>
              <a:t>Expanding CIL Capacity through Youth Transition Services: Collaborating with School Districts and Vocational Rehabilitation</a:t>
            </a:r>
          </a:p>
          <a:p>
            <a:pPr algn="ctr">
              <a:spcBef>
                <a:spcPct val="20000"/>
              </a:spcBef>
              <a:buClr>
                <a:schemeClr val="accent2"/>
              </a:buClr>
              <a:buFont typeface="Tahoma" pitchFamily="34" charset="0"/>
              <a:buNone/>
            </a:pPr>
            <a:endParaRPr lang="en-US" dirty="0" smtClean="0"/>
          </a:p>
          <a:p>
            <a:pPr algn="ctr">
              <a:spcBef>
                <a:spcPct val="20000"/>
              </a:spcBef>
              <a:buClr>
                <a:schemeClr val="accent2"/>
              </a:buClr>
              <a:buFont typeface="Tahoma" pitchFamily="34" charset="0"/>
              <a:buNone/>
            </a:pPr>
            <a:endParaRPr lang="en-US" sz="2400" dirty="0" smtClean="0">
              <a:solidFill>
                <a:srgbClr val="0033CC"/>
              </a:solidFill>
              <a:latin typeface="Arial Rounded MT Bold" panose="020F0704030504030204" pitchFamily="34" charset="0"/>
            </a:endParaRPr>
          </a:p>
          <a:p>
            <a:pPr algn="ctr">
              <a:spcBef>
                <a:spcPct val="20000"/>
              </a:spcBef>
              <a:buClr>
                <a:schemeClr val="accent2"/>
              </a:buClr>
              <a:buFont typeface="Tahoma" pitchFamily="34" charset="0"/>
              <a:buNone/>
            </a:pPr>
            <a:endParaRPr lang="en-US" sz="1400" dirty="0" smtClean="0">
              <a:solidFill>
                <a:srgbClr val="333399"/>
              </a:solidFill>
              <a:latin typeface="Arial Rounded MT Bold"/>
            </a:endParaRPr>
          </a:p>
          <a:p>
            <a:pPr algn="ctr">
              <a:spcBef>
                <a:spcPct val="20000"/>
              </a:spcBef>
              <a:buClr>
                <a:schemeClr val="accent2"/>
              </a:buClr>
              <a:buFont typeface="Tahoma" pitchFamily="34" charset="0"/>
              <a:buNone/>
            </a:pPr>
            <a:endParaRPr lang="en-US" sz="1600" i="1" dirty="0" smtClean="0">
              <a:solidFill>
                <a:srgbClr val="333399"/>
              </a:solidFill>
              <a:latin typeface="Arial Rounded MT Bold"/>
            </a:endParaRPr>
          </a:p>
        </p:txBody>
      </p:sp>
      <p:sp>
        <p:nvSpPr>
          <p:cNvPr id="3" name="Content Placeholder 2"/>
          <p:cNvSpPr>
            <a:spLocks noGrp="1"/>
          </p:cNvSpPr>
          <p:nvPr>
            <p:ph idx="1"/>
          </p:nvPr>
        </p:nvSpPr>
        <p:spPr>
          <a:xfrm>
            <a:off x="228600" y="2286000"/>
            <a:ext cx="8763000" cy="3581400"/>
          </a:xfrm>
        </p:spPr>
        <p:txBody>
          <a:bodyPr/>
          <a:lstStyle/>
          <a:p>
            <a:pPr marL="0" indent="0" algn="ctr">
              <a:buNone/>
            </a:pPr>
            <a:r>
              <a:rPr lang="en-US" sz="2400" b="1" i="1" dirty="0" smtClean="0">
                <a:solidFill>
                  <a:srgbClr val="333399"/>
                </a:solidFill>
                <a:latin typeface="Arial Rounded MT Bold" panose="020F0704030504030204" pitchFamily="34" charset="0"/>
              </a:rPr>
              <a:t>How the 3 Centers are Involved with Vocational Rehabilitation and School Districts,</a:t>
            </a:r>
            <a:r>
              <a:rPr lang="en-US" sz="2000" b="1" i="1" dirty="0" smtClean="0">
                <a:solidFill>
                  <a:srgbClr val="333399"/>
                </a:solidFill>
                <a:latin typeface="Arial Rounded MT Bold" panose="020F0704030504030204" pitchFamily="34" charset="0"/>
              </a:rPr>
              <a:t> cont’d.</a:t>
            </a:r>
            <a:r>
              <a:rPr lang="en-US" sz="2000" i="1" dirty="0" smtClean="0">
                <a:solidFill>
                  <a:srgbClr val="0033CC"/>
                </a:solidFill>
                <a:latin typeface="Arial Rounded MT Bold" panose="020F0704030504030204" pitchFamily="34" charset="0"/>
              </a:rPr>
              <a:t/>
            </a:r>
            <a:br>
              <a:rPr lang="en-US" sz="2000" i="1" dirty="0" smtClean="0">
                <a:solidFill>
                  <a:srgbClr val="0033CC"/>
                </a:solidFill>
                <a:latin typeface="Arial Rounded MT Bold" panose="020F0704030504030204" pitchFamily="34" charset="0"/>
              </a:rPr>
            </a:br>
            <a:endParaRPr lang="en-US" sz="2000" i="1" dirty="0" smtClean="0">
              <a:solidFill>
                <a:srgbClr val="0033CC"/>
              </a:solidFill>
              <a:latin typeface="Arial Rounded MT Bold" panose="020F0704030504030204" pitchFamily="34" charset="0"/>
            </a:endParaRPr>
          </a:p>
          <a:p>
            <a:pPr marL="0" indent="0" algn="ctr">
              <a:buNone/>
            </a:pPr>
            <a:r>
              <a:rPr lang="en-US" sz="2000" dirty="0" smtClean="0">
                <a:solidFill>
                  <a:srgbClr val="333399"/>
                </a:solidFill>
                <a:latin typeface="Arial Rounded MT Bold" pitchFamily="34" charset="0"/>
              </a:rPr>
              <a:t>August 12, 2014</a:t>
            </a:r>
          </a:p>
          <a:p>
            <a:pPr marL="0" indent="0" algn="ctr">
              <a:buNone/>
            </a:pPr>
            <a:r>
              <a:rPr lang="en-US" sz="2000" dirty="0" smtClean="0">
                <a:solidFill>
                  <a:srgbClr val="333399"/>
                </a:solidFill>
                <a:latin typeface="Arial Rounded MT Bold" pitchFamily="34" charset="0"/>
              </a:rPr>
              <a:t>3:15 p.m.–4:30 p.m.</a:t>
            </a:r>
            <a:endParaRPr lang="en-US" sz="2000" i="1" dirty="0" smtClean="0">
              <a:solidFill>
                <a:srgbClr val="333399"/>
              </a:solidFill>
              <a:latin typeface="Arial Rounded MT Bold" pitchFamily="34" charset="0"/>
            </a:endParaRPr>
          </a:p>
          <a:p>
            <a:pPr marL="0" indent="0" algn="ctr">
              <a:buNone/>
            </a:pPr>
            <a:endParaRPr lang="en-US" sz="2000" i="1" dirty="0" smtClean="0">
              <a:solidFill>
                <a:srgbClr val="333399"/>
              </a:solidFill>
              <a:latin typeface="Arial Rounded MT Bold" pitchFamily="34" charset="0"/>
            </a:endParaRPr>
          </a:p>
          <a:p>
            <a:pPr marL="0" indent="0" algn="ctr">
              <a:buNone/>
            </a:pPr>
            <a:r>
              <a:rPr lang="en-US" sz="2000" i="1" dirty="0" smtClean="0">
                <a:solidFill>
                  <a:srgbClr val="333399"/>
                </a:solidFill>
                <a:latin typeface="Arial Rounded MT Bold" pitchFamily="34" charset="0"/>
              </a:rPr>
              <a:t>Presenters:</a:t>
            </a:r>
            <a:endParaRPr lang="en-US" sz="2000" dirty="0" smtClean="0"/>
          </a:p>
          <a:p>
            <a:pPr marL="0" indent="0" algn="ctr">
              <a:buNone/>
            </a:pPr>
            <a:r>
              <a:rPr lang="en-US" sz="2000" dirty="0" smtClean="0">
                <a:solidFill>
                  <a:srgbClr val="333399"/>
                </a:solidFill>
                <a:latin typeface="Arial Rounded MT Bold" pitchFamily="34" charset="0"/>
              </a:rPr>
              <a:t>David Hancox</a:t>
            </a:r>
          </a:p>
          <a:p>
            <a:pPr marL="0" indent="0" algn="ctr">
              <a:buNone/>
            </a:pPr>
            <a:r>
              <a:rPr lang="en-US" sz="2000" dirty="0" err="1" smtClean="0">
                <a:solidFill>
                  <a:srgbClr val="333399"/>
                </a:solidFill>
                <a:latin typeface="Arial Rounded MT Bold" pitchFamily="34" charset="0"/>
              </a:rPr>
              <a:t>Abbie</a:t>
            </a:r>
            <a:r>
              <a:rPr lang="en-US" sz="2000" dirty="0" smtClean="0">
                <a:solidFill>
                  <a:srgbClr val="333399"/>
                </a:solidFill>
                <a:latin typeface="Arial Rounded MT Bold" pitchFamily="34" charset="0"/>
              </a:rPr>
              <a:t> Wells-Herzog</a:t>
            </a:r>
            <a:endParaRPr lang="en-US" sz="2000" dirty="0" smtClean="0">
              <a:solidFill>
                <a:srgbClr val="C00000"/>
              </a:solidFill>
              <a:latin typeface="Arial Rounded MT Bold" pitchFamily="34" charset="0"/>
            </a:endParaRPr>
          </a:p>
          <a:p>
            <a:pPr marL="0" indent="0" algn="ctr">
              <a:buNone/>
            </a:pPr>
            <a:endParaRPr lang="en-US" sz="2000" dirty="0">
              <a:solidFill>
                <a:srgbClr val="333399"/>
              </a:solidFill>
              <a:latin typeface="Arial Rounded MT Bold" pitchFamily="34" charset="0"/>
            </a:endParaRPr>
          </a:p>
          <a:p>
            <a:pPr marL="0" indent="0">
              <a:buNone/>
            </a:pPr>
            <a:endParaRPr lang="en-US" sz="2000" dirty="0"/>
          </a:p>
        </p:txBody>
      </p:sp>
      <p:sp>
        <p:nvSpPr>
          <p:cNvPr id="2" name="Title 1"/>
          <p:cNvSpPr>
            <a:spLocks noGrp="1"/>
          </p:cNvSpPr>
          <p:nvPr>
            <p:ph type="title"/>
          </p:nvPr>
        </p:nvSpPr>
        <p:spPr/>
        <p:txBody>
          <a:bodyPr>
            <a:normAutofit fontScale="90000"/>
          </a:bodyPr>
          <a:lstStyle/>
          <a:p>
            <a:r>
              <a:rPr lang="en-US" i="1" dirty="0" smtClean="0">
                <a:ea typeface="ＭＳ Ｐゴシック" pitchFamily="-112" charset="-128"/>
              </a:rPr>
              <a:t>New Community Opportunities Center at ILRU Presents…</a:t>
            </a:r>
            <a:br>
              <a:rPr lang="en-US" i="1" dirty="0" smtClean="0">
                <a:ea typeface="ＭＳ Ｐゴシック" pitchFamily="-112" charset="-128"/>
              </a:rPr>
            </a:br>
            <a:endParaRPr lang="en-US" dirty="0"/>
          </a:p>
        </p:txBody>
      </p:sp>
      <p:sp>
        <p:nvSpPr>
          <p:cNvPr id="6" name="Rectangle 7"/>
          <p:cNvSpPr>
            <a:spLocks noChangeArrowheads="1"/>
          </p:cNvSpPr>
          <p:nvPr/>
        </p:nvSpPr>
        <p:spPr bwMode="auto">
          <a:xfrm>
            <a:off x="228600" y="6373813"/>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dirty="0"/>
              <a:t>New Community Opportunities Center at ILRU – Independent Living Research Utilization</a:t>
            </a:r>
          </a:p>
        </p:txBody>
      </p:sp>
    </p:spTree>
    <p:extLst>
      <p:ext uri="{BB962C8B-B14F-4D97-AF65-F5344CB8AC3E}">
        <p14:creationId xmlns:p14="http://schemas.microsoft.com/office/powerpoint/2010/main" val="3830831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Year 6 and Today </a:t>
            </a:r>
          </a:p>
        </p:txBody>
      </p:sp>
      <p:sp>
        <p:nvSpPr>
          <p:cNvPr id="3" name="Content Placeholder 2"/>
          <p:cNvSpPr>
            <a:spLocks noGrp="1"/>
          </p:cNvSpPr>
          <p:nvPr>
            <p:ph idx="1"/>
          </p:nvPr>
        </p:nvSpPr>
        <p:spPr>
          <a:xfrm>
            <a:off x="304800" y="990600"/>
            <a:ext cx="8610600" cy="5181600"/>
          </a:xfrm>
        </p:spPr>
        <p:txBody>
          <a:bodyPr/>
          <a:lstStyle/>
          <a:p>
            <a:pPr>
              <a:defRPr/>
            </a:pPr>
            <a:r>
              <a:rPr lang="en-US" sz="2800" dirty="0" smtClean="0"/>
              <a:t>Eight locally developed collaborations exist </a:t>
            </a:r>
          </a:p>
          <a:p>
            <a:pPr>
              <a:defRPr/>
            </a:pPr>
            <a:r>
              <a:rPr lang="en-US" sz="2800" dirty="0" smtClean="0"/>
              <a:t>Co-location or alternative co-location models are part of every collaboration</a:t>
            </a:r>
          </a:p>
          <a:p>
            <a:pPr>
              <a:defRPr/>
            </a:pPr>
            <a:r>
              <a:rPr lang="en-US" sz="2800" dirty="0" smtClean="0"/>
              <a:t>Tracking and reporting systems in place</a:t>
            </a:r>
          </a:p>
          <a:p>
            <a:pPr>
              <a:defRPr/>
            </a:pPr>
            <a:r>
              <a:rPr lang="en-US" sz="2800" dirty="0" smtClean="0"/>
              <a:t>Data is collected on a quarterly basis</a:t>
            </a:r>
          </a:p>
          <a:p>
            <a:pPr>
              <a:defRPr/>
            </a:pPr>
            <a:r>
              <a:rPr lang="en-US" sz="2800" dirty="0"/>
              <a:t>Evaluation and monitoring is conducted annually</a:t>
            </a:r>
          </a:p>
          <a:p>
            <a:pPr>
              <a:defRPr/>
            </a:pPr>
            <a:endParaRPr lang="en-US" dirty="0" smtClean="0"/>
          </a:p>
          <a:p>
            <a:pPr marL="0" indent="0">
              <a:buFont typeface="Wingdings" pitchFamily="2" charset="2"/>
              <a:buNone/>
              <a:defRPr/>
            </a:pPr>
            <a:endParaRPr lang="en-US" dirty="0" smtClean="0"/>
          </a:p>
          <a:p>
            <a:pPr>
              <a:defRPr/>
            </a:pPr>
            <a:endParaRPr lang="en-US" dirty="0"/>
          </a:p>
        </p:txBody>
      </p:sp>
      <p:sp>
        <p:nvSpPr>
          <p:cNvPr id="4" name="Rectangle 3"/>
          <p:cNvSpPr>
            <a:spLocks noChangeArrowheads="1"/>
          </p:cNvSpPr>
          <p:nvPr/>
        </p:nvSpPr>
        <p:spPr bwMode="auto">
          <a:xfrm>
            <a:off x="315686" y="6477000"/>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New Community Opportunities Center at ILRU – Independent Living Research Utilization</a:t>
            </a:r>
          </a:p>
        </p:txBody>
      </p:sp>
      <p:sp>
        <p:nvSpPr>
          <p:cNvPr id="5" name="Rectangle 4"/>
          <p:cNvSpPr>
            <a:spLocks noChangeArrowheads="1"/>
          </p:cNvSpPr>
          <p:nvPr/>
        </p:nvSpPr>
        <p:spPr bwMode="auto">
          <a:xfrm>
            <a:off x="8305800" y="64579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800" b="1" dirty="0" smtClean="0"/>
              <a:t>10</a:t>
            </a:r>
            <a:endParaRPr lang="en-US" sz="800" b="1" dirty="0"/>
          </a:p>
        </p:txBody>
      </p:sp>
    </p:spTree>
    <p:extLst>
      <p:ext uri="{BB962C8B-B14F-4D97-AF65-F5344CB8AC3E}">
        <p14:creationId xmlns:p14="http://schemas.microsoft.com/office/powerpoint/2010/main" val="1872332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solidFill>
                  <a:srgbClr val="333399"/>
                </a:solidFill>
              </a:rPr>
              <a:t>Funding History</a:t>
            </a:r>
          </a:p>
        </p:txBody>
      </p:sp>
      <p:sp>
        <p:nvSpPr>
          <p:cNvPr id="3" name="Slide Number Placeholder 2"/>
          <p:cNvSpPr>
            <a:spLocks noGrp="1"/>
          </p:cNvSpPr>
          <p:nvPr>
            <p:ph type="sldNum" sz="quarter" idx="12"/>
          </p:nvPr>
        </p:nvSpPr>
        <p:spPr/>
        <p:txBody>
          <a:bodyPr/>
          <a:lstStyle/>
          <a:p>
            <a:fld id="{41DF81EA-3FD3-489D-828E-26F5BE85AF77}" type="slidenum">
              <a:rPr lang="en-US" smtClean="0"/>
              <a:pPr/>
              <a:t>11</a:t>
            </a:fld>
            <a:endParaRPr lang="en-US"/>
          </a:p>
        </p:txBody>
      </p:sp>
      <p:sp>
        <p:nvSpPr>
          <p:cNvPr id="6" name="Rectangle 5"/>
          <p:cNvSpPr>
            <a:spLocks noChangeArrowheads="1"/>
          </p:cNvSpPr>
          <p:nvPr/>
        </p:nvSpPr>
        <p:spPr bwMode="auto">
          <a:xfrm>
            <a:off x="315686" y="6477000"/>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New Community Opportunities Center at ILRU – Independent Living Research Utilization</a:t>
            </a:r>
          </a:p>
        </p:txBody>
      </p:sp>
      <p:pic>
        <p:nvPicPr>
          <p:cNvPr id="5" name="Picture 4" descr="Table with 8 columns and 9 rows. Column headings from left-right: CIL Name/2007-2008/2009/2010/2011 (9 Months)/2012/2013/2014. &#10;First Row: FREEDOM-$64,630;$64,630;$64,630;$37,500;$50,000;$50,000;$50,000.&#10;Second Row: MCIL-$549,414;$548,814;$548,524;$362,315;$551085;$542685;$546,244.&#10;Third Row: OPTIONS-$25,377;$25,377;$25,377;$13,820;$25,377;$25,377;$26,475&#10;Fourth Row: CILNM-$166,139;$166,139;$166,139;$86,250;$115,000;$115,000;$115,000&#10;Fifth Row: SWCIL-$102,917; $95,000;$95,000;$27,113;$27,380;$28,177&#10;Sixth Row: SMILES-$145,754;$134,542;$134,542;$40,722; $53,985;$$53,985.&#10;Seventh Row: SEMCIL-$150,050; $150,050; $150,050; $69,375; $111,087; $111,087;$116,087&#10;Total Funding Committed from 12/1/07 to 9/30/14: $7,864,9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24" y="1063752"/>
            <a:ext cx="8912352" cy="4730496"/>
          </a:xfrm>
          <a:prstGeom prst="rect">
            <a:avLst/>
          </a:prstGeom>
        </p:spPr>
      </p:pic>
    </p:spTree>
    <p:extLst>
      <p:ext uri="{BB962C8B-B14F-4D97-AF65-F5344CB8AC3E}">
        <p14:creationId xmlns:p14="http://schemas.microsoft.com/office/powerpoint/2010/main" val="2456763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534400" cy="5181600"/>
          </a:xfrm>
        </p:spPr>
        <p:txBody>
          <a:bodyPr/>
          <a:lstStyle/>
          <a:p>
            <a:pPr>
              <a:defRPr/>
            </a:pPr>
            <a:r>
              <a:rPr lang="en-US" dirty="0" smtClean="0"/>
              <a:t>During demonstration </a:t>
            </a:r>
            <a:r>
              <a:rPr lang="en-US" dirty="0"/>
              <a:t>phase </a:t>
            </a:r>
            <a:r>
              <a:rPr lang="en-US" dirty="0" smtClean="0"/>
              <a:t>(</a:t>
            </a:r>
            <a:r>
              <a:rPr lang="en-US" dirty="0"/>
              <a:t>2008-2010</a:t>
            </a:r>
            <a:r>
              <a:rPr lang="en-US" dirty="0" smtClean="0"/>
              <a:t>) </a:t>
            </a:r>
            <a:r>
              <a:rPr lang="en-US" dirty="0"/>
              <a:t>VRS and Centers did not share a common reporting system that could dependably track services and outcomes. </a:t>
            </a:r>
            <a:endParaRPr lang="en-US" dirty="0" smtClean="0"/>
          </a:p>
          <a:p>
            <a:pPr>
              <a:defRPr/>
            </a:pPr>
            <a:r>
              <a:rPr lang="en-US" dirty="0" smtClean="0"/>
              <a:t>Quarterly reports </a:t>
            </a:r>
            <a:r>
              <a:rPr lang="en-US" dirty="0"/>
              <a:t>from Centers and the experience of VRS counselors suggested a positive impact on </a:t>
            </a:r>
            <a:r>
              <a:rPr lang="en-US" dirty="0" smtClean="0"/>
              <a:t>consumers – but no hard data.</a:t>
            </a:r>
          </a:p>
          <a:p>
            <a:pPr>
              <a:defRPr/>
            </a:pPr>
            <a:r>
              <a:rPr lang="en-US" dirty="0" smtClean="0"/>
              <a:t>In 2011 VRS </a:t>
            </a:r>
            <a:r>
              <a:rPr lang="en-US" dirty="0"/>
              <a:t>and Centers implemented a concurrent reporting system that </a:t>
            </a:r>
            <a:r>
              <a:rPr lang="en-US" dirty="0" smtClean="0"/>
              <a:t>showed </a:t>
            </a:r>
            <a:r>
              <a:rPr lang="en-US" dirty="0"/>
              <a:t>potential impact of the collaboration on increasing employment outcomes.  </a:t>
            </a:r>
          </a:p>
          <a:p>
            <a:pPr>
              <a:defRPr/>
            </a:pPr>
            <a:endParaRPr lang="en-US" dirty="0"/>
          </a:p>
          <a:p>
            <a:pPr>
              <a:defRPr/>
            </a:pPr>
            <a:endParaRPr lang="en-US" dirty="0"/>
          </a:p>
        </p:txBody>
      </p:sp>
      <p:sp>
        <p:nvSpPr>
          <p:cNvPr id="21506" name="Title 1"/>
          <p:cNvSpPr>
            <a:spLocks noGrp="1"/>
          </p:cNvSpPr>
          <p:nvPr>
            <p:ph type="title"/>
          </p:nvPr>
        </p:nvSpPr>
        <p:spPr/>
        <p:txBody>
          <a:bodyPr/>
          <a:lstStyle/>
          <a:p>
            <a:r>
              <a:rPr lang="en-US" altLang="en-US" dirty="0" smtClean="0"/>
              <a:t>Tracking IL Services and Outcomes</a:t>
            </a:r>
          </a:p>
        </p:txBody>
      </p:sp>
      <p:sp>
        <p:nvSpPr>
          <p:cNvPr id="4" name="Rectangle 3"/>
          <p:cNvSpPr>
            <a:spLocks noChangeArrowheads="1"/>
          </p:cNvSpPr>
          <p:nvPr/>
        </p:nvSpPr>
        <p:spPr bwMode="auto">
          <a:xfrm>
            <a:off x="315686" y="6477000"/>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New Community Opportunities Center at ILRU – Independent Living Research Utilization</a:t>
            </a:r>
          </a:p>
        </p:txBody>
      </p:sp>
      <p:sp>
        <p:nvSpPr>
          <p:cNvPr id="5" name="Rectangle 4"/>
          <p:cNvSpPr>
            <a:spLocks noChangeArrowheads="1"/>
          </p:cNvSpPr>
          <p:nvPr/>
        </p:nvSpPr>
        <p:spPr bwMode="auto">
          <a:xfrm>
            <a:off x="8305800" y="64579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800" b="1" dirty="0" smtClean="0"/>
              <a:t>12</a:t>
            </a:r>
            <a:endParaRPr lang="en-US" sz="800" b="1" dirty="0"/>
          </a:p>
        </p:txBody>
      </p:sp>
    </p:spTree>
    <p:extLst>
      <p:ext uri="{BB962C8B-B14F-4D97-AF65-F5344CB8AC3E}">
        <p14:creationId xmlns:p14="http://schemas.microsoft.com/office/powerpoint/2010/main" val="4054912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228600" y="990600"/>
            <a:ext cx="8686800" cy="5181600"/>
          </a:xfrm>
        </p:spPr>
        <p:txBody>
          <a:bodyPr/>
          <a:lstStyle/>
          <a:p>
            <a:pPr eaLnBrk="1" hangingPunct="1"/>
            <a:r>
              <a:rPr lang="en-US" altLang="en-US" dirty="0" smtClean="0"/>
              <a:t>School-to-work transitions</a:t>
            </a:r>
          </a:p>
          <a:p>
            <a:pPr eaLnBrk="1" hangingPunct="1"/>
            <a:r>
              <a:rPr lang="en-US" altLang="en-US" dirty="0" smtClean="0"/>
              <a:t>Pre-employment preparation</a:t>
            </a:r>
          </a:p>
          <a:p>
            <a:pPr eaLnBrk="1" hangingPunct="1"/>
            <a:r>
              <a:rPr lang="en-US" altLang="en-US" dirty="0" smtClean="0"/>
              <a:t>Persons with MI, ASD, Veterans</a:t>
            </a:r>
          </a:p>
          <a:p>
            <a:pPr eaLnBrk="1" hangingPunct="1"/>
            <a:r>
              <a:rPr lang="en-US" altLang="en-US" dirty="0" smtClean="0"/>
              <a:t>Employment-related ADA issues</a:t>
            </a:r>
          </a:p>
          <a:p>
            <a:pPr eaLnBrk="1" hangingPunct="1"/>
            <a:r>
              <a:rPr lang="en-US" altLang="en-US" dirty="0" smtClean="0"/>
              <a:t>Non-vocational skills necessary for successful employment (soft-skills)</a:t>
            </a:r>
          </a:p>
          <a:p>
            <a:pPr eaLnBrk="1" hangingPunct="1"/>
            <a:r>
              <a:rPr lang="en-US" altLang="en-US" dirty="0" smtClean="0"/>
              <a:t>Housing</a:t>
            </a:r>
          </a:p>
          <a:p>
            <a:pPr eaLnBrk="1" hangingPunct="1"/>
            <a:r>
              <a:rPr lang="en-US" altLang="en-US" dirty="0" smtClean="0"/>
              <a:t>Bus Training</a:t>
            </a:r>
          </a:p>
          <a:p>
            <a:pPr eaLnBrk="1" hangingPunct="1"/>
            <a:r>
              <a:rPr lang="en-US" altLang="en-US" dirty="0" smtClean="0"/>
              <a:t>Connecting to other resources:  County, housing, SSA, health care, social services, applications for state ID, SS cards</a:t>
            </a:r>
          </a:p>
        </p:txBody>
      </p:sp>
      <p:sp>
        <p:nvSpPr>
          <p:cNvPr id="22530" name="Rectangle 2"/>
          <p:cNvSpPr>
            <a:spLocks noGrp="1" noChangeArrowheads="1"/>
          </p:cNvSpPr>
          <p:nvPr>
            <p:ph type="title"/>
          </p:nvPr>
        </p:nvSpPr>
        <p:spPr/>
        <p:txBody>
          <a:bodyPr/>
          <a:lstStyle/>
          <a:p>
            <a:pPr eaLnBrk="1" hangingPunct="1"/>
            <a:r>
              <a:rPr lang="en-US" altLang="en-US" dirty="0" smtClean="0"/>
              <a:t>VR/IL Project – Example Services</a:t>
            </a:r>
          </a:p>
        </p:txBody>
      </p:sp>
      <p:sp>
        <p:nvSpPr>
          <p:cNvPr id="4" name="Rectangle 3"/>
          <p:cNvSpPr>
            <a:spLocks noChangeArrowheads="1"/>
          </p:cNvSpPr>
          <p:nvPr/>
        </p:nvSpPr>
        <p:spPr bwMode="auto">
          <a:xfrm>
            <a:off x="315686" y="6477000"/>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New Community Opportunities Center at ILRU – Independent Living Research Utilization</a:t>
            </a:r>
          </a:p>
        </p:txBody>
      </p:sp>
      <p:sp>
        <p:nvSpPr>
          <p:cNvPr id="5" name="Rectangle 4"/>
          <p:cNvSpPr>
            <a:spLocks noChangeArrowheads="1"/>
          </p:cNvSpPr>
          <p:nvPr/>
        </p:nvSpPr>
        <p:spPr bwMode="auto">
          <a:xfrm>
            <a:off x="8305800" y="64579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800" b="1" dirty="0" smtClean="0"/>
              <a:t>13</a:t>
            </a:r>
            <a:endParaRPr lang="en-US" sz="800" b="1" dirty="0"/>
          </a:p>
        </p:txBody>
      </p:sp>
    </p:spTree>
    <p:extLst>
      <p:ext uri="{BB962C8B-B14F-4D97-AF65-F5344CB8AC3E}">
        <p14:creationId xmlns:p14="http://schemas.microsoft.com/office/powerpoint/2010/main" val="42338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solidFill>
                  <a:srgbClr val="0033CC"/>
                </a:solidFill>
                <a:hlinkClick r:id="rId3"/>
              </a:rPr>
              <a:t>Success Story</a:t>
            </a:r>
            <a:r>
              <a:rPr lang="en-US" altLang="en-US" dirty="0" smtClean="0">
                <a:solidFill>
                  <a:srgbClr val="0033CC"/>
                </a:solidFill>
              </a:rPr>
              <a:t> Jordan Feldick</a:t>
            </a:r>
          </a:p>
        </p:txBody>
      </p:sp>
      <p:pic>
        <p:nvPicPr>
          <p:cNvPr id="1026" name="Picture 2" descr="Photo of Jordan Feldick. Caption: Jordan-thinking about a journalism caree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554691" y="1447800"/>
            <a:ext cx="603461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315686" y="6477000"/>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New Community Opportunities Center at ILRU – Independent Living Research Utilization</a:t>
            </a:r>
          </a:p>
        </p:txBody>
      </p:sp>
      <p:sp>
        <p:nvSpPr>
          <p:cNvPr id="5" name="Rectangle 4"/>
          <p:cNvSpPr>
            <a:spLocks noChangeArrowheads="1"/>
          </p:cNvSpPr>
          <p:nvPr/>
        </p:nvSpPr>
        <p:spPr bwMode="auto">
          <a:xfrm>
            <a:off x="8305800" y="64579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800" b="1" dirty="0" smtClean="0"/>
              <a:t>14</a:t>
            </a:r>
            <a:endParaRPr lang="en-US" sz="800" b="1" dirty="0"/>
          </a:p>
        </p:txBody>
      </p:sp>
    </p:spTree>
    <p:extLst>
      <p:ext uri="{BB962C8B-B14F-4D97-AF65-F5344CB8AC3E}">
        <p14:creationId xmlns:p14="http://schemas.microsoft.com/office/powerpoint/2010/main" val="2037949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US" altLang="en-US" sz="3200" dirty="0" smtClean="0"/>
              <a:t>Consumers Exiting After Receiving</a:t>
            </a:r>
            <a:br>
              <a:rPr lang="en-US" altLang="en-US" sz="3200" dirty="0" smtClean="0"/>
            </a:br>
            <a:r>
              <a:rPr lang="en-US" altLang="en-US" sz="3200" dirty="0" smtClean="0"/>
              <a:t>VR and IL Services</a:t>
            </a:r>
          </a:p>
        </p:txBody>
      </p:sp>
      <p:graphicFrame>
        <p:nvGraphicFramePr>
          <p:cNvPr id="3" name="Table 2" descr="Slide title: Consumers Exiting after Receiving VR and IL Services&#10;Table with 6 columns and 4 rows.&#10;Columns-FFY;Consumers with an IPE; Exiting With Employment Outcomes; Exiting Without Employment Outcomes; Employment Rate; Employment Rate for all Other Consumers.&#10;First Row 2011-118;83;35;70.3%; 61.0%.&#10;Second Row 2012-443;276;167;62.3%;56.1%.&#10;Third Row&#10;2013-618;411;207;66.5%;58.5%.&#10;Fourth Row&#10;Totals-1,179;770;409;65.3%;58.8%.&#10;&#10;"/>
          <p:cNvGraphicFramePr>
            <a:graphicFrameLocks noGrp="1"/>
          </p:cNvGraphicFramePr>
          <p:nvPr>
            <p:extLst>
              <p:ext uri="{D42A27DB-BD31-4B8C-83A1-F6EECF244321}">
                <p14:modId xmlns:p14="http://schemas.microsoft.com/office/powerpoint/2010/main" val="4096241881"/>
              </p:ext>
            </p:extLst>
          </p:nvPr>
        </p:nvGraphicFramePr>
        <p:xfrm>
          <a:off x="381000" y="1524000"/>
          <a:ext cx="8305800" cy="4495800"/>
        </p:xfrm>
        <a:graphic>
          <a:graphicData uri="http://schemas.openxmlformats.org/drawingml/2006/table">
            <a:tbl>
              <a:tblPr firstRow="1" firstCol="1" lastRow="1" lastCol="1" bandRow="1">
                <a:tableStyleId>{93296810-A885-4BE3-A3E7-6D5BEEA58F35}</a:tableStyleId>
              </a:tblPr>
              <a:tblGrid>
                <a:gridCol w="1155061"/>
                <a:gridCol w="1265248"/>
                <a:gridCol w="1413429"/>
                <a:gridCol w="1459024"/>
                <a:gridCol w="1337440"/>
                <a:gridCol w="1675598"/>
              </a:tblGrid>
              <a:tr h="1438656">
                <a:tc>
                  <a:txBody>
                    <a:bodyPr/>
                    <a:lstStyle/>
                    <a:p>
                      <a:pPr algn="ctr" fontAlgn="ctr"/>
                      <a:r>
                        <a:rPr lang="en-US" sz="2000" u="none" strike="noStrike" dirty="0">
                          <a:effectLst/>
                        </a:rPr>
                        <a:t>FFY</a:t>
                      </a:r>
                      <a:endParaRPr lang="en-US" sz="1600" b="1" i="0" u="none" strike="noStrike" dirty="0">
                        <a:solidFill>
                          <a:srgbClr val="000000"/>
                        </a:solidFill>
                        <a:effectLst/>
                        <a:latin typeface="Calibri"/>
                      </a:endParaRPr>
                    </a:p>
                  </a:txBody>
                  <a:tcPr marL="9525" marR="9525" marT="9525" marB="0" anchor="ctr"/>
                </a:tc>
                <a:tc>
                  <a:txBody>
                    <a:bodyPr/>
                    <a:lstStyle/>
                    <a:p>
                      <a:pPr algn="ctr" fontAlgn="ctr"/>
                      <a:r>
                        <a:rPr lang="en-US" sz="1600" u="none" strike="noStrike" dirty="0">
                          <a:effectLst/>
                        </a:rPr>
                        <a:t>Consumers with an IPE</a:t>
                      </a:r>
                      <a:endParaRPr lang="en-US" sz="1600" b="1" i="0" u="none" strike="noStrike" dirty="0">
                        <a:solidFill>
                          <a:srgbClr val="000000"/>
                        </a:solidFill>
                        <a:effectLst/>
                        <a:latin typeface="Calibri"/>
                      </a:endParaRPr>
                    </a:p>
                  </a:txBody>
                  <a:tcPr marL="9525" marR="9525" marT="9525" marB="0" anchor="ctr"/>
                </a:tc>
                <a:tc>
                  <a:txBody>
                    <a:bodyPr/>
                    <a:lstStyle/>
                    <a:p>
                      <a:pPr algn="ctr" fontAlgn="ctr"/>
                      <a:r>
                        <a:rPr lang="en-US" sz="1600" u="none" strike="noStrike">
                          <a:effectLst/>
                        </a:rPr>
                        <a:t>Exiting With Employment Outcomes</a:t>
                      </a:r>
                      <a:endParaRPr lang="en-US" sz="1600" b="1" i="0" u="none" strike="noStrike">
                        <a:solidFill>
                          <a:srgbClr val="000000"/>
                        </a:solidFill>
                        <a:effectLst/>
                        <a:latin typeface="Calibri"/>
                      </a:endParaRPr>
                    </a:p>
                  </a:txBody>
                  <a:tcPr marL="9525" marR="9525" marT="9525" marB="0" anchor="ctr"/>
                </a:tc>
                <a:tc>
                  <a:txBody>
                    <a:bodyPr/>
                    <a:lstStyle/>
                    <a:p>
                      <a:pPr algn="ctr" fontAlgn="ctr"/>
                      <a:r>
                        <a:rPr lang="en-US" sz="1600" u="none" strike="noStrike" dirty="0">
                          <a:effectLst/>
                        </a:rPr>
                        <a:t>Exiting Without Employment</a:t>
                      </a:r>
                      <a:endParaRPr lang="en-US" sz="1600" b="1" i="0" u="none" strike="noStrike" dirty="0">
                        <a:solidFill>
                          <a:srgbClr val="000000"/>
                        </a:solidFill>
                        <a:effectLst/>
                        <a:latin typeface="Calibri"/>
                      </a:endParaRPr>
                    </a:p>
                  </a:txBody>
                  <a:tcPr marL="9525" marR="9525" marT="9525" marB="0" anchor="ctr"/>
                </a:tc>
                <a:tc>
                  <a:txBody>
                    <a:bodyPr/>
                    <a:lstStyle/>
                    <a:p>
                      <a:pPr algn="ctr" fontAlgn="ctr"/>
                      <a:r>
                        <a:rPr lang="en-US" sz="1600" u="none" strike="noStrike">
                          <a:effectLst/>
                        </a:rPr>
                        <a:t>Employment Rate</a:t>
                      </a:r>
                      <a:endParaRPr lang="en-US" sz="1600" b="1" i="0" u="none" strike="noStrike">
                        <a:solidFill>
                          <a:srgbClr val="000000"/>
                        </a:solidFill>
                        <a:effectLst/>
                        <a:latin typeface="Calibri"/>
                      </a:endParaRPr>
                    </a:p>
                  </a:txBody>
                  <a:tcPr marL="9525" marR="9525" marT="9525" marB="0" anchor="ctr"/>
                </a:tc>
                <a:tc>
                  <a:txBody>
                    <a:bodyPr/>
                    <a:lstStyle/>
                    <a:p>
                      <a:pPr algn="ctr" fontAlgn="ctr"/>
                      <a:r>
                        <a:rPr lang="en-US" sz="1600" u="none" strike="noStrike" dirty="0">
                          <a:effectLst/>
                        </a:rPr>
                        <a:t>Employment Rate for all Other Consumers</a:t>
                      </a:r>
                      <a:endParaRPr lang="en-US" sz="1600" b="1" i="0" u="none" strike="noStrike" dirty="0">
                        <a:solidFill>
                          <a:srgbClr val="000000"/>
                        </a:solidFill>
                        <a:effectLst/>
                        <a:latin typeface="Calibri"/>
                      </a:endParaRPr>
                    </a:p>
                  </a:txBody>
                  <a:tcPr marL="9525" marR="9525" marT="9525" marB="0" anchor="ctr"/>
                </a:tc>
              </a:tr>
              <a:tr h="764286">
                <a:tc>
                  <a:txBody>
                    <a:bodyPr/>
                    <a:lstStyle/>
                    <a:p>
                      <a:pPr algn="ctr" fontAlgn="ctr"/>
                      <a:r>
                        <a:rPr lang="en-US" sz="2000" u="none" strike="noStrike" dirty="0">
                          <a:effectLst/>
                        </a:rPr>
                        <a:t>2011</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118</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83</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a:effectLst/>
                        </a:rPr>
                        <a:t>35</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70.3%</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61.0%</a:t>
                      </a:r>
                      <a:endParaRPr lang="en-US" sz="2000" b="0" i="0" u="none" strike="noStrike">
                        <a:solidFill>
                          <a:srgbClr val="000000"/>
                        </a:solidFill>
                        <a:effectLst/>
                        <a:latin typeface="Calibri"/>
                      </a:endParaRPr>
                    </a:p>
                  </a:txBody>
                  <a:tcPr marL="9525" marR="9525" marT="9525" marB="0" anchor="ctr"/>
                </a:tc>
              </a:tr>
              <a:tr h="764286">
                <a:tc>
                  <a:txBody>
                    <a:bodyPr/>
                    <a:lstStyle/>
                    <a:p>
                      <a:pPr algn="ctr" fontAlgn="ctr"/>
                      <a:r>
                        <a:rPr lang="en-US" sz="2000" u="none" strike="noStrike">
                          <a:effectLst/>
                        </a:rPr>
                        <a:t>2012</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443</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276</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167</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62.3%</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a:effectLst/>
                        </a:rPr>
                        <a:t>56.1%</a:t>
                      </a:r>
                      <a:endParaRPr lang="en-US" sz="2000" b="0" i="0" u="none" strike="noStrike">
                        <a:solidFill>
                          <a:srgbClr val="000000"/>
                        </a:solidFill>
                        <a:effectLst/>
                        <a:latin typeface="Calibri"/>
                      </a:endParaRPr>
                    </a:p>
                  </a:txBody>
                  <a:tcPr marL="9525" marR="9525" marT="9525" marB="0" anchor="ctr"/>
                </a:tc>
              </a:tr>
              <a:tr h="764286">
                <a:tc>
                  <a:txBody>
                    <a:bodyPr/>
                    <a:lstStyle/>
                    <a:p>
                      <a:pPr algn="ctr" fontAlgn="ctr"/>
                      <a:r>
                        <a:rPr lang="en-US" sz="2000" u="none" strike="noStrike">
                          <a:effectLst/>
                        </a:rPr>
                        <a:t>2013</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618</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411</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207</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66.5%</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58.5%</a:t>
                      </a:r>
                      <a:endParaRPr lang="en-US" sz="2000" b="0" i="0" u="none" strike="noStrike" dirty="0">
                        <a:solidFill>
                          <a:srgbClr val="000000"/>
                        </a:solidFill>
                        <a:effectLst/>
                        <a:latin typeface="Calibri"/>
                      </a:endParaRPr>
                    </a:p>
                  </a:txBody>
                  <a:tcPr marL="9525" marR="9525" marT="9525" marB="0" anchor="ctr"/>
                </a:tc>
              </a:tr>
              <a:tr h="764286">
                <a:tc>
                  <a:txBody>
                    <a:bodyPr/>
                    <a:lstStyle/>
                    <a:p>
                      <a:pPr algn="ctr" fontAlgn="ctr"/>
                      <a:r>
                        <a:rPr lang="en-US" sz="2000" u="none" strike="noStrike">
                          <a:effectLst/>
                        </a:rPr>
                        <a:t>Totals</a:t>
                      </a:r>
                      <a:endParaRPr lang="en-US" sz="2000" b="1"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1,179</a:t>
                      </a:r>
                      <a:endParaRPr lang="en-US" sz="2000" b="1"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770</a:t>
                      </a:r>
                      <a:endParaRPr lang="en-US" sz="2000" b="1"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409</a:t>
                      </a:r>
                      <a:endParaRPr lang="en-US" sz="2000" b="1"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65.3%</a:t>
                      </a:r>
                      <a:endParaRPr lang="en-US" sz="2000" b="1" i="0" u="none" strike="noStrike">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58.8%</a:t>
                      </a:r>
                      <a:endParaRPr lang="en-US" sz="2000" b="1" i="0" u="none" strike="noStrike" dirty="0">
                        <a:solidFill>
                          <a:srgbClr val="000000"/>
                        </a:solidFill>
                        <a:effectLst/>
                        <a:latin typeface="Calibri"/>
                      </a:endParaRPr>
                    </a:p>
                  </a:txBody>
                  <a:tcPr marL="9525" marR="9525" marT="9525" marB="0" anchor="ctr"/>
                </a:tc>
              </a:tr>
            </a:tbl>
          </a:graphicData>
        </a:graphic>
      </p:graphicFrame>
      <p:sp>
        <p:nvSpPr>
          <p:cNvPr id="4" name="Rectangle 3"/>
          <p:cNvSpPr>
            <a:spLocks noChangeArrowheads="1"/>
          </p:cNvSpPr>
          <p:nvPr/>
        </p:nvSpPr>
        <p:spPr bwMode="auto">
          <a:xfrm>
            <a:off x="315686" y="6477000"/>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New Community Opportunities Center at ILRU – Independent Living Research Utilization</a:t>
            </a:r>
          </a:p>
        </p:txBody>
      </p:sp>
      <p:sp>
        <p:nvSpPr>
          <p:cNvPr id="5" name="Rectangle 4"/>
          <p:cNvSpPr>
            <a:spLocks noChangeArrowheads="1"/>
          </p:cNvSpPr>
          <p:nvPr/>
        </p:nvSpPr>
        <p:spPr bwMode="auto">
          <a:xfrm>
            <a:off x="8305800" y="64579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800" b="1" dirty="0" smtClean="0"/>
              <a:t>15</a:t>
            </a:r>
            <a:endParaRPr lang="en-US" sz="800" b="1" dirty="0"/>
          </a:p>
        </p:txBody>
      </p:sp>
    </p:spTree>
    <p:extLst>
      <p:ext uri="{BB962C8B-B14F-4D97-AF65-F5344CB8AC3E}">
        <p14:creationId xmlns:p14="http://schemas.microsoft.com/office/powerpoint/2010/main" val="1045551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4800" y="152400"/>
            <a:ext cx="7924800" cy="715962"/>
          </a:xfrm>
        </p:spPr>
        <p:txBody>
          <a:bodyPr>
            <a:noAutofit/>
          </a:bodyPr>
          <a:lstStyle/>
          <a:p>
            <a:pPr>
              <a:defRPr/>
            </a:pPr>
            <a:r>
              <a:rPr lang="en-US" dirty="0" smtClean="0"/>
              <a:t>VR/IL Collaboration Summary of Services </a:t>
            </a:r>
            <a:r>
              <a:rPr lang="en-US" sz="2400" dirty="0" smtClean="0"/>
              <a:t>(January 1, 2011 - September 30, 2013)</a:t>
            </a:r>
            <a:r>
              <a:rPr lang="en-US" sz="2000" b="1" dirty="0" smtClean="0">
                <a:solidFill>
                  <a:srgbClr val="C00000"/>
                </a:solidFill>
                <a:latin typeface="Calibri"/>
              </a:rPr>
              <a:t/>
            </a:r>
            <a:br>
              <a:rPr lang="en-US" sz="2000" b="1" dirty="0" smtClean="0">
                <a:solidFill>
                  <a:srgbClr val="C00000"/>
                </a:solidFill>
                <a:latin typeface="Calibri"/>
              </a:rPr>
            </a:br>
            <a:endParaRPr lang="en-US" altLang="en-US" sz="2400" dirty="0" smtClean="0"/>
          </a:p>
        </p:txBody>
      </p:sp>
      <p:sp>
        <p:nvSpPr>
          <p:cNvPr id="4" name="Rectangle 3"/>
          <p:cNvSpPr>
            <a:spLocks noChangeArrowheads="1"/>
          </p:cNvSpPr>
          <p:nvPr/>
        </p:nvSpPr>
        <p:spPr bwMode="auto">
          <a:xfrm>
            <a:off x="315686" y="6477000"/>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New Community Opportunities Center at ILRU – Independent Living Research Utilization</a:t>
            </a:r>
          </a:p>
        </p:txBody>
      </p:sp>
      <p:sp>
        <p:nvSpPr>
          <p:cNvPr id="5" name="Rectangle 4"/>
          <p:cNvSpPr>
            <a:spLocks noChangeArrowheads="1"/>
          </p:cNvSpPr>
          <p:nvPr/>
        </p:nvSpPr>
        <p:spPr bwMode="auto">
          <a:xfrm>
            <a:off x="8305800" y="64579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800" b="1" dirty="0" smtClean="0"/>
              <a:t>16</a:t>
            </a:r>
            <a:endParaRPr lang="en-US" sz="800" b="1" dirty="0"/>
          </a:p>
        </p:txBody>
      </p:sp>
      <p:pic>
        <p:nvPicPr>
          <p:cNvPr id="2" name="Picture 1" descr="Slide titled VR/IL Collaboration Summary of Services (January 1, 2011-September 30,2013)&#10;&#10;Image of a table with 2 rows of  column headers and 4 rows.&#10;First Column Row has 2 items: Number of VR Consumers Receiving Services and Hours of Service. Second Column Row: FFY-Individual Advocacy; Information &amp; Referral; IL Skills Training; Peer Counseling; Employment Soft Skills; Unduplicated Totals; Total Hours; Average Hours&#10;3 Data Rows&#10;1-2011: 284; 520; 619; 26; 120; 975; 5,652; 5.8.&#10;2- 2012- 331; 459; 539; 27; 555; 1,349; 8,734; 6.5.&#10;3-2013- 224; 601; 631; 27; 580; 1,510; 9,122; 6.0.&#10;Totals: 681; 1,273; 1,419; 54; 1,083; 2,810; 23,508; 8.4.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712" y="990600"/>
            <a:ext cx="8418576" cy="4876800"/>
          </a:xfrm>
          <a:prstGeom prst="rect">
            <a:avLst/>
          </a:prstGeom>
        </p:spPr>
      </p:pic>
    </p:spTree>
    <p:extLst>
      <p:ext uri="{BB962C8B-B14F-4D97-AF65-F5344CB8AC3E}">
        <p14:creationId xmlns:p14="http://schemas.microsoft.com/office/powerpoint/2010/main" val="3779580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304800" y="990600"/>
            <a:ext cx="8610600" cy="5181600"/>
          </a:xfrm>
        </p:spPr>
        <p:txBody>
          <a:bodyPr/>
          <a:lstStyle/>
          <a:p>
            <a:pPr marL="0" indent="0">
              <a:buNone/>
            </a:pPr>
            <a:r>
              <a:rPr lang="en-US" altLang="en-US" sz="2400" b="1" dirty="0" smtClean="0"/>
              <a:t>1.  Responses to the survey of VRS staff are an accurate reflection of VRS staff perception.</a:t>
            </a:r>
            <a:r>
              <a:rPr lang="en-US" altLang="en-US" sz="2400" dirty="0" smtClean="0"/>
              <a:t> </a:t>
            </a:r>
          </a:p>
          <a:p>
            <a:pPr marL="0" indent="0">
              <a:buFont typeface="Wingdings" pitchFamily="2" charset="2"/>
              <a:buNone/>
            </a:pPr>
            <a:endParaRPr lang="en-US" altLang="en-US" sz="2400" dirty="0" smtClean="0"/>
          </a:p>
          <a:p>
            <a:pPr marL="0" indent="0">
              <a:buFont typeface="Wingdings" pitchFamily="2" charset="2"/>
              <a:buNone/>
            </a:pPr>
            <a:r>
              <a:rPr lang="en-US" altLang="en-US" sz="2400" dirty="0" smtClean="0"/>
              <a:t>All field staff received the survey and a sufficient proportion responded to allow a generalization of all VRS staff.  A moderate to high response proportion (76%) of VRS staff responded, with almost equal distribution across the different categories of staff positions.  </a:t>
            </a:r>
          </a:p>
        </p:txBody>
      </p:sp>
      <p:sp>
        <p:nvSpPr>
          <p:cNvPr id="26626" name="Title 1"/>
          <p:cNvSpPr>
            <a:spLocks noGrp="1"/>
          </p:cNvSpPr>
          <p:nvPr>
            <p:ph type="title"/>
          </p:nvPr>
        </p:nvSpPr>
        <p:spPr/>
        <p:txBody>
          <a:bodyPr/>
          <a:lstStyle/>
          <a:p>
            <a:r>
              <a:rPr lang="en-US" altLang="en-US" dirty="0" smtClean="0"/>
              <a:t>VRS/IL Project – Survey Results</a:t>
            </a:r>
          </a:p>
        </p:txBody>
      </p:sp>
      <p:sp>
        <p:nvSpPr>
          <p:cNvPr id="4" name="Rectangle 3"/>
          <p:cNvSpPr>
            <a:spLocks noChangeArrowheads="1"/>
          </p:cNvSpPr>
          <p:nvPr/>
        </p:nvSpPr>
        <p:spPr bwMode="auto">
          <a:xfrm>
            <a:off x="315686" y="6477000"/>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New Community Opportunities Center at ILRU – Independent Living Research Utilization</a:t>
            </a:r>
          </a:p>
        </p:txBody>
      </p:sp>
      <p:sp>
        <p:nvSpPr>
          <p:cNvPr id="5" name="Rectangle 4"/>
          <p:cNvSpPr>
            <a:spLocks noChangeArrowheads="1"/>
          </p:cNvSpPr>
          <p:nvPr/>
        </p:nvSpPr>
        <p:spPr bwMode="auto">
          <a:xfrm>
            <a:off x="8305800" y="64579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800" b="1" dirty="0" smtClean="0"/>
              <a:t>17</a:t>
            </a:r>
            <a:endParaRPr lang="en-US" sz="800" b="1" dirty="0"/>
          </a:p>
        </p:txBody>
      </p:sp>
    </p:spTree>
    <p:extLst>
      <p:ext uri="{BB962C8B-B14F-4D97-AF65-F5344CB8AC3E}">
        <p14:creationId xmlns:p14="http://schemas.microsoft.com/office/powerpoint/2010/main" val="4054562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2400" y="122238"/>
            <a:ext cx="7924800" cy="715962"/>
          </a:xfrm>
        </p:spPr>
        <p:txBody>
          <a:bodyPr/>
          <a:lstStyle/>
          <a:p>
            <a:r>
              <a:rPr lang="en-US" altLang="en-US" dirty="0" smtClean="0"/>
              <a:t>VRS/IL Project – Survey Results, </a:t>
            </a:r>
            <a:r>
              <a:rPr lang="en-US" altLang="en-US" sz="2400" dirty="0" smtClean="0"/>
              <a:t>cont’d.</a:t>
            </a:r>
          </a:p>
        </p:txBody>
      </p:sp>
      <p:sp>
        <p:nvSpPr>
          <p:cNvPr id="3" name="Content Placeholder 2"/>
          <p:cNvSpPr>
            <a:spLocks noGrp="1"/>
          </p:cNvSpPr>
          <p:nvPr>
            <p:ph idx="1"/>
          </p:nvPr>
        </p:nvSpPr>
        <p:spPr>
          <a:xfrm>
            <a:off x="228600" y="762000"/>
            <a:ext cx="8686800" cy="5181600"/>
          </a:xfrm>
        </p:spPr>
        <p:txBody>
          <a:bodyPr/>
          <a:lstStyle/>
          <a:p>
            <a:pPr marL="457200" indent="-457200">
              <a:buFont typeface="Wingdings" pitchFamily="2" charset="2"/>
              <a:buAutoNum type="arabicPeriod" startAt="2"/>
              <a:defRPr/>
            </a:pPr>
            <a:r>
              <a:rPr lang="en-US" sz="2300" b="1" dirty="0" smtClean="0"/>
              <a:t>VRS </a:t>
            </a:r>
            <a:r>
              <a:rPr lang="en-US" sz="2300" b="1" dirty="0"/>
              <a:t>staff had a positive perception of the Collaboration</a:t>
            </a:r>
            <a:r>
              <a:rPr lang="en-US" sz="2300" b="1" dirty="0" smtClean="0"/>
              <a:t>.</a:t>
            </a:r>
          </a:p>
          <a:p>
            <a:pPr marL="0" indent="0">
              <a:buNone/>
              <a:defRPr/>
            </a:pPr>
            <a:endParaRPr lang="en-US" sz="1200" dirty="0"/>
          </a:p>
          <a:p>
            <a:pPr marL="0" indent="0">
              <a:buFont typeface="Wingdings" pitchFamily="2" charset="2"/>
              <a:buNone/>
              <a:defRPr/>
            </a:pPr>
            <a:r>
              <a:rPr lang="en-US" sz="2300" i="1" u="sng" dirty="0" smtClean="0"/>
              <a:t>Overall </a:t>
            </a:r>
            <a:r>
              <a:rPr lang="en-US" sz="2300" i="1" u="sng" dirty="0"/>
              <a:t>Success:</a:t>
            </a:r>
            <a:r>
              <a:rPr lang="en-US" sz="2300" dirty="0"/>
              <a:t>  About 90% of VRS staff indicated that they Strongly Agree or Agree that </a:t>
            </a:r>
            <a:r>
              <a:rPr lang="en-US" sz="2300" dirty="0" smtClean="0"/>
              <a:t>collaboration </a:t>
            </a:r>
            <a:r>
              <a:rPr lang="en-US" sz="2300" dirty="0"/>
              <a:t>was ‘successful’.  This perception was reflected across all </a:t>
            </a:r>
            <a:r>
              <a:rPr lang="en-US" sz="2300" dirty="0" smtClean="0"/>
              <a:t>categories </a:t>
            </a:r>
            <a:r>
              <a:rPr lang="en-US" sz="2300" dirty="0"/>
              <a:t>of VRS staff positions, </a:t>
            </a:r>
            <a:r>
              <a:rPr lang="en-US" sz="2300" dirty="0" smtClean="0"/>
              <a:t>&amp; </a:t>
            </a:r>
            <a:r>
              <a:rPr lang="en-US" sz="2300" dirty="0"/>
              <a:t>did not differ for direct (counselor, VR Tech) or indirect (manager, supervisor) involvement in the Collaboration by VRS staff</a:t>
            </a:r>
            <a:r>
              <a:rPr lang="en-US" sz="2300" dirty="0" smtClean="0"/>
              <a:t>.</a:t>
            </a:r>
            <a:endParaRPr lang="en-US" sz="2300" dirty="0"/>
          </a:p>
          <a:p>
            <a:pPr marL="0" indent="0">
              <a:spcBef>
                <a:spcPts val="1200"/>
              </a:spcBef>
              <a:buFont typeface="Wingdings" pitchFamily="2" charset="2"/>
              <a:buNone/>
              <a:defRPr/>
            </a:pPr>
            <a:r>
              <a:rPr lang="en-US" sz="2300" i="1" u="sng" dirty="0"/>
              <a:t>Communication And Coordination</a:t>
            </a:r>
            <a:r>
              <a:rPr lang="en-US" sz="2300" i="1" dirty="0"/>
              <a:t>:</a:t>
            </a:r>
            <a:r>
              <a:rPr lang="en-US" sz="2300" dirty="0"/>
              <a:t>  On the six survey items assessing communication and coordination in the </a:t>
            </a:r>
            <a:r>
              <a:rPr lang="en-US" sz="2300" dirty="0" smtClean="0"/>
              <a:t>collaboration</a:t>
            </a:r>
            <a:r>
              <a:rPr lang="en-US" sz="2300" dirty="0"/>
              <a:t>, at least 70% of VRS staff responded that Almost Always or Often good communication or coordination occurred</a:t>
            </a:r>
            <a:r>
              <a:rPr lang="en-US" sz="2300" dirty="0" smtClean="0"/>
              <a:t>.</a:t>
            </a:r>
            <a:endParaRPr lang="en-US" sz="2300" dirty="0"/>
          </a:p>
          <a:p>
            <a:pPr marL="0" indent="0">
              <a:buFont typeface="Wingdings" pitchFamily="2" charset="2"/>
              <a:buNone/>
              <a:defRPr/>
            </a:pPr>
            <a:endParaRPr lang="en-US" sz="2300" dirty="0"/>
          </a:p>
          <a:p>
            <a:pPr>
              <a:defRPr/>
            </a:pPr>
            <a:endParaRPr lang="en-US" sz="2300" dirty="0"/>
          </a:p>
        </p:txBody>
      </p:sp>
      <p:sp>
        <p:nvSpPr>
          <p:cNvPr id="4" name="Rectangle 3"/>
          <p:cNvSpPr>
            <a:spLocks noChangeArrowheads="1"/>
          </p:cNvSpPr>
          <p:nvPr/>
        </p:nvSpPr>
        <p:spPr bwMode="auto">
          <a:xfrm>
            <a:off x="315686" y="6477000"/>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New Community Opportunities Center at ILRU – Independent Living Research Utilization</a:t>
            </a:r>
          </a:p>
        </p:txBody>
      </p:sp>
      <p:sp>
        <p:nvSpPr>
          <p:cNvPr id="5" name="Rectangle 4"/>
          <p:cNvSpPr>
            <a:spLocks noChangeArrowheads="1"/>
          </p:cNvSpPr>
          <p:nvPr/>
        </p:nvSpPr>
        <p:spPr bwMode="auto">
          <a:xfrm>
            <a:off x="8305800" y="64579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800" b="1" dirty="0" smtClean="0"/>
              <a:t>18</a:t>
            </a:r>
            <a:endParaRPr lang="en-US" sz="800" b="1" dirty="0"/>
          </a:p>
        </p:txBody>
      </p:sp>
    </p:spTree>
    <p:extLst>
      <p:ext uri="{BB962C8B-B14F-4D97-AF65-F5344CB8AC3E}">
        <p14:creationId xmlns:p14="http://schemas.microsoft.com/office/powerpoint/2010/main" val="1110074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2400" y="122238"/>
            <a:ext cx="7924800" cy="715962"/>
          </a:xfrm>
        </p:spPr>
        <p:txBody>
          <a:bodyPr/>
          <a:lstStyle/>
          <a:p>
            <a:r>
              <a:rPr lang="en-US" altLang="en-US" dirty="0" smtClean="0"/>
              <a:t>VRS/IL Project – Survey Results, </a:t>
            </a:r>
            <a:r>
              <a:rPr lang="en-US" altLang="en-US" sz="2400" dirty="0" smtClean="0"/>
              <a:t>cont’d. 2</a:t>
            </a:r>
          </a:p>
        </p:txBody>
      </p:sp>
      <p:sp>
        <p:nvSpPr>
          <p:cNvPr id="3" name="Content Placeholder 2"/>
          <p:cNvSpPr>
            <a:spLocks noGrp="1"/>
          </p:cNvSpPr>
          <p:nvPr>
            <p:ph idx="1"/>
          </p:nvPr>
        </p:nvSpPr>
        <p:spPr>
          <a:xfrm>
            <a:off x="228600" y="762000"/>
            <a:ext cx="8686800" cy="5181600"/>
          </a:xfrm>
        </p:spPr>
        <p:txBody>
          <a:bodyPr/>
          <a:lstStyle/>
          <a:p>
            <a:pPr marL="457200" indent="-457200">
              <a:buFont typeface="Wingdings" pitchFamily="2" charset="2"/>
              <a:buAutoNum type="arabicPeriod" startAt="2"/>
              <a:defRPr/>
            </a:pPr>
            <a:r>
              <a:rPr lang="en-US" sz="2300" b="1" dirty="0" smtClean="0"/>
              <a:t>VRS </a:t>
            </a:r>
            <a:r>
              <a:rPr lang="en-US" sz="2300" b="1" dirty="0"/>
              <a:t>staff had a positive perception of the </a:t>
            </a:r>
            <a:r>
              <a:rPr lang="en-US" sz="2300" b="1" dirty="0" smtClean="0"/>
              <a:t>Collaboration</a:t>
            </a:r>
            <a:r>
              <a:rPr lang="en-US" sz="2300" b="1" dirty="0"/>
              <a:t> </a:t>
            </a:r>
            <a:r>
              <a:rPr lang="en-US" sz="2300" b="1" dirty="0" smtClean="0"/>
              <a:t>continued</a:t>
            </a:r>
          </a:p>
          <a:p>
            <a:pPr marL="0" indent="0">
              <a:spcBef>
                <a:spcPts val="1200"/>
              </a:spcBef>
              <a:buFont typeface="Wingdings" pitchFamily="2" charset="2"/>
              <a:buNone/>
              <a:defRPr/>
            </a:pPr>
            <a:r>
              <a:rPr lang="en-US" sz="2300" i="1" u="sng" dirty="0" smtClean="0"/>
              <a:t>Consumer/Staff Benefits</a:t>
            </a:r>
            <a:r>
              <a:rPr lang="en-US" sz="2300" i="1" dirty="0" smtClean="0"/>
              <a:t>:</a:t>
            </a:r>
            <a:r>
              <a:rPr lang="en-US" sz="2300" dirty="0"/>
              <a:t> </a:t>
            </a:r>
            <a:r>
              <a:rPr lang="en-US" sz="2300" dirty="0" smtClean="0"/>
              <a:t> An </a:t>
            </a:r>
            <a:r>
              <a:rPr lang="en-US" sz="2300" dirty="0"/>
              <a:t>average of 90% of VRS staff indicated that Almost Always or Often, their knowledge of IL increased and that consumers benefitted, including being better prepared to address vocational goals.</a:t>
            </a:r>
          </a:p>
          <a:p>
            <a:pPr marL="0" indent="0">
              <a:buFont typeface="Wingdings" pitchFamily="2" charset="2"/>
              <a:buNone/>
              <a:defRPr/>
            </a:pPr>
            <a:endParaRPr lang="en-US" sz="2300" dirty="0"/>
          </a:p>
          <a:p>
            <a:pPr>
              <a:defRPr/>
            </a:pPr>
            <a:endParaRPr lang="en-US" sz="2300" dirty="0"/>
          </a:p>
        </p:txBody>
      </p:sp>
      <p:sp>
        <p:nvSpPr>
          <p:cNvPr id="4" name="Rectangle 3"/>
          <p:cNvSpPr>
            <a:spLocks noChangeArrowheads="1"/>
          </p:cNvSpPr>
          <p:nvPr/>
        </p:nvSpPr>
        <p:spPr bwMode="auto">
          <a:xfrm>
            <a:off x="315686" y="6477000"/>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New Community Opportunities Center at ILRU – Independent Living Research Utilization</a:t>
            </a:r>
          </a:p>
        </p:txBody>
      </p:sp>
      <p:sp>
        <p:nvSpPr>
          <p:cNvPr id="5" name="Rectangle 4"/>
          <p:cNvSpPr>
            <a:spLocks noChangeArrowheads="1"/>
          </p:cNvSpPr>
          <p:nvPr/>
        </p:nvSpPr>
        <p:spPr bwMode="auto">
          <a:xfrm>
            <a:off x="8305800" y="64579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800" b="1" dirty="0" smtClean="0"/>
              <a:t>19</a:t>
            </a:r>
            <a:endParaRPr lang="en-US" sz="800" b="1" dirty="0"/>
          </a:p>
        </p:txBody>
      </p:sp>
    </p:spTree>
    <p:extLst>
      <p:ext uri="{BB962C8B-B14F-4D97-AF65-F5344CB8AC3E}">
        <p14:creationId xmlns:p14="http://schemas.microsoft.com/office/powerpoint/2010/main" val="574742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04800" y="990600"/>
            <a:ext cx="8610600" cy="5181600"/>
          </a:xfrm>
        </p:spPr>
        <p:txBody>
          <a:bodyPr/>
          <a:lstStyle/>
          <a:p>
            <a:pPr eaLnBrk="1" hangingPunct="1"/>
            <a:endParaRPr lang="en-US" altLang="en-US" dirty="0" smtClean="0"/>
          </a:p>
          <a:p>
            <a:pPr marL="0" indent="0" eaLnBrk="1" hangingPunct="1">
              <a:buNone/>
            </a:pPr>
            <a:r>
              <a:rPr lang="en-US" altLang="en-US" dirty="0" smtClean="0"/>
              <a:t>Vocational Rehabilitation Services and the Minnesota Association of Centers for Independent Living agreed to develop a substantial collaboration between Centers and VRS. </a:t>
            </a:r>
          </a:p>
        </p:txBody>
      </p:sp>
      <p:sp>
        <p:nvSpPr>
          <p:cNvPr id="12290" name="Title 1"/>
          <p:cNvSpPr>
            <a:spLocks noGrp="1"/>
          </p:cNvSpPr>
          <p:nvPr>
            <p:ph type="title"/>
          </p:nvPr>
        </p:nvSpPr>
        <p:spPr/>
        <p:txBody>
          <a:bodyPr/>
          <a:lstStyle/>
          <a:p>
            <a:pPr eaLnBrk="1" hangingPunct="1"/>
            <a:r>
              <a:rPr lang="en-US" altLang="en-US" dirty="0" smtClean="0"/>
              <a:t>VR/IL Project – Impetus</a:t>
            </a:r>
          </a:p>
        </p:txBody>
      </p:sp>
      <p:sp>
        <p:nvSpPr>
          <p:cNvPr id="4" name="Rectangle 3"/>
          <p:cNvSpPr>
            <a:spLocks noChangeArrowheads="1"/>
          </p:cNvSpPr>
          <p:nvPr/>
        </p:nvSpPr>
        <p:spPr bwMode="auto">
          <a:xfrm>
            <a:off x="315686" y="6477000"/>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New Community Opportunities Center at ILRU – Independent Living Research Utilization</a:t>
            </a:r>
          </a:p>
        </p:txBody>
      </p:sp>
      <p:sp>
        <p:nvSpPr>
          <p:cNvPr id="5" name="Rectangle 4"/>
          <p:cNvSpPr>
            <a:spLocks noChangeArrowheads="1"/>
          </p:cNvSpPr>
          <p:nvPr/>
        </p:nvSpPr>
        <p:spPr bwMode="auto">
          <a:xfrm>
            <a:off x="8305800" y="64579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800" b="1" dirty="0" smtClean="0"/>
              <a:t>2</a:t>
            </a:r>
            <a:endParaRPr lang="en-US" sz="800" b="1" dirty="0"/>
          </a:p>
        </p:txBody>
      </p:sp>
    </p:spTree>
    <p:extLst>
      <p:ext uri="{BB962C8B-B14F-4D97-AF65-F5344CB8AC3E}">
        <p14:creationId xmlns:p14="http://schemas.microsoft.com/office/powerpoint/2010/main" val="4179703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 typeface="Wingdings" pitchFamily="2" charset="2"/>
              <a:buNone/>
              <a:defRPr/>
            </a:pPr>
            <a:r>
              <a:rPr lang="en-US" sz="2000" b="1" dirty="0" smtClean="0"/>
              <a:t>3.  </a:t>
            </a:r>
            <a:r>
              <a:rPr lang="en-US" sz="2200" b="1" dirty="0" smtClean="0"/>
              <a:t>VRS </a:t>
            </a:r>
            <a:r>
              <a:rPr lang="en-US" sz="2200" b="1" dirty="0"/>
              <a:t>staff who experienced co-location of CIL staff were more likely to have a positive perception of the </a:t>
            </a:r>
            <a:r>
              <a:rPr lang="en-US" sz="2200" b="1" dirty="0" smtClean="0"/>
              <a:t>collaboration</a:t>
            </a:r>
            <a:r>
              <a:rPr lang="en-US" sz="2200" b="1" dirty="0"/>
              <a:t>. </a:t>
            </a:r>
            <a:endParaRPr lang="en-US" sz="2200" dirty="0"/>
          </a:p>
          <a:p>
            <a:pPr marL="0" indent="0">
              <a:buFont typeface="Wingdings" pitchFamily="2" charset="2"/>
              <a:buNone/>
              <a:defRPr/>
            </a:pPr>
            <a:endParaRPr lang="en-US" sz="1100" dirty="0"/>
          </a:p>
          <a:p>
            <a:pPr>
              <a:defRPr/>
            </a:pPr>
            <a:r>
              <a:rPr lang="en-US" sz="2300" dirty="0"/>
              <a:t>Although </a:t>
            </a:r>
            <a:r>
              <a:rPr lang="en-US" sz="2300" dirty="0" smtClean="0"/>
              <a:t>high </a:t>
            </a:r>
            <a:r>
              <a:rPr lang="en-US" sz="2300" dirty="0"/>
              <a:t>percentage of all VRS staff indicated satisfaction with </a:t>
            </a:r>
            <a:r>
              <a:rPr lang="en-US" sz="2300" dirty="0" smtClean="0"/>
              <a:t>collaboration </a:t>
            </a:r>
            <a:r>
              <a:rPr lang="en-US" sz="2300" dirty="0"/>
              <a:t>and perceived it to be successful, </a:t>
            </a:r>
            <a:r>
              <a:rPr lang="en-US" sz="2300" dirty="0" smtClean="0"/>
              <a:t>comparison </a:t>
            </a:r>
            <a:r>
              <a:rPr lang="en-US" sz="2300" dirty="0"/>
              <a:t>between those where there was co-location of CIL staff with those not experiencing co-location exposed meaningful differences.  </a:t>
            </a:r>
          </a:p>
          <a:p>
            <a:pPr>
              <a:defRPr/>
            </a:pPr>
            <a:endParaRPr lang="en-US" sz="1000" dirty="0"/>
          </a:p>
          <a:p>
            <a:pPr>
              <a:defRPr/>
            </a:pPr>
            <a:r>
              <a:rPr lang="en-US" sz="2300" dirty="0"/>
              <a:t>VRS staff experiencing co-location were almost unanimous (99%) that Almost Always or Often, they perceived that consumers and VRS staff benefitted from the Collaboration.</a:t>
            </a:r>
          </a:p>
          <a:p>
            <a:pPr>
              <a:defRPr/>
            </a:pPr>
            <a:endParaRPr lang="en-US" sz="1050" dirty="0"/>
          </a:p>
          <a:p>
            <a:pPr>
              <a:defRPr/>
            </a:pPr>
            <a:r>
              <a:rPr lang="en-US" sz="2300" dirty="0"/>
              <a:t>VRS staff experiencing co-location felt that, Almost Always or Often</a:t>
            </a:r>
            <a:r>
              <a:rPr lang="en-US" sz="2300" dirty="0" smtClean="0"/>
              <a:t>: Consumers </a:t>
            </a:r>
            <a:r>
              <a:rPr lang="en-US" sz="2300" dirty="0"/>
              <a:t>were more likely to discover services of which </a:t>
            </a:r>
            <a:r>
              <a:rPr lang="en-US" sz="2300" dirty="0" smtClean="0"/>
              <a:t>previously unaware.</a:t>
            </a:r>
            <a:r>
              <a:rPr lang="en-US" sz="2300" dirty="0"/>
              <a:t> </a:t>
            </a:r>
          </a:p>
        </p:txBody>
      </p:sp>
      <p:sp>
        <p:nvSpPr>
          <p:cNvPr id="28674" name="Title 1"/>
          <p:cNvSpPr>
            <a:spLocks noGrp="1"/>
          </p:cNvSpPr>
          <p:nvPr>
            <p:ph type="title"/>
          </p:nvPr>
        </p:nvSpPr>
        <p:spPr/>
        <p:txBody>
          <a:bodyPr/>
          <a:lstStyle/>
          <a:p>
            <a:r>
              <a:rPr lang="en-US" altLang="en-US" dirty="0" smtClean="0"/>
              <a:t>VRS/IL Project – Survey Results, </a:t>
            </a:r>
            <a:r>
              <a:rPr lang="en-US" altLang="en-US" sz="2400" dirty="0" smtClean="0"/>
              <a:t>cont’d. 3</a:t>
            </a:r>
            <a:endParaRPr lang="en-US" altLang="en-US" dirty="0" smtClean="0"/>
          </a:p>
        </p:txBody>
      </p:sp>
      <p:sp>
        <p:nvSpPr>
          <p:cNvPr id="4" name="Rectangle 3"/>
          <p:cNvSpPr>
            <a:spLocks noChangeArrowheads="1"/>
          </p:cNvSpPr>
          <p:nvPr/>
        </p:nvSpPr>
        <p:spPr bwMode="auto">
          <a:xfrm>
            <a:off x="315686" y="6477000"/>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New Community Opportunities Center at ILRU – Independent Living Research Utilization</a:t>
            </a:r>
          </a:p>
        </p:txBody>
      </p:sp>
      <p:sp>
        <p:nvSpPr>
          <p:cNvPr id="5" name="Rectangle 4"/>
          <p:cNvSpPr>
            <a:spLocks noChangeArrowheads="1"/>
          </p:cNvSpPr>
          <p:nvPr/>
        </p:nvSpPr>
        <p:spPr bwMode="auto">
          <a:xfrm>
            <a:off x="8305800" y="64579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800" b="1" dirty="0" smtClean="0"/>
              <a:t>20</a:t>
            </a:r>
            <a:endParaRPr lang="en-US" sz="800" b="1" dirty="0"/>
          </a:p>
        </p:txBody>
      </p:sp>
    </p:spTree>
    <p:extLst>
      <p:ext uri="{BB962C8B-B14F-4D97-AF65-F5344CB8AC3E}">
        <p14:creationId xmlns:p14="http://schemas.microsoft.com/office/powerpoint/2010/main" val="4031935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304800" y="990600"/>
            <a:ext cx="8610600" cy="5181600"/>
          </a:xfrm>
        </p:spPr>
        <p:txBody>
          <a:bodyPr/>
          <a:lstStyle/>
          <a:p>
            <a:pPr eaLnBrk="1" hangingPunct="1">
              <a:lnSpc>
                <a:spcPct val="90000"/>
              </a:lnSpc>
            </a:pPr>
            <a:r>
              <a:rPr lang="en-US" altLang="en-US" dirty="0" smtClean="0"/>
              <a:t>Purpose</a:t>
            </a:r>
          </a:p>
          <a:p>
            <a:pPr lvl="1">
              <a:lnSpc>
                <a:spcPct val="90000"/>
              </a:lnSpc>
            </a:pPr>
            <a:r>
              <a:rPr lang="en-US" altLang="en-US" sz="2600" dirty="0" smtClean="0"/>
              <a:t>Advance the employment and independent </a:t>
            </a:r>
            <a:br>
              <a:rPr lang="en-US" altLang="en-US" sz="2600" dirty="0" smtClean="0"/>
            </a:br>
            <a:r>
              <a:rPr lang="en-US" altLang="en-US" sz="2600" dirty="0" smtClean="0"/>
              <a:t>living of Minnesotans who require both </a:t>
            </a:r>
            <a:br>
              <a:rPr lang="en-US" altLang="en-US" sz="2600" dirty="0" smtClean="0"/>
            </a:br>
            <a:r>
              <a:rPr lang="en-US" altLang="en-US" sz="2600" dirty="0" smtClean="0"/>
              <a:t>VR and IL to achieve employment, independent </a:t>
            </a:r>
            <a:br>
              <a:rPr lang="en-US" altLang="en-US" sz="2600" dirty="0" smtClean="0"/>
            </a:br>
            <a:r>
              <a:rPr lang="en-US" altLang="en-US" sz="2600" dirty="0" smtClean="0"/>
              <a:t>living and community integration</a:t>
            </a:r>
          </a:p>
          <a:p>
            <a:pPr eaLnBrk="1" hangingPunct="1">
              <a:lnSpc>
                <a:spcPct val="90000"/>
              </a:lnSpc>
              <a:spcBef>
                <a:spcPts val="1800"/>
              </a:spcBef>
            </a:pPr>
            <a:r>
              <a:rPr lang="en-US" altLang="en-US" dirty="0" smtClean="0"/>
              <a:t>Funding</a:t>
            </a:r>
          </a:p>
          <a:p>
            <a:pPr lvl="1">
              <a:lnSpc>
                <a:spcPct val="90000"/>
              </a:lnSpc>
              <a:spcBef>
                <a:spcPts val="600"/>
              </a:spcBef>
            </a:pPr>
            <a:r>
              <a:rPr lang="en-US" altLang="en-US" sz="2600" dirty="0" smtClean="0"/>
              <a:t>VRS program income funds </a:t>
            </a:r>
          </a:p>
          <a:p>
            <a:pPr eaLnBrk="1" hangingPunct="1">
              <a:lnSpc>
                <a:spcPct val="90000"/>
              </a:lnSpc>
              <a:spcBef>
                <a:spcPts val="1800"/>
              </a:spcBef>
            </a:pPr>
            <a:r>
              <a:rPr lang="en-US" altLang="en-US" dirty="0" smtClean="0"/>
              <a:t>Past efforts</a:t>
            </a:r>
          </a:p>
          <a:p>
            <a:pPr lvl="1">
              <a:lnSpc>
                <a:spcPct val="90000"/>
              </a:lnSpc>
              <a:spcBef>
                <a:spcPts val="600"/>
              </a:spcBef>
            </a:pPr>
            <a:r>
              <a:rPr lang="en-US" altLang="en-US" sz="2600" dirty="0" smtClean="0"/>
              <a:t>Yes they have been tried and tried. We</a:t>
            </a:r>
            <a:r>
              <a:rPr lang="en-US" altLang="en-US" sz="2600" b="1" dirty="0" smtClean="0"/>
              <a:t> learned,</a:t>
            </a:r>
            <a:r>
              <a:rPr lang="en-US" altLang="en-US" sz="2600" dirty="0" smtClean="0"/>
              <a:t> and now we’re back with a better collaborative and invested plan</a:t>
            </a:r>
          </a:p>
        </p:txBody>
      </p:sp>
      <p:sp>
        <p:nvSpPr>
          <p:cNvPr id="29698" name="Rectangle 2"/>
          <p:cNvSpPr>
            <a:spLocks noGrp="1" noChangeArrowheads="1"/>
          </p:cNvSpPr>
          <p:nvPr>
            <p:ph type="title"/>
          </p:nvPr>
        </p:nvSpPr>
        <p:spPr/>
        <p:txBody>
          <a:bodyPr/>
          <a:lstStyle/>
          <a:p>
            <a:pPr eaLnBrk="1" hangingPunct="1"/>
            <a:r>
              <a:rPr lang="en-US" altLang="en-US" dirty="0" smtClean="0"/>
              <a:t>VRS/IL Project – Summary</a:t>
            </a:r>
          </a:p>
        </p:txBody>
      </p:sp>
      <p:sp>
        <p:nvSpPr>
          <p:cNvPr id="4" name="Rectangle 3"/>
          <p:cNvSpPr>
            <a:spLocks noChangeArrowheads="1"/>
          </p:cNvSpPr>
          <p:nvPr/>
        </p:nvSpPr>
        <p:spPr bwMode="auto">
          <a:xfrm>
            <a:off x="315686" y="6477000"/>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New Community Opportunities Center at ILRU – Independent Living Research Utilization</a:t>
            </a:r>
          </a:p>
        </p:txBody>
      </p:sp>
      <p:sp>
        <p:nvSpPr>
          <p:cNvPr id="5" name="Rectangle 4"/>
          <p:cNvSpPr>
            <a:spLocks noChangeArrowheads="1"/>
          </p:cNvSpPr>
          <p:nvPr/>
        </p:nvSpPr>
        <p:spPr bwMode="auto">
          <a:xfrm>
            <a:off x="8305800" y="64579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800" b="1" dirty="0" smtClean="0"/>
              <a:t>21</a:t>
            </a:r>
            <a:endParaRPr lang="en-US" sz="800" b="1" dirty="0"/>
          </a:p>
        </p:txBody>
      </p:sp>
    </p:spTree>
    <p:extLst>
      <p:ext uri="{BB962C8B-B14F-4D97-AF65-F5344CB8AC3E}">
        <p14:creationId xmlns:p14="http://schemas.microsoft.com/office/powerpoint/2010/main" val="3141781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152400" y="990600"/>
            <a:ext cx="8763000" cy="5181600"/>
          </a:xfrm>
        </p:spPr>
        <p:txBody>
          <a:bodyPr/>
          <a:lstStyle/>
          <a:p>
            <a:pPr eaLnBrk="1" hangingPunct="1">
              <a:lnSpc>
                <a:spcPct val="90000"/>
              </a:lnSpc>
              <a:defRPr/>
            </a:pPr>
            <a:r>
              <a:rPr lang="en-US" altLang="en-US" dirty="0" smtClean="0"/>
              <a:t>Service needs</a:t>
            </a:r>
          </a:p>
          <a:p>
            <a:pPr lvl="1">
              <a:lnSpc>
                <a:spcPct val="90000"/>
              </a:lnSpc>
              <a:defRPr/>
            </a:pPr>
            <a:r>
              <a:rPr lang="en-US" altLang="en-US" sz="2600" dirty="0" smtClean="0"/>
              <a:t>Transition-age, pre-employment, ADA issues, soft skills</a:t>
            </a:r>
          </a:p>
          <a:p>
            <a:pPr eaLnBrk="1" hangingPunct="1">
              <a:lnSpc>
                <a:spcPct val="90000"/>
              </a:lnSpc>
              <a:spcBef>
                <a:spcPts val="1800"/>
              </a:spcBef>
              <a:defRPr/>
            </a:pPr>
            <a:r>
              <a:rPr lang="en-US" altLang="en-US" dirty="0" smtClean="0"/>
              <a:t>Target population</a:t>
            </a:r>
          </a:p>
          <a:p>
            <a:pPr lvl="1">
              <a:lnSpc>
                <a:spcPct val="90000"/>
              </a:lnSpc>
              <a:defRPr/>
            </a:pPr>
            <a:r>
              <a:rPr lang="en-US" altLang="en-US" sz="2600" dirty="0" smtClean="0"/>
              <a:t>DEED VRS consumers</a:t>
            </a:r>
          </a:p>
          <a:p>
            <a:pPr eaLnBrk="1" hangingPunct="1">
              <a:lnSpc>
                <a:spcPct val="90000"/>
              </a:lnSpc>
              <a:spcBef>
                <a:spcPts val="1800"/>
              </a:spcBef>
              <a:defRPr/>
            </a:pPr>
            <a:r>
              <a:rPr lang="en-US" altLang="en-US" dirty="0" smtClean="0"/>
              <a:t>Service delivery</a:t>
            </a:r>
          </a:p>
          <a:p>
            <a:pPr lvl="1">
              <a:lnSpc>
                <a:spcPct val="90000"/>
              </a:lnSpc>
              <a:defRPr/>
            </a:pPr>
            <a:r>
              <a:rPr lang="en-US" altLang="en-US" sz="2600" dirty="0" smtClean="0"/>
              <a:t>Staff co-located in VRS offices and/or readily available  on a regular basis</a:t>
            </a:r>
          </a:p>
          <a:p>
            <a:pPr lvl="1">
              <a:lnSpc>
                <a:spcPct val="90000"/>
              </a:lnSpc>
              <a:spcBef>
                <a:spcPts val="1200"/>
              </a:spcBef>
              <a:defRPr/>
            </a:pPr>
            <a:r>
              <a:rPr lang="en-US" altLang="en-US" sz="2600" dirty="0" smtClean="0"/>
              <a:t>From 2011 to 2013—2,810 VR consumers received IL services in the collaboration.  A total of 23,508 hours of service was provided.</a:t>
            </a:r>
          </a:p>
          <a:p>
            <a:pPr marL="457200" lvl="1" indent="0" eaLnBrk="1" hangingPunct="1">
              <a:lnSpc>
                <a:spcPct val="90000"/>
              </a:lnSpc>
              <a:spcBef>
                <a:spcPts val="1200"/>
              </a:spcBef>
              <a:buNone/>
              <a:defRPr/>
            </a:pPr>
            <a:endParaRPr lang="en-US" altLang="en-US" sz="2600" dirty="0" smtClean="0"/>
          </a:p>
        </p:txBody>
      </p:sp>
      <p:sp>
        <p:nvSpPr>
          <p:cNvPr id="30722" name="Rectangle 2"/>
          <p:cNvSpPr>
            <a:spLocks noGrp="1" noChangeArrowheads="1"/>
          </p:cNvSpPr>
          <p:nvPr>
            <p:ph type="title"/>
          </p:nvPr>
        </p:nvSpPr>
        <p:spPr/>
        <p:txBody>
          <a:bodyPr/>
          <a:lstStyle/>
          <a:p>
            <a:pPr eaLnBrk="1" hangingPunct="1"/>
            <a:r>
              <a:rPr lang="en-US" altLang="en-US" dirty="0" smtClean="0"/>
              <a:t>VRS/IL Project – Summary, </a:t>
            </a:r>
            <a:r>
              <a:rPr lang="en-US" altLang="en-US" sz="2400" dirty="0" smtClean="0"/>
              <a:t>cont’d.</a:t>
            </a:r>
          </a:p>
        </p:txBody>
      </p:sp>
      <p:sp>
        <p:nvSpPr>
          <p:cNvPr id="4" name="Rectangle 3"/>
          <p:cNvSpPr>
            <a:spLocks noChangeArrowheads="1"/>
          </p:cNvSpPr>
          <p:nvPr/>
        </p:nvSpPr>
        <p:spPr bwMode="auto">
          <a:xfrm>
            <a:off x="315686" y="6477000"/>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New Community Opportunities Center at ILRU – Independent Living Research Utilization</a:t>
            </a:r>
          </a:p>
        </p:txBody>
      </p:sp>
      <p:sp>
        <p:nvSpPr>
          <p:cNvPr id="5" name="Rectangle 4"/>
          <p:cNvSpPr>
            <a:spLocks noChangeArrowheads="1"/>
          </p:cNvSpPr>
          <p:nvPr/>
        </p:nvSpPr>
        <p:spPr bwMode="auto">
          <a:xfrm>
            <a:off x="8305800" y="64579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800" b="1" dirty="0" smtClean="0"/>
              <a:t>22</a:t>
            </a:r>
            <a:endParaRPr lang="en-US" sz="800" b="1" dirty="0"/>
          </a:p>
        </p:txBody>
      </p:sp>
    </p:spTree>
    <p:extLst>
      <p:ext uri="{BB962C8B-B14F-4D97-AF65-F5344CB8AC3E}">
        <p14:creationId xmlns:p14="http://schemas.microsoft.com/office/powerpoint/2010/main" val="111707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pPr marL="0" indent="0" algn="ctr" eaLnBrk="1" hangingPunct="1">
              <a:buNone/>
            </a:pPr>
            <a:r>
              <a:rPr lang="en-US" altLang="en-US" sz="3200" dirty="0" smtClean="0"/>
              <a:t>This is collaboration, not a competition.</a:t>
            </a:r>
          </a:p>
        </p:txBody>
      </p:sp>
      <p:sp>
        <p:nvSpPr>
          <p:cNvPr id="31746" name="Rectangle 2"/>
          <p:cNvSpPr>
            <a:spLocks noGrp="1" noChangeArrowheads="1"/>
          </p:cNvSpPr>
          <p:nvPr>
            <p:ph type="title"/>
          </p:nvPr>
        </p:nvSpPr>
        <p:spPr/>
        <p:txBody>
          <a:bodyPr/>
          <a:lstStyle/>
          <a:p>
            <a:pPr eaLnBrk="1" hangingPunct="1"/>
            <a:r>
              <a:rPr lang="en-US" altLang="en-US" dirty="0" smtClean="0"/>
              <a:t>A True Collaboration</a:t>
            </a:r>
          </a:p>
        </p:txBody>
      </p:sp>
      <p:pic>
        <p:nvPicPr>
          <p:cNvPr id="31748" name="Picture 5" descr="Four different colored puzzle pieces fitting togeth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0931" y="1676400"/>
            <a:ext cx="44783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315686" y="6477000"/>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New Community Opportunities Center at ILRU – Independent Living Research Utilization</a:t>
            </a:r>
          </a:p>
        </p:txBody>
      </p:sp>
      <p:sp>
        <p:nvSpPr>
          <p:cNvPr id="6" name="Rectangle 5"/>
          <p:cNvSpPr>
            <a:spLocks noChangeArrowheads="1"/>
          </p:cNvSpPr>
          <p:nvPr/>
        </p:nvSpPr>
        <p:spPr bwMode="auto">
          <a:xfrm>
            <a:off x="8305800" y="64579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800" b="1" dirty="0" smtClean="0"/>
              <a:t>23</a:t>
            </a:r>
            <a:endParaRPr lang="en-US" sz="800" b="1" dirty="0"/>
          </a:p>
        </p:txBody>
      </p:sp>
    </p:spTree>
    <p:extLst>
      <p:ext uri="{BB962C8B-B14F-4D97-AF65-F5344CB8AC3E}">
        <p14:creationId xmlns:p14="http://schemas.microsoft.com/office/powerpoint/2010/main" val="987170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Placeholder 2"/>
          <p:cNvSpPr>
            <a:spLocks noGrp="1"/>
          </p:cNvSpPr>
          <p:nvPr>
            <p:ph idx="1"/>
          </p:nvPr>
        </p:nvSpPr>
        <p:spPr>
          <a:xfrm>
            <a:off x="152400" y="838200"/>
            <a:ext cx="8839200" cy="5181600"/>
          </a:xfrm>
        </p:spPr>
        <p:txBody>
          <a:bodyPr/>
          <a:lstStyle/>
          <a:p>
            <a:pPr marL="0" indent="0">
              <a:buFont typeface="Wingdings" pitchFamily="2" charset="2"/>
              <a:buNone/>
              <a:defRPr/>
            </a:pPr>
            <a:r>
              <a:rPr lang="en-US" sz="2200" dirty="0" smtClean="0"/>
              <a:t>Rehabilitation Act of 1973, as amended. Sec. 2(a)(4) and Sec.2 (a)(6)</a:t>
            </a:r>
          </a:p>
          <a:p>
            <a:pPr marL="0" indent="0">
              <a:buFont typeface="Wingdings" pitchFamily="2" charset="2"/>
              <a:buNone/>
              <a:defRPr/>
            </a:pPr>
            <a:endParaRPr lang="en-US" sz="1000" i="1" dirty="0" smtClean="0"/>
          </a:p>
          <a:p>
            <a:pPr>
              <a:defRPr/>
            </a:pPr>
            <a:r>
              <a:rPr lang="en-US" sz="2200" i="1" dirty="0" smtClean="0"/>
              <a:t>Congress </a:t>
            </a:r>
            <a:r>
              <a:rPr lang="en-US" sz="2200" i="1" dirty="0"/>
              <a:t>finds that—increased employment of individuals with disabilities can be achieved through implementation of…activities carried out under the vocational rehabilitation program established under title I, and through the provision of independent living services, support services, and meaningful opportunities for employment in integrated work settings</a:t>
            </a:r>
            <a:r>
              <a:rPr lang="en-US" sz="2200" i="1" dirty="0" smtClean="0"/>
              <a:t>…</a:t>
            </a:r>
          </a:p>
          <a:p>
            <a:pPr>
              <a:defRPr/>
            </a:pPr>
            <a:r>
              <a:rPr lang="en-US" sz="2200" i="1" dirty="0" smtClean="0"/>
              <a:t>Congress </a:t>
            </a:r>
            <a:r>
              <a:rPr lang="en-US" sz="2200" i="1" dirty="0"/>
              <a:t>finds that—the goals of the Nation properly include the goal of providing individuals with disabilities with the tools necessary to</a:t>
            </a:r>
            <a:r>
              <a:rPr lang="en-US" sz="2200" i="1" dirty="0" smtClean="0"/>
              <a:t>—</a:t>
            </a:r>
            <a:endParaRPr lang="en-US" sz="2200" i="1" dirty="0"/>
          </a:p>
          <a:p>
            <a:pPr marL="800100" lvl="2" indent="0">
              <a:buNone/>
              <a:defRPr/>
            </a:pPr>
            <a:r>
              <a:rPr lang="en-US" sz="2200" i="1" dirty="0" smtClean="0"/>
              <a:t>(</a:t>
            </a:r>
            <a:r>
              <a:rPr lang="en-US" sz="2200" i="1" dirty="0"/>
              <a:t>A</a:t>
            </a:r>
            <a:r>
              <a:rPr lang="en-US" sz="2200" i="1" dirty="0" smtClean="0"/>
              <a:t>) make </a:t>
            </a:r>
            <a:r>
              <a:rPr lang="en-US" sz="2200" i="1" dirty="0"/>
              <a:t>informed choices and decisions; </a:t>
            </a:r>
            <a:r>
              <a:rPr lang="en-US" sz="2200" i="1" dirty="0" smtClean="0"/>
              <a:t>and</a:t>
            </a:r>
            <a:endParaRPr lang="en-US" sz="2200" dirty="0"/>
          </a:p>
          <a:p>
            <a:pPr marL="800100" lvl="2" indent="0">
              <a:buNone/>
              <a:defRPr/>
            </a:pPr>
            <a:r>
              <a:rPr lang="en-US" sz="2200" i="1" dirty="0" smtClean="0"/>
              <a:t>(B) achieve equality of opportunity, full inclusion and integration in society, employment, independent living, and economic and social self-sufficiency. . .</a:t>
            </a:r>
            <a:endParaRPr lang="en-US" sz="2200" dirty="0"/>
          </a:p>
          <a:p>
            <a:pPr marL="0" indent="0">
              <a:buFont typeface="Wingdings" pitchFamily="2" charset="2"/>
              <a:buNone/>
              <a:defRPr/>
            </a:pPr>
            <a:endParaRPr lang="en-US" altLang="en-US" sz="2800" dirty="0" smtClean="0"/>
          </a:p>
        </p:txBody>
      </p:sp>
      <p:sp>
        <p:nvSpPr>
          <p:cNvPr id="32770" name="Title 1"/>
          <p:cNvSpPr>
            <a:spLocks noGrp="1"/>
          </p:cNvSpPr>
          <p:nvPr>
            <p:ph type="title"/>
          </p:nvPr>
        </p:nvSpPr>
        <p:spPr/>
        <p:txBody>
          <a:bodyPr/>
          <a:lstStyle/>
          <a:p>
            <a:r>
              <a:rPr lang="en-US" altLang="en-US" dirty="0" smtClean="0"/>
              <a:t>Living into Vision of Rehab Act</a:t>
            </a:r>
          </a:p>
        </p:txBody>
      </p:sp>
      <p:sp>
        <p:nvSpPr>
          <p:cNvPr id="4" name="Rectangle 3"/>
          <p:cNvSpPr>
            <a:spLocks noChangeArrowheads="1"/>
          </p:cNvSpPr>
          <p:nvPr/>
        </p:nvSpPr>
        <p:spPr bwMode="auto">
          <a:xfrm>
            <a:off x="315686" y="6477000"/>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New Community Opportunities Center at ILRU – Independent Living Research Utilization</a:t>
            </a:r>
          </a:p>
        </p:txBody>
      </p:sp>
      <p:sp>
        <p:nvSpPr>
          <p:cNvPr id="5" name="Rectangle 4"/>
          <p:cNvSpPr>
            <a:spLocks noChangeArrowheads="1"/>
          </p:cNvSpPr>
          <p:nvPr/>
        </p:nvSpPr>
        <p:spPr bwMode="auto">
          <a:xfrm>
            <a:off x="8305800" y="64579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800" b="1" dirty="0" smtClean="0"/>
              <a:t>24</a:t>
            </a:r>
            <a:endParaRPr lang="en-US" sz="800" b="1" dirty="0"/>
          </a:p>
        </p:txBody>
      </p:sp>
    </p:spTree>
    <p:extLst>
      <p:ext uri="{BB962C8B-B14F-4D97-AF65-F5344CB8AC3E}">
        <p14:creationId xmlns:p14="http://schemas.microsoft.com/office/powerpoint/2010/main" val="3961421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l"/>
            <a:r>
              <a:rPr lang="en-US" altLang="en-US" sz="2800" dirty="0" smtClean="0">
                <a:solidFill>
                  <a:srgbClr val="0033CC"/>
                </a:solidFill>
                <a:latin typeface="Arial Rounded MT Bold" panose="020F0704030504030204" pitchFamily="34" charset="0"/>
                <a:hlinkClick r:id="rId3"/>
              </a:rPr>
              <a:t>Success Stor</a:t>
            </a:r>
            <a:r>
              <a:rPr lang="en-US" altLang="en-US" sz="2800" dirty="0" smtClean="0">
                <a:solidFill>
                  <a:srgbClr val="0033CC"/>
                </a:solidFill>
                <a:latin typeface="Arial Rounded MT Bold" panose="020F0704030504030204" pitchFamily="34" charset="0"/>
              </a:rPr>
              <a:t>y: Matthew Collins</a:t>
            </a:r>
          </a:p>
        </p:txBody>
      </p:sp>
      <p:pic>
        <p:nvPicPr>
          <p:cNvPr id="1030" name="Picture 6" descr="Photo of Matthew Collins. Caption: Matt-wants a tech career in the nonprofit s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1447800"/>
            <a:ext cx="6324600" cy="46848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15686" y="6477000"/>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New Community Opportunities Center at ILRU – Independent Living Research Utilization</a:t>
            </a:r>
          </a:p>
        </p:txBody>
      </p:sp>
      <p:sp>
        <p:nvSpPr>
          <p:cNvPr id="5" name="Rectangle 4"/>
          <p:cNvSpPr>
            <a:spLocks noChangeArrowheads="1"/>
          </p:cNvSpPr>
          <p:nvPr/>
        </p:nvSpPr>
        <p:spPr bwMode="auto">
          <a:xfrm>
            <a:off x="8305800" y="64579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800" b="1" dirty="0" smtClean="0"/>
              <a:t>25</a:t>
            </a:r>
            <a:endParaRPr lang="en-US" sz="800" b="1" dirty="0"/>
          </a:p>
        </p:txBody>
      </p:sp>
    </p:spTree>
    <p:extLst>
      <p:ext uri="{BB962C8B-B14F-4D97-AF65-F5344CB8AC3E}">
        <p14:creationId xmlns:p14="http://schemas.microsoft.com/office/powerpoint/2010/main" val="3489772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610600" cy="5181600"/>
          </a:xfrm>
        </p:spPr>
        <p:txBody>
          <a:bodyPr/>
          <a:lstStyle/>
          <a:p>
            <a:pPr marL="0" indent="0">
              <a:buNone/>
            </a:pPr>
            <a:r>
              <a:rPr lang="en-US" sz="2400" dirty="0" smtClean="0"/>
              <a:t>David Hancox</a:t>
            </a:r>
          </a:p>
          <a:p>
            <a:pPr marL="0" indent="0">
              <a:buNone/>
            </a:pPr>
            <a:r>
              <a:rPr lang="en-US" sz="2400" dirty="0" smtClean="0">
                <a:hlinkClick r:id="rId2"/>
              </a:rPr>
              <a:t>davidh@mcil-mn.org</a:t>
            </a:r>
            <a:endParaRPr lang="en-US" sz="2400" dirty="0" smtClean="0"/>
          </a:p>
          <a:p>
            <a:pPr marL="0" indent="0">
              <a:buNone/>
            </a:pPr>
            <a:endParaRPr lang="en-US" sz="2400" dirty="0" smtClean="0"/>
          </a:p>
          <a:p>
            <a:pPr marL="0" indent="0">
              <a:buNone/>
            </a:pPr>
            <a:r>
              <a:rPr lang="en-US" sz="2400" dirty="0"/>
              <a:t>Abbie </a:t>
            </a:r>
            <a:r>
              <a:rPr lang="en-US" sz="2400" dirty="0" smtClean="0"/>
              <a:t>Wells-Herzog </a:t>
            </a:r>
          </a:p>
          <a:p>
            <a:pPr marL="0" indent="0">
              <a:buNone/>
            </a:pPr>
            <a:r>
              <a:rPr lang="en-US" sz="2400" dirty="0"/>
              <a:t>Minnesota Department of Employment/Economic </a:t>
            </a:r>
            <a:r>
              <a:rPr lang="en-US" sz="2400" dirty="0" smtClean="0"/>
              <a:t>Development</a:t>
            </a:r>
            <a:endParaRPr lang="en-US" sz="2400" dirty="0"/>
          </a:p>
          <a:p>
            <a:pPr marL="0" indent="0">
              <a:buNone/>
            </a:pPr>
            <a:r>
              <a:rPr lang="en-US" sz="2400" dirty="0" smtClean="0">
                <a:hlinkClick r:id="rId3"/>
              </a:rPr>
              <a:t>abbie.wells.herzog@state.mn.us</a:t>
            </a:r>
            <a:endParaRPr lang="en-US" sz="2400" dirty="0"/>
          </a:p>
        </p:txBody>
      </p:sp>
      <p:sp>
        <p:nvSpPr>
          <p:cNvPr id="3" name="Title 2"/>
          <p:cNvSpPr>
            <a:spLocks noGrp="1"/>
          </p:cNvSpPr>
          <p:nvPr>
            <p:ph type="title"/>
          </p:nvPr>
        </p:nvSpPr>
        <p:spPr/>
        <p:txBody>
          <a:bodyPr/>
          <a:lstStyle/>
          <a:p>
            <a:r>
              <a:rPr lang="en-US" dirty="0" smtClean="0"/>
              <a:t>Contact</a:t>
            </a:r>
            <a:endParaRPr lang="en-US" dirty="0"/>
          </a:p>
        </p:txBody>
      </p:sp>
      <p:sp>
        <p:nvSpPr>
          <p:cNvPr id="4" name="Rectangle 3"/>
          <p:cNvSpPr>
            <a:spLocks noChangeArrowheads="1"/>
          </p:cNvSpPr>
          <p:nvPr/>
        </p:nvSpPr>
        <p:spPr bwMode="auto">
          <a:xfrm>
            <a:off x="315686" y="6477000"/>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New Community Opportunities Center at ILRU – Independent Living Research Utilization</a:t>
            </a:r>
          </a:p>
        </p:txBody>
      </p:sp>
      <p:sp>
        <p:nvSpPr>
          <p:cNvPr id="5" name="Rectangle 4"/>
          <p:cNvSpPr>
            <a:spLocks noChangeArrowheads="1"/>
          </p:cNvSpPr>
          <p:nvPr/>
        </p:nvSpPr>
        <p:spPr bwMode="auto">
          <a:xfrm>
            <a:off x="8305800" y="64579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800" b="1" dirty="0" smtClean="0"/>
              <a:t>26</a:t>
            </a:r>
            <a:endParaRPr lang="en-US" sz="800" b="1" dirty="0"/>
          </a:p>
        </p:txBody>
      </p:sp>
    </p:spTree>
    <p:extLst>
      <p:ext uri="{BB962C8B-B14F-4D97-AF65-F5344CB8AC3E}">
        <p14:creationId xmlns:p14="http://schemas.microsoft.com/office/powerpoint/2010/main" val="1367229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6200" y="53182"/>
            <a:ext cx="8610600" cy="715962"/>
          </a:xfrm>
        </p:spPr>
        <p:txBody>
          <a:bodyPr>
            <a:noAutofit/>
          </a:bodyPr>
          <a:lstStyle/>
          <a:p>
            <a:r>
              <a:rPr lang="en-US" sz="200" dirty="0" smtClean="0">
                <a:solidFill>
                  <a:schemeClr val="bg1"/>
                </a:solidFill>
              </a:rPr>
              <a:t>Slide 17 </a:t>
            </a:r>
            <a:r>
              <a:rPr lang="en-US" dirty="0" smtClean="0"/>
              <a:t>New Community Opportunities </a:t>
            </a:r>
            <a:br>
              <a:rPr lang="en-US" dirty="0" smtClean="0"/>
            </a:br>
            <a:r>
              <a:rPr lang="en-US" dirty="0" smtClean="0"/>
              <a:t> Attribution</a:t>
            </a:r>
          </a:p>
        </p:txBody>
      </p:sp>
      <p:sp>
        <p:nvSpPr>
          <p:cNvPr id="27653" name="Content Placeholder 6" descr=" This training is presented by the New Community Opportunities Center, a national training and technical assistance project of ILRU, Independent Living Research Utilization. Support for development of this presentation was provided by the U.S. Department of Education, Rehabilitation Services Administration under grant number H400B100003. No official endorsement of the Department of Education should be inferred. Permission is granted for duplication of any portion of this slide presentation, providing that the following credit is given to the project: Developed as part of the New Community Opportunities Center at ILRU.&#10;"/>
          <p:cNvSpPr>
            <a:spLocks/>
          </p:cNvSpPr>
          <p:nvPr/>
        </p:nvSpPr>
        <p:spPr bwMode="auto">
          <a:xfrm>
            <a:off x="228600" y="1371600"/>
            <a:ext cx="8763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000066"/>
              </a:buClr>
            </a:pPr>
            <a:r>
              <a:rPr lang="en-US" sz="2200" b="0" dirty="0">
                <a:latin typeface="Tahoma" pitchFamily="34" charset="0"/>
              </a:rPr>
              <a:t>	</a:t>
            </a:r>
            <a:endParaRPr lang="en-US" sz="2400" b="0" dirty="0">
              <a:latin typeface="Tahoma" pitchFamily="34" charset="0"/>
            </a:endParaRPr>
          </a:p>
        </p:txBody>
      </p:sp>
      <p:sp>
        <p:nvSpPr>
          <p:cNvPr id="6" name="Rectangle 7"/>
          <p:cNvSpPr>
            <a:spLocks noChangeArrowheads="1"/>
          </p:cNvSpPr>
          <p:nvPr/>
        </p:nvSpPr>
        <p:spPr bwMode="auto">
          <a:xfrm>
            <a:off x="228600" y="6373813"/>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dirty="0"/>
              <a:t>New Community Opportunities Center at ILRU – Independent Living Research Utilization</a:t>
            </a:r>
          </a:p>
        </p:txBody>
      </p:sp>
      <p:sp>
        <p:nvSpPr>
          <p:cNvPr id="2" name="Content Placeholder 1"/>
          <p:cNvSpPr>
            <a:spLocks noGrp="1"/>
          </p:cNvSpPr>
          <p:nvPr>
            <p:ph idx="1"/>
          </p:nvPr>
        </p:nvSpPr>
        <p:spPr>
          <a:xfrm>
            <a:off x="304800" y="990600"/>
            <a:ext cx="8610600" cy="5181600"/>
          </a:xfrm>
        </p:spPr>
        <p:txBody>
          <a:bodyPr/>
          <a:lstStyle/>
          <a:p>
            <a:pPr marL="0" indent="0">
              <a:buNone/>
            </a:pPr>
            <a:r>
              <a:rPr lang="en-US" sz="2400" dirty="0"/>
              <a:t>This training is presented by the New Community Opportunities Center, a national training and technical assistance project of ILRU, Independent Living Research Utilization. Support for development of this presentation was provided by the U.S. Department of Education, Rehabilitation Services Administration under grant number H400B100003. No official endorsement of the Department of Education should be inferred. Permission is granted for duplication of any portion of this slide presentation, providing that the following credit is given to the project: Developed as part of the New Community Opportunities Center at ILRU.</a:t>
            </a:r>
          </a:p>
          <a:p>
            <a:endParaRPr lang="en-US" sz="2400" dirty="0"/>
          </a:p>
        </p:txBody>
      </p:sp>
      <p:sp>
        <p:nvSpPr>
          <p:cNvPr id="7" name="Rectangle 6"/>
          <p:cNvSpPr>
            <a:spLocks noChangeArrowheads="1"/>
          </p:cNvSpPr>
          <p:nvPr/>
        </p:nvSpPr>
        <p:spPr bwMode="auto">
          <a:xfrm>
            <a:off x="8305800" y="63817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800" b="1" dirty="0" smtClean="0"/>
              <a:t>27</a:t>
            </a:r>
            <a:endParaRPr lang="en-US" sz="800" b="1" dirty="0"/>
          </a:p>
        </p:txBody>
      </p:sp>
    </p:spTree>
    <p:extLst>
      <p:ext uri="{BB962C8B-B14F-4D97-AF65-F5344CB8AC3E}">
        <p14:creationId xmlns:p14="http://schemas.microsoft.com/office/powerpoint/2010/main" val="408459188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76200" y="990600"/>
            <a:ext cx="8915400" cy="2362200"/>
          </a:xfrm>
        </p:spPr>
        <p:txBody>
          <a:bodyPr/>
          <a:lstStyle/>
          <a:p>
            <a:pPr marL="457200" lvl="1" indent="0" eaLnBrk="1" hangingPunct="1">
              <a:buFont typeface="Arial" charset="0"/>
              <a:buNone/>
            </a:pPr>
            <a:endParaRPr lang="en-US" altLang="en-US" sz="2600" dirty="0" smtClean="0"/>
          </a:p>
          <a:p>
            <a:pPr marL="457200" lvl="1" indent="0" eaLnBrk="1" hangingPunct="1">
              <a:buFont typeface="Arial" charset="0"/>
              <a:buNone/>
            </a:pPr>
            <a:r>
              <a:rPr lang="en-US" altLang="en-US" sz="2600" i="1" dirty="0" smtClean="0"/>
              <a:t>To build local service capacity in mutual partnership to advance the employment and independent living of Minnesotans who require both vocational rehabilitation and independent living to achieve their goals for working and living in the community.</a:t>
            </a:r>
          </a:p>
        </p:txBody>
      </p:sp>
      <p:sp>
        <p:nvSpPr>
          <p:cNvPr id="13314" name="Rectangle 2"/>
          <p:cNvSpPr>
            <a:spLocks noGrp="1" noChangeArrowheads="1"/>
          </p:cNvSpPr>
          <p:nvPr>
            <p:ph type="title"/>
          </p:nvPr>
        </p:nvSpPr>
        <p:spPr/>
        <p:txBody>
          <a:bodyPr/>
          <a:lstStyle/>
          <a:p>
            <a:pPr eaLnBrk="1" hangingPunct="1"/>
            <a:r>
              <a:rPr lang="en-US" altLang="en-US" dirty="0" smtClean="0"/>
              <a:t>VR/IL Project</a:t>
            </a:r>
            <a:r>
              <a:rPr lang="en-US" altLang="en-US" dirty="0">
                <a:latin typeface="Tahoma" panose="020B0604030504040204" pitchFamily="34" charset="0"/>
                <a:ea typeface="Tahoma" panose="020B0604030504040204" pitchFamily="34" charset="0"/>
                <a:cs typeface="Tahoma" panose="020B0604030504040204" pitchFamily="34" charset="0"/>
              </a:rPr>
              <a:t> </a:t>
            </a:r>
            <a:r>
              <a:rPr lang="en-US" altLang="en-US" dirty="0" smtClean="0">
                <a:latin typeface="Tahoma" panose="020B0604030504040204" pitchFamily="34" charset="0"/>
                <a:ea typeface="Tahoma" panose="020B0604030504040204" pitchFamily="34" charset="0"/>
                <a:cs typeface="Tahoma" panose="020B0604030504040204" pitchFamily="34" charset="0"/>
              </a:rPr>
              <a:t>– </a:t>
            </a:r>
            <a:r>
              <a:rPr lang="en-US" altLang="en-US" dirty="0" smtClean="0"/>
              <a:t>Vision</a:t>
            </a:r>
          </a:p>
        </p:txBody>
      </p:sp>
      <p:sp>
        <p:nvSpPr>
          <p:cNvPr id="4" name="Rectangle 3"/>
          <p:cNvSpPr>
            <a:spLocks noChangeArrowheads="1"/>
          </p:cNvSpPr>
          <p:nvPr/>
        </p:nvSpPr>
        <p:spPr bwMode="auto">
          <a:xfrm>
            <a:off x="315686" y="6477000"/>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New Community Opportunities Center at ILRU – Independent Living Research Utilization</a:t>
            </a:r>
          </a:p>
        </p:txBody>
      </p:sp>
      <p:sp>
        <p:nvSpPr>
          <p:cNvPr id="5" name="Rectangle 4"/>
          <p:cNvSpPr>
            <a:spLocks noChangeArrowheads="1"/>
          </p:cNvSpPr>
          <p:nvPr/>
        </p:nvSpPr>
        <p:spPr bwMode="auto">
          <a:xfrm>
            <a:off x="8305800" y="64579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800" b="1" dirty="0"/>
              <a:t>3</a:t>
            </a:r>
          </a:p>
        </p:txBody>
      </p:sp>
    </p:spTree>
    <p:extLst>
      <p:ext uri="{BB962C8B-B14F-4D97-AF65-F5344CB8AC3E}">
        <p14:creationId xmlns:p14="http://schemas.microsoft.com/office/powerpoint/2010/main" val="4066302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534400" cy="5181600"/>
          </a:xfrm>
        </p:spPr>
        <p:txBody>
          <a:bodyPr/>
          <a:lstStyle/>
          <a:p>
            <a:pPr eaLnBrk="1" hangingPunct="1">
              <a:defRPr/>
            </a:pPr>
            <a:r>
              <a:rPr lang="en-US" dirty="0" smtClean="0"/>
              <a:t>Statewide planning meeting occurred in 2007 between VRS staff and Center staff to identify statewide issues and unmet needs that could be addressed through collaboration</a:t>
            </a:r>
          </a:p>
          <a:p>
            <a:pPr eaLnBrk="1" hangingPunct="1">
              <a:defRPr/>
            </a:pPr>
            <a:r>
              <a:rPr lang="en-US" dirty="0" smtClean="0"/>
              <a:t>Continued dialogue and exploration resulted in the submission of eight unique collaborative proposals </a:t>
            </a:r>
          </a:p>
          <a:p>
            <a:pPr eaLnBrk="1" hangingPunct="1">
              <a:defRPr/>
            </a:pPr>
            <a:r>
              <a:rPr lang="en-US" dirty="0" smtClean="0"/>
              <a:t>Each collaborative proposal was defined by local needs and approved by both VRS and IL staff</a:t>
            </a:r>
          </a:p>
        </p:txBody>
      </p:sp>
      <p:sp>
        <p:nvSpPr>
          <p:cNvPr id="14338" name="Title 1"/>
          <p:cNvSpPr>
            <a:spLocks noGrp="1"/>
          </p:cNvSpPr>
          <p:nvPr>
            <p:ph type="title"/>
          </p:nvPr>
        </p:nvSpPr>
        <p:spPr/>
        <p:txBody>
          <a:bodyPr/>
          <a:lstStyle/>
          <a:p>
            <a:pPr eaLnBrk="1" hangingPunct="1"/>
            <a:r>
              <a:rPr lang="en-US" altLang="en-US" dirty="0" smtClean="0"/>
              <a:t>VR/IL Project – History</a:t>
            </a:r>
          </a:p>
        </p:txBody>
      </p:sp>
      <p:sp>
        <p:nvSpPr>
          <p:cNvPr id="4" name="Rectangle 3"/>
          <p:cNvSpPr>
            <a:spLocks noChangeArrowheads="1"/>
          </p:cNvSpPr>
          <p:nvPr/>
        </p:nvSpPr>
        <p:spPr bwMode="auto">
          <a:xfrm>
            <a:off x="315686" y="6477000"/>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New Community Opportunities Center at ILRU – Independent Living Research Utilization</a:t>
            </a:r>
          </a:p>
        </p:txBody>
      </p:sp>
      <p:sp>
        <p:nvSpPr>
          <p:cNvPr id="5" name="Rectangle 4"/>
          <p:cNvSpPr>
            <a:spLocks noChangeArrowheads="1"/>
          </p:cNvSpPr>
          <p:nvPr/>
        </p:nvSpPr>
        <p:spPr bwMode="auto">
          <a:xfrm>
            <a:off x="8305800" y="64579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800" b="1" dirty="0"/>
              <a:t>4</a:t>
            </a:r>
          </a:p>
        </p:txBody>
      </p:sp>
    </p:spTree>
    <p:extLst>
      <p:ext uri="{BB962C8B-B14F-4D97-AF65-F5344CB8AC3E}">
        <p14:creationId xmlns:p14="http://schemas.microsoft.com/office/powerpoint/2010/main" val="2435437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10600" cy="5181600"/>
          </a:xfrm>
        </p:spPr>
        <p:txBody>
          <a:bodyPr/>
          <a:lstStyle/>
          <a:p>
            <a:r>
              <a:rPr lang="en-US" dirty="0" smtClean="0"/>
              <a:t>IL needs are assessed during intake process, simultaneous to the consumer’s VR needs.</a:t>
            </a:r>
          </a:p>
          <a:p>
            <a:r>
              <a:rPr lang="en-US" dirty="0" smtClean="0"/>
              <a:t>Services occur simultaneously, in a parallel fashion.</a:t>
            </a:r>
          </a:p>
          <a:p>
            <a:r>
              <a:rPr lang="en-US" dirty="0" smtClean="0"/>
              <a:t>Progress and outcomes are reported in Workforce 1; an internal data base.</a:t>
            </a:r>
          </a:p>
          <a:p>
            <a:r>
              <a:rPr lang="en-US" dirty="0" smtClean="0"/>
              <a:t>Frequent and regular communication is critical between the IL Specialist and VR Counselor to ensure appropriate progress and reporting.</a:t>
            </a:r>
          </a:p>
          <a:p>
            <a:r>
              <a:rPr lang="en-US" dirty="0" smtClean="0"/>
              <a:t>Critical piece is the co-location, creating immediacy of availability. MCIL staff are embedded at the workforce centers—an integral part of that team.</a:t>
            </a:r>
            <a:endParaRPr lang="en-US" dirty="0"/>
          </a:p>
        </p:txBody>
      </p:sp>
      <p:sp>
        <p:nvSpPr>
          <p:cNvPr id="2" name="Title 1"/>
          <p:cNvSpPr>
            <a:spLocks noGrp="1"/>
          </p:cNvSpPr>
          <p:nvPr>
            <p:ph type="title"/>
          </p:nvPr>
        </p:nvSpPr>
        <p:spPr/>
        <p:txBody>
          <a:bodyPr/>
          <a:lstStyle/>
          <a:p>
            <a:r>
              <a:rPr lang="en-US" dirty="0" smtClean="0"/>
              <a:t>How it Works</a:t>
            </a:r>
            <a:endParaRPr lang="en-US" dirty="0"/>
          </a:p>
        </p:txBody>
      </p:sp>
      <p:sp>
        <p:nvSpPr>
          <p:cNvPr id="4" name="Rectangle 3"/>
          <p:cNvSpPr>
            <a:spLocks noChangeArrowheads="1"/>
          </p:cNvSpPr>
          <p:nvPr/>
        </p:nvSpPr>
        <p:spPr bwMode="auto">
          <a:xfrm>
            <a:off x="315686" y="6477000"/>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New Community Opportunities Center at ILRU – Independent Living Research Utilization</a:t>
            </a:r>
          </a:p>
        </p:txBody>
      </p:sp>
      <p:sp>
        <p:nvSpPr>
          <p:cNvPr id="5" name="Rectangle 4"/>
          <p:cNvSpPr>
            <a:spLocks noChangeArrowheads="1"/>
          </p:cNvSpPr>
          <p:nvPr/>
        </p:nvSpPr>
        <p:spPr bwMode="auto">
          <a:xfrm>
            <a:off x="8305800" y="64579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800" b="1" dirty="0"/>
              <a:t>5</a:t>
            </a:r>
          </a:p>
        </p:txBody>
      </p:sp>
    </p:spTree>
    <p:extLst>
      <p:ext uri="{BB962C8B-B14F-4D97-AF65-F5344CB8AC3E}">
        <p14:creationId xmlns:p14="http://schemas.microsoft.com/office/powerpoint/2010/main" val="63233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defRPr/>
            </a:pPr>
            <a:r>
              <a:rPr lang="en-US" dirty="0" smtClean="0"/>
              <a:t>Request for </a:t>
            </a:r>
            <a:r>
              <a:rPr lang="en-US" dirty="0"/>
              <a:t>p</a:t>
            </a:r>
            <a:r>
              <a:rPr lang="en-US" dirty="0" smtClean="0"/>
              <a:t>roposal </a:t>
            </a:r>
            <a:r>
              <a:rPr lang="en-US" dirty="0"/>
              <a:t>p</a:t>
            </a:r>
            <a:r>
              <a:rPr lang="en-US" dirty="0" smtClean="0"/>
              <a:t>rocess (RFP)</a:t>
            </a:r>
          </a:p>
          <a:p>
            <a:pPr marL="0" indent="0" eaLnBrk="1" hangingPunct="1">
              <a:buFont typeface="Wingdings" pitchFamily="2" charset="2"/>
              <a:buNone/>
              <a:defRPr/>
            </a:pPr>
            <a:endParaRPr lang="en-US" dirty="0" smtClean="0"/>
          </a:p>
          <a:p>
            <a:pPr eaLnBrk="1" hangingPunct="1">
              <a:defRPr/>
            </a:pPr>
            <a:r>
              <a:rPr lang="en-US" dirty="0" smtClean="0"/>
              <a:t>VRS/Social Security Program Income</a:t>
            </a:r>
          </a:p>
          <a:p>
            <a:pPr marL="0" indent="0" eaLnBrk="1" hangingPunct="1">
              <a:buFont typeface="Wingdings" pitchFamily="2" charset="2"/>
              <a:buNone/>
              <a:defRPr/>
            </a:pPr>
            <a:endParaRPr lang="en-US" dirty="0" smtClean="0"/>
          </a:p>
          <a:p>
            <a:pPr eaLnBrk="1" hangingPunct="1">
              <a:defRPr/>
            </a:pPr>
            <a:r>
              <a:rPr lang="en-US" dirty="0" smtClean="0"/>
              <a:t>Initially a three-year period</a:t>
            </a:r>
          </a:p>
          <a:p>
            <a:pPr marL="0" indent="0" eaLnBrk="1" hangingPunct="1">
              <a:buFont typeface="Wingdings" pitchFamily="2" charset="2"/>
              <a:buNone/>
              <a:defRPr/>
            </a:pPr>
            <a:endParaRPr lang="en-US" dirty="0" smtClean="0"/>
          </a:p>
          <a:p>
            <a:pPr eaLnBrk="1" hangingPunct="1">
              <a:defRPr/>
            </a:pPr>
            <a:r>
              <a:rPr lang="en-US" dirty="0" smtClean="0"/>
              <a:t>Funding was defined by local needs, rather than a prescribed dollar amount</a:t>
            </a:r>
          </a:p>
          <a:p>
            <a:pPr marL="0" indent="0" eaLnBrk="1" hangingPunct="1">
              <a:buFont typeface="Wingdings" pitchFamily="2" charset="2"/>
              <a:buNone/>
              <a:defRPr/>
            </a:pPr>
            <a:endParaRPr lang="en-US" dirty="0" smtClean="0"/>
          </a:p>
          <a:p>
            <a:pPr marL="0" indent="0" eaLnBrk="1" hangingPunct="1">
              <a:buFont typeface="Wingdings" pitchFamily="2" charset="2"/>
              <a:buNone/>
              <a:defRPr/>
            </a:pPr>
            <a:endParaRPr lang="en-US" dirty="0" smtClean="0"/>
          </a:p>
          <a:p>
            <a:pPr eaLnBrk="1" hangingPunct="1">
              <a:defRPr/>
            </a:pPr>
            <a:endParaRPr lang="en-US" dirty="0"/>
          </a:p>
        </p:txBody>
      </p:sp>
      <p:sp>
        <p:nvSpPr>
          <p:cNvPr id="15362" name="Title 1"/>
          <p:cNvSpPr>
            <a:spLocks noGrp="1"/>
          </p:cNvSpPr>
          <p:nvPr>
            <p:ph type="title"/>
          </p:nvPr>
        </p:nvSpPr>
        <p:spPr/>
        <p:txBody>
          <a:bodyPr/>
          <a:lstStyle/>
          <a:p>
            <a:pPr eaLnBrk="1" hangingPunct="1"/>
            <a:r>
              <a:rPr lang="en-US" altLang="en-US" dirty="0" smtClean="0"/>
              <a:t>VR/IL Project – Funding</a:t>
            </a:r>
          </a:p>
        </p:txBody>
      </p:sp>
      <p:sp>
        <p:nvSpPr>
          <p:cNvPr id="4" name="Rectangle 3"/>
          <p:cNvSpPr>
            <a:spLocks noChangeArrowheads="1"/>
          </p:cNvSpPr>
          <p:nvPr/>
        </p:nvSpPr>
        <p:spPr bwMode="auto">
          <a:xfrm>
            <a:off x="315686" y="6477000"/>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New Community Opportunities Center at ILRU – Independent Living Research Utilization</a:t>
            </a:r>
          </a:p>
        </p:txBody>
      </p:sp>
      <p:sp>
        <p:nvSpPr>
          <p:cNvPr id="5" name="Rectangle 4"/>
          <p:cNvSpPr>
            <a:spLocks noChangeArrowheads="1"/>
          </p:cNvSpPr>
          <p:nvPr/>
        </p:nvSpPr>
        <p:spPr bwMode="auto">
          <a:xfrm>
            <a:off x="8305800" y="64579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800" b="1" dirty="0" smtClean="0"/>
              <a:t>6</a:t>
            </a:r>
            <a:endParaRPr lang="en-US" sz="800" b="1" dirty="0"/>
          </a:p>
        </p:txBody>
      </p:sp>
    </p:spTree>
    <p:extLst>
      <p:ext uri="{BB962C8B-B14F-4D97-AF65-F5344CB8AC3E}">
        <p14:creationId xmlns:p14="http://schemas.microsoft.com/office/powerpoint/2010/main" val="558244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152400" y="990600"/>
            <a:ext cx="8839200" cy="5181600"/>
          </a:xfrm>
        </p:spPr>
        <p:txBody>
          <a:bodyPr/>
          <a:lstStyle/>
          <a:p>
            <a:r>
              <a:rPr lang="en-US" altLang="en-US" sz="2800" dirty="0" smtClean="0"/>
              <a:t>Time-limited demonstration project </a:t>
            </a:r>
          </a:p>
          <a:p>
            <a:r>
              <a:rPr lang="en-US" altLang="en-US" sz="2800" dirty="0" smtClean="0"/>
              <a:t>Future of the collaboration depends on the success of local projects and impact on employment</a:t>
            </a:r>
          </a:p>
          <a:p>
            <a:r>
              <a:rPr lang="en-US" altLang="en-US" sz="2800" dirty="0" smtClean="0"/>
              <a:t>Collaborators were given considerable latitude to define the scope of services</a:t>
            </a:r>
          </a:p>
          <a:p>
            <a:r>
              <a:rPr lang="en-US" altLang="en-US" sz="2800" dirty="0" smtClean="0"/>
              <a:t>A wide variety of services and service models were submitted</a:t>
            </a:r>
          </a:p>
          <a:p>
            <a:endParaRPr lang="en-US" altLang="en-US" sz="2800" dirty="0" smtClean="0"/>
          </a:p>
        </p:txBody>
      </p:sp>
      <p:sp>
        <p:nvSpPr>
          <p:cNvPr id="16386" name="Title 1"/>
          <p:cNvSpPr>
            <a:spLocks noGrp="1"/>
          </p:cNvSpPr>
          <p:nvPr>
            <p:ph type="title"/>
          </p:nvPr>
        </p:nvSpPr>
        <p:spPr/>
        <p:txBody>
          <a:bodyPr/>
          <a:lstStyle/>
          <a:p>
            <a:r>
              <a:rPr lang="en-US" altLang="en-US" dirty="0" smtClean="0"/>
              <a:t>First Three Years</a:t>
            </a:r>
          </a:p>
        </p:txBody>
      </p:sp>
      <p:sp>
        <p:nvSpPr>
          <p:cNvPr id="4" name="Rectangle 3"/>
          <p:cNvSpPr>
            <a:spLocks noChangeArrowheads="1"/>
          </p:cNvSpPr>
          <p:nvPr/>
        </p:nvSpPr>
        <p:spPr bwMode="auto">
          <a:xfrm>
            <a:off x="315686" y="6477000"/>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New Community Opportunities Center at ILRU – Independent Living Research Utilization</a:t>
            </a:r>
          </a:p>
        </p:txBody>
      </p:sp>
      <p:sp>
        <p:nvSpPr>
          <p:cNvPr id="5" name="Rectangle 4"/>
          <p:cNvSpPr>
            <a:spLocks noChangeArrowheads="1"/>
          </p:cNvSpPr>
          <p:nvPr/>
        </p:nvSpPr>
        <p:spPr bwMode="auto">
          <a:xfrm>
            <a:off x="8305800" y="64579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800" b="1" dirty="0"/>
              <a:t>7</a:t>
            </a:r>
          </a:p>
        </p:txBody>
      </p:sp>
    </p:spTree>
    <p:extLst>
      <p:ext uri="{BB962C8B-B14F-4D97-AF65-F5344CB8AC3E}">
        <p14:creationId xmlns:p14="http://schemas.microsoft.com/office/powerpoint/2010/main" val="1429528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381000" y="990600"/>
            <a:ext cx="8458200" cy="5181600"/>
          </a:xfrm>
        </p:spPr>
        <p:txBody>
          <a:bodyPr/>
          <a:lstStyle/>
          <a:p>
            <a:r>
              <a:rPr lang="en-US" altLang="en-US" dirty="0" smtClean="0"/>
              <a:t>Decline in program income</a:t>
            </a:r>
          </a:p>
          <a:p>
            <a:r>
              <a:rPr lang="en-US" altLang="en-US" dirty="0" smtClean="0"/>
              <a:t>Looming state budget crisis</a:t>
            </a:r>
          </a:p>
          <a:p>
            <a:r>
              <a:rPr lang="en-US" altLang="en-US" dirty="0" smtClean="0"/>
              <a:t>Refocusing the collaboration</a:t>
            </a:r>
          </a:p>
          <a:p>
            <a:r>
              <a:rPr lang="en-US" altLang="en-US" dirty="0" smtClean="0"/>
              <a:t>Funding for 9-month projects</a:t>
            </a:r>
          </a:p>
          <a:p>
            <a:r>
              <a:rPr lang="en-US" altLang="en-US" dirty="0" smtClean="0"/>
              <a:t>Targeting VRS consumers</a:t>
            </a:r>
          </a:p>
          <a:p>
            <a:r>
              <a:rPr lang="en-US" altLang="en-US" dirty="0" smtClean="0"/>
              <a:t>Emphasis on co-location</a:t>
            </a:r>
          </a:p>
        </p:txBody>
      </p:sp>
      <p:sp>
        <p:nvSpPr>
          <p:cNvPr id="17410" name="Title 1"/>
          <p:cNvSpPr>
            <a:spLocks noGrp="1"/>
          </p:cNvSpPr>
          <p:nvPr>
            <p:ph type="title"/>
          </p:nvPr>
        </p:nvSpPr>
        <p:spPr/>
        <p:txBody>
          <a:bodyPr/>
          <a:lstStyle/>
          <a:p>
            <a:r>
              <a:rPr lang="en-US" altLang="en-US" dirty="0" smtClean="0"/>
              <a:t>Year 4 (Change and Challenge)</a:t>
            </a:r>
          </a:p>
        </p:txBody>
      </p:sp>
      <p:sp>
        <p:nvSpPr>
          <p:cNvPr id="4" name="Rectangle 3"/>
          <p:cNvSpPr>
            <a:spLocks noChangeArrowheads="1"/>
          </p:cNvSpPr>
          <p:nvPr/>
        </p:nvSpPr>
        <p:spPr bwMode="auto">
          <a:xfrm>
            <a:off x="315686" y="6477000"/>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New Community Opportunities Center at ILRU – Independent Living Research Utilization</a:t>
            </a:r>
          </a:p>
        </p:txBody>
      </p:sp>
      <p:sp>
        <p:nvSpPr>
          <p:cNvPr id="5" name="Rectangle 4"/>
          <p:cNvSpPr>
            <a:spLocks noChangeArrowheads="1"/>
          </p:cNvSpPr>
          <p:nvPr/>
        </p:nvSpPr>
        <p:spPr bwMode="auto">
          <a:xfrm>
            <a:off x="8305800" y="64579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800" b="1" dirty="0"/>
              <a:t>8</a:t>
            </a:r>
          </a:p>
        </p:txBody>
      </p:sp>
    </p:spTree>
    <p:extLst>
      <p:ext uri="{BB962C8B-B14F-4D97-AF65-F5344CB8AC3E}">
        <p14:creationId xmlns:p14="http://schemas.microsoft.com/office/powerpoint/2010/main" val="3939923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Year 5 (Uncertainty to Stability)</a:t>
            </a:r>
          </a:p>
        </p:txBody>
      </p:sp>
      <p:sp>
        <p:nvSpPr>
          <p:cNvPr id="3" name="Content Placeholder 2"/>
          <p:cNvSpPr>
            <a:spLocks noGrp="1"/>
          </p:cNvSpPr>
          <p:nvPr>
            <p:ph idx="1"/>
          </p:nvPr>
        </p:nvSpPr>
        <p:spPr/>
        <p:txBody>
          <a:bodyPr/>
          <a:lstStyle/>
          <a:p>
            <a:pPr>
              <a:defRPr/>
            </a:pPr>
            <a:r>
              <a:rPr lang="en-US" dirty="0" smtClean="0"/>
              <a:t>Funding becomes available to continue all eight collaborations</a:t>
            </a:r>
          </a:p>
          <a:p>
            <a:pPr>
              <a:defRPr/>
            </a:pPr>
            <a:r>
              <a:rPr lang="en-US" dirty="0" smtClean="0"/>
              <a:t>Continued co-location model and services to VRS consumers</a:t>
            </a:r>
          </a:p>
          <a:p>
            <a:pPr>
              <a:defRPr/>
            </a:pPr>
            <a:r>
              <a:rPr lang="en-US" dirty="0" smtClean="0"/>
              <a:t>Impact and effectiveness of collaboration becomes apparent in increased employment outcomes</a:t>
            </a:r>
          </a:p>
          <a:p>
            <a:pPr>
              <a:defRPr/>
            </a:pPr>
            <a:r>
              <a:rPr lang="en-US" dirty="0" smtClean="0"/>
              <a:t>VRS and IL staff recognize collaboration as both helpful and essential </a:t>
            </a:r>
          </a:p>
          <a:p>
            <a:pPr>
              <a:defRPr/>
            </a:pPr>
            <a:r>
              <a:rPr lang="en-US" dirty="0" smtClean="0"/>
              <a:t>Key legislators see positive impact on customer success and support continuing the collaboration</a:t>
            </a:r>
            <a:endParaRPr lang="en-US" dirty="0"/>
          </a:p>
        </p:txBody>
      </p:sp>
      <p:sp>
        <p:nvSpPr>
          <p:cNvPr id="4" name="Rectangle 3"/>
          <p:cNvSpPr>
            <a:spLocks noChangeArrowheads="1"/>
          </p:cNvSpPr>
          <p:nvPr/>
        </p:nvSpPr>
        <p:spPr bwMode="auto">
          <a:xfrm>
            <a:off x="315686" y="6477000"/>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New Community Opportunities Center at ILRU – Independent Living Research Utilization</a:t>
            </a:r>
          </a:p>
        </p:txBody>
      </p:sp>
      <p:sp>
        <p:nvSpPr>
          <p:cNvPr id="5" name="Rectangle 4"/>
          <p:cNvSpPr>
            <a:spLocks noChangeArrowheads="1"/>
          </p:cNvSpPr>
          <p:nvPr/>
        </p:nvSpPr>
        <p:spPr bwMode="auto">
          <a:xfrm>
            <a:off x="8305800" y="64579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800" b="1" dirty="0"/>
              <a:t>9</a:t>
            </a:r>
          </a:p>
        </p:txBody>
      </p:sp>
    </p:spTree>
    <p:extLst>
      <p:ext uri="{BB962C8B-B14F-4D97-AF65-F5344CB8AC3E}">
        <p14:creationId xmlns:p14="http://schemas.microsoft.com/office/powerpoint/2010/main" val="109333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1661</Words>
  <Application>Microsoft Office PowerPoint</Application>
  <PresentationFormat>On-screen Show (4:3)</PresentationFormat>
  <Paragraphs>237</Paragraphs>
  <Slides>27</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ＭＳ Ｐゴシック</vt:lpstr>
      <vt:lpstr>Arial</vt:lpstr>
      <vt:lpstr>Arial Rounded MT Bold</vt:lpstr>
      <vt:lpstr>Calibri</vt:lpstr>
      <vt:lpstr>Tahoma</vt:lpstr>
      <vt:lpstr>Wingdings</vt:lpstr>
      <vt:lpstr>Office Theme</vt:lpstr>
      <vt:lpstr>New Community Opportunities Center at ILRU Presents… </vt:lpstr>
      <vt:lpstr>VR/IL Project – Impetus</vt:lpstr>
      <vt:lpstr>VR/IL Project – Vision</vt:lpstr>
      <vt:lpstr>VR/IL Project – History</vt:lpstr>
      <vt:lpstr>How it Works</vt:lpstr>
      <vt:lpstr>VR/IL Project – Funding</vt:lpstr>
      <vt:lpstr>First Three Years</vt:lpstr>
      <vt:lpstr>Year 4 (Change and Challenge)</vt:lpstr>
      <vt:lpstr>Year 5 (Uncertainty to Stability)</vt:lpstr>
      <vt:lpstr>Year 6 and Today </vt:lpstr>
      <vt:lpstr>Funding History</vt:lpstr>
      <vt:lpstr>Tracking IL Services and Outcomes</vt:lpstr>
      <vt:lpstr>VR/IL Project – Example Services</vt:lpstr>
      <vt:lpstr>Success Story Jordan Feldick</vt:lpstr>
      <vt:lpstr>Consumers Exiting After Receiving VR and IL Services</vt:lpstr>
      <vt:lpstr>VR/IL Collaboration Summary of Services (January 1, 2011 - September 30, 2013) </vt:lpstr>
      <vt:lpstr>VRS/IL Project – Survey Results</vt:lpstr>
      <vt:lpstr>VRS/IL Project – Survey Results, cont’d.</vt:lpstr>
      <vt:lpstr>VRS/IL Project – Survey Results, cont’d. 2</vt:lpstr>
      <vt:lpstr>VRS/IL Project – Survey Results, cont’d. 3</vt:lpstr>
      <vt:lpstr>VRS/IL Project – Summary</vt:lpstr>
      <vt:lpstr>VRS/IL Project – Summary, cont’d.</vt:lpstr>
      <vt:lpstr>A True Collaboration</vt:lpstr>
      <vt:lpstr>Living into Vision of Rehab Act</vt:lpstr>
      <vt:lpstr>Success Story: Matthew Collins</vt:lpstr>
      <vt:lpstr>Contact</vt:lpstr>
      <vt:lpstr>Slide 17 New Community Opportunities   Attribution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dc:creator>
  <cp:lastModifiedBy>Elhardt, Marjorie</cp:lastModifiedBy>
  <cp:revision>35</cp:revision>
  <cp:lastPrinted>2014-07-21T14:41:42Z</cp:lastPrinted>
  <dcterms:created xsi:type="dcterms:W3CDTF">2014-03-13T15:47:29Z</dcterms:created>
  <dcterms:modified xsi:type="dcterms:W3CDTF">2014-07-29T19:10:37Z</dcterms:modified>
</cp:coreProperties>
</file>