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314" r:id="rId2"/>
    <p:sldId id="315" r:id="rId3"/>
    <p:sldId id="316" r:id="rId4"/>
    <p:sldId id="317" r:id="rId5"/>
    <p:sldId id="318" r:id="rId6"/>
    <p:sldId id="319"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27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66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98" autoAdjust="0"/>
    <p:restoredTop sz="94671" autoAdjust="0"/>
  </p:normalViewPr>
  <p:slideViewPr>
    <p:cSldViewPr>
      <p:cViewPr varScale="1">
        <p:scale>
          <a:sx n="75" d="100"/>
          <a:sy n="75" d="100"/>
        </p:scale>
        <p:origin x="1314" y="66"/>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001928-0062-4440-9B34-AFD0EBA64CF5}" type="datetimeFigureOut">
              <a:rPr lang="en-US" smtClean="0"/>
              <a:pPr/>
              <a:t>7/29/2014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309AF7-B1D0-4A14-9B96-720FF3C67A52}" type="slidenum">
              <a:rPr lang="en-US" smtClean="0"/>
              <a:pPr/>
              <a:t>‹#›</a:t>
            </a:fld>
            <a:endParaRPr lang="en-US"/>
          </a:p>
        </p:txBody>
      </p:sp>
    </p:spTree>
    <p:extLst>
      <p:ext uri="{BB962C8B-B14F-4D97-AF65-F5344CB8AC3E}">
        <p14:creationId xmlns:p14="http://schemas.microsoft.com/office/powerpoint/2010/main" val="2952896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9309AF7-B1D0-4A14-9B96-720FF3C67A52}" type="slidenum">
              <a:rPr lang="en-US" smtClean="0"/>
              <a:pPr/>
              <a:t>12</a:t>
            </a:fld>
            <a:endParaRPr lang="en-US"/>
          </a:p>
        </p:txBody>
      </p:sp>
    </p:spTree>
    <p:extLst>
      <p:ext uri="{BB962C8B-B14F-4D97-AF65-F5344CB8AC3E}">
        <p14:creationId xmlns:p14="http://schemas.microsoft.com/office/powerpoint/2010/main" val="1447062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latin typeface="Arial" pitchFamily="34" charset="0"/>
            </a:endParaRPr>
          </a:p>
        </p:txBody>
      </p:sp>
      <p:sp>
        <p:nvSpPr>
          <p:cNvPr id="3379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800" b="1">
                <a:solidFill>
                  <a:schemeClr val="tx1"/>
                </a:solidFill>
                <a:latin typeface="Arial" pitchFamily="34" charset="0"/>
              </a:defRPr>
            </a:lvl1pPr>
            <a:lvl2pPr marL="696942" indent="-268054" eaLnBrk="0" hangingPunct="0">
              <a:defRPr sz="1800" b="1">
                <a:solidFill>
                  <a:schemeClr val="tx1"/>
                </a:solidFill>
                <a:latin typeface="Arial" pitchFamily="34" charset="0"/>
              </a:defRPr>
            </a:lvl2pPr>
            <a:lvl3pPr marL="1072219" indent="-214444" eaLnBrk="0" hangingPunct="0">
              <a:defRPr sz="1800" b="1">
                <a:solidFill>
                  <a:schemeClr val="tx1"/>
                </a:solidFill>
                <a:latin typeface="Arial" pitchFamily="34" charset="0"/>
              </a:defRPr>
            </a:lvl3pPr>
            <a:lvl4pPr marL="1501106" indent="-214444" eaLnBrk="0" hangingPunct="0">
              <a:defRPr sz="1800" b="1">
                <a:solidFill>
                  <a:schemeClr val="tx1"/>
                </a:solidFill>
                <a:latin typeface="Arial" pitchFamily="34" charset="0"/>
              </a:defRPr>
            </a:lvl4pPr>
            <a:lvl5pPr marL="1929993" indent="-214444" eaLnBrk="0" hangingPunct="0">
              <a:defRPr sz="1800" b="1">
                <a:solidFill>
                  <a:schemeClr val="tx1"/>
                </a:solidFill>
                <a:latin typeface="Arial" pitchFamily="34" charset="0"/>
              </a:defRPr>
            </a:lvl5pPr>
            <a:lvl6pPr marL="2358881" indent="-214444" eaLnBrk="0" fontAlgn="base" hangingPunct="0">
              <a:spcBef>
                <a:spcPct val="0"/>
              </a:spcBef>
              <a:spcAft>
                <a:spcPct val="0"/>
              </a:spcAft>
              <a:defRPr sz="1800" b="1">
                <a:solidFill>
                  <a:schemeClr val="tx1"/>
                </a:solidFill>
                <a:latin typeface="Arial" pitchFamily="34" charset="0"/>
              </a:defRPr>
            </a:lvl6pPr>
            <a:lvl7pPr marL="2787768" indent="-214444" eaLnBrk="0" fontAlgn="base" hangingPunct="0">
              <a:spcBef>
                <a:spcPct val="0"/>
              </a:spcBef>
              <a:spcAft>
                <a:spcPct val="0"/>
              </a:spcAft>
              <a:defRPr sz="1800" b="1">
                <a:solidFill>
                  <a:schemeClr val="tx1"/>
                </a:solidFill>
                <a:latin typeface="Arial" pitchFamily="34" charset="0"/>
              </a:defRPr>
            </a:lvl7pPr>
            <a:lvl8pPr marL="3216656" indent="-214444" eaLnBrk="0" fontAlgn="base" hangingPunct="0">
              <a:spcBef>
                <a:spcPct val="0"/>
              </a:spcBef>
              <a:spcAft>
                <a:spcPct val="0"/>
              </a:spcAft>
              <a:defRPr sz="1800" b="1">
                <a:solidFill>
                  <a:schemeClr val="tx1"/>
                </a:solidFill>
                <a:latin typeface="Arial" pitchFamily="34" charset="0"/>
              </a:defRPr>
            </a:lvl8pPr>
            <a:lvl9pPr marL="3645543" indent="-214444" eaLnBrk="0" fontAlgn="base" hangingPunct="0">
              <a:spcBef>
                <a:spcPct val="0"/>
              </a:spcBef>
              <a:spcAft>
                <a:spcPct val="0"/>
              </a:spcAft>
              <a:defRPr sz="1800" b="1">
                <a:solidFill>
                  <a:schemeClr val="tx1"/>
                </a:solidFill>
                <a:latin typeface="Arial" pitchFamily="34" charset="0"/>
              </a:defRPr>
            </a:lvl9pPr>
          </a:lstStyle>
          <a:p>
            <a:pPr eaLnBrk="1" hangingPunct="1"/>
            <a:fld id="{F21BB868-27E2-4694-AE34-0B3BF8C84213}" type="slidenum">
              <a:rPr lang="en-US" sz="1100" b="0"/>
              <a:pPr eaLnBrk="1" hangingPunct="1"/>
              <a:t>26</a:t>
            </a:fld>
            <a:endParaRPr lang="en-US" sz="1100" b="0"/>
          </a:p>
        </p:txBody>
      </p:sp>
    </p:spTree>
    <p:extLst>
      <p:ext uri="{BB962C8B-B14F-4D97-AF65-F5344CB8AC3E}">
        <p14:creationId xmlns:p14="http://schemas.microsoft.com/office/powerpoint/2010/main" val="2918769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915400" cy="5181600"/>
          </a:xfrm>
          <a:prstGeom prst="rect">
            <a:avLst/>
          </a:prstGeom>
        </p:spPr>
        <p:txBody>
          <a:bodyPr/>
          <a:lstStyle>
            <a:lvl1pPr>
              <a:defRPr sz="26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152400" y="152400"/>
            <a:ext cx="7924800" cy="715962"/>
          </a:xfrm>
          <a:prstGeom prst="rect">
            <a:avLst/>
          </a:prstGeom>
        </p:spPr>
        <p:txBody>
          <a:bodyPr>
            <a:normAutofit/>
          </a:bodyPr>
          <a:lstStyle>
            <a:lvl1pPr algn="l">
              <a:defRPr sz="2800" b="1">
                <a:solidFill>
                  <a:srgbClr val="333399"/>
                </a:solidFill>
                <a:latin typeface="Arial Rounded MT Bold" panose="020F0704030504030204" pitchFamily="34" charset="0"/>
              </a:defRPr>
            </a:lvl1pPr>
          </a:lstStyle>
          <a:p>
            <a:r>
              <a:rPr lang="en-US" smtClean="0"/>
              <a:t>Click to edit Master title style</a:t>
            </a:r>
            <a:endParaRPr lang="en-US"/>
          </a:p>
        </p:txBody>
      </p:sp>
      <p:sp>
        <p:nvSpPr>
          <p:cNvPr id="5" name="Footer Placeholder 4"/>
          <p:cNvSpPr>
            <a:spLocks noGrp="1"/>
          </p:cNvSpPr>
          <p:nvPr>
            <p:ph type="ftr" sz="quarter" idx="11"/>
          </p:nvPr>
        </p:nvSpPr>
        <p:spPr>
          <a:xfrm>
            <a:off x="152400" y="6416675"/>
            <a:ext cx="58674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6" name="Slide Number Placeholder 5"/>
          <p:cNvSpPr>
            <a:spLocks noGrp="1"/>
          </p:cNvSpPr>
          <p:nvPr>
            <p:ph type="sldNum" sz="quarter" idx="12"/>
          </p:nvPr>
        </p:nvSpPr>
        <p:spPr>
          <a:xfrm>
            <a:off x="6705600" y="6356350"/>
            <a:ext cx="2362200" cy="365125"/>
          </a:xfrm>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1907250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7848600" cy="639762"/>
          </a:xfrm>
          <a:prstGeom prst="rect">
            <a:avLst/>
          </a:prstGeom>
        </p:spPr>
        <p:txBody>
          <a:bodyPr>
            <a:normAutofit/>
          </a:bodyPr>
          <a:lstStyle>
            <a:lvl1pPr algn="l">
              <a:defRPr sz="2800" b="1">
                <a:solidFill>
                  <a:schemeClr val="tx2"/>
                </a:solidFill>
                <a:latin typeface="Arial Rounded MT Bold" panose="020F070403050403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52400" y="1219200"/>
            <a:ext cx="43434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19200"/>
            <a:ext cx="4267200" cy="4906963"/>
          </a:xfrm>
          <a:prstGeom prst="rect">
            <a:avLst/>
          </a:prstGeo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1800">
                <a:latin typeface="Tahoma" panose="020B0604030504040204" pitchFamily="34" charset="0"/>
                <a:ea typeface="Tahoma" panose="020B0604030504040204" pitchFamily="34" charset="0"/>
                <a:cs typeface="Tahoma" panose="020B0604030504040204" pitchFamily="34" charset="0"/>
              </a:defRPr>
            </a:lvl3pPr>
            <a:lvl4pPr>
              <a:defRPr sz="1600">
                <a:latin typeface="Tahoma" panose="020B0604030504040204" pitchFamily="34" charset="0"/>
                <a:ea typeface="Tahoma" panose="020B0604030504040204" pitchFamily="34" charset="0"/>
                <a:cs typeface="Tahoma" panose="020B0604030504040204" pitchFamily="34" charset="0"/>
              </a:defRPr>
            </a:lvl4pPr>
            <a:lvl5pPr>
              <a:defRPr sz="16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304800" y="6340475"/>
            <a:ext cx="6019800" cy="365125"/>
          </a:xfrm>
        </p:spPr>
        <p:txBody>
          <a:bodyPr/>
          <a:lstStyle>
            <a:lvl1pPr algn="l">
              <a:defRPr sz="800">
                <a:latin typeface="Tahoma" panose="020B0604030504040204" pitchFamily="34" charset="0"/>
                <a:ea typeface="Tahoma" panose="020B0604030504040204" pitchFamily="34" charset="0"/>
                <a:cs typeface="Tahoma" panose="020B0604030504040204" pitchFamily="34" charset="0"/>
              </a:defRPr>
            </a:lvl1pPr>
          </a:lstStyle>
          <a:p>
            <a:r>
              <a:rPr lang="en-US" smtClean="0"/>
              <a:t>New Community Opportunities Center at ILRU – Independent Living Research Utilization</a:t>
            </a:r>
          </a:p>
          <a:p>
            <a:endParaRPr lang="en-US" sz="700" dirty="0"/>
          </a:p>
        </p:txBody>
      </p:sp>
      <p:sp>
        <p:nvSpPr>
          <p:cNvPr id="7" name="Slide Number Placeholder 6"/>
          <p:cNvSpPr>
            <a:spLocks noGrp="1"/>
          </p:cNvSpPr>
          <p:nvPr>
            <p:ph type="sldNum" sz="quarter" idx="12"/>
          </p:nvPr>
        </p:nvSpPr>
        <p:spPr/>
        <p:txBody>
          <a:bodyPr/>
          <a:lstStyle>
            <a:lvl1pPr>
              <a:defRPr sz="800">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spTree>
    <p:extLst>
      <p:ext uri="{BB962C8B-B14F-4D97-AF65-F5344CB8AC3E}">
        <p14:creationId xmlns:p14="http://schemas.microsoft.com/office/powerpoint/2010/main" val="39544796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356350"/>
            <a:ext cx="5257800" cy="365125"/>
          </a:xfrm>
          <a:prstGeom prst="rect">
            <a:avLst/>
          </a:prstGeom>
        </p:spPr>
        <p:txBody>
          <a:bodyPr vert="horz" lIns="91440" tIns="45720" rIns="91440" bIns="45720" rtlCol="0" anchor="ctr"/>
          <a:lstStyle>
            <a:lvl1pPr algn="ct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r>
              <a:rPr lang="en-US" dirty="0" smtClean="0"/>
              <a:t>New Community Opportunities Center at ILRU – Independent Living Research Utilization</a:t>
            </a:r>
          </a:p>
          <a:p>
            <a:endParaRPr lang="en-US" sz="700" dirty="0"/>
          </a:p>
        </p:txBody>
      </p:sp>
      <p:sp>
        <p:nvSpPr>
          <p:cNvPr id="6" name="Slide Number Placeholder 5"/>
          <p:cNvSpPr>
            <a:spLocks noGrp="1"/>
          </p:cNvSpPr>
          <p:nvPr>
            <p:ph type="sldNum" sz="quarter" idx="4"/>
          </p:nvPr>
        </p:nvSpPr>
        <p:spPr>
          <a:xfrm>
            <a:off x="6553200" y="6356350"/>
            <a:ext cx="2362200" cy="365125"/>
          </a:xfrm>
          <a:prstGeom prst="rect">
            <a:avLst/>
          </a:prstGeom>
        </p:spPr>
        <p:txBody>
          <a:bodyPr vert="horz" lIns="91440" tIns="45720" rIns="91440" bIns="45720" rtlCol="0" anchor="ctr"/>
          <a:lstStyle>
            <a:lvl1pPr algn="r">
              <a:defRPr sz="800">
                <a:solidFill>
                  <a:schemeClr val="tx1">
                    <a:tint val="75000"/>
                  </a:schemeClr>
                </a:solidFill>
                <a:latin typeface="Tahoma" panose="020B0604030504040204" pitchFamily="34" charset="0"/>
                <a:ea typeface="Tahoma" panose="020B0604030504040204" pitchFamily="34" charset="0"/>
                <a:cs typeface="Tahoma" panose="020B0604030504040204" pitchFamily="34" charset="0"/>
              </a:defRPr>
            </a:lvl1pPr>
          </a:lstStyle>
          <a:p>
            <a:fld id="{41DF81EA-3FD3-489D-828E-26F5BE85AF77}" type="slidenum">
              <a:rPr lang="en-US" smtClean="0"/>
              <a:pPr/>
              <a:t>‹#›</a:t>
            </a:fld>
            <a:endParaRPr lang="en-US"/>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24800" y="152400"/>
            <a:ext cx="990600" cy="476250"/>
          </a:xfrm>
          <a:prstGeom prst="rect">
            <a:avLst/>
          </a:prstGeom>
        </p:spPr>
      </p:pic>
    </p:spTree>
    <p:extLst>
      <p:ext uri="{BB962C8B-B14F-4D97-AF65-F5344CB8AC3E}">
        <p14:creationId xmlns:p14="http://schemas.microsoft.com/office/powerpoint/2010/main" val="1849402814"/>
      </p:ext>
    </p:extLst>
  </p:cSld>
  <p:clrMap bg1="lt1" tx1="dk1" bg2="lt2" tx2="dk2" accent1="accent1" accent2="accent2" accent3="accent3" accent4="accent4" accent5="accent5" accent6="accent6" hlink="hlink" folHlink="folHlink"/>
  <p:sldLayoutIdLst>
    <p:sldLayoutId id="2147483650" r:id="rId1"/>
    <p:sldLayoutId id="2147483652"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mailto:kduesing@mansd.org"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mailto:anoone@ccaeducate.me" TargetMode="External"/><Relationship Id="rId2" Type="http://schemas.openxmlformats.org/officeDocument/2006/relationships/hyperlink" Target="mailto:spesavento@ccaeducate.me"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3"/>
          <p:cNvSpPr>
            <a:spLocks noChangeArrowheads="1"/>
          </p:cNvSpPr>
          <p:nvPr/>
        </p:nvSpPr>
        <p:spPr bwMode="auto">
          <a:xfrm>
            <a:off x="76200" y="1295400"/>
            <a:ext cx="8915400" cy="499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2200" b="1" dirty="0" smtClean="0">
                <a:solidFill>
                  <a:srgbClr val="333399"/>
                </a:solidFill>
                <a:latin typeface="Arial Rounded MT Bold"/>
              </a:rPr>
              <a:t>Expanding CIL Capacity through Youth Transition Services: Collaborating with School Districts and Vocational Rehabilitation</a:t>
            </a:r>
          </a:p>
          <a:p>
            <a:pPr algn="ctr">
              <a:spcBef>
                <a:spcPct val="20000"/>
              </a:spcBef>
              <a:buClr>
                <a:schemeClr val="accent2"/>
              </a:buClr>
              <a:buFont typeface="Tahoma" pitchFamily="34" charset="0"/>
              <a:buNone/>
            </a:pPr>
            <a:endParaRPr lang="en-US" dirty="0" smtClean="0"/>
          </a:p>
          <a:p>
            <a:pPr algn="ctr">
              <a:spcBef>
                <a:spcPct val="20000"/>
              </a:spcBef>
              <a:buClr>
                <a:schemeClr val="accent2"/>
              </a:buClr>
              <a:buFont typeface="Tahoma" pitchFamily="34" charset="0"/>
              <a:buNone/>
            </a:pPr>
            <a:endParaRPr lang="en-US" sz="2400" dirty="0" smtClean="0">
              <a:solidFill>
                <a:srgbClr val="0033CC"/>
              </a:solidFill>
              <a:latin typeface="Arial Rounded MT Bold" panose="020F0704030504030204" pitchFamily="34" charset="0"/>
            </a:endParaRPr>
          </a:p>
          <a:p>
            <a:pPr algn="ctr">
              <a:spcBef>
                <a:spcPct val="20000"/>
              </a:spcBef>
              <a:buClr>
                <a:schemeClr val="accent2"/>
              </a:buClr>
              <a:buFont typeface="Tahoma" pitchFamily="34" charset="0"/>
              <a:buNone/>
            </a:pPr>
            <a:endParaRPr lang="en-US" sz="1400" dirty="0" smtClean="0">
              <a:solidFill>
                <a:srgbClr val="333399"/>
              </a:solidFill>
              <a:latin typeface="Arial Rounded MT Bold"/>
            </a:endParaRPr>
          </a:p>
          <a:p>
            <a:pPr algn="ctr">
              <a:spcBef>
                <a:spcPct val="20000"/>
              </a:spcBef>
              <a:buClr>
                <a:schemeClr val="accent2"/>
              </a:buClr>
              <a:buFont typeface="Tahoma" pitchFamily="34" charset="0"/>
              <a:buNone/>
            </a:pPr>
            <a:endParaRPr lang="en-US" sz="1600" i="1" dirty="0" smtClean="0">
              <a:solidFill>
                <a:srgbClr val="333399"/>
              </a:solidFill>
              <a:latin typeface="Arial Rounded MT Bold"/>
            </a:endParaRPr>
          </a:p>
        </p:txBody>
      </p:sp>
      <p:sp>
        <p:nvSpPr>
          <p:cNvPr id="3" name="Content Placeholder 2"/>
          <p:cNvSpPr>
            <a:spLocks noGrp="1"/>
          </p:cNvSpPr>
          <p:nvPr>
            <p:ph idx="1"/>
          </p:nvPr>
        </p:nvSpPr>
        <p:spPr>
          <a:xfrm>
            <a:off x="228600" y="2286000"/>
            <a:ext cx="8686800" cy="3886200"/>
          </a:xfrm>
        </p:spPr>
        <p:txBody>
          <a:bodyPr/>
          <a:lstStyle/>
          <a:p>
            <a:pPr marL="0" indent="0" algn="ctr">
              <a:buNone/>
            </a:pPr>
            <a:r>
              <a:rPr lang="en-US" sz="2400" b="1" i="1" dirty="0" smtClean="0">
                <a:solidFill>
                  <a:srgbClr val="333399"/>
                </a:solidFill>
                <a:latin typeface="Arial Rounded MT Bold" panose="020F0704030504030204" pitchFamily="34" charset="0"/>
              </a:rPr>
              <a:t>The View from Education</a:t>
            </a:r>
          </a:p>
          <a:p>
            <a:pPr marL="0" indent="0" algn="ctr">
              <a:buNone/>
            </a:pPr>
            <a:endParaRPr lang="en-US" dirty="0" smtClean="0">
              <a:solidFill>
                <a:srgbClr val="0033CC"/>
              </a:solidFill>
              <a:latin typeface="Arial Rounded MT Bold" panose="020F0704030504030204" pitchFamily="34" charset="0"/>
            </a:endParaRPr>
          </a:p>
          <a:p>
            <a:pPr marL="0" indent="0" algn="ctr">
              <a:buNone/>
            </a:pPr>
            <a:r>
              <a:rPr lang="en-US" sz="2000" dirty="0" smtClean="0">
                <a:solidFill>
                  <a:srgbClr val="333399"/>
                </a:solidFill>
                <a:latin typeface="Arial Rounded MT Bold" pitchFamily="34" charset="0"/>
              </a:rPr>
              <a:t>August 13, 2014</a:t>
            </a:r>
          </a:p>
          <a:p>
            <a:pPr marL="0" indent="0" algn="ctr">
              <a:buNone/>
            </a:pPr>
            <a:r>
              <a:rPr lang="en-US" sz="2000" dirty="0" smtClean="0">
                <a:solidFill>
                  <a:srgbClr val="333399"/>
                </a:solidFill>
                <a:latin typeface="Arial Rounded MT Bold" pitchFamily="34" charset="0"/>
              </a:rPr>
              <a:t>3:00 p.m. – 4:15 p.m.</a:t>
            </a:r>
          </a:p>
          <a:p>
            <a:pPr marL="0" indent="0" algn="ctr">
              <a:buNone/>
            </a:pPr>
            <a:endParaRPr lang="en-US" sz="1400" i="1" dirty="0" smtClean="0">
              <a:solidFill>
                <a:srgbClr val="333399"/>
              </a:solidFill>
              <a:latin typeface="Arial Rounded MT Bold" pitchFamily="34" charset="0"/>
            </a:endParaRPr>
          </a:p>
          <a:p>
            <a:pPr marL="0" indent="0" algn="ctr">
              <a:buNone/>
            </a:pPr>
            <a:r>
              <a:rPr lang="en-US" sz="2000" i="1" dirty="0" smtClean="0">
                <a:solidFill>
                  <a:srgbClr val="333399"/>
                </a:solidFill>
                <a:latin typeface="Arial Rounded MT Bold" pitchFamily="34" charset="0"/>
              </a:rPr>
              <a:t>Presenters:</a:t>
            </a:r>
            <a:endParaRPr lang="en-US" sz="2000" dirty="0" smtClean="0"/>
          </a:p>
          <a:p>
            <a:pPr marL="0" indent="0" algn="ctr">
              <a:buNone/>
            </a:pPr>
            <a:r>
              <a:rPr lang="en-US" sz="2000" dirty="0">
                <a:solidFill>
                  <a:srgbClr val="333399"/>
                </a:solidFill>
                <a:latin typeface="Arial Rounded MT Bold" pitchFamily="34" charset="0"/>
              </a:rPr>
              <a:t>Kenneth Duesing</a:t>
            </a:r>
          </a:p>
          <a:p>
            <a:pPr marL="0" indent="0" algn="ctr">
              <a:buNone/>
            </a:pPr>
            <a:r>
              <a:rPr lang="en-US" sz="2000" dirty="0" smtClean="0">
                <a:solidFill>
                  <a:srgbClr val="333399"/>
                </a:solidFill>
                <a:latin typeface="Arial Rounded MT Bold" pitchFamily="34" charset="0"/>
              </a:rPr>
              <a:t>Amy Noone</a:t>
            </a:r>
          </a:p>
          <a:p>
            <a:pPr marL="0" indent="0" algn="ctr">
              <a:buNone/>
            </a:pPr>
            <a:r>
              <a:rPr lang="en-US" sz="2000" dirty="0" smtClean="0">
                <a:solidFill>
                  <a:srgbClr val="333399"/>
                </a:solidFill>
                <a:latin typeface="Arial Rounded MT Bold" pitchFamily="34" charset="0"/>
              </a:rPr>
              <a:t>Susan Pesavento</a:t>
            </a:r>
          </a:p>
          <a:p>
            <a:pPr marL="0" indent="0" algn="ctr">
              <a:buNone/>
            </a:pPr>
            <a:endParaRPr lang="en-US" sz="2000" dirty="0" smtClean="0">
              <a:solidFill>
                <a:srgbClr val="333399"/>
              </a:solidFill>
              <a:latin typeface="Arial Rounded MT Bold" pitchFamily="34" charset="0"/>
            </a:endParaRPr>
          </a:p>
        </p:txBody>
      </p:sp>
      <p:sp>
        <p:nvSpPr>
          <p:cNvPr id="2" name="Title 1"/>
          <p:cNvSpPr>
            <a:spLocks noGrp="1"/>
          </p:cNvSpPr>
          <p:nvPr>
            <p:ph type="title"/>
          </p:nvPr>
        </p:nvSpPr>
        <p:spPr/>
        <p:txBody>
          <a:bodyPr>
            <a:normAutofit fontScale="90000"/>
          </a:bodyPr>
          <a:lstStyle/>
          <a:p>
            <a:r>
              <a:rPr lang="en-US" i="1" dirty="0" smtClean="0">
                <a:ea typeface="ＭＳ Ｐゴシック" pitchFamily="-112" charset="-128"/>
              </a:rPr>
              <a:t>New Community Opportunities Center at ILRU Presents…</a:t>
            </a:r>
            <a:br>
              <a:rPr lang="en-US" i="1" dirty="0" smtClean="0">
                <a:ea typeface="ＭＳ Ｐゴシック" pitchFamily="-112" charset="-128"/>
              </a:rPr>
            </a:br>
            <a:endParaRPr lang="en-US"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2702583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Recommendations</a:t>
            </a:r>
            <a:endParaRPr lang="en-US" dirty="0">
              <a:effectLst/>
            </a:endParaRPr>
          </a:p>
        </p:txBody>
      </p:sp>
      <p:sp>
        <p:nvSpPr>
          <p:cNvPr id="4" name="Content Placeholder 3"/>
          <p:cNvSpPr>
            <a:spLocks noGrp="1"/>
          </p:cNvSpPr>
          <p:nvPr>
            <p:ph idx="1"/>
          </p:nvPr>
        </p:nvSpPr>
        <p:spPr>
          <a:xfrm>
            <a:off x="228600" y="990600"/>
            <a:ext cx="8686800" cy="4648200"/>
          </a:xfrm>
        </p:spPr>
        <p:txBody>
          <a:bodyPr/>
          <a:lstStyle/>
          <a:p>
            <a:r>
              <a:rPr lang="en-US" sz="2600" dirty="0" smtClean="0"/>
              <a:t>Create Advisory group</a:t>
            </a:r>
          </a:p>
          <a:p>
            <a:r>
              <a:rPr lang="en-US" sz="2600" dirty="0" smtClean="0"/>
              <a:t>Monthly meetings</a:t>
            </a:r>
          </a:p>
          <a:p>
            <a:r>
              <a:rPr lang="en-US" sz="2600" dirty="0" smtClean="0"/>
              <a:t>Be clear about requirements from each partner</a:t>
            </a:r>
          </a:p>
          <a:p>
            <a:r>
              <a:rPr lang="en-US" sz="2600" dirty="0" smtClean="0"/>
              <a:t>CILs need to come with a plan to address potential barriers</a:t>
            </a: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10</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248446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610600" cy="5181600"/>
          </a:xfrm>
        </p:spPr>
        <p:txBody>
          <a:bodyPr/>
          <a:lstStyle/>
          <a:p>
            <a:pPr marL="0" indent="0">
              <a:buNone/>
            </a:pPr>
            <a:r>
              <a:rPr lang="en-US" sz="2400" dirty="0" smtClean="0"/>
              <a:t>Kenneth </a:t>
            </a:r>
            <a:r>
              <a:rPr lang="en-US" sz="2400" smtClean="0"/>
              <a:t>Duesing</a:t>
            </a:r>
            <a:endParaRPr lang="en-US" sz="2400" dirty="0"/>
          </a:p>
          <a:p>
            <a:pPr marL="0" indent="0">
              <a:buNone/>
            </a:pPr>
            <a:r>
              <a:rPr lang="en-US" sz="2400" dirty="0" smtClean="0">
                <a:hlinkClick r:id="rId2"/>
              </a:rPr>
              <a:t>kduesing@mansd.org</a:t>
            </a:r>
            <a:endParaRPr lang="en-US" sz="2400" dirty="0" smtClean="0"/>
          </a:p>
          <a:p>
            <a:pPr marL="0" indent="0">
              <a:buNone/>
            </a:pPr>
            <a:r>
              <a:rPr lang="en-US" sz="2400" dirty="0" smtClean="0"/>
              <a:t>Manchester School District</a:t>
            </a:r>
          </a:p>
          <a:p>
            <a:pPr marL="0" indent="0">
              <a:buNone/>
            </a:pPr>
            <a:r>
              <a:rPr lang="en-US" sz="2400" dirty="0" smtClean="0"/>
              <a:t>195 McGregor Street</a:t>
            </a:r>
          </a:p>
          <a:p>
            <a:pPr marL="0" indent="0">
              <a:buNone/>
            </a:pPr>
            <a:r>
              <a:rPr lang="en-US" sz="2400" dirty="0" smtClean="0"/>
              <a:t>Suite 201</a:t>
            </a:r>
          </a:p>
          <a:p>
            <a:pPr marL="0" indent="0">
              <a:buNone/>
            </a:pPr>
            <a:r>
              <a:rPr lang="en-US" sz="2400" dirty="0" smtClean="0"/>
              <a:t>Manchester, NH 03102</a:t>
            </a:r>
          </a:p>
          <a:p>
            <a:pPr marL="0" indent="0">
              <a:buNone/>
            </a:pPr>
            <a:r>
              <a:rPr lang="en-US" sz="2400" dirty="0" smtClean="0"/>
              <a:t>603-624-6300, ext. 137</a:t>
            </a:r>
          </a:p>
          <a:p>
            <a:pPr marL="0" indent="0">
              <a:buNone/>
            </a:pPr>
            <a:endParaRPr lang="en-US" sz="2400" dirty="0" smtClean="0"/>
          </a:p>
          <a:p>
            <a:pPr marL="0" indent="0">
              <a:buNone/>
            </a:pPr>
            <a:r>
              <a:rPr lang="en-US" sz="2400" dirty="0" smtClean="0"/>
              <a:t> </a:t>
            </a:r>
          </a:p>
          <a:p>
            <a:endParaRPr lang="en-US" sz="2400" dirty="0"/>
          </a:p>
        </p:txBody>
      </p:sp>
      <p:sp>
        <p:nvSpPr>
          <p:cNvPr id="3" name="Title 2"/>
          <p:cNvSpPr>
            <a:spLocks noGrp="1"/>
          </p:cNvSpPr>
          <p:nvPr>
            <p:ph type="title"/>
          </p:nvPr>
        </p:nvSpPr>
        <p:spPr/>
        <p:txBody>
          <a:bodyPr/>
          <a:lstStyle/>
          <a:p>
            <a:r>
              <a:rPr lang="en-US" dirty="0" smtClean="0"/>
              <a:t>Contact</a:t>
            </a:r>
            <a:endParaRPr lang="en-US" dirty="0"/>
          </a:p>
        </p:txBody>
      </p:sp>
      <p:sp>
        <p:nvSpPr>
          <p:cNvPr id="4"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5"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11</a:t>
            </a:r>
          </a:p>
        </p:txBody>
      </p:sp>
    </p:spTree>
    <p:extLst>
      <p:ext uri="{BB962C8B-B14F-4D97-AF65-F5344CB8AC3E}">
        <p14:creationId xmlns:p14="http://schemas.microsoft.com/office/powerpoint/2010/main" val="1303197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533400" y="1676400"/>
            <a:ext cx="7924800" cy="914400"/>
          </a:xfrm>
        </p:spPr>
        <p:txBody>
          <a:bodyPr>
            <a:normAutofit fontScale="90000"/>
          </a:bodyPr>
          <a:lstStyle/>
          <a:p>
            <a:pPr algn="ctr"/>
            <a:r>
              <a:rPr lang="en-US" dirty="0" smtClean="0">
                <a:latin typeface="Arial Rounded MT Bold"/>
              </a:rPr>
              <a:t>Susan </a:t>
            </a:r>
            <a:r>
              <a:rPr lang="en-US" dirty="0">
                <a:latin typeface="Arial Rounded MT Bold"/>
              </a:rPr>
              <a:t>Pesavento &amp; Amy Noone</a:t>
            </a:r>
            <a:br>
              <a:rPr lang="en-US" dirty="0">
                <a:latin typeface="Arial Rounded MT Bold"/>
              </a:rPr>
            </a:br>
            <a:r>
              <a:rPr lang="en-US" dirty="0">
                <a:latin typeface="Arial Rounded MT Bold"/>
              </a:rPr>
              <a:t>Commonwealth Connections Academy</a:t>
            </a:r>
            <a:br>
              <a:rPr lang="en-US" dirty="0">
                <a:latin typeface="Arial Rounded MT Bold"/>
              </a:rPr>
            </a:br>
            <a:endParaRPr lang="en-US" dirty="0"/>
          </a:p>
        </p:txBody>
      </p:sp>
      <p:sp>
        <p:nvSpPr>
          <p:cNvPr id="5" name="Slide Number Placeholder 3"/>
          <p:cNvSpPr>
            <a:spLocks noGrp="1"/>
          </p:cNvSpPr>
          <p:nvPr>
            <p:ph type="sldNum" sz="quarter" idx="12"/>
          </p:nvPr>
        </p:nvSpPr>
        <p:spPr>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12</a:t>
            </a:r>
          </a:p>
        </p:txBody>
      </p:sp>
      <p:sp>
        <p:nvSpPr>
          <p:cNvPr id="4"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8770276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1000" y="1143000"/>
            <a:ext cx="8534400" cy="4953000"/>
          </a:xfrm>
        </p:spPr>
        <p:txBody>
          <a:bodyPr/>
          <a:lstStyle/>
          <a:p>
            <a:r>
              <a:rPr lang="en-US" dirty="0" smtClean="0"/>
              <a:t>An accredited public cyber school since 2003 authorized by the Pennsylvania Department of Education</a:t>
            </a:r>
          </a:p>
          <a:p>
            <a:r>
              <a:rPr lang="en-US" dirty="0" smtClean="0"/>
              <a:t>A free K-12 program; no tuition</a:t>
            </a:r>
          </a:p>
          <a:p>
            <a:r>
              <a:rPr lang="en-US" dirty="0" smtClean="0"/>
              <a:t>Pennsylvania certified teachers providing instruction</a:t>
            </a:r>
          </a:p>
          <a:p>
            <a:r>
              <a:rPr lang="en-US" dirty="0" smtClean="0"/>
              <a:t>Offices in Harrisburg, Bryn </a:t>
            </a:r>
            <a:r>
              <a:rPr lang="en-US" dirty="0" err="1" smtClean="0"/>
              <a:t>Mawr</a:t>
            </a:r>
            <a:r>
              <a:rPr lang="en-US" dirty="0" smtClean="0"/>
              <a:t>, Philadelphia, Seven Fields, Lehighton, Dickson City, and Williamsport; drop-in centers in Center City Philadelphia and Mid-town Harrisburg</a:t>
            </a:r>
          </a:p>
          <a:p>
            <a:r>
              <a:rPr lang="en-US" dirty="0" smtClean="0"/>
              <a:t>Total enrollment</a:t>
            </a:r>
          </a:p>
          <a:p>
            <a:pPr lvl="2">
              <a:buFont typeface="Tahoma" panose="020B0604030504040204" pitchFamily="34" charset="0"/>
              <a:buChar char="−"/>
            </a:pPr>
            <a:r>
              <a:rPr lang="en-US" sz="2600" dirty="0" smtClean="0"/>
              <a:t>As of 6/2/14 = 8,350</a:t>
            </a:r>
          </a:p>
          <a:p>
            <a:pPr marL="0" indent="0">
              <a:buNone/>
            </a:pPr>
            <a:endParaRPr lang="en-US" sz="2600" dirty="0" smtClean="0"/>
          </a:p>
        </p:txBody>
      </p:sp>
      <p:sp>
        <p:nvSpPr>
          <p:cNvPr id="3" name="Title 2"/>
          <p:cNvSpPr>
            <a:spLocks noGrp="1"/>
          </p:cNvSpPr>
          <p:nvPr>
            <p:ph type="title"/>
          </p:nvPr>
        </p:nvSpPr>
        <p:spPr>
          <a:xfrm>
            <a:off x="304800" y="152400"/>
            <a:ext cx="7620000" cy="762000"/>
          </a:xfrm>
        </p:spPr>
        <p:txBody>
          <a:bodyPr>
            <a:normAutofit fontScale="90000"/>
          </a:bodyPr>
          <a:lstStyle/>
          <a:p>
            <a:r>
              <a:rPr lang="en-US" sz="2800" dirty="0" smtClean="0">
                <a:effectLst/>
                <a:latin typeface="Arial Rounded MT Bold" panose="020F0704030504030204" pitchFamily="34" charset="0"/>
              </a:rPr>
              <a:t>Commonwealth Connections Academy Overview</a:t>
            </a:r>
            <a:endParaRPr lang="en-US" sz="2800" dirty="0">
              <a:effectLst/>
              <a:latin typeface="Arial Rounded MT Bold" panose="020F0704030504030204" pitchFamily="34" charset="0"/>
            </a:endParaRP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13</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2109525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normAutofit/>
          </a:bodyPr>
          <a:lstStyle/>
          <a:p>
            <a:r>
              <a:rPr lang="en-US" sz="2800" dirty="0" smtClean="0">
                <a:effectLst/>
                <a:latin typeface="Arial Rounded MT Bold" panose="020F0704030504030204" pitchFamily="34" charset="0"/>
              </a:rPr>
              <a:t>Overview, cont’d.</a:t>
            </a:r>
            <a:endParaRPr lang="en-US" sz="2800" dirty="0">
              <a:effectLst/>
              <a:latin typeface="Arial Rounded MT Bold" panose="020F0704030504030204" pitchFamily="34" charset="0"/>
            </a:endParaRPr>
          </a:p>
        </p:txBody>
      </p:sp>
      <p:sp>
        <p:nvSpPr>
          <p:cNvPr id="4" name="Content Placeholder 3"/>
          <p:cNvSpPr>
            <a:spLocks noGrp="1"/>
          </p:cNvSpPr>
          <p:nvPr>
            <p:ph idx="1"/>
          </p:nvPr>
        </p:nvSpPr>
        <p:spPr>
          <a:xfrm>
            <a:off x="381000" y="990599"/>
            <a:ext cx="8534400" cy="5383213"/>
          </a:xfrm>
        </p:spPr>
        <p:txBody>
          <a:bodyPr/>
          <a:lstStyle/>
          <a:p>
            <a:r>
              <a:rPr lang="en-US" sz="2600" dirty="0" smtClean="0"/>
              <a:t>Special education enrollment</a:t>
            </a:r>
          </a:p>
          <a:p>
            <a:pPr lvl="1"/>
            <a:r>
              <a:rPr lang="en-US" sz="2600" dirty="0" smtClean="0"/>
              <a:t>As of 6/2/14 = 1535</a:t>
            </a:r>
          </a:p>
          <a:p>
            <a:pPr lvl="1"/>
            <a:r>
              <a:rPr lang="en-US" sz="2600" dirty="0" smtClean="0"/>
              <a:t>~18% of total enrollment</a:t>
            </a:r>
          </a:p>
          <a:p>
            <a:pPr lvl="1"/>
            <a:r>
              <a:rPr lang="en-US" sz="2600" dirty="0" smtClean="0"/>
              <a:t>Increase in higher needs populations (Autism, ID, ED)</a:t>
            </a:r>
            <a:endParaRPr lang="en-US" sz="2600" dirty="0"/>
          </a:p>
          <a:p>
            <a:r>
              <a:rPr lang="en-US" sz="2600" dirty="0"/>
              <a:t>Transition aged </a:t>
            </a:r>
            <a:r>
              <a:rPr lang="en-US" sz="2600" dirty="0" smtClean="0"/>
              <a:t>enrollment</a:t>
            </a:r>
          </a:p>
          <a:p>
            <a:pPr lvl="1"/>
            <a:r>
              <a:rPr lang="en-US" sz="2600" dirty="0" smtClean="0"/>
              <a:t>As of 6/2/14 = 897</a:t>
            </a:r>
          </a:p>
          <a:p>
            <a:pPr lvl="1"/>
            <a:r>
              <a:rPr lang="en-US" sz="2600" dirty="0" smtClean="0"/>
              <a:t>~half of total special education enrollment</a:t>
            </a:r>
          </a:p>
          <a:p>
            <a:pPr marL="0" indent="0">
              <a:buNone/>
            </a:pPr>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14</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4823864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04800" y="990600"/>
            <a:ext cx="8610600" cy="5181600"/>
          </a:xfrm>
        </p:spPr>
        <p:txBody>
          <a:bodyPr/>
          <a:lstStyle/>
          <a:p>
            <a:r>
              <a:rPr lang="en-US" sz="2600" dirty="0"/>
              <a:t>Transition needs in a cyber environment </a:t>
            </a:r>
          </a:p>
          <a:p>
            <a:pPr lvl="1"/>
            <a:r>
              <a:rPr lang="en-US" sz="2600" dirty="0"/>
              <a:t>I</a:t>
            </a:r>
            <a:r>
              <a:rPr lang="en-US" sz="2600" dirty="0" smtClean="0"/>
              <a:t>ndependent living</a:t>
            </a:r>
          </a:p>
          <a:p>
            <a:pPr lvl="1"/>
            <a:r>
              <a:rPr lang="en-US" sz="2600" dirty="0"/>
              <a:t>J</a:t>
            </a:r>
            <a:r>
              <a:rPr lang="en-US" sz="2600" dirty="0" smtClean="0"/>
              <a:t>ob shadowing </a:t>
            </a:r>
          </a:p>
          <a:p>
            <a:pPr lvl="1"/>
            <a:r>
              <a:rPr lang="en-US" sz="2600" dirty="0"/>
              <a:t>S</a:t>
            </a:r>
            <a:r>
              <a:rPr lang="en-US" sz="2600" dirty="0" smtClean="0"/>
              <a:t>ocial </a:t>
            </a:r>
            <a:r>
              <a:rPr lang="en-US" sz="2600" dirty="0"/>
              <a:t>skills</a:t>
            </a:r>
          </a:p>
          <a:p>
            <a:r>
              <a:rPr lang="en-US" sz="2600" dirty="0" smtClean="0"/>
              <a:t>Cyclical </a:t>
            </a:r>
            <a:r>
              <a:rPr lang="en-US" sz="2600" dirty="0"/>
              <a:t>audit </a:t>
            </a:r>
            <a:r>
              <a:rPr lang="en-US" sz="2600" dirty="0" smtClean="0"/>
              <a:t>(every 6 years) identified </a:t>
            </a:r>
            <a:r>
              <a:rPr lang="en-US" sz="2600" dirty="0"/>
              <a:t>community partners as a need for CCA </a:t>
            </a:r>
          </a:p>
          <a:p>
            <a:r>
              <a:rPr lang="en-US" sz="2600" dirty="0"/>
              <a:t>Indicator 13 </a:t>
            </a:r>
            <a:r>
              <a:rPr lang="en-US" sz="2600" dirty="0" smtClean="0"/>
              <a:t>requirements</a:t>
            </a:r>
          </a:p>
          <a:p>
            <a:pPr lvl="1"/>
            <a:r>
              <a:rPr lang="en-US" sz="2600" dirty="0" smtClean="0"/>
              <a:t>Greater focus on college and career readiness for all students</a:t>
            </a:r>
            <a:endParaRPr lang="en-US" sz="2600" dirty="0"/>
          </a:p>
        </p:txBody>
      </p:sp>
      <p:sp>
        <p:nvSpPr>
          <p:cNvPr id="3" name="Title 2"/>
          <p:cNvSpPr>
            <a:spLocks noGrp="1"/>
          </p:cNvSpPr>
          <p:nvPr>
            <p:ph type="title"/>
          </p:nvPr>
        </p:nvSpPr>
        <p:spPr/>
        <p:txBody>
          <a:bodyPr>
            <a:normAutofit/>
          </a:bodyPr>
          <a:lstStyle/>
          <a:p>
            <a:r>
              <a:rPr lang="en-US" sz="2800" dirty="0" smtClean="0">
                <a:effectLst/>
                <a:latin typeface="Arial Rounded MT Bold" panose="020F0704030504030204" pitchFamily="34" charset="0"/>
              </a:rPr>
              <a:t>Overview, cont’d. 2</a:t>
            </a:r>
            <a:endParaRPr lang="en-US" sz="2800" dirty="0">
              <a:effectLst/>
              <a:latin typeface="Arial Rounded MT Bold" panose="020F0704030504030204" pitchFamily="34" charset="0"/>
            </a:endParaRP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15</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7263136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7620000" cy="639762"/>
          </a:xfrm>
        </p:spPr>
        <p:txBody>
          <a:bodyPr>
            <a:normAutofit/>
          </a:bodyPr>
          <a:lstStyle/>
          <a:p>
            <a:r>
              <a:rPr lang="en-US" sz="2800" dirty="0" smtClean="0">
                <a:effectLst/>
                <a:latin typeface="Arial Rounded MT Bold" panose="020F0704030504030204" pitchFamily="34" charset="0"/>
              </a:rPr>
              <a:t>How did </a:t>
            </a:r>
            <a:r>
              <a:rPr lang="en-US" sz="3100" dirty="0" smtClean="0">
                <a:effectLst/>
                <a:latin typeface="Arial Rounded MT Bold" panose="020F0704030504030204" pitchFamily="34" charset="0"/>
              </a:rPr>
              <a:t>the</a:t>
            </a:r>
            <a:r>
              <a:rPr lang="en-US" sz="2800" dirty="0" smtClean="0">
                <a:effectLst/>
                <a:latin typeface="Arial Rounded MT Bold" panose="020F0704030504030204" pitchFamily="34" charset="0"/>
              </a:rPr>
              <a:t> school know about the CIL?</a:t>
            </a:r>
            <a:endParaRPr lang="en-US" sz="2800" dirty="0">
              <a:effectLst/>
              <a:latin typeface="Arial Rounded MT Bold" panose="020F0704030504030204" pitchFamily="34" charset="0"/>
            </a:endParaRPr>
          </a:p>
        </p:txBody>
      </p:sp>
      <p:sp>
        <p:nvSpPr>
          <p:cNvPr id="4" name="Content Placeholder 3"/>
          <p:cNvSpPr>
            <a:spLocks noGrp="1"/>
          </p:cNvSpPr>
          <p:nvPr>
            <p:ph idx="1"/>
          </p:nvPr>
        </p:nvSpPr>
        <p:spPr>
          <a:xfrm>
            <a:off x="228600" y="1219200"/>
            <a:ext cx="8610600" cy="4648200"/>
          </a:xfrm>
        </p:spPr>
        <p:txBody>
          <a:bodyPr/>
          <a:lstStyle/>
          <a:p>
            <a:r>
              <a:rPr lang="en-US" sz="2600" dirty="0" smtClean="0"/>
              <a:t>Student experience and request from family</a:t>
            </a:r>
          </a:p>
          <a:p>
            <a:pPr lvl="1"/>
            <a:r>
              <a:rPr lang="en-US" sz="2600" dirty="0" smtClean="0"/>
              <a:t>S2L program</a:t>
            </a:r>
          </a:p>
          <a:p>
            <a:r>
              <a:rPr lang="en-US" sz="2600" dirty="0" smtClean="0"/>
              <a:t>Transition conference</a:t>
            </a:r>
          </a:p>
          <a:p>
            <a:pPr lvl="1"/>
            <a:r>
              <a:rPr lang="en-US" sz="2600" dirty="0" smtClean="0"/>
              <a:t>Presentation</a:t>
            </a:r>
          </a:p>
          <a:p>
            <a:pPr lvl="1"/>
            <a:r>
              <a:rPr lang="en-US" sz="2600" dirty="0" smtClean="0"/>
              <a:t>Student presence</a:t>
            </a:r>
          </a:p>
          <a:p>
            <a:pPr lvl="1"/>
            <a:r>
              <a:rPr lang="en-US" sz="2600" dirty="0" smtClean="0"/>
              <a:t>Informational literature </a:t>
            </a:r>
          </a:p>
          <a:p>
            <a:r>
              <a:rPr lang="en-US" sz="2600" dirty="0" smtClean="0"/>
              <a:t>Internet research</a:t>
            </a:r>
          </a:p>
          <a:p>
            <a:endParaRPr lang="en-US" sz="2600" dirty="0" smtClean="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16</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720384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7696200" cy="792162"/>
          </a:xfrm>
        </p:spPr>
        <p:txBody>
          <a:bodyPr>
            <a:normAutofit fontScale="90000"/>
          </a:bodyPr>
          <a:lstStyle/>
          <a:p>
            <a:r>
              <a:rPr lang="en-US" dirty="0" smtClean="0">
                <a:effectLst/>
                <a:latin typeface="Arial Rounded MT Bold" panose="020F0704030504030204" pitchFamily="34" charset="0"/>
              </a:rPr>
              <a:t>What expectations did the school have about the CIL? </a:t>
            </a:r>
            <a:endParaRPr lang="en-US" dirty="0">
              <a:effectLst/>
              <a:latin typeface="Arial Rounded MT Bold" panose="020F0704030504030204" pitchFamily="34" charset="0"/>
            </a:endParaRPr>
          </a:p>
        </p:txBody>
      </p:sp>
      <p:sp>
        <p:nvSpPr>
          <p:cNvPr id="4" name="Content Placeholder 3"/>
          <p:cNvSpPr>
            <a:spLocks noGrp="1"/>
          </p:cNvSpPr>
          <p:nvPr>
            <p:ph idx="1"/>
          </p:nvPr>
        </p:nvSpPr>
        <p:spPr>
          <a:xfrm>
            <a:off x="228600" y="1219199"/>
            <a:ext cx="8686800" cy="5154613"/>
          </a:xfrm>
        </p:spPr>
        <p:txBody>
          <a:bodyPr/>
          <a:lstStyle/>
          <a:p>
            <a:r>
              <a:rPr lang="en-US" sz="2600" dirty="0"/>
              <a:t>Expectations</a:t>
            </a:r>
            <a:r>
              <a:rPr lang="en-US" sz="2600" dirty="0" smtClean="0"/>
              <a:t>:</a:t>
            </a:r>
          </a:p>
          <a:p>
            <a:pPr lvl="1"/>
            <a:r>
              <a:rPr lang="en-US" sz="2400" dirty="0"/>
              <a:t>Hesitation due to cyber setting</a:t>
            </a:r>
          </a:p>
          <a:p>
            <a:pPr lvl="1"/>
            <a:r>
              <a:rPr lang="en-US" sz="2400" dirty="0"/>
              <a:t>Meet </a:t>
            </a:r>
            <a:r>
              <a:rPr lang="en-US" sz="2400" dirty="0" smtClean="0"/>
              <a:t>needs </a:t>
            </a:r>
            <a:r>
              <a:rPr lang="en-US" sz="2400" dirty="0"/>
              <a:t>identified by </a:t>
            </a:r>
            <a:r>
              <a:rPr lang="en-US" sz="2400" dirty="0" smtClean="0"/>
              <a:t>CCA</a:t>
            </a:r>
          </a:p>
          <a:p>
            <a:pPr lvl="2"/>
            <a:r>
              <a:rPr lang="en-US" sz="2400" dirty="0" smtClean="0"/>
              <a:t>Daily living skills</a:t>
            </a:r>
          </a:p>
          <a:p>
            <a:pPr lvl="2"/>
            <a:r>
              <a:rPr lang="en-US" sz="2400" dirty="0" smtClean="0"/>
              <a:t>Social skills</a:t>
            </a:r>
          </a:p>
          <a:p>
            <a:pPr lvl="2"/>
            <a:r>
              <a:rPr lang="en-US" sz="2400" dirty="0" smtClean="0"/>
              <a:t>Travel training</a:t>
            </a:r>
          </a:p>
          <a:p>
            <a:r>
              <a:rPr lang="en-US" sz="2600" dirty="0" smtClean="0"/>
              <a:t>Surprises:</a:t>
            </a:r>
          </a:p>
          <a:p>
            <a:pPr lvl="1"/>
            <a:r>
              <a:rPr lang="en-US" sz="2400" dirty="0" smtClean="0"/>
              <a:t>Open collaboration and flexibility</a:t>
            </a:r>
          </a:p>
          <a:p>
            <a:pPr lvl="1"/>
            <a:r>
              <a:rPr lang="en-US" sz="2400" dirty="0" smtClean="0"/>
              <a:t>Executive functioning skills</a:t>
            </a:r>
          </a:p>
          <a:p>
            <a:pPr lvl="1"/>
            <a:r>
              <a:rPr lang="en-US" sz="2400" dirty="0" smtClean="0"/>
              <a:t>Person Centered Planning</a:t>
            </a:r>
          </a:p>
          <a:p>
            <a:pPr lvl="1"/>
            <a:r>
              <a:rPr lang="en-US" sz="2400" dirty="0" smtClean="0"/>
              <a:t>So many programs and services to offer</a:t>
            </a:r>
            <a:endParaRPr lang="en-US" sz="2400" dirty="0"/>
          </a:p>
          <a:p>
            <a:pPr marL="457200" lvl="1" indent="0">
              <a:buNone/>
            </a:pPr>
            <a:endParaRPr lang="en-US" sz="2600" dirty="0" smtClean="0"/>
          </a:p>
          <a:p>
            <a:endParaRPr lang="en-US" sz="2600" dirty="0" smtClean="0"/>
          </a:p>
          <a:p>
            <a:pPr lvl="1"/>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17</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3790554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914400"/>
          </a:xfrm>
        </p:spPr>
        <p:txBody>
          <a:bodyPr>
            <a:noAutofit/>
          </a:bodyPr>
          <a:lstStyle/>
          <a:p>
            <a:r>
              <a:rPr lang="en-US" sz="2400" dirty="0" smtClean="0">
                <a:effectLst/>
                <a:latin typeface="Arial Rounded MT Bold" panose="020F0704030504030204" pitchFamily="34" charset="0"/>
              </a:rPr>
              <a:t>What led the school to purchase the services from a CIL rather than another provider? </a:t>
            </a:r>
            <a:endParaRPr lang="en-US" sz="2400" dirty="0">
              <a:effectLst/>
              <a:latin typeface="Arial Rounded MT Bold" panose="020F0704030504030204" pitchFamily="34" charset="0"/>
            </a:endParaRPr>
          </a:p>
        </p:txBody>
      </p:sp>
      <p:sp>
        <p:nvSpPr>
          <p:cNvPr id="4" name="Content Placeholder 3"/>
          <p:cNvSpPr>
            <a:spLocks noGrp="1"/>
          </p:cNvSpPr>
          <p:nvPr>
            <p:ph idx="1"/>
          </p:nvPr>
        </p:nvSpPr>
        <p:spPr>
          <a:xfrm>
            <a:off x="228600" y="1219200"/>
            <a:ext cx="8686800" cy="5010150"/>
          </a:xfrm>
        </p:spPr>
        <p:txBody>
          <a:bodyPr/>
          <a:lstStyle/>
          <a:p>
            <a:r>
              <a:rPr lang="en-US" sz="2600" dirty="0" smtClean="0"/>
              <a:t>Total package (one stop shop)</a:t>
            </a:r>
          </a:p>
          <a:p>
            <a:pPr lvl="1"/>
            <a:r>
              <a:rPr lang="en-US" sz="2400" dirty="0"/>
              <a:t>Pre-employment skills training</a:t>
            </a:r>
          </a:p>
          <a:p>
            <a:pPr lvl="1"/>
            <a:r>
              <a:rPr lang="en-US" sz="2400" dirty="0"/>
              <a:t>Social skills training</a:t>
            </a:r>
          </a:p>
          <a:p>
            <a:pPr lvl="1"/>
            <a:r>
              <a:rPr lang="en-US" sz="2400" dirty="0"/>
              <a:t>Daily living skills</a:t>
            </a:r>
          </a:p>
          <a:p>
            <a:pPr lvl="1"/>
            <a:r>
              <a:rPr lang="en-US" sz="2400" dirty="0"/>
              <a:t>Travel training</a:t>
            </a:r>
          </a:p>
          <a:p>
            <a:pPr lvl="1"/>
            <a:r>
              <a:rPr lang="en-US" sz="2400" dirty="0"/>
              <a:t>Job shadow/community based work </a:t>
            </a:r>
            <a:r>
              <a:rPr lang="en-US" sz="2400" dirty="0" smtClean="0"/>
              <a:t>experience/volunteer opportunities</a:t>
            </a:r>
            <a:endParaRPr lang="en-US" sz="2400" dirty="0"/>
          </a:p>
          <a:p>
            <a:pPr lvl="1"/>
            <a:r>
              <a:rPr lang="en-US" sz="2400" dirty="0"/>
              <a:t>Financial skills </a:t>
            </a:r>
            <a:endParaRPr lang="en-US" sz="2400" dirty="0" smtClean="0"/>
          </a:p>
          <a:p>
            <a:pPr lvl="1"/>
            <a:r>
              <a:rPr lang="en-US" sz="2400" dirty="0" smtClean="0"/>
              <a:t>Executive functioning skills</a:t>
            </a:r>
          </a:p>
          <a:p>
            <a:r>
              <a:rPr lang="en-US" sz="2600" dirty="0" smtClean="0"/>
              <a:t>Other providers offered one area of service and one area only; limited flexibility</a:t>
            </a:r>
          </a:p>
          <a:p>
            <a:pPr marL="457200" lvl="1" indent="0">
              <a:buNone/>
            </a:pPr>
            <a:endParaRPr lang="en-US" sz="22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18</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481720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274638"/>
            <a:ext cx="7924800" cy="868362"/>
          </a:xfrm>
        </p:spPr>
        <p:txBody>
          <a:bodyPr>
            <a:noAutofit/>
          </a:bodyPr>
          <a:lstStyle/>
          <a:p>
            <a:r>
              <a:rPr lang="en-US" sz="2400" dirty="0" smtClean="0">
                <a:latin typeface="Arial Rounded MT Bold" panose="020F0704030504030204" pitchFamily="34" charset="0"/>
              </a:rPr>
              <a:t>What were key discussion points in launching purchasing of service and how were they achieved?</a:t>
            </a:r>
            <a:endParaRPr lang="en-US" sz="2400" dirty="0">
              <a:effectLst/>
              <a:latin typeface="Arial Rounded MT Bold" panose="020F0704030504030204" pitchFamily="34" charset="0"/>
            </a:endParaRPr>
          </a:p>
        </p:txBody>
      </p:sp>
      <p:sp>
        <p:nvSpPr>
          <p:cNvPr id="4" name="Content Placeholder 3"/>
          <p:cNvSpPr>
            <a:spLocks noGrp="1"/>
          </p:cNvSpPr>
          <p:nvPr>
            <p:ph idx="1"/>
          </p:nvPr>
        </p:nvSpPr>
        <p:spPr>
          <a:xfrm>
            <a:off x="228600" y="1142999"/>
            <a:ext cx="8686800" cy="5230813"/>
          </a:xfrm>
        </p:spPr>
        <p:txBody>
          <a:bodyPr/>
          <a:lstStyle/>
          <a:p>
            <a:r>
              <a:rPr lang="en-US" sz="2600" dirty="0" smtClean="0"/>
              <a:t>Points of discussion:</a:t>
            </a:r>
          </a:p>
          <a:p>
            <a:pPr lvl="1"/>
            <a:r>
              <a:rPr lang="en-US" sz="2400" dirty="0" smtClean="0"/>
              <a:t>Legal contract</a:t>
            </a:r>
          </a:p>
          <a:p>
            <a:pPr lvl="1"/>
            <a:r>
              <a:rPr lang="en-US" sz="2400" dirty="0" smtClean="0"/>
              <a:t>Points of contact:  </a:t>
            </a:r>
          </a:p>
          <a:p>
            <a:pPr lvl="2"/>
            <a:r>
              <a:rPr lang="en-US" sz="2000" dirty="0"/>
              <a:t>M</a:t>
            </a:r>
            <a:r>
              <a:rPr lang="en-US" sz="2000" dirty="0" smtClean="0"/>
              <a:t>anagement company handles invoices, contracts, etc.</a:t>
            </a:r>
          </a:p>
          <a:p>
            <a:pPr lvl="2"/>
            <a:r>
              <a:rPr lang="en-US" sz="2000" dirty="0" smtClean="0"/>
              <a:t>School handles referrals, service agreements, approval of hours, etc.</a:t>
            </a:r>
          </a:p>
          <a:p>
            <a:pPr lvl="1"/>
            <a:r>
              <a:rPr lang="en-US" sz="2400" dirty="0" smtClean="0"/>
              <a:t>Transportation of students</a:t>
            </a:r>
          </a:p>
          <a:p>
            <a:pPr lvl="1"/>
            <a:r>
              <a:rPr lang="en-US" sz="2400" dirty="0" smtClean="0"/>
              <a:t>Progress monitoring and reporting</a:t>
            </a:r>
          </a:p>
          <a:p>
            <a:r>
              <a:rPr lang="en-US" sz="2600" dirty="0" smtClean="0"/>
              <a:t>Methods of achievement:</a:t>
            </a:r>
          </a:p>
          <a:p>
            <a:pPr lvl="1"/>
            <a:r>
              <a:rPr lang="en-US" sz="2400" dirty="0" smtClean="0"/>
              <a:t>Communication </a:t>
            </a:r>
            <a:endParaRPr lang="en-US" sz="2400" dirty="0"/>
          </a:p>
          <a:p>
            <a:pPr lvl="1"/>
            <a:r>
              <a:rPr lang="en-US" sz="2400" dirty="0" smtClean="0"/>
              <a:t>Rapport</a:t>
            </a:r>
          </a:p>
          <a:p>
            <a:pPr lvl="1"/>
            <a:r>
              <a:rPr lang="en-US" sz="2400" dirty="0" smtClean="0"/>
              <a:t>Mutual understanding that it’s all about the students</a:t>
            </a:r>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19</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54001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6" name="Title 5"/>
          <p:cNvSpPr>
            <a:spLocks noGrp="1"/>
          </p:cNvSpPr>
          <p:nvPr>
            <p:ph type="title"/>
          </p:nvPr>
        </p:nvSpPr>
        <p:spPr>
          <a:xfrm>
            <a:off x="609600" y="2057400"/>
            <a:ext cx="7924800" cy="715962"/>
          </a:xfrm>
        </p:spPr>
        <p:txBody>
          <a:bodyPr>
            <a:normAutofit fontScale="90000"/>
          </a:bodyPr>
          <a:lstStyle/>
          <a:p>
            <a:pPr algn="ctr"/>
            <a:r>
              <a:rPr lang="en-US" dirty="0" smtClean="0">
                <a:latin typeface="Arial Rounded MT Bold"/>
              </a:rPr>
              <a:t>Kenneth </a:t>
            </a:r>
            <a:r>
              <a:rPr lang="en-US" dirty="0">
                <a:latin typeface="Arial Rounded MT Bold"/>
              </a:rPr>
              <a:t>Duesing</a:t>
            </a:r>
            <a:br>
              <a:rPr lang="en-US" dirty="0">
                <a:latin typeface="Arial Rounded MT Bold"/>
              </a:rPr>
            </a:br>
            <a:r>
              <a:rPr lang="en-US" dirty="0" smtClean="0">
                <a:latin typeface="Arial Rounded MT Bold"/>
              </a:rPr>
              <a:t>Manchester </a:t>
            </a:r>
            <a:r>
              <a:rPr lang="en-US" dirty="0">
                <a:latin typeface="Arial Rounded MT Bold"/>
              </a:rPr>
              <a:t>(NH) School District</a:t>
            </a:r>
            <a:br>
              <a:rPr lang="en-US" dirty="0">
                <a:latin typeface="Arial Rounded MT Bold"/>
              </a:rPr>
            </a:br>
            <a:endParaRPr lang="en-US" dirty="0"/>
          </a:p>
        </p:txBody>
      </p:sp>
      <p:sp>
        <p:nvSpPr>
          <p:cNvPr id="5" name="Slide Number Placeholder 3"/>
          <p:cNvSpPr>
            <a:spLocks noGrp="1"/>
          </p:cNvSpPr>
          <p:nvPr>
            <p:ph type="sldNum" sz="quarter" idx="12"/>
          </p:nvPr>
        </p:nvSpPr>
        <p:spPr>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a:t>
            </a:r>
          </a:p>
        </p:txBody>
      </p:sp>
    </p:spTree>
    <p:extLst>
      <p:ext uri="{BB962C8B-B14F-4D97-AF65-F5344CB8AC3E}">
        <p14:creationId xmlns:p14="http://schemas.microsoft.com/office/powerpoint/2010/main" val="39741525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152400"/>
            <a:ext cx="8077200" cy="1325562"/>
          </a:xfrm>
        </p:spPr>
        <p:txBody>
          <a:bodyPr>
            <a:noAutofit/>
          </a:bodyPr>
          <a:lstStyle/>
          <a:p>
            <a:r>
              <a:rPr lang="en-US" sz="2400" dirty="0" smtClean="0">
                <a:effectLst/>
                <a:latin typeface="Arial Rounded MT Bold" panose="020F0704030504030204" pitchFamily="34" charset="0"/>
              </a:rPr>
              <a:t>Recommendations for CILs in other states—what facts, details should a CIL be prepared to provide to their school administrators?</a:t>
            </a:r>
            <a:endParaRPr lang="en-US" sz="2400" dirty="0">
              <a:effectLst/>
              <a:latin typeface="Arial Rounded MT Bold" panose="020F0704030504030204" pitchFamily="34" charset="0"/>
            </a:endParaRPr>
          </a:p>
        </p:txBody>
      </p:sp>
      <p:sp>
        <p:nvSpPr>
          <p:cNvPr id="4" name="Content Placeholder 3"/>
          <p:cNvSpPr>
            <a:spLocks noGrp="1"/>
          </p:cNvSpPr>
          <p:nvPr>
            <p:ph idx="1"/>
          </p:nvPr>
        </p:nvSpPr>
        <p:spPr>
          <a:xfrm>
            <a:off x="228600" y="1524000"/>
            <a:ext cx="8610600" cy="4648200"/>
          </a:xfrm>
        </p:spPr>
        <p:txBody>
          <a:bodyPr/>
          <a:lstStyle/>
          <a:p>
            <a:r>
              <a:rPr lang="en-US" sz="2600" dirty="0" smtClean="0"/>
              <a:t>Facts</a:t>
            </a:r>
          </a:p>
          <a:p>
            <a:pPr lvl="1"/>
            <a:r>
              <a:rPr lang="en-US" sz="2400" dirty="0" smtClean="0"/>
              <a:t>Services offered</a:t>
            </a:r>
          </a:p>
          <a:p>
            <a:pPr lvl="1"/>
            <a:r>
              <a:rPr lang="en-US" sz="2400" dirty="0" smtClean="0"/>
              <a:t>Counties served</a:t>
            </a:r>
          </a:p>
          <a:p>
            <a:pPr lvl="1"/>
            <a:r>
              <a:rPr lang="en-US" sz="2400" dirty="0" smtClean="0"/>
              <a:t>Ages served</a:t>
            </a:r>
          </a:p>
          <a:p>
            <a:pPr lvl="1"/>
            <a:r>
              <a:rPr lang="en-US" sz="2400" dirty="0" smtClean="0"/>
              <a:t>CIL history </a:t>
            </a:r>
          </a:p>
          <a:p>
            <a:pPr lvl="1"/>
            <a:r>
              <a:rPr lang="en-US" sz="2400" dirty="0" smtClean="0"/>
              <a:t>Staff certifications and clearances (or willingness to obtain)</a:t>
            </a:r>
          </a:p>
          <a:p>
            <a:pPr lvl="1"/>
            <a:r>
              <a:rPr lang="en-US" sz="2400" dirty="0"/>
              <a:t>Current relationships with other school districts (if applicable</a:t>
            </a:r>
            <a:r>
              <a:rPr lang="en-US" sz="2400" dirty="0" smtClean="0"/>
              <a:t>)</a:t>
            </a:r>
          </a:p>
          <a:p>
            <a:pPr lvl="1"/>
            <a:r>
              <a:rPr lang="en-US" sz="2400" dirty="0" smtClean="0"/>
              <a:t>Success stories</a:t>
            </a: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20</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8278596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normAutofit/>
          </a:bodyPr>
          <a:lstStyle/>
          <a:p>
            <a:r>
              <a:rPr lang="en-US" sz="2800" dirty="0" smtClean="0">
                <a:effectLst/>
                <a:latin typeface="Arial Rounded MT Bold" panose="020F0704030504030204" pitchFamily="34" charset="0"/>
              </a:rPr>
              <a:t>Facts and Details, cont’d.</a:t>
            </a:r>
            <a:endParaRPr lang="en-US" sz="2800" dirty="0">
              <a:effectLst/>
              <a:latin typeface="Arial Rounded MT Bold" panose="020F0704030504030204" pitchFamily="34" charset="0"/>
            </a:endParaRPr>
          </a:p>
        </p:txBody>
      </p:sp>
      <p:sp>
        <p:nvSpPr>
          <p:cNvPr id="4" name="Content Placeholder 3"/>
          <p:cNvSpPr>
            <a:spLocks noGrp="1"/>
          </p:cNvSpPr>
          <p:nvPr>
            <p:ph idx="1"/>
          </p:nvPr>
        </p:nvSpPr>
        <p:spPr>
          <a:xfrm>
            <a:off x="228600" y="990600"/>
            <a:ext cx="8686800" cy="4648200"/>
          </a:xfrm>
        </p:spPr>
        <p:txBody>
          <a:bodyPr/>
          <a:lstStyle/>
          <a:p>
            <a:r>
              <a:rPr lang="en-US" sz="2600" dirty="0"/>
              <a:t>Details</a:t>
            </a:r>
          </a:p>
          <a:p>
            <a:pPr lvl="1"/>
            <a:r>
              <a:rPr lang="en-US" sz="2400" dirty="0" smtClean="0"/>
              <a:t>Related fees</a:t>
            </a:r>
            <a:r>
              <a:rPr lang="en-US" sz="2400" dirty="0"/>
              <a:t>			</a:t>
            </a:r>
            <a:endParaRPr lang="en-US" sz="2400" dirty="0" smtClean="0"/>
          </a:p>
          <a:p>
            <a:pPr lvl="1"/>
            <a:r>
              <a:rPr lang="en-US" sz="2400" dirty="0" smtClean="0"/>
              <a:t>Service </a:t>
            </a:r>
            <a:r>
              <a:rPr lang="en-US" sz="2400" dirty="0"/>
              <a:t>agreements		</a:t>
            </a:r>
          </a:p>
          <a:p>
            <a:pPr lvl="1"/>
            <a:r>
              <a:rPr lang="en-US" sz="2400" dirty="0"/>
              <a:t>Points of contact</a:t>
            </a:r>
          </a:p>
          <a:p>
            <a:pPr lvl="1"/>
            <a:r>
              <a:rPr lang="en-US" sz="2400" dirty="0"/>
              <a:t>Progress reporting (forms, frequency, content, etc</a:t>
            </a:r>
            <a:r>
              <a:rPr lang="en-US" sz="2400" dirty="0" smtClean="0"/>
              <a:t>.)</a:t>
            </a:r>
            <a:endParaRPr lang="en-US" sz="2400" dirty="0"/>
          </a:p>
          <a:p>
            <a:pPr lvl="1"/>
            <a:r>
              <a:rPr lang="en-US" sz="2400" dirty="0"/>
              <a:t>R</a:t>
            </a:r>
            <a:r>
              <a:rPr lang="en-US" sz="2400" dirty="0" smtClean="0"/>
              <a:t>eferral process </a:t>
            </a:r>
            <a:r>
              <a:rPr lang="en-US" sz="2400" dirty="0"/>
              <a:t>(forms, timelines, etc.)</a:t>
            </a: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21</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6022788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effectLst/>
                <a:latin typeface="Arial Rounded MT Bold" panose="020F0704030504030204" pitchFamily="34" charset="0"/>
              </a:rPr>
              <a:t>Student Stories–(Meet CZ)</a:t>
            </a:r>
            <a:endParaRPr lang="en-US" dirty="0">
              <a:effectLst/>
              <a:latin typeface="Arial Rounded MT Bold" panose="020F0704030504030204" pitchFamily="34" charset="0"/>
            </a:endParaRPr>
          </a:p>
        </p:txBody>
      </p:sp>
      <p:sp>
        <p:nvSpPr>
          <p:cNvPr id="4" name="Content Placeholder 3"/>
          <p:cNvSpPr>
            <a:spLocks noGrp="1"/>
          </p:cNvSpPr>
          <p:nvPr>
            <p:ph idx="1"/>
          </p:nvPr>
        </p:nvSpPr>
        <p:spPr>
          <a:xfrm>
            <a:off x="381000" y="990600"/>
            <a:ext cx="8458200" cy="4648200"/>
          </a:xfrm>
        </p:spPr>
        <p:txBody>
          <a:bodyPr/>
          <a:lstStyle/>
          <a:p>
            <a:r>
              <a:rPr lang="en-US" sz="2600" dirty="0" smtClean="0"/>
              <a:t>18 years old</a:t>
            </a:r>
          </a:p>
          <a:p>
            <a:r>
              <a:rPr lang="en-US" sz="2600" dirty="0" smtClean="0"/>
              <a:t>Specific Learning Disability</a:t>
            </a:r>
          </a:p>
          <a:p>
            <a:r>
              <a:rPr lang="en-US" sz="2600" dirty="0" smtClean="0"/>
              <a:t>Speech and Language Impairment</a:t>
            </a:r>
          </a:p>
          <a:p>
            <a:r>
              <a:rPr lang="en-US" sz="2600" dirty="0" smtClean="0"/>
              <a:t>Social Skills Group—in place of OT</a:t>
            </a:r>
          </a:p>
          <a:p>
            <a:r>
              <a:rPr lang="en-US" sz="2600" dirty="0" smtClean="0"/>
              <a:t>Agency services began 2013</a:t>
            </a:r>
          </a:p>
          <a:p>
            <a:r>
              <a:rPr lang="en-US" sz="2600" dirty="0" smtClean="0"/>
              <a:t>Attended S2L 6 week summer program</a:t>
            </a:r>
          </a:p>
          <a:p>
            <a:r>
              <a:rPr lang="en-US" sz="2600" dirty="0" smtClean="0"/>
              <a:t>Desires to work, currently exploring interests</a:t>
            </a:r>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22</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92062322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normAutofit/>
          </a:bodyPr>
          <a:lstStyle/>
          <a:p>
            <a:r>
              <a:rPr lang="en-US" sz="2800" dirty="0" smtClean="0">
                <a:effectLst/>
                <a:latin typeface="Arial Rounded MT Bold" panose="020F0704030504030204" pitchFamily="34" charset="0"/>
              </a:rPr>
              <a:t>Student Stories—(Meet KJ)</a:t>
            </a:r>
            <a:endParaRPr lang="en-US" sz="2800" dirty="0">
              <a:effectLst/>
              <a:latin typeface="Arial Rounded MT Bold" panose="020F0704030504030204" pitchFamily="34" charset="0"/>
            </a:endParaRPr>
          </a:p>
        </p:txBody>
      </p:sp>
      <p:sp>
        <p:nvSpPr>
          <p:cNvPr id="4" name="Content Placeholder 3"/>
          <p:cNvSpPr>
            <a:spLocks noGrp="1"/>
          </p:cNvSpPr>
          <p:nvPr>
            <p:ph idx="1"/>
          </p:nvPr>
        </p:nvSpPr>
        <p:spPr>
          <a:xfrm>
            <a:off x="381000" y="990600"/>
            <a:ext cx="8534400" cy="4648200"/>
          </a:xfrm>
        </p:spPr>
        <p:txBody>
          <a:bodyPr/>
          <a:lstStyle/>
          <a:p>
            <a:r>
              <a:rPr lang="en-US" sz="2600" dirty="0" smtClean="0"/>
              <a:t>19 years old</a:t>
            </a:r>
          </a:p>
          <a:p>
            <a:r>
              <a:rPr lang="en-US" sz="2600" dirty="0" smtClean="0"/>
              <a:t>Other Health Impairment (ADD/OCD)</a:t>
            </a:r>
          </a:p>
          <a:p>
            <a:r>
              <a:rPr lang="en-US" sz="2600" dirty="0" smtClean="0"/>
              <a:t>Speech and Language Impairment</a:t>
            </a:r>
          </a:p>
          <a:p>
            <a:r>
              <a:rPr lang="en-US" sz="2600" dirty="0" smtClean="0"/>
              <a:t>Occupational Therapy</a:t>
            </a:r>
          </a:p>
          <a:p>
            <a:r>
              <a:rPr lang="en-US" sz="2600" dirty="0" smtClean="0"/>
              <a:t>Physical Therapy</a:t>
            </a:r>
          </a:p>
          <a:p>
            <a:r>
              <a:rPr lang="en-US" sz="2600" dirty="0" smtClean="0"/>
              <a:t>Agency support began 2012; dual agency involvement</a:t>
            </a:r>
          </a:p>
          <a:p>
            <a:r>
              <a:rPr lang="en-US" sz="2600" dirty="0" smtClean="0"/>
              <a:t>Initial interest web development; clerical better fit</a:t>
            </a:r>
          </a:p>
          <a:p>
            <a:pPr marL="0" indent="0">
              <a:buNone/>
            </a:pPr>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23</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8325995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228600" y="228600"/>
            <a:ext cx="8610600" cy="715962"/>
          </a:xfrm>
        </p:spPr>
        <p:txBody>
          <a:bodyPr/>
          <a:lstStyle/>
          <a:p>
            <a:r>
              <a:rPr lang="en-US" dirty="0" smtClean="0"/>
              <a:t>Contact</a:t>
            </a:r>
            <a:endParaRPr lang="en-US" dirty="0">
              <a:effectLst/>
              <a:latin typeface="Arial Rounded MT Bold" panose="020F0704030504030204" pitchFamily="34" charset="0"/>
            </a:endParaRPr>
          </a:p>
        </p:txBody>
      </p:sp>
      <p:sp>
        <p:nvSpPr>
          <p:cNvPr id="217091" name="Rectangle 3"/>
          <p:cNvSpPr>
            <a:spLocks noGrp="1" noChangeArrowheads="1"/>
          </p:cNvSpPr>
          <p:nvPr>
            <p:ph idx="1"/>
          </p:nvPr>
        </p:nvSpPr>
        <p:spPr>
          <a:xfrm>
            <a:off x="304800" y="914400"/>
            <a:ext cx="8610600" cy="5181600"/>
          </a:xfrm>
        </p:spPr>
        <p:txBody>
          <a:bodyPr/>
          <a:lstStyle/>
          <a:p>
            <a:pPr>
              <a:buFont typeface="Tahoma" pitchFamily="34" charset="0"/>
              <a:buNone/>
            </a:pPr>
            <a:r>
              <a:rPr lang="en-US" sz="2400" dirty="0" smtClean="0"/>
              <a:t>Susan Pesavento</a:t>
            </a:r>
          </a:p>
          <a:p>
            <a:pPr>
              <a:buFont typeface="Tahoma" pitchFamily="34" charset="0"/>
              <a:buNone/>
            </a:pPr>
            <a:r>
              <a:rPr lang="en-US" sz="2400" dirty="0" smtClean="0">
                <a:hlinkClick r:id="rId2"/>
              </a:rPr>
              <a:t>spesavento@ccaeducate.me</a:t>
            </a:r>
            <a:endParaRPr lang="en-US" sz="2400" dirty="0" smtClean="0"/>
          </a:p>
          <a:p>
            <a:pPr>
              <a:buFont typeface="Tahoma" pitchFamily="34" charset="0"/>
              <a:buNone/>
            </a:pPr>
            <a:endParaRPr lang="en-US" sz="2400" dirty="0" smtClean="0"/>
          </a:p>
          <a:p>
            <a:pPr>
              <a:buFont typeface="Tahoma" pitchFamily="34" charset="0"/>
              <a:buNone/>
            </a:pPr>
            <a:r>
              <a:rPr lang="en-US" sz="2400" dirty="0" smtClean="0"/>
              <a:t>Amy Noone</a:t>
            </a:r>
          </a:p>
          <a:p>
            <a:pPr>
              <a:buNone/>
            </a:pPr>
            <a:r>
              <a:rPr lang="en-US" sz="2400" dirty="0">
                <a:hlinkClick r:id="rId3"/>
              </a:rPr>
              <a:t>anoone@ccaeducate.me</a:t>
            </a:r>
            <a:r>
              <a:rPr lang="en-US" sz="2400" dirty="0"/>
              <a:t> </a:t>
            </a:r>
          </a:p>
          <a:p>
            <a:pPr>
              <a:buFont typeface="Tahoma" pitchFamily="34" charset="0"/>
              <a:buNone/>
            </a:pPr>
            <a:endParaRPr lang="en-US" sz="2400" dirty="0" smtClean="0"/>
          </a:p>
          <a:p>
            <a:pPr>
              <a:buFont typeface="Tahoma" pitchFamily="34" charset="0"/>
              <a:buNone/>
            </a:pPr>
            <a:r>
              <a:rPr lang="en-US" sz="2400" dirty="0" smtClean="0"/>
              <a:t>4050 </a:t>
            </a:r>
            <a:r>
              <a:rPr lang="en-US" sz="2400" dirty="0" err="1" smtClean="0"/>
              <a:t>Crums</a:t>
            </a:r>
            <a:r>
              <a:rPr lang="en-US" sz="2400" dirty="0" smtClean="0"/>
              <a:t> Mill Rd, Suite 303</a:t>
            </a:r>
          </a:p>
          <a:p>
            <a:pPr>
              <a:buFont typeface="Tahoma" pitchFamily="34" charset="0"/>
              <a:buNone/>
            </a:pPr>
            <a:r>
              <a:rPr lang="en-US" sz="2400" dirty="0" smtClean="0"/>
              <a:t>Harrisburg, PA 17112</a:t>
            </a:r>
          </a:p>
          <a:p>
            <a:pPr>
              <a:buFont typeface="Tahoma" pitchFamily="34" charset="0"/>
              <a:buNone/>
            </a:pPr>
            <a:r>
              <a:rPr lang="en-US" sz="2400" dirty="0" smtClean="0"/>
              <a:t>(717) 651-7252</a:t>
            </a:r>
          </a:p>
          <a:p>
            <a:pPr>
              <a:buFont typeface="Tahoma" pitchFamily="34" charset="0"/>
              <a:buNone/>
            </a:pPr>
            <a:endParaRPr lang="en-US" sz="3200" dirty="0"/>
          </a:p>
          <a:p>
            <a:pPr lvl="1">
              <a:buFont typeface="Tahoma" pitchFamily="34" charset="0"/>
              <a:buNone/>
            </a:pPr>
            <a:endParaRPr lang="en-US" sz="2800" dirty="0"/>
          </a:p>
          <a:p>
            <a:endParaRPr lang="en-US" sz="3200" dirty="0"/>
          </a:p>
        </p:txBody>
      </p:sp>
      <p:sp>
        <p:nvSpPr>
          <p:cNvPr id="4"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24</a:t>
            </a:r>
            <a:endParaRPr lang="en-US" sz="800" b="1" dirty="0"/>
          </a:p>
        </p:txBody>
      </p:sp>
      <p:sp>
        <p:nvSpPr>
          <p:cNvPr id="5"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a:t>
            </a:r>
            <a:r>
              <a:rPr lang="en-US" sz="800" dirty="0" smtClean="0"/>
              <a:t>Community </a:t>
            </a:r>
            <a:r>
              <a:rPr lang="en-US" sz="800" dirty="0"/>
              <a:t>Opportunities Center at ILRU – Independent Living Research Utilization</a:t>
            </a:r>
          </a:p>
        </p:txBody>
      </p:sp>
    </p:spTree>
    <p:extLst>
      <p:ext uri="{BB962C8B-B14F-4D97-AF65-F5344CB8AC3E}">
        <p14:creationId xmlns:p14="http://schemas.microsoft.com/office/powerpoint/2010/main" val="920672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6" name="Rectangle 3"/>
          <p:cNvSpPr>
            <a:spLocks noChangeArrowheads="1"/>
          </p:cNvSpPr>
          <p:nvPr/>
        </p:nvSpPr>
        <p:spPr bwMode="auto">
          <a:xfrm>
            <a:off x="0" y="1295400"/>
            <a:ext cx="9144000" cy="4994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US" sz="2200" b="1" dirty="0" smtClean="0">
                <a:solidFill>
                  <a:srgbClr val="333399"/>
                </a:solidFill>
                <a:latin typeface="Arial Rounded MT Bold"/>
              </a:rPr>
              <a:t>Expanding CIL Capacity through Youth Transition Services: Collaborating with School Districts and Vocational Rehabilitation</a:t>
            </a:r>
          </a:p>
          <a:p>
            <a:pPr algn="ctr">
              <a:spcBef>
                <a:spcPct val="20000"/>
              </a:spcBef>
              <a:buClr>
                <a:schemeClr val="accent2"/>
              </a:buClr>
              <a:buFont typeface="Tahoma" pitchFamily="34" charset="0"/>
              <a:buNone/>
            </a:pPr>
            <a:endParaRPr lang="en-US" dirty="0" smtClean="0"/>
          </a:p>
          <a:p>
            <a:pPr algn="ctr">
              <a:spcBef>
                <a:spcPct val="20000"/>
              </a:spcBef>
              <a:buClr>
                <a:schemeClr val="accent2"/>
              </a:buClr>
              <a:buFont typeface="Tahoma" pitchFamily="34" charset="0"/>
              <a:buNone/>
            </a:pPr>
            <a:endParaRPr lang="en-US" sz="2400" dirty="0" smtClean="0">
              <a:solidFill>
                <a:srgbClr val="0033CC"/>
              </a:solidFill>
              <a:latin typeface="Arial Rounded MT Bold" panose="020F0704030504030204" pitchFamily="34" charset="0"/>
            </a:endParaRPr>
          </a:p>
          <a:p>
            <a:pPr algn="ctr">
              <a:spcBef>
                <a:spcPct val="20000"/>
              </a:spcBef>
              <a:buClr>
                <a:schemeClr val="accent2"/>
              </a:buClr>
              <a:buFont typeface="Tahoma" pitchFamily="34" charset="0"/>
              <a:buNone/>
            </a:pPr>
            <a:endParaRPr lang="en-US" sz="1400" dirty="0" smtClean="0">
              <a:solidFill>
                <a:srgbClr val="333399"/>
              </a:solidFill>
              <a:latin typeface="Arial Rounded MT Bold"/>
            </a:endParaRPr>
          </a:p>
          <a:p>
            <a:pPr algn="ctr">
              <a:spcBef>
                <a:spcPct val="20000"/>
              </a:spcBef>
              <a:buClr>
                <a:schemeClr val="accent2"/>
              </a:buClr>
              <a:buFont typeface="Tahoma" pitchFamily="34" charset="0"/>
              <a:buNone/>
            </a:pPr>
            <a:endParaRPr lang="en-US" sz="1600" i="1" dirty="0" smtClean="0">
              <a:solidFill>
                <a:srgbClr val="333399"/>
              </a:solidFill>
              <a:latin typeface="Arial Rounded MT Bold"/>
            </a:endParaRPr>
          </a:p>
        </p:txBody>
      </p:sp>
      <p:sp>
        <p:nvSpPr>
          <p:cNvPr id="3" name="Content Placeholder 2"/>
          <p:cNvSpPr>
            <a:spLocks noGrp="1"/>
          </p:cNvSpPr>
          <p:nvPr>
            <p:ph idx="1"/>
          </p:nvPr>
        </p:nvSpPr>
        <p:spPr>
          <a:xfrm>
            <a:off x="228600" y="2286000"/>
            <a:ext cx="8686800" cy="3886200"/>
          </a:xfrm>
        </p:spPr>
        <p:txBody>
          <a:bodyPr/>
          <a:lstStyle/>
          <a:p>
            <a:pPr marL="0" indent="0" algn="ctr">
              <a:buNone/>
            </a:pPr>
            <a:r>
              <a:rPr lang="en-US" sz="2000" b="1" i="1" dirty="0" smtClean="0">
                <a:solidFill>
                  <a:srgbClr val="333399"/>
                </a:solidFill>
                <a:latin typeface="Arial Rounded MT Bold" panose="020F0704030504030204" pitchFamily="34" charset="0"/>
              </a:rPr>
              <a:t>Summary and Wrap-Up of Day 2</a:t>
            </a:r>
          </a:p>
          <a:p>
            <a:pPr marL="0" indent="0" algn="ctr">
              <a:buNone/>
            </a:pPr>
            <a:endParaRPr lang="en-US" sz="1400" dirty="0" smtClean="0">
              <a:solidFill>
                <a:srgbClr val="0033CC"/>
              </a:solidFill>
              <a:latin typeface="Arial Rounded MT Bold" panose="020F0704030504030204" pitchFamily="34" charset="0"/>
            </a:endParaRPr>
          </a:p>
          <a:p>
            <a:pPr marL="0" indent="0" algn="ctr">
              <a:buNone/>
            </a:pPr>
            <a:r>
              <a:rPr lang="en-US" sz="2000" dirty="0" smtClean="0">
                <a:solidFill>
                  <a:srgbClr val="333399"/>
                </a:solidFill>
                <a:latin typeface="Arial Rounded MT Bold" pitchFamily="34" charset="0"/>
              </a:rPr>
              <a:t>August 13, 2014</a:t>
            </a:r>
          </a:p>
          <a:p>
            <a:pPr marL="0" indent="0" algn="ctr">
              <a:buNone/>
            </a:pPr>
            <a:r>
              <a:rPr lang="en-US" sz="2000" dirty="0" smtClean="0">
                <a:solidFill>
                  <a:srgbClr val="333399"/>
                </a:solidFill>
                <a:latin typeface="Arial Rounded MT Bold" pitchFamily="34" charset="0"/>
              </a:rPr>
              <a:t>4:15 p.m. – 4:45 p.m.</a:t>
            </a:r>
          </a:p>
          <a:p>
            <a:pPr marL="0" indent="0" algn="ctr">
              <a:buNone/>
            </a:pPr>
            <a:endParaRPr lang="en-US" sz="1400" i="1" dirty="0" smtClean="0">
              <a:solidFill>
                <a:srgbClr val="333399"/>
              </a:solidFill>
              <a:latin typeface="Arial Rounded MT Bold" pitchFamily="34" charset="0"/>
            </a:endParaRPr>
          </a:p>
          <a:p>
            <a:pPr marL="0" indent="0" algn="ctr">
              <a:buNone/>
            </a:pPr>
            <a:r>
              <a:rPr lang="en-US" sz="2000" i="1" dirty="0" smtClean="0">
                <a:solidFill>
                  <a:srgbClr val="333399"/>
                </a:solidFill>
                <a:latin typeface="Arial Rounded MT Bold" pitchFamily="34" charset="0"/>
              </a:rPr>
              <a:t>Facilitator:</a:t>
            </a:r>
            <a:endParaRPr lang="en-US" sz="2000" dirty="0" smtClean="0"/>
          </a:p>
          <a:p>
            <a:pPr marL="0" indent="0" algn="ctr">
              <a:buNone/>
            </a:pPr>
            <a:r>
              <a:rPr lang="en-US" sz="2000" dirty="0" smtClean="0">
                <a:solidFill>
                  <a:srgbClr val="333399"/>
                </a:solidFill>
                <a:latin typeface="Arial Rounded MT Bold" pitchFamily="34" charset="0"/>
              </a:rPr>
              <a:t>Judith Holt</a:t>
            </a:r>
          </a:p>
        </p:txBody>
      </p:sp>
      <p:sp>
        <p:nvSpPr>
          <p:cNvPr id="2" name="Title 1"/>
          <p:cNvSpPr>
            <a:spLocks noGrp="1"/>
          </p:cNvSpPr>
          <p:nvPr>
            <p:ph type="title"/>
          </p:nvPr>
        </p:nvSpPr>
        <p:spPr/>
        <p:txBody>
          <a:bodyPr>
            <a:normAutofit fontScale="90000"/>
          </a:bodyPr>
          <a:lstStyle/>
          <a:p>
            <a:r>
              <a:rPr lang="en-US" i="1" dirty="0" smtClean="0">
                <a:ea typeface="ＭＳ Ｐゴシック" pitchFamily="-112" charset="-128"/>
              </a:rPr>
              <a:t>New Community Opportunities Center at ILRU Presents…</a:t>
            </a:r>
            <a:br>
              <a:rPr lang="en-US" i="1" dirty="0" smtClean="0">
                <a:ea typeface="ＭＳ Ｐゴシック" pitchFamily="-112" charset="-128"/>
              </a:rPr>
            </a:br>
            <a:endParaRPr lang="en-US" dirty="0"/>
          </a:p>
        </p:txBody>
      </p:sp>
      <p:sp>
        <p:nvSpPr>
          <p:cNvPr id="7"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8" name="Slide Number Placeholder 3"/>
          <p:cNvSpPr>
            <a:spLocks noGrp="1"/>
          </p:cNvSpPr>
          <p:nvPr>
            <p:ph type="sldNum" sz="quarter" idx="12"/>
          </p:nvPr>
        </p:nvSpPr>
        <p:spPr>
          <a:xfrm>
            <a:off x="67056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25</a:t>
            </a:r>
          </a:p>
        </p:txBody>
      </p:sp>
    </p:spTree>
    <p:extLst>
      <p:ext uri="{BB962C8B-B14F-4D97-AF65-F5344CB8AC3E}">
        <p14:creationId xmlns:p14="http://schemas.microsoft.com/office/powerpoint/2010/main" val="15169621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76200" y="53182"/>
            <a:ext cx="8610600" cy="1013618"/>
          </a:xfrm>
        </p:spPr>
        <p:txBody>
          <a:bodyPr>
            <a:noAutofit/>
          </a:bodyPr>
          <a:lstStyle/>
          <a:p>
            <a:r>
              <a:rPr lang="en-US" sz="200" dirty="0" err="1" smtClean="0">
                <a:solidFill>
                  <a:schemeClr val="bg1"/>
                </a:solidFill>
              </a:rPr>
              <a:t>Slide</a:t>
            </a:r>
            <a:r>
              <a:rPr lang="en-US" dirty="0" err="1" smtClean="0"/>
              <a:t>New</a:t>
            </a:r>
            <a:r>
              <a:rPr lang="en-US" dirty="0" smtClean="0"/>
              <a:t> Community Opportunities </a:t>
            </a:r>
            <a:br>
              <a:rPr lang="en-US" dirty="0" smtClean="0"/>
            </a:br>
            <a:r>
              <a:rPr lang="en-US" dirty="0" smtClean="0"/>
              <a:t> Attribution</a:t>
            </a:r>
          </a:p>
        </p:txBody>
      </p:sp>
      <p:sp>
        <p:nvSpPr>
          <p:cNvPr id="27653" name="Content Placeholder 6" descr=" 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10;"/>
          <p:cNvSpPr>
            <a:spLocks/>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rgbClr val="000066"/>
              </a:buClr>
            </a:pPr>
            <a:r>
              <a:rPr lang="en-US" sz="2200" b="0" dirty="0">
                <a:latin typeface="Tahoma" pitchFamily="34" charset="0"/>
              </a:rPr>
              <a:t>	</a:t>
            </a:r>
            <a:endParaRPr lang="en-US" sz="2400" b="0" dirty="0">
              <a:latin typeface="Tahoma" pitchFamily="34" charset="0"/>
            </a:endParaRPr>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
        <p:nvSpPr>
          <p:cNvPr id="2" name="Content Placeholder 1"/>
          <p:cNvSpPr>
            <a:spLocks noGrp="1"/>
          </p:cNvSpPr>
          <p:nvPr>
            <p:ph idx="1"/>
          </p:nvPr>
        </p:nvSpPr>
        <p:spPr>
          <a:xfrm>
            <a:off x="304800" y="990600"/>
            <a:ext cx="8534400" cy="5181600"/>
          </a:xfrm>
        </p:spPr>
        <p:txBody>
          <a:bodyPr/>
          <a:lstStyle/>
          <a:p>
            <a:pPr marL="0" indent="0">
              <a:buNone/>
            </a:pPr>
            <a:r>
              <a:rPr lang="en-US" sz="2400" dirty="0"/>
              <a:t>This training is presented by the New Community Opportunities Center, a national training and technical assistance project of ILRU, Independent Living Research Utilization. 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a:p>
            <a:pPr marL="0" indent="0">
              <a:buNone/>
            </a:pPr>
            <a:endParaRPr lang="en-US" sz="2400" dirty="0"/>
          </a:p>
        </p:txBody>
      </p:sp>
      <p:sp>
        <p:nvSpPr>
          <p:cNvPr id="7" name="Slide Number Placeholder 3"/>
          <p:cNvSpPr>
            <a:spLocks noGrp="1"/>
          </p:cNvSpPr>
          <p:nvPr>
            <p:ph type="sldNum" sz="quarter" idx="12"/>
          </p:nvPr>
        </p:nvSpPr>
        <p:spPr>
          <a:xfrm>
            <a:off x="6553200" y="6356350"/>
            <a:ext cx="2362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defRPr>
            </a:lvl1pPr>
            <a:lvl2pPr marL="742950" indent="-285750" eaLnBrk="0" hangingPunct="0">
              <a:defRPr sz="2000" b="1">
                <a:solidFill>
                  <a:schemeClr val="tx1"/>
                </a:solidFill>
                <a:latin typeface="Arial" pitchFamily="34" charset="0"/>
              </a:defRPr>
            </a:lvl2pPr>
            <a:lvl3pPr marL="1143000" indent="-228600" eaLnBrk="0" hangingPunct="0">
              <a:defRPr sz="2000" b="1">
                <a:solidFill>
                  <a:schemeClr val="tx1"/>
                </a:solidFill>
                <a:latin typeface="Arial" pitchFamily="34" charset="0"/>
              </a:defRPr>
            </a:lvl3pPr>
            <a:lvl4pPr marL="1600200" indent="-228600" eaLnBrk="0" hangingPunct="0">
              <a:defRPr sz="2000" b="1">
                <a:solidFill>
                  <a:schemeClr val="tx1"/>
                </a:solidFill>
                <a:latin typeface="Arial" pitchFamily="34" charset="0"/>
              </a:defRPr>
            </a:lvl4pPr>
            <a:lvl5pPr marL="2057400" indent="-228600" eaLnBrk="0" hangingPunct="0">
              <a:defRPr sz="2000" b="1">
                <a:solidFill>
                  <a:schemeClr val="tx1"/>
                </a:solidFill>
                <a:latin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defRPr>
            </a:lvl9pPr>
          </a:lstStyle>
          <a:p>
            <a:pPr eaLnBrk="1" hangingPunct="1"/>
            <a:r>
              <a:rPr lang="en-US" sz="800" dirty="0" smtClean="0"/>
              <a:t>25</a:t>
            </a:r>
          </a:p>
        </p:txBody>
      </p:sp>
    </p:spTree>
    <p:extLst>
      <p:ext uri="{BB962C8B-B14F-4D97-AF65-F5344CB8AC3E}">
        <p14:creationId xmlns:p14="http://schemas.microsoft.com/office/powerpoint/2010/main" val="408459188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normAutofit fontScale="90000"/>
          </a:bodyPr>
          <a:lstStyle/>
          <a:p>
            <a:r>
              <a:rPr lang="en-US" dirty="0" smtClean="0">
                <a:effectLst/>
              </a:rPr>
              <a:t> </a:t>
            </a:r>
            <a:r>
              <a:rPr lang="en-US" sz="3100" dirty="0" smtClean="0">
                <a:effectLst/>
              </a:rPr>
              <a:t>Manchester School District (MSD)</a:t>
            </a:r>
            <a:br>
              <a:rPr lang="en-US" sz="3100" dirty="0" smtClean="0">
                <a:effectLst/>
              </a:rPr>
            </a:br>
            <a:r>
              <a:rPr lang="en-US" sz="3100" dirty="0"/>
              <a:t/>
            </a:r>
            <a:br>
              <a:rPr lang="en-US" sz="3100" dirty="0"/>
            </a:br>
            <a:endParaRPr lang="en-US" sz="3100" dirty="0">
              <a:effectLst/>
            </a:endParaRPr>
          </a:p>
        </p:txBody>
      </p:sp>
      <p:sp>
        <p:nvSpPr>
          <p:cNvPr id="4" name="Content Placeholder 3"/>
          <p:cNvSpPr>
            <a:spLocks noGrp="1"/>
          </p:cNvSpPr>
          <p:nvPr>
            <p:ph idx="1"/>
          </p:nvPr>
        </p:nvSpPr>
        <p:spPr>
          <a:xfrm>
            <a:off x="228600" y="990600"/>
            <a:ext cx="8686800" cy="4648200"/>
          </a:xfrm>
        </p:spPr>
        <p:txBody>
          <a:bodyPr/>
          <a:lstStyle/>
          <a:p>
            <a:r>
              <a:rPr lang="en-US" sz="2600" dirty="0" smtClean="0"/>
              <a:t>City population = 100,000</a:t>
            </a:r>
          </a:p>
          <a:p>
            <a:r>
              <a:rPr lang="en-US" sz="2600" dirty="0" smtClean="0"/>
              <a:t>School District = 14,737</a:t>
            </a:r>
          </a:p>
          <a:p>
            <a:r>
              <a:rPr lang="en-US" sz="2600" dirty="0" smtClean="0"/>
              <a:t>High School = 4,834</a:t>
            </a:r>
          </a:p>
          <a:p>
            <a:r>
              <a:rPr lang="en-US" sz="2600" dirty="0" smtClean="0"/>
              <a:t>Four high schools</a:t>
            </a:r>
          </a:p>
          <a:p>
            <a:r>
              <a:rPr lang="en-US" sz="2600" dirty="0" smtClean="0"/>
              <a:t>Students identified with a disability = 2,680 (18%)</a:t>
            </a:r>
          </a:p>
          <a:p>
            <a:r>
              <a:rPr lang="en-US" sz="2600" dirty="0" smtClean="0"/>
              <a:t>HS students identified with a disability = 834 (17%)</a:t>
            </a:r>
          </a:p>
          <a:p>
            <a:r>
              <a:rPr lang="en-US" sz="2600" dirty="0" smtClean="0"/>
              <a:t>Languages spoken = 62 (22 spoken by &gt; 10 students)</a:t>
            </a:r>
          </a:p>
          <a:p>
            <a:r>
              <a:rPr lang="en-US" sz="2600" dirty="0" smtClean="0"/>
              <a:t>4 year graduation rate = 75.1% (NH = 87.8%)</a:t>
            </a:r>
          </a:p>
          <a:p>
            <a:r>
              <a:rPr lang="en-US" sz="2600" dirty="0" smtClean="0"/>
              <a:t>4 year dropout rate = 4.4% (NH = 1.3%)</a:t>
            </a: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3</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550053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5056" y="304800"/>
            <a:ext cx="8610600" cy="639762"/>
          </a:xfrm>
        </p:spPr>
        <p:txBody>
          <a:bodyPr/>
          <a:lstStyle/>
          <a:p>
            <a:r>
              <a:rPr lang="en-US" dirty="0" smtClean="0"/>
              <a:t>Connection to IL</a:t>
            </a:r>
            <a:endParaRPr lang="en-US" dirty="0">
              <a:effectLst/>
            </a:endParaRPr>
          </a:p>
        </p:txBody>
      </p:sp>
      <p:sp>
        <p:nvSpPr>
          <p:cNvPr id="4" name="Content Placeholder 3"/>
          <p:cNvSpPr>
            <a:spLocks noGrp="1"/>
          </p:cNvSpPr>
          <p:nvPr>
            <p:ph idx="1"/>
          </p:nvPr>
        </p:nvSpPr>
        <p:spPr>
          <a:xfrm>
            <a:off x="228600" y="990600"/>
            <a:ext cx="8534400" cy="5105400"/>
          </a:xfrm>
        </p:spPr>
        <p:txBody>
          <a:bodyPr/>
          <a:lstStyle/>
          <a:p>
            <a:r>
              <a:rPr lang="en-US" sz="2600" dirty="0" smtClean="0"/>
              <a:t>Board of School Committee adopted policy on Extended Learning Opportunities (ELOs) in 2009</a:t>
            </a:r>
          </a:p>
          <a:p>
            <a:r>
              <a:rPr lang="en-US" sz="2600" dirty="0" smtClean="0"/>
              <a:t>Allows for earning credits in non traditional ways</a:t>
            </a:r>
          </a:p>
          <a:p>
            <a:r>
              <a:rPr lang="en-US" sz="2600" dirty="0" smtClean="0"/>
              <a:t>Granite State Independent Living (GSIL) previously provided services to MSD through a School to Work program</a:t>
            </a:r>
          </a:p>
          <a:p>
            <a:r>
              <a:rPr lang="en-US" sz="2600" dirty="0" smtClean="0"/>
              <a:t>GSIL made proposal to MSD</a:t>
            </a:r>
            <a:endParaRPr lang="en-US" sz="2600" dirty="0"/>
          </a:p>
          <a:p>
            <a:pPr marL="0" indent="0">
              <a:buNone/>
            </a:pPr>
            <a:endParaRPr lang="en-US" sz="2200" dirty="0" smtClean="0"/>
          </a:p>
          <a:p>
            <a:endParaRPr lang="en-US" sz="2600" dirty="0"/>
          </a:p>
        </p:txBody>
      </p:sp>
      <p:sp>
        <p:nvSpPr>
          <p:cNvPr id="5" name="Rectangle 6"/>
          <p:cNvSpPr>
            <a:spLocks noChangeArrowheads="1"/>
          </p:cNvSpPr>
          <p:nvPr/>
        </p:nvSpPr>
        <p:spPr bwMode="auto">
          <a:xfrm>
            <a:off x="8280485" y="6373813"/>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4</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212492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Preconceived Notions and Expectations</a:t>
            </a:r>
            <a:endParaRPr lang="en-US" dirty="0">
              <a:effectLst/>
            </a:endParaRPr>
          </a:p>
        </p:txBody>
      </p:sp>
      <p:sp>
        <p:nvSpPr>
          <p:cNvPr id="4" name="Content Placeholder 3"/>
          <p:cNvSpPr>
            <a:spLocks noGrp="1"/>
          </p:cNvSpPr>
          <p:nvPr>
            <p:ph idx="1"/>
          </p:nvPr>
        </p:nvSpPr>
        <p:spPr>
          <a:xfrm>
            <a:off x="228600" y="990600"/>
            <a:ext cx="8534400" cy="4648200"/>
          </a:xfrm>
        </p:spPr>
        <p:txBody>
          <a:bodyPr/>
          <a:lstStyle/>
          <a:p>
            <a:r>
              <a:rPr lang="en-US" sz="2600" dirty="0" smtClean="0"/>
              <a:t>Drop out age raised from 16 to 18</a:t>
            </a:r>
          </a:p>
          <a:p>
            <a:r>
              <a:rPr lang="en-US" sz="2600" dirty="0" smtClean="0"/>
              <a:t>How to re-engage students and keep them in school?</a:t>
            </a:r>
          </a:p>
          <a:p>
            <a:r>
              <a:rPr lang="en-US" sz="2600" dirty="0" smtClean="0"/>
              <a:t>Not traditional programming, but meaningful and substantial</a:t>
            </a:r>
          </a:p>
          <a:p>
            <a:pPr marL="0" indent="0">
              <a:buNone/>
            </a:pPr>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5</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9099161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Why GSIL?</a:t>
            </a:r>
            <a:endParaRPr lang="en-US" dirty="0">
              <a:effectLst/>
            </a:endParaRPr>
          </a:p>
        </p:txBody>
      </p:sp>
      <p:sp>
        <p:nvSpPr>
          <p:cNvPr id="4" name="Content Placeholder 3"/>
          <p:cNvSpPr>
            <a:spLocks noGrp="1"/>
          </p:cNvSpPr>
          <p:nvPr>
            <p:ph idx="1"/>
          </p:nvPr>
        </p:nvSpPr>
        <p:spPr>
          <a:xfrm>
            <a:off x="228600" y="990600"/>
            <a:ext cx="8686800" cy="4648200"/>
          </a:xfrm>
        </p:spPr>
        <p:txBody>
          <a:bodyPr/>
          <a:lstStyle/>
          <a:p>
            <a:r>
              <a:rPr lang="en-US" sz="2600" dirty="0" smtClean="0"/>
              <a:t>Proven track record of success</a:t>
            </a:r>
          </a:p>
          <a:p>
            <a:r>
              <a:rPr lang="en-US" sz="2600" dirty="0" smtClean="0"/>
              <a:t>Partnership with MSD and Vocational Rehabilitation (VR)</a:t>
            </a:r>
          </a:p>
          <a:p>
            <a:r>
              <a:rPr lang="en-US" sz="2600" dirty="0" smtClean="0"/>
              <a:t>Academic Instruction</a:t>
            </a:r>
          </a:p>
          <a:p>
            <a:r>
              <a:rPr lang="en-US" sz="2600" dirty="0" smtClean="0"/>
              <a:t>Vocational opportunities</a:t>
            </a:r>
          </a:p>
          <a:p>
            <a:r>
              <a:rPr lang="en-US" sz="2600" dirty="0" smtClean="0"/>
              <a:t>Three sessions throughout year</a:t>
            </a:r>
          </a:p>
          <a:p>
            <a:r>
              <a:rPr lang="en-US" sz="2600" dirty="0" smtClean="0"/>
              <a:t>Small number of students (5 from each HS)</a:t>
            </a:r>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6</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2641356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Barriers and Resolutions</a:t>
            </a:r>
            <a:endParaRPr lang="en-US" dirty="0">
              <a:effectLst/>
            </a:endParaRPr>
          </a:p>
        </p:txBody>
      </p:sp>
      <p:sp>
        <p:nvSpPr>
          <p:cNvPr id="4" name="Content Placeholder 3"/>
          <p:cNvSpPr>
            <a:spLocks noGrp="1"/>
          </p:cNvSpPr>
          <p:nvPr>
            <p:ph idx="1"/>
          </p:nvPr>
        </p:nvSpPr>
        <p:spPr>
          <a:xfrm>
            <a:off x="228600" y="990600"/>
            <a:ext cx="8686800" cy="5181600"/>
          </a:xfrm>
        </p:spPr>
        <p:txBody>
          <a:bodyPr/>
          <a:lstStyle/>
          <a:p>
            <a:r>
              <a:rPr lang="en-US" sz="2600" dirty="0" smtClean="0"/>
              <a:t>Funding</a:t>
            </a:r>
          </a:p>
          <a:p>
            <a:pPr lvl="1"/>
            <a:r>
              <a:rPr lang="en-US" sz="2400" dirty="0" smtClean="0"/>
              <a:t>ARRA </a:t>
            </a:r>
          </a:p>
          <a:p>
            <a:pPr lvl="1"/>
            <a:r>
              <a:rPr lang="en-US" sz="2400" dirty="0" smtClean="0"/>
              <a:t>Shared between MSD, VR, GSIL</a:t>
            </a:r>
          </a:p>
          <a:p>
            <a:r>
              <a:rPr lang="en-US" sz="2600" dirty="0" smtClean="0"/>
              <a:t>Structure</a:t>
            </a:r>
          </a:p>
          <a:p>
            <a:pPr lvl="1"/>
            <a:r>
              <a:rPr lang="en-US" sz="2400" dirty="0" smtClean="0"/>
              <a:t>Advisory group </a:t>
            </a:r>
          </a:p>
          <a:p>
            <a:pPr lvl="1"/>
            <a:r>
              <a:rPr lang="en-US" sz="2400" dirty="0" smtClean="0"/>
              <a:t>Assistant Superintendent, Student Services</a:t>
            </a:r>
          </a:p>
          <a:p>
            <a:pPr lvl="1"/>
            <a:r>
              <a:rPr lang="en-US" sz="2400" dirty="0" smtClean="0"/>
              <a:t>Assistant Director, Student Services</a:t>
            </a:r>
          </a:p>
          <a:p>
            <a:pPr lvl="1"/>
            <a:r>
              <a:rPr lang="en-US" sz="2400" dirty="0" smtClean="0"/>
              <a:t>HS Assistant Principals and Guidance Counselor</a:t>
            </a:r>
          </a:p>
          <a:p>
            <a:pPr lvl="1"/>
            <a:r>
              <a:rPr lang="en-US" sz="2400" dirty="0" smtClean="0"/>
              <a:t>GSIL Reps</a:t>
            </a:r>
          </a:p>
          <a:p>
            <a:pPr lvl="1"/>
            <a:r>
              <a:rPr lang="en-US" sz="2400" dirty="0" smtClean="0"/>
              <a:t>VR Reps</a:t>
            </a:r>
          </a:p>
          <a:p>
            <a:pPr lvl="1"/>
            <a:r>
              <a:rPr lang="en-US" sz="2400" dirty="0" smtClean="0"/>
              <a:t>Monthly meetings</a:t>
            </a:r>
          </a:p>
          <a:p>
            <a:pPr marL="0" indent="0">
              <a:buNone/>
            </a:pPr>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7</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3889743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Barriers and Resolutions, </a:t>
            </a:r>
            <a:r>
              <a:rPr lang="en-US" sz="2400" dirty="0" smtClean="0"/>
              <a:t>cont’d.</a:t>
            </a:r>
            <a:endParaRPr lang="en-US" sz="2400" dirty="0">
              <a:effectLst/>
            </a:endParaRPr>
          </a:p>
        </p:txBody>
      </p:sp>
      <p:sp>
        <p:nvSpPr>
          <p:cNvPr id="4" name="Content Placeholder 3"/>
          <p:cNvSpPr>
            <a:spLocks noGrp="1"/>
          </p:cNvSpPr>
          <p:nvPr>
            <p:ph idx="1"/>
          </p:nvPr>
        </p:nvSpPr>
        <p:spPr>
          <a:xfrm>
            <a:off x="228600" y="990600"/>
            <a:ext cx="8610600" cy="4648200"/>
          </a:xfrm>
        </p:spPr>
        <p:txBody>
          <a:bodyPr/>
          <a:lstStyle/>
          <a:p>
            <a:r>
              <a:rPr lang="en-US" sz="2600" dirty="0" smtClean="0"/>
              <a:t>Cycle of sessions (Fall, Spring, Summer)</a:t>
            </a:r>
          </a:p>
          <a:p>
            <a:pPr lvl="1"/>
            <a:r>
              <a:rPr lang="en-US" sz="2400" dirty="0" smtClean="0"/>
              <a:t>Did not align with full semester (10 week sessions)</a:t>
            </a:r>
          </a:p>
          <a:p>
            <a:pPr lvl="1"/>
            <a:r>
              <a:rPr lang="en-US" sz="2400" dirty="0" smtClean="0"/>
              <a:t>Overlap between current session and referral for new session</a:t>
            </a:r>
          </a:p>
          <a:p>
            <a:pPr lvl="1"/>
            <a:r>
              <a:rPr lang="en-US" sz="2400" dirty="0" smtClean="0"/>
              <a:t>Increased length of sessions</a:t>
            </a:r>
            <a:endParaRPr lang="en-US" sz="2600" dirty="0"/>
          </a:p>
          <a:p>
            <a:r>
              <a:rPr lang="en-US" sz="2600" dirty="0" smtClean="0"/>
              <a:t>Appropriate student referrals</a:t>
            </a:r>
          </a:p>
          <a:p>
            <a:pPr lvl="1"/>
            <a:r>
              <a:rPr lang="en-US" sz="2500" dirty="0" smtClean="0"/>
              <a:t>Area of identification</a:t>
            </a:r>
          </a:p>
          <a:p>
            <a:pPr lvl="1"/>
            <a:r>
              <a:rPr lang="en-US" sz="2500" dirty="0" smtClean="0"/>
              <a:t>Age</a:t>
            </a:r>
          </a:p>
          <a:p>
            <a:pPr lvl="1"/>
            <a:r>
              <a:rPr lang="en-US" sz="2500" dirty="0" smtClean="0"/>
              <a:t>Credits previously earned</a:t>
            </a:r>
          </a:p>
          <a:p>
            <a:pPr marL="457200" lvl="1" indent="0">
              <a:buNone/>
            </a:pPr>
            <a:endParaRPr lang="en-US" sz="22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8</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2593355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50838"/>
            <a:ext cx="8610600" cy="639762"/>
          </a:xfrm>
        </p:spPr>
        <p:txBody>
          <a:bodyPr/>
          <a:lstStyle/>
          <a:p>
            <a:r>
              <a:rPr lang="en-US" dirty="0" smtClean="0"/>
              <a:t>Barriers and Resolutions, </a:t>
            </a:r>
            <a:r>
              <a:rPr lang="en-US" sz="2400" dirty="0" smtClean="0"/>
              <a:t>cont’d. 2</a:t>
            </a:r>
            <a:endParaRPr lang="en-US" sz="2400" dirty="0">
              <a:effectLst/>
            </a:endParaRPr>
          </a:p>
        </p:txBody>
      </p:sp>
      <p:sp>
        <p:nvSpPr>
          <p:cNvPr id="4" name="Content Placeholder 3"/>
          <p:cNvSpPr>
            <a:spLocks noGrp="1"/>
          </p:cNvSpPr>
          <p:nvPr>
            <p:ph idx="1"/>
          </p:nvPr>
        </p:nvSpPr>
        <p:spPr>
          <a:xfrm>
            <a:off x="228600" y="990600"/>
            <a:ext cx="8610600" cy="4648200"/>
          </a:xfrm>
        </p:spPr>
        <p:txBody>
          <a:bodyPr/>
          <a:lstStyle/>
          <a:p>
            <a:r>
              <a:rPr lang="en-US" sz="2600" dirty="0"/>
              <a:t>Credit approval through </a:t>
            </a:r>
            <a:r>
              <a:rPr lang="en-US" sz="2600" dirty="0" smtClean="0"/>
              <a:t>Extended Learning Opportunities</a:t>
            </a:r>
            <a:endParaRPr lang="en-US" sz="2600" dirty="0"/>
          </a:p>
          <a:p>
            <a:pPr lvl="1"/>
            <a:r>
              <a:rPr lang="en-US" sz="2400" dirty="0"/>
              <a:t>On line</a:t>
            </a:r>
          </a:p>
          <a:p>
            <a:pPr lvl="1"/>
            <a:r>
              <a:rPr lang="en-US" sz="2400" dirty="0"/>
              <a:t>Certified / highly qualified teacher</a:t>
            </a:r>
          </a:p>
          <a:p>
            <a:endParaRPr lang="en-US" sz="2600" dirty="0" smtClean="0"/>
          </a:p>
          <a:p>
            <a:pPr marL="0" indent="0">
              <a:buNone/>
            </a:pPr>
            <a:r>
              <a:rPr lang="en-US" sz="2600" dirty="0" smtClean="0"/>
              <a:t> </a:t>
            </a:r>
          </a:p>
          <a:p>
            <a:pPr marL="0" indent="0">
              <a:buNone/>
            </a:pPr>
            <a:endParaRPr lang="en-US" sz="2600" dirty="0" smtClean="0"/>
          </a:p>
          <a:p>
            <a:endParaRPr lang="en-US" sz="2600" dirty="0"/>
          </a:p>
        </p:txBody>
      </p:sp>
      <p:sp>
        <p:nvSpPr>
          <p:cNvPr id="5"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r>
              <a:rPr lang="en-US" sz="800" b="1" dirty="0" smtClean="0"/>
              <a:t>9</a:t>
            </a:r>
            <a:endParaRPr lang="en-US" sz="800" b="1" dirty="0"/>
          </a:p>
        </p:txBody>
      </p:sp>
      <p:sp>
        <p:nvSpPr>
          <p:cNvPr id="6" name="Rectangle 7"/>
          <p:cNvSpPr>
            <a:spLocks noChangeArrowheads="1"/>
          </p:cNvSpPr>
          <p:nvPr/>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dirty="0"/>
              <a:t>New Community Opportunities Center at ILRU – Independent Living Research Utilization</a:t>
            </a:r>
          </a:p>
        </p:txBody>
      </p:sp>
    </p:spTree>
    <p:extLst>
      <p:ext uri="{BB962C8B-B14F-4D97-AF65-F5344CB8AC3E}">
        <p14:creationId xmlns:p14="http://schemas.microsoft.com/office/powerpoint/2010/main" val="1057305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TotalTime>
  <Words>1344</Words>
  <Application>Microsoft Office PowerPoint</Application>
  <PresentationFormat>On-screen Show (4:3)</PresentationFormat>
  <Paragraphs>259</Paragraphs>
  <Slides>26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ＭＳ Ｐゴシック</vt:lpstr>
      <vt:lpstr>Arial</vt:lpstr>
      <vt:lpstr>Arial Rounded MT Bold</vt:lpstr>
      <vt:lpstr>Calibri</vt:lpstr>
      <vt:lpstr>Tahoma</vt:lpstr>
      <vt:lpstr>Office Theme</vt:lpstr>
      <vt:lpstr>New Community Opportunities Center at ILRU Presents… </vt:lpstr>
      <vt:lpstr>Kenneth Duesing Manchester (NH) School District </vt:lpstr>
      <vt:lpstr> Manchester School District (MSD)  </vt:lpstr>
      <vt:lpstr>Connection to IL</vt:lpstr>
      <vt:lpstr>Preconceived Notions and Expectations</vt:lpstr>
      <vt:lpstr>Why GSIL?</vt:lpstr>
      <vt:lpstr>Barriers and Resolutions</vt:lpstr>
      <vt:lpstr>Barriers and Resolutions, cont’d.</vt:lpstr>
      <vt:lpstr>Barriers and Resolutions, cont’d. 2</vt:lpstr>
      <vt:lpstr>Recommendations</vt:lpstr>
      <vt:lpstr>Contact</vt:lpstr>
      <vt:lpstr>Susan Pesavento &amp; Amy Noone Commonwealth Connections Academy </vt:lpstr>
      <vt:lpstr>Commonwealth Connections Academy Overview</vt:lpstr>
      <vt:lpstr>Overview, cont’d.</vt:lpstr>
      <vt:lpstr>Overview, cont’d. 2</vt:lpstr>
      <vt:lpstr>How did the school know about the CIL?</vt:lpstr>
      <vt:lpstr>What expectations did the school have about the CIL? </vt:lpstr>
      <vt:lpstr>What led the school to purchase the services from a CIL rather than another provider? </vt:lpstr>
      <vt:lpstr>What were key discussion points in launching purchasing of service and how were they achieved?</vt:lpstr>
      <vt:lpstr>Recommendations for CILs in other states—what facts, details should a CIL be prepared to provide to their school administrators?</vt:lpstr>
      <vt:lpstr>Facts and Details, cont’d.</vt:lpstr>
      <vt:lpstr>Student Stories–(Meet CZ)</vt:lpstr>
      <vt:lpstr>Student Stories—(Meet KJ)</vt:lpstr>
      <vt:lpstr>Contact</vt:lpstr>
      <vt:lpstr>New Community Opportunities Center at ILRU Presents… </vt:lpstr>
      <vt:lpstr>SlideNew Community Opportunities   Attribution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dc:creator>
  <cp:lastModifiedBy>Elhardt, Marjorie</cp:lastModifiedBy>
  <cp:revision>50</cp:revision>
  <dcterms:created xsi:type="dcterms:W3CDTF">2014-03-13T15:47:29Z</dcterms:created>
  <dcterms:modified xsi:type="dcterms:W3CDTF">2014-07-29T19:36:08Z</dcterms:modified>
</cp:coreProperties>
</file>