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2" r:id="rId2"/>
    <p:sldId id="276" r:id="rId3"/>
    <p:sldId id="277" r:id="rId4"/>
    <p:sldId id="278" r:id="rId5"/>
    <p:sldId id="279" r:id="rId6"/>
    <p:sldId id="280" r:id="rId7"/>
    <p:sldId id="281" r:id="rId8"/>
    <p:sldId id="282" r:id="rId9"/>
    <p:sldId id="283" r:id="rId10"/>
    <p:sldId id="284" r:id="rId11"/>
    <p:sldId id="275"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p:cViewPr varScale="1">
        <p:scale>
          <a:sx n="75" d="100"/>
          <a:sy n="75" d="100"/>
        </p:scale>
        <p:origin x="1362"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t>7/30/2014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12</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1253629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riwalters@pa.gov" TargetMode="External"/><Relationship Id="rId2" Type="http://schemas.openxmlformats.org/officeDocument/2006/relationships/hyperlink" Target="mailto:Lisa.Hatz@doe.nh.gov" TargetMode="External"/><Relationship Id="rId1" Type="http://schemas.openxmlformats.org/officeDocument/2006/relationships/slideLayout" Target="../slideLayouts/slideLayout1.xml"/><Relationship Id="rId4" Type="http://schemas.openxmlformats.org/officeDocument/2006/relationships/hyperlink" Target="mailto:abbie.wells.herzog@state.mn.u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152400" y="2286000"/>
            <a:ext cx="8839200" cy="3810000"/>
          </a:xfrm>
        </p:spPr>
        <p:txBody>
          <a:bodyPr/>
          <a:lstStyle/>
          <a:p>
            <a:pPr marL="0" indent="0" algn="ctr">
              <a:buNone/>
            </a:pPr>
            <a:r>
              <a:rPr lang="en-US" sz="2400" b="1" i="1" dirty="0" smtClean="0">
                <a:solidFill>
                  <a:srgbClr val="333399"/>
                </a:solidFill>
                <a:latin typeface="Arial Rounded MT Bold" panose="020F0704030504030204" pitchFamily="34" charset="0"/>
              </a:rPr>
              <a:t>The View from VR</a:t>
            </a:r>
          </a:p>
          <a:p>
            <a:pPr marL="0" indent="0" algn="ctr">
              <a:buNone/>
            </a:pPr>
            <a:endParaRPr lang="en-US" sz="1400"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13, 2014</a:t>
            </a:r>
          </a:p>
          <a:p>
            <a:pPr marL="0" indent="0" algn="ctr">
              <a:buNone/>
            </a:pPr>
            <a:r>
              <a:rPr lang="en-US" sz="2000" dirty="0" smtClean="0">
                <a:solidFill>
                  <a:srgbClr val="333399"/>
                </a:solidFill>
                <a:latin typeface="Arial Rounded MT Bold" pitchFamily="34" charset="0"/>
              </a:rPr>
              <a:t>1:15 p.m. – 2:45 p.m.</a:t>
            </a:r>
          </a:p>
          <a:p>
            <a:pPr marL="0" indent="0" algn="ctr">
              <a:buNone/>
            </a:pPr>
            <a:endParaRPr lang="en-US" sz="1400" i="1" dirty="0" smtClean="0">
              <a:solidFill>
                <a:srgbClr val="333399"/>
              </a:solidFill>
              <a:latin typeface="Arial Rounded MT Bold" pitchFamily="34" charset="0"/>
            </a:endParaRPr>
          </a:p>
          <a:p>
            <a:pPr marL="0" indent="0" algn="ctr">
              <a:buNone/>
            </a:pPr>
            <a:r>
              <a:rPr lang="en-US" sz="2000" i="1" dirty="0" smtClean="0">
                <a:solidFill>
                  <a:srgbClr val="333399"/>
                </a:solidFill>
                <a:latin typeface="Arial Rounded MT Bold" pitchFamily="34" charset="0"/>
              </a:rPr>
              <a:t>Panel Members:</a:t>
            </a:r>
            <a:endParaRPr lang="en-US" sz="2000" dirty="0" smtClean="0"/>
          </a:p>
          <a:p>
            <a:pPr marL="0" indent="0" algn="ctr">
              <a:buNone/>
            </a:pPr>
            <a:r>
              <a:rPr lang="en-US" sz="2000" dirty="0" smtClean="0">
                <a:solidFill>
                  <a:srgbClr val="333399"/>
                </a:solidFill>
                <a:latin typeface="Arial Rounded MT Bold" pitchFamily="34" charset="0"/>
              </a:rPr>
              <a:t>Lisa Hatz</a:t>
            </a:r>
          </a:p>
          <a:p>
            <a:pPr marL="0" indent="0" algn="ctr">
              <a:buNone/>
            </a:pPr>
            <a:r>
              <a:rPr lang="en-US" sz="2000" dirty="0">
                <a:solidFill>
                  <a:srgbClr val="333399"/>
                </a:solidFill>
                <a:latin typeface="Arial Rounded MT Bold" pitchFamily="34" charset="0"/>
              </a:rPr>
              <a:t>Rick </a:t>
            </a:r>
            <a:r>
              <a:rPr lang="en-US" sz="2000" dirty="0" smtClean="0">
                <a:solidFill>
                  <a:srgbClr val="333399"/>
                </a:solidFill>
                <a:latin typeface="Arial Rounded MT Bold" pitchFamily="34" charset="0"/>
              </a:rPr>
              <a:t>Walters</a:t>
            </a:r>
          </a:p>
          <a:p>
            <a:pPr marL="0" indent="0" algn="ctr">
              <a:buNone/>
            </a:pPr>
            <a:r>
              <a:rPr lang="en-US" sz="2000" dirty="0" smtClean="0">
                <a:solidFill>
                  <a:srgbClr val="333399"/>
                </a:solidFill>
                <a:latin typeface="Arial Rounded MT Bold" pitchFamily="34" charset="0"/>
              </a:rPr>
              <a:t>Abbie Wells-Herzog</a:t>
            </a: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Questions?</a:t>
            </a:r>
            <a:endParaRPr lang="en-US" dirty="0">
              <a:effectLst/>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10</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pic>
        <p:nvPicPr>
          <p:cNvPr id="1026" name="Picture 2" descr="logo - pennsylvania Department of Labor &amp; Industry Office of Vocational Rehabili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181600"/>
            <a:ext cx="39116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106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610600" cy="5486400"/>
          </a:xfrm>
        </p:spPr>
        <p:txBody>
          <a:bodyPr/>
          <a:lstStyle/>
          <a:p>
            <a:pPr marL="0" indent="0">
              <a:buNone/>
            </a:pPr>
            <a:r>
              <a:rPr lang="en-US" sz="2400" dirty="0"/>
              <a:t>Lisa </a:t>
            </a:r>
            <a:r>
              <a:rPr lang="en-US" sz="2400" dirty="0" err="1" smtClean="0"/>
              <a:t>Hatz</a:t>
            </a:r>
            <a:endParaRPr lang="en-US" sz="2400" dirty="0" smtClean="0"/>
          </a:p>
          <a:p>
            <a:pPr marL="0" indent="0">
              <a:buNone/>
            </a:pPr>
            <a:r>
              <a:rPr lang="en-US" sz="2400" dirty="0" smtClean="0"/>
              <a:t>New Hampshire BVR, State Director</a:t>
            </a:r>
          </a:p>
          <a:p>
            <a:pPr marL="0" indent="0">
              <a:buNone/>
            </a:pPr>
            <a:r>
              <a:rPr lang="en-US" sz="2400" dirty="0" smtClean="0"/>
              <a:t>VR Field Service Administrator</a:t>
            </a:r>
          </a:p>
          <a:p>
            <a:pPr marL="0" indent="0">
              <a:buNone/>
            </a:pPr>
            <a:r>
              <a:rPr lang="en-US" sz="2400" dirty="0" smtClean="0">
                <a:hlinkClick r:id="rId2"/>
              </a:rPr>
              <a:t>Lisa.Hatz@doe.nh.gov</a:t>
            </a:r>
            <a:endParaRPr lang="en-US" sz="2400" dirty="0" smtClean="0"/>
          </a:p>
          <a:p>
            <a:endParaRPr lang="en-US" sz="2400" dirty="0"/>
          </a:p>
          <a:p>
            <a:pPr marL="0" indent="0">
              <a:buNone/>
            </a:pPr>
            <a:r>
              <a:rPr lang="en-US" sz="2400" dirty="0" smtClean="0"/>
              <a:t>Rick Walters </a:t>
            </a:r>
          </a:p>
          <a:p>
            <a:pPr marL="0" indent="0">
              <a:buNone/>
            </a:pPr>
            <a:r>
              <a:rPr lang="en-US" sz="2400" dirty="0" smtClean="0"/>
              <a:t>Pennsylvania BVR Services, District Administrator</a:t>
            </a:r>
          </a:p>
          <a:p>
            <a:pPr marL="0" indent="0">
              <a:buNone/>
            </a:pPr>
            <a:r>
              <a:rPr lang="en-US" sz="2400" dirty="0" smtClean="0">
                <a:hlinkClick r:id="rId3"/>
              </a:rPr>
              <a:t>riwalters@pa.gov</a:t>
            </a:r>
            <a:endParaRPr lang="en-US" sz="2400" dirty="0" smtClean="0"/>
          </a:p>
          <a:p>
            <a:pPr marL="0" indent="0">
              <a:buNone/>
            </a:pPr>
            <a:endParaRPr lang="en-US" sz="2400" dirty="0"/>
          </a:p>
          <a:p>
            <a:pPr marL="0" indent="0">
              <a:buNone/>
            </a:pPr>
            <a:r>
              <a:rPr lang="en-US" sz="2400" dirty="0" smtClean="0"/>
              <a:t>Abbie Wells Herzog</a:t>
            </a:r>
          </a:p>
          <a:p>
            <a:pPr marL="0" indent="0">
              <a:buNone/>
            </a:pPr>
            <a:r>
              <a:rPr lang="en-US" sz="2400" dirty="0" smtClean="0"/>
              <a:t>Minnesota VR Services, Autism Specialist</a:t>
            </a:r>
          </a:p>
          <a:p>
            <a:pPr marL="0" indent="0">
              <a:buNone/>
            </a:pPr>
            <a:r>
              <a:rPr lang="en-US" sz="2400" dirty="0" smtClean="0">
                <a:hlinkClick r:id="rId4"/>
              </a:rPr>
              <a:t>abbie.wells.herzog@state.mn.us</a:t>
            </a:r>
            <a:endParaRPr lang="en-US" sz="2400" dirty="0" smtClean="0"/>
          </a:p>
          <a:p>
            <a:endParaRPr lang="en-US" sz="2400" dirty="0" smtClean="0"/>
          </a:p>
          <a:p>
            <a:endParaRPr lang="en-US" sz="2400" dirty="0"/>
          </a:p>
          <a:p>
            <a:pPr marL="0" indent="0">
              <a:buNone/>
            </a:pPr>
            <a:r>
              <a:rPr lang="en-US" sz="2400" dirty="0" smtClean="0"/>
              <a:t> </a:t>
            </a:r>
          </a:p>
          <a:p>
            <a:endParaRPr lang="en-US" sz="2400" dirty="0"/>
          </a:p>
        </p:txBody>
      </p:sp>
      <p:sp>
        <p:nvSpPr>
          <p:cNvPr id="3" name="Title 2"/>
          <p:cNvSpPr>
            <a:spLocks noGrp="1"/>
          </p:cNvSpPr>
          <p:nvPr>
            <p:ph type="title"/>
          </p:nvPr>
        </p:nvSpPr>
        <p:spPr/>
        <p:txBody>
          <a:bodyPr/>
          <a:lstStyle/>
          <a:p>
            <a:r>
              <a:rPr lang="en-US" dirty="0" smtClean="0"/>
              <a:t>Contact</a:t>
            </a:r>
            <a:endParaRPr lang="en-US" dirty="0"/>
          </a:p>
        </p:txBody>
      </p:sp>
      <p:sp>
        <p:nvSpPr>
          <p:cNvPr id="4" name="Slide Number Placeholder 4"/>
          <p:cNvSpPr>
            <a:spLocks noGrp="1"/>
          </p:cNvSpPr>
          <p:nvPr>
            <p:ph type="sldNum" sz="quarter" idx="12"/>
          </p:nvPr>
        </p:nvSpPr>
        <p:spPr>
          <a:xfrm>
            <a:off x="6705600" y="6356350"/>
            <a:ext cx="2362200" cy="365125"/>
          </a:xfrm>
        </p:spPr>
        <p:txBody>
          <a:bodyPr/>
          <a:lstStyle/>
          <a:p>
            <a:r>
              <a:rPr lang="en-US" dirty="0" smtClean="0"/>
              <a:t>2</a:t>
            </a:r>
            <a:endParaRPr lang="en-US"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6722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2"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fld id="{6CD1A2A9-4962-4E2B-BADD-1C4948575A3B}" type="slidenum">
              <a:rPr lang="en-US" sz="800" smtClean="0"/>
              <a:pPr eaLnBrk="1" hangingPunct="1"/>
              <a:t>12</a:t>
            </a:fld>
            <a:endParaRPr lang="en-US" sz="800" smtClean="0"/>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81000" y="990600"/>
            <a:ext cx="8458200" cy="51816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33600"/>
            <a:ext cx="8763000" cy="715962"/>
          </a:xfrm>
        </p:spPr>
        <p:txBody>
          <a:bodyPr>
            <a:normAutofit fontScale="90000"/>
          </a:bodyPr>
          <a:lstStyle/>
          <a:p>
            <a:pPr algn="ctr">
              <a:spcBef>
                <a:spcPct val="20000"/>
              </a:spcBef>
            </a:pPr>
            <a:r>
              <a:rPr lang="en-US" i="1" dirty="0">
                <a:latin typeface="Arial Rounded MT Bold"/>
              </a:rPr>
              <a:t/>
            </a:r>
            <a:br>
              <a:rPr lang="en-US" i="1" dirty="0">
                <a:latin typeface="Arial Rounded MT Bold"/>
              </a:rPr>
            </a:br>
            <a:r>
              <a:rPr lang="en-US" i="1" dirty="0">
                <a:latin typeface="Arial Rounded MT Bold"/>
              </a:rPr>
              <a:t>Richard Walters</a:t>
            </a:r>
            <a:br>
              <a:rPr lang="en-US" i="1" dirty="0">
                <a:latin typeface="Arial Rounded MT Bold"/>
              </a:rPr>
            </a:br>
            <a:r>
              <a:rPr lang="en-US" i="1" dirty="0">
                <a:latin typeface="Arial Rounded MT Bold"/>
              </a:rPr>
              <a:t>District Administrator</a:t>
            </a:r>
            <a:br>
              <a:rPr lang="en-US" i="1" dirty="0">
                <a:latin typeface="Arial Rounded MT Bold"/>
              </a:rPr>
            </a:br>
            <a:r>
              <a:rPr lang="en-US" i="1" dirty="0">
                <a:latin typeface="Arial Rounded MT Bold"/>
              </a:rPr>
              <a:t>Pennsylvania Department of Vocational Rehabilitation</a:t>
            </a:r>
            <a:br>
              <a:rPr lang="en-US" i="1" dirty="0">
                <a:latin typeface="Arial Rounded MT Bold"/>
              </a:rPr>
            </a:br>
            <a:endParaRPr lang="en-US" dirty="0"/>
          </a:p>
        </p:txBody>
      </p:sp>
    </p:spTree>
    <p:extLst>
      <p:ext uri="{BB962C8B-B14F-4D97-AF65-F5344CB8AC3E}">
        <p14:creationId xmlns:p14="http://schemas.microsoft.com/office/powerpoint/2010/main" val="29264875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About OVR</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PA Department of Labor and Industry</a:t>
            </a:r>
          </a:p>
          <a:p>
            <a:pPr lvl="1"/>
            <a:r>
              <a:rPr lang="en-US" sz="2200" dirty="0" smtClean="0"/>
              <a:t>A Combined State Agency</a:t>
            </a:r>
          </a:p>
          <a:p>
            <a:r>
              <a:rPr lang="en-US" sz="2600" dirty="0" smtClean="0"/>
              <a:t>Bureau of Vocational Rehabilitation</a:t>
            </a:r>
          </a:p>
          <a:p>
            <a:pPr lvl="1"/>
            <a:r>
              <a:rPr lang="en-US" sz="2200" dirty="0" smtClean="0"/>
              <a:t>15 district offices</a:t>
            </a:r>
          </a:p>
          <a:p>
            <a:r>
              <a:rPr lang="en-US" sz="2600" dirty="0" smtClean="0"/>
              <a:t>Bureau of Blindness and Visual Services</a:t>
            </a:r>
          </a:p>
          <a:p>
            <a:pPr lvl="1"/>
            <a:r>
              <a:rPr lang="en-US" sz="2200" dirty="0" smtClean="0"/>
              <a:t>6 combined location district offices</a:t>
            </a:r>
          </a:p>
          <a:p>
            <a:r>
              <a:rPr lang="en-US" sz="2600" dirty="0" smtClean="0"/>
              <a:t>Partnerships</a:t>
            </a:r>
          </a:p>
          <a:p>
            <a:pPr lvl="1"/>
            <a:r>
              <a:rPr lang="en-US" sz="2200" dirty="0" smtClean="0"/>
              <a:t>Education</a:t>
            </a:r>
          </a:p>
          <a:p>
            <a:pPr lvl="1"/>
            <a:r>
              <a:rPr lang="en-US" sz="2200" dirty="0" smtClean="0"/>
              <a:t>Medical</a:t>
            </a:r>
          </a:p>
          <a:p>
            <a:pPr lvl="1"/>
            <a:r>
              <a:rPr lang="en-US" sz="2200" dirty="0" smtClean="0"/>
              <a:t>Therapy providers</a:t>
            </a:r>
          </a:p>
          <a:p>
            <a:pPr lvl="1"/>
            <a:r>
              <a:rPr lang="en-US" sz="2200" dirty="0" smtClean="0"/>
              <a:t>Community based rehabilitation service providers </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3</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66922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Breadth and Scope of Agency in 2013</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New Applicants for Services</a:t>
            </a:r>
          </a:p>
          <a:p>
            <a:pPr lvl="1"/>
            <a:r>
              <a:rPr lang="en-US" sz="2200" dirty="0" smtClean="0"/>
              <a:t>21,696</a:t>
            </a:r>
          </a:p>
          <a:p>
            <a:r>
              <a:rPr lang="en-US" sz="2600" dirty="0" smtClean="0"/>
              <a:t>Applicants Found Eligible</a:t>
            </a:r>
          </a:p>
          <a:p>
            <a:pPr lvl="1"/>
            <a:r>
              <a:rPr lang="en-US" sz="2200" dirty="0" smtClean="0"/>
              <a:t>17,248</a:t>
            </a:r>
          </a:p>
          <a:p>
            <a:pPr lvl="1"/>
            <a:r>
              <a:rPr lang="en-US" sz="2200" dirty="0" smtClean="0"/>
              <a:t>39.1% are Youth and Young Adults</a:t>
            </a:r>
          </a:p>
          <a:p>
            <a:r>
              <a:rPr lang="en-US" sz="2600" dirty="0" smtClean="0"/>
              <a:t>Individuals Served</a:t>
            </a:r>
          </a:p>
          <a:p>
            <a:pPr lvl="1"/>
            <a:r>
              <a:rPr lang="en-US" sz="2200" dirty="0" smtClean="0"/>
              <a:t>83,022</a:t>
            </a:r>
          </a:p>
          <a:p>
            <a:r>
              <a:rPr lang="en-US" sz="2600" dirty="0" smtClean="0"/>
              <a:t>Individuals Entering or Staying in Competitive Jobs</a:t>
            </a:r>
          </a:p>
          <a:p>
            <a:pPr lvl="1"/>
            <a:r>
              <a:rPr lang="en-US" sz="2200" dirty="0" smtClean="0"/>
              <a:t>9,475</a:t>
            </a:r>
          </a:p>
          <a:p>
            <a:r>
              <a:rPr lang="en-US" sz="2600" dirty="0" smtClean="0"/>
              <a:t>Students Transitioning from High School to Employment</a:t>
            </a:r>
          </a:p>
          <a:p>
            <a:pPr lvl="1"/>
            <a:r>
              <a:rPr lang="en-US" sz="2200" dirty="0" smtClean="0"/>
              <a:t>3,822 or 38.4% of all Successful Outcomes</a:t>
            </a:r>
          </a:p>
          <a:p>
            <a:pPr lvl="1"/>
            <a:endParaRPr lang="en-US" sz="22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4</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0326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Preconceived Notions – Circa Mid-80’s</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Mysterious </a:t>
            </a:r>
          </a:p>
          <a:p>
            <a:r>
              <a:rPr lang="en-US" sz="2600" dirty="0" smtClean="0"/>
              <a:t>By individuals with physical disabilities</a:t>
            </a:r>
          </a:p>
          <a:p>
            <a:pPr lvl="1"/>
            <a:r>
              <a:rPr lang="en-US" sz="2200" dirty="0" smtClean="0"/>
              <a:t>For individuals with physical disabilities</a:t>
            </a:r>
          </a:p>
          <a:p>
            <a:r>
              <a:rPr lang="en-US" sz="2600" dirty="0" smtClean="0"/>
              <a:t>Pre – Vocational services</a:t>
            </a:r>
          </a:p>
          <a:p>
            <a:pPr lvl="1"/>
            <a:r>
              <a:rPr lang="en-US" sz="2200" dirty="0" smtClean="0"/>
              <a:t>Accessible housing</a:t>
            </a:r>
          </a:p>
          <a:p>
            <a:pPr lvl="1"/>
            <a:r>
              <a:rPr lang="en-US" sz="2200" dirty="0" smtClean="0"/>
              <a:t>Advocacy</a:t>
            </a:r>
          </a:p>
          <a:p>
            <a:pPr lvl="1"/>
            <a:r>
              <a:rPr lang="en-US" sz="2200" dirty="0" smtClean="0"/>
              <a:t>Information</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5</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75656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Notions to Knowledge</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pPr marL="514350" indent="-457200"/>
            <a:r>
              <a:rPr lang="en-US" sz="2600" dirty="0"/>
              <a:t>Mutual </a:t>
            </a:r>
            <a:r>
              <a:rPr lang="en-US" sz="2600" dirty="0" smtClean="0"/>
              <a:t>needs lead </a:t>
            </a:r>
            <a:r>
              <a:rPr lang="en-US" sz="2600" dirty="0"/>
              <a:t>to </a:t>
            </a:r>
            <a:r>
              <a:rPr lang="en-US" sz="2600" dirty="0" smtClean="0"/>
              <a:t>productive partnerships</a:t>
            </a:r>
            <a:endParaRPr lang="en-US" sz="2600" dirty="0"/>
          </a:p>
          <a:p>
            <a:pPr lvl="1"/>
            <a:r>
              <a:rPr lang="en-US" sz="2200" dirty="0" smtClean="0"/>
              <a:t>Get in the same room with VR folks</a:t>
            </a:r>
          </a:p>
          <a:p>
            <a:pPr lvl="2"/>
            <a:r>
              <a:rPr lang="en-US" sz="1800" dirty="0" smtClean="0"/>
              <a:t>Consumer advisory committee</a:t>
            </a:r>
          </a:p>
          <a:p>
            <a:pPr lvl="2"/>
            <a:r>
              <a:rPr lang="en-US" sz="1800" dirty="0" smtClean="0"/>
              <a:t>VR state plan public meeting</a:t>
            </a:r>
          </a:p>
          <a:p>
            <a:pPr lvl="1"/>
            <a:r>
              <a:rPr lang="en-US" sz="2200" dirty="0" smtClean="0"/>
              <a:t>Low risk partnership</a:t>
            </a:r>
            <a:endParaRPr lang="en-US" sz="2200" dirty="0"/>
          </a:p>
          <a:p>
            <a:pPr marL="1200150" lvl="2" indent="-342900"/>
            <a:r>
              <a:rPr lang="en-US" sz="1800" dirty="0" smtClean="0"/>
              <a:t>Customer Achievement Day collaboration (no funding)</a:t>
            </a:r>
          </a:p>
          <a:p>
            <a:pPr lvl="1"/>
            <a:r>
              <a:rPr lang="en-US" sz="2200" dirty="0" smtClean="0"/>
              <a:t>Higher risk partnership</a:t>
            </a:r>
          </a:p>
          <a:p>
            <a:pPr lvl="2"/>
            <a:r>
              <a:rPr lang="en-US" sz="1800" dirty="0" smtClean="0"/>
              <a:t>Summer Career Camp (innovation grant funding)</a:t>
            </a:r>
          </a:p>
          <a:p>
            <a:pPr lvl="1"/>
            <a:r>
              <a:rPr lang="en-US" sz="2200" dirty="0" smtClean="0"/>
              <a:t>High reward continuous partnership</a:t>
            </a:r>
          </a:p>
          <a:p>
            <a:pPr lvl="2"/>
            <a:r>
              <a:rPr lang="en-US" sz="1800" dirty="0" smtClean="0"/>
              <a:t>Sign Language Interpreter Referral Service (grant to fee-for-service)</a:t>
            </a:r>
          </a:p>
          <a:p>
            <a:r>
              <a:rPr lang="en-US" sz="2600" dirty="0" smtClean="0"/>
              <a:t>The transition connection</a:t>
            </a:r>
          </a:p>
          <a:p>
            <a:pPr lvl="1"/>
            <a:r>
              <a:rPr lang="en-US" sz="2200" dirty="0" smtClean="0"/>
              <a:t>Career Path (innovation grant to fee-for-service)</a:t>
            </a:r>
          </a:p>
          <a:p>
            <a:pPr lvl="1"/>
            <a:endParaRPr lang="en-US" sz="2200" dirty="0" smtClean="0"/>
          </a:p>
          <a:p>
            <a:pPr lvl="1"/>
            <a:endParaRPr lang="en-US" sz="2200" dirty="0" smtClean="0"/>
          </a:p>
          <a:p>
            <a:pPr lvl="1"/>
            <a:endParaRPr lang="en-US" sz="2200" dirty="0" smtClean="0"/>
          </a:p>
          <a:p>
            <a:pPr lvl="1"/>
            <a:endParaRPr lang="en-US" sz="2200" dirty="0" smtClean="0"/>
          </a:p>
          <a:p>
            <a:pPr lvl="1"/>
            <a:endParaRPr lang="en-US" sz="22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6</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60733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Why Seek Transition Services From IL</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Proven record over time</a:t>
            </a:r>
          </a:p>
          <a:p>
            <a:pPr lvl="1"/>
            <a:endParaRPr lang="en-US" sz="2200" dirty="0" smtClean="0"/>
          </a:p>
          <a:p>
            <a:r>
              <a:rPr lang="en-US" sz="2600" dirty="0" smtClean="0"/>
              <a:t>Consistent positive results</a:t>
            </a:r>
          </a:p>
          <a:p>
            <a:endParaRPr lang="en-US" sz="2600" dirty="0" smtClean="0"/>
          </a:p>
          <a:p>
            <a:r>
              <a:rPr lang="en-US" sz="2600" dirty="0" smtClean="0"/>
              <a:t>A sound, do-able, </a:t>
            </a:r>
            <a:r>
              <a:rPr lang="en-US" sz="2600" i="1" dirty="0" smtClean="0"/>
              <a:t>innovative</a:t>
            </a:r>
            <a:r>
              <a:rPr lang="en-US" sz="2600" dirty="0" smtClean="0"/>
              <a:t> proposal</a:t>
            </a:r>
          </a:p>
          <a:p>
            <a:pPr lvl="1"/>
            <a:r>
              <a:rPr lang="en-US" sz="2200" dirty="0" smtClean="0"/>
              <a:t>Specifically created for transition age youth and young adults </a:t>
            </a:r>
          </a:p>
          <a:p>
            <a:endParaRPr lang="en-US" sz="2600" dirty="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7</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526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Problems Will Happen</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Patience will be required</a:t>
            </a:r>
          </a:p>
          <a:p>
            <a:pPr lvl="1"/>
            <a:r>
              <a:rPr lang="en-US" sz="2200" dirty="0" smtClean="0"/>
              <a:t>New services require funding availability</a:t>
            </a:r>
          </a:p>
          <a:p>
            <a:pPr lvl="1"/>
            <a:r>
              <a:rPr lang="en-US" sz="2200" dirty="0" smtClean="0"/>
              <a:t>Be ready to write a proposal</a:t>
            </a:r>
          </a:p>
          <a:p>
            <a:pPr lvl="1"/>
            <a:r>
              <a:rPr lang="en-US" sz="2200" dirty="0" smtClean="0"/>
              <a:t>Flexibility is key when an opportunity arises</a:t>
            </a:r>
          </a:p>
          <a:p>
            <a:r>
              <a:rPr lang="en-US" sz="2600" dirty="0" smtClean="0"/>
              <a:t>Transitioning from grant funding to fee-for-service</a:t>
            </a:r>
          </a:p>
          <a:p>
            <a:pPr lvl="1"/>
            <a:r>
              <a:rPr lang="en-US" sz="2200" dirty="0" smtClean="0"/>
              <a:t>How many customers can VR provide</a:t>
            </a:r>
          </a:p>
          <a:p>
            <a:pPr lvl="1"/>
            <a:r>
              <a:rPr lang="en-US" sz="2200" dirty="0" smtClean="0"/>
              <a:t>How much cost per unit can VR sustain</a:t>
            </a:r>
          </a:p>
          <a:p>
            <a:pPr lvl="1"/>
            <a:r>
              <a:rPr lang="en-US" sz="2200" dirty="0" smtClean="0"/>
              <a:t>How much cost per unit does the IL need to provide quality services</a:t>
            </a:r>
          </a:p>
          <a:p>
            <a:r>
              <a:rPr lang="en-US" sz="2600" dirty="0" smtClean="0"/>
              <a:t>Trust and transparency </a:t>
            </a:r>
          </a:p>
          <a:p>
            <a:pPr lvl="1"/>
            <a:r>
              <a:rPr lang="en-US" sz="2200" dirty="0" smtClean="0"/>
              <a:t>Keys to any successful partnership</a:t>
            </a:r>
          </a:p>
          <a:p>
            <a:pPr marL="457200" lvl="1" indent="0">
              <a:buNone/>
            </a:pPr>
            <a:endParaRPr lang="en-US" sz="2200" dirty="0" smtClean="0"/>
          </a:p>
          <a:p>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8</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997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Recommendations </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Share quarterly or annual reports that show you have met or exceeded goals</a:t>
            </a:r>
          </a:p>
          <a:p>
            <a:r>
              <a:rPr lang="en-US" sz="2600" dirty="0" smtClean="0"/>
              <a:t>Show that you are ready and able to accommodate new staff</a:t>
            </a:r>
          </a:p>
          <a:p>
            <a:r>
              <a:rPr lang="en-US" sz="2600" dirty="0" smtClean="0"/>
              <a:t>Be ready to provide detailed accounting of overhead, payroll and other costs as well as the operating budget </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9</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27318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609</Words>
  <Application>Microsoft Office PowerPoint</Application>
  <PresentationFormat>On-screen Show (4:3)</PresentationFormat>
  <Paragraphs>128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Arial Rounded MT Bold</vt:lpstr>
      <vt:lpstr>Calibri</vt:lpstr>
      <vt:lpstr>Tahoma</vt:lpstr>
      <vt:lpstr>Office Theme</vt:lpstr>
      <vt:lpstr>New Community Opportunities Center at ILRU Presents… </vt:lpstr>
      <vt:lpstr> Richard Walters District Administrator Pennsylvania Department of Vocational Rehabilitation </vt:lpstr>
      <vt:lpstr>About OVR</vt:lpstr>
      <vt:lpstr>Breadth and Scope of Agency in 2013</vt:lpstr>
      <vt:lpstr>Preconceived Notions – Circa Mid-80’s</vt:lpstr>
      <vt:lpstr>Notions to Knowledge</vt:lpstr>
      <vt:lpstr>Why Seek Transition Services From IL</vt:lpstr>
      <vt:lpstr>Problems Will Happen</vt:lpstr>
      <vt:lpstr>Recommendations </vt:lpstr>
      <vt:lpstr>Questions?</vt:lpstr>
      <vt:lpstr>Contact</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36</cp:revision>
  <dcterms:created xsi:type="dcterms:W3CDTF">2014-03-13T15:47:29Z</dcterms:created>
  <dcterms:modified xsi:type="dcterms:W3CDTF">2014-07-30T20:17:24Z</dcterms:modified>
</cp:coreProperties>
</file>