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62" r:id="rId2"/>
    <p:sldId id="285" r:id="rId3"/>
    <p:sldId id="275" r:id="rId4"/>
    <p:sldId id="276" r:id="rId5"/>
    <p:sldId id="277" r:id="rId6"/>
    <p:sldId id="278" r:id="rId7"/>
    <p:sldId id="279" r:id="rId8"/>
    <p:sldId id="280" r:id="rId9"/>
    <p:sldId id="281" r:id="rId10"/>
    <p:sldId id="282" r:id="rId11"/>
    <p:sldId id="283" r:id="rId12"/>
    <p:sldId id="291" r:id="rId13"/>
    <p:sldId id="305" r:id="rId14"/>
    <p:sldId id="287" r:id="rId15"/>
    <p:sldId id="288" r:id="rId16"/>
    <p:sldId id="289" r:id="rId17"/>
    <p:sldId id="290" r:id="rId18"/>
    <p:sldId id="292" r:id="rId19"/>
    <p:sldId id="286" r:id="rId20"/>
    <p:sldId id="301" r:id="rId21"/>
    <p:sldId id="302" r:id="rId22"/>
    <p:sldId id="303" r:id="rId23"/>
    <p:sldId id="304" r:id="rId24"/>
    <p:sldId id="300"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76" autoAdjust="0"/>
    <p:restoredTop sz="93699" autoAdjust="0"/>
  </p:normalViewPr>
  <p:slideViewPr>
    <p:cSldViewPr>
      <p:cViewPr varScale="1">
        <p:scale>
          <a:sx n="75" d="100"/>
          <a:sy n="75" d="100"/>
        </p:scale>
        <p:origin x="131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6366"/>
    </p:cViewPr>
  </p:sorterViewPr>
  <p:notesViewPr>
    <p:cSldViewPr>
      <p:cViewPr varScale="1">
        <p:scale>
          <a:sx n="55" d="100"/>
          <a:sy n="55" d="100"/>
        </p:scale>
        <p:origin x="-283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pPr/>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pPr/>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25</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CaraSteidel@lvcil.org" TargetMode="External"/><Relationship Id="rId2" Type="http://schemas.openxmlformats.org/officeDocument/2006/relationships/hyperlink" Target="mailto:AmyBeck@lvcil.or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modonnell@gsil.org" TargetMode="External"/><Relationship Id="rId2" Type="http://schemas.openxmlformats.org/officeDocument/2006/relationships/hyperlink" Target="mailto:pdarling@gsil.org"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mailto:davidh@mcil-mn.org"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228600" y="2286000"/>
            <a:ext cx="8686800" cy="3505200"/>
          </a:xfrm>
        </p:spPr>
        <p:txBody>
          <a:bodyPr/>
          <a:lstStyle/>
          <a:p>
            <a:pPr marL="0" indent="0" algn="ctr">
              <a:buNone/>
            </a:pPr>
            <a:r>
              <a:rPr lang="en-US" sz="2400" b="1" i="1" dirty="0" smtClean="0">
                <a:solidFill>
                  <a:srgbClr val="333399"/>
                </a:solidFill>
                <a:latin typeface="Arial Rounded MT Bold" panose="020F0704030504030204" pitchFamily="34" charset="0"/>
              </a:rPr>
              <a:t>Transitioning from Grant Funding to Fees-for-Service</a:t>
            </a:r>
          </a:p>
          <a:p>
            <a:pPr marL="0" indent="0" algn="ctr">
              <a:buNone/>
            </a:pPr>
            <a:endParaRPr lang="en-US" sz="1400"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14, 2014</a:t>
            </a:r>
          </a:p>
          <a:p>
            <a:pPr marL="0" indent="0" algn="ctr">
              <a:buNone/>
            </a:pPr>
            <a:r>
              <a:rPr lang="en-US" sz="2000" dirty="0" smtClean="0">
                <a:solidFill>
                  <a:srgbClr val="333399"/>
                </a:solidFill>
                <a:latin typeface="Arial Rounded MT Bold" pitchFamily="34" charset="0"/>
              </a:rPr>
              <a:t>9:15 a.m. – 10:30 a.m.</a:t>
            </a:r>
          </a:p>
          <a:p>
            <a:pPr marL="0" indent="0" algn="ctr">
              <a:buNone/>
            </a:pPr>
            <a:endParaRPr lang="en-US" sz="1400" i="1" dirty="0" smtClean="0">
              <a:solidFill>
                <a:srgbClr val="333399"/>
              </a:solidFill>
              <a:latin typeface="Arial Rounded MT Bold" pitchFamily="34" charset="0"/>
            </a:endParaRPr>
          </a:p>
          <a:p>
            <a:pPr marL="0" indent="0" algn="ctr">
              <a:buNone/>
            </a:pPr>
            <a:r>
              <a:rPr lang="en-US" sz="2000" i="1" dirty="0" smtClean="0">
                <a:solidFill>
                  <a:srgbClr val="333399"/>
                </a:solidFill>
                <a:latin typeface="Arial Rounded MT Bold" pitchFamily="34" charset="0"/>
              </a:rPr>
              <a:t>Presenters:</a:t>
            </a:r>
            <a:endParaRPr lang="en-US" sz="2000" dirty="0" smtClean="0"/>
          </a:p>
          <a:p>
            <a:pPr marL="0" indent="0" algn="ctr">
              <a:buNone/>
            </a:pPr>
            <a:r>
              <a:rPr lang="en-US" sz="2000" dirty="0" smtClean="0">
                <a:solidFill>
                  <a:srgbClr val="333399"/>
                </a:solidFill>
                <a:latin typeface="Arial Rounded MT Bold" pitchFamily="34" charset="0"/>
              </a:rPr>
              <a:t>Amy Beck &amp; Cara Steidel</a:t>
            </a:r>
          </a:p>
          <a:p>
            <a:pPr marL="0" indent="0" algn="ctr">
              <a:buNone/>
            </a:pPr>
            <a:r>
              <a:rPr lang="en-US" sz="2000" dirty="0" smtClean="0">
                <a:solidFill>
                  <a:srgbClr val="333399"/>
                </a:solidFill>
                <a:latin typeface="Arial Rounded MT Bold" pitchFamily="34" charset="0"/>
              </a:rPr>
              <a:t>Peter Darling &amp; Maureen O’Donnell</a:t>
            </a:r>
          </a:p>
          <a:p>
            <a:pPr marL="0" indent="0" algn="ctr">
              <a:buNone/>
            </a:pPr>
            <a:r>
              <a:rPr lang="en-US" sz="2000" dirty="0" smtClean="0">
                <a:solidFill>
                  <a:srgbClr val="333399"/>
                </a:solidFill>
                <a:latin typeface="Arial Rounded MT Bold" pitchFamily="34" charset="0"/>
              </a:rPr>
              <a:t>David Hancox</a:t>
            </a: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77791"/>
            <a:ext cx="8229600" cy="639762"/>
          </a:xfrm>
        </p:spPr>
        <p:txBody>
          <a:bodyPr>
            <a:noAutofit/>
          </a:bodyPr>
          <a:lstStyle/>
          <a:p>
            <a:r>
              <a:rPr lang="en-US" dirty="0"/>
              <a:t>LVCIL Assets Which Made Our Growth Possible</a:t>
            </a:r>
          </a:p>
        </p:txBody>
      </p:sp>
      <p:sp>
        <p:nvSpPr>
          <p:cNvPr id="4" name="Content Placeholder 3"/>
          <p:cNvSpPr>
            <a:spLocks noGrp="1"/>
          </p:cNvSpPr>
          <p:nvPr>
            <p:ph idx="1"/>
          </p:nvPr>
        </p:nvSpPr>
        <p:spPr>
          <a:xfrm>
            <a:off x="380999" y="1371601"/>
            <a:ext cx="8458201" cy="4952999"/>
          </a:xfrm>
        </p:spPr>
        <p:txBody>
          <a:bodyPr/>
          <a:lstStyle/>
          <a:p>
            <a:r>
              <a:rPr lang="en-US" dirty="0"/>
              <a:t>Our ED and Board were not afraid of change</a:t>
            </a:r>
          </a:p>
          <a:p>
            <a:r>
              <a:rPr lang="en-US" dirty="0"/>
              <a:t>Excellent Director of Finance &amp; Board Treasurer</a:t>
            </a:r>
          </a:p>
          <a:p>
            <a:r>
              <a:rPr lang="en-US" dirty="0"/>
              <a:t>Inherent belief we could provide better services</a:t>
            </a:r>
          </a:p>
          <a:p>
            <a:r>
              <a:rPr lang="en-US" dirty="0"/>
              <a:t>Our Person-Centered Approach </a:t>
            </a:r>
          </a:p>
          <a:p>
            <a:r>
              <a:rPr lang="en-US" dirty="0"/>
              <a:t>Open Communication</a:t>
            </a:r>
          </a:p>
          <a:p>
            <a:r>
              <a:rPr lang="en-US" dirty="0"/>
              <a:t>Open Door Policy</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10</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85669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143000"/>
            <a:ext cx="8610600" cy="5181600"/>
          </a:xfrm>
        </p:spPr>
        <p:txBody>
          <a:bodyPr/>
          <a:lstStyle/>
          <a:p>
            <a:pPr marL="0" indent="0">
              <a:buNone/>
            </a:pPr>
            <a:r>
              <a:rPr lang="en-US" dirty="0"/>
              <a:t>It can be challenging!</a:t>
            </a:r>
          </a:p>
          <a:p>
            <a:pPr lvl="0"/>
            <a:r>
              <a:rPr lang="en-US" dirty="0" smtClean="0"/>
              <a:t>Sign Language Interpreter Referral Service </a:t>
            </a:r>
            <a:r>
              <a:rPr lang="en-US" dirty="0"/>
              <a:t>Example</a:t>
            </a:r>
          </a:p>
          <a:p>
            <a:pPr lvl="0"/>
            <a:r>
              <a:rPr lang="en-US" dirty="0"/>
              <a:t>Keeping some distance between our roles and staff functions</a:t>
            </a:r>
          </a:p>
          <a:p>
            <a:pPr lvl="0"/>
            <a:r>
              <a:rPr lang="en-US" dirty="0"/>
              <a:t>If there is a conflict, be forthright about it</a:t>
            </a:r>
          </a:p>
          <a:p>
            <a:pPr lvl="0"/>
            <a:r>
              <a:rPr lang="en-US" dirty="0"/>
              <a:t>Find another advocate if needed</a:t>
            </a:r>
          </a:p>
          <a:p>
            <a:pPr lvl="0"/>
            <a:r>
              <a:rPr lang="en-US" dirty="0"/>
              <a:t>Open communication with OVR, and all funders</a:t>
            </a:r>
          </a:p>
        </p:txBody>
      </p:sp>
      <p:sp>
        <p:nvSpPr>
          <p:cNvPr id="3" name="Title 2"/>
          <p:cNvSpPr>
            <a:spLocks noGrp="1"/>
          </p:cNvSpPr>
          <p:nvPr>
            <p:ph type="title"/>
          </p:nvPr>
        </p:nvSpPr>
        <p:spPr/>
        <p:txBody>
          <a:bodyPr>
            <a:noAutofit/>
          </a:bodyPr>
          <a:lstStyle/>
          <a:p>
            <a:r>
              <a:rPr lang="en-US" dirty="0"/>
              <a:t>How does LVCIL stay in the Role of Advocate?</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11</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63082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143000"/>
            <a:ext cx="8610600" cy="5181600"/>
          </a:xfrm>
        </p:spPr>
        <p:txBody>
          <a:bodyPr/>
          <a:lstStyle/>
          <a:p>
            <a:pPr marL="0" indent="0">
              <a:buNone/>
            </a:pPr>
            <a:r>
              <a:rPr lang="en-US" dirty="0"/>
              <a:t>Amy Beck, Executive </a:t>
            </a:r>
            <a:r>
              <a:rPr lang="en-US" dirty="0" smtClean="0"/>
              <a:t>Director</a:t>
            </a:r>
          </a:p>
          <a:p>
            <a:pPr marL="0" indent="0">
              <a:buNone/>
            </a:pPr>
            <a:r>
              <a:rPr lang="en-US" dirty="0"/>
              <a:t>Email: </a:t>
            </a:r>
            <a:r>
              <a:rPr lang="en-US" dirty="0">
                <a:hlinkClick r:id="rId2"/>
              </a:rPr>
              <a:t>AmyBeck@lvcil.org</a:t>
            </a:r>
            <a:endParaRPr lang="en-US" dirty="0"/>
          </a:p>
          <a:p>
            <a:pPr marL="0" indent="0">
              <a:buNone/>
            </a:pPr>
            <a:endParaRPr lang="en-US" dirty="0" smtClean="0"/>
          </a:p>
          <a:p>
            <a:pPr marL="0" indent="0">
              <a:buNone/>
            </a:pPr>
            <a:r>
              <a:rPr lang="en-US" dirty="0" smtClean="0"/>
              <a:t>Cara Steidel, Director of Finance</a:t>
            </a:r>
          </a:p>
          <a:p>
            <a:pPr marL="0" indent="0">
              <a:buNone/>
            </a:pPr>
            <a:r>
              <a:rPr lang="en-US" dirty="0" smtClean="0">
                <a:hlinkClick r:id="rId3"/>
              </a:rPr>
              <a:t>CaraSteidel@lvcil.org</a:t>
            </a:r>
            <a:endParaRPr lang="en-US" dirty="0" smtClean="0"/>
          </a:p>
          <a:p>
            <a:pPr marL="0" indent="0">
              <a:buNone/>
            </a:pPr>
            <a:endParaRPr lang="en-US" dirty="0"/>
          </a:p>
          <a:p>
            <a:pPr marL="0" indent="0">
              <a:buNone/>
            </a:pPr>
            <a:r>
              <a:rPr lang="en-US" dirty="0" smtClean="0"/>
              <a:t>Lehigh Valley Center for Independent Living</a:t>
            </a:r>
            <a:endParaRPr lang="en-US" dirty="0"/>
          </a:p>
          <a:p>
            <a:pPr marL="0" indent="0">
              <a:buNone/>
            </a:pPr>
            <a:r>
              <a:rPr lang="en-US" dirty="0"/>
              <a:t>Office: (610) 770-9781</a:t>
            </a:r>
          </a:p>
          <a:p>
            <a:pPr marL="0" indent="0">
              <a:buNone/>
            </a:pPr>
            <a:r>
              <a:rPr lang="en-US" dirty="0"/>
              <a:t>TTY: (610) 770-9789</a:t>
            </a:r>
          </a:p>
          <a:p>
            <a:pPr marL="0" indent="0">
              <a:buNone/>
            </a:pPr>
            <a:endParaRPr lang="en-US" dirty="0"/>
          </a:p>
        </p:txBody>
      </p:sp>
      <p:sp>
        <p:nvSpPr>
          <p:cNvPr id="3" name="Title 2"/>
          <p:cNvSpPr>
            <a:spLocks noGrp="1"/>
          </p:cNvSpPr>
          <p:nvPr>
            <p:ph type="title"/>
          </p:nvPr>
        </p:nvSpPr>
        <p:spPr/>
        <p:txBody>
          <a:bodyPr>
            <a:noAutofit/>
          </a:bodyPr>
          <a:lstStyle/>
          <a:p>
            <a:r>
              <a:rPr lang="en-US" dirty="0" smtClean="0"/>
              <a:t>Contact</a:t>
            </a:r>
            <a:endParaRPr lang="en-US"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12</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725087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715962"/>
          </a:xfrm>
        </p:spPr>
        <p:txBody>
          <a:bodyPr>
            <a:normAutofit fontScale="90000"/>
          </a:bodyPr>
          <a:lstStyle/>
          <a:p>
            <a:pPr algn="ctr"/>
            <a:r>
              <a:rPr lang="en-US" dirty="0" smtClean="0">
                <a:latin typeface="Arial Rounded MT Bold"/>
              </a:rPr>
              <a:t>Peter Darling</a:t>
            </a:r>
            <a:br>
              <a:rPr lang="en-US" dirty="0" smtClean="0">
                <a:latin typeface="Arial Rounded MT Bold"/>
              </a:rPr>
            </a:br>
            <a:r>
              <a:rPr lang="en-US" dirty="0" smtClean="0">
                <a:latin typeface="Arial Rounded MT Bold"/>
              </a:rPr>
              <a:t>Maureen O’Donnell</a:t>
            </a:r>
            <a:br>
              <a:rPr lang="en-US" dirty="0" smtClean="0">
                <a:latin typeface="Arial Rounded MT Bold"/>
              </a:rPr>
            </a:br>
            <a:r>
              <a:rPr lang="en-US" dirty="0" smtClean="0">
                <a:latin typeface="Arial Rounded MT Bold"/>
              </a:rPr>
              <a:t>Granite State Center for Independent Living</a:t>
            </a:r>
            <a:endParaRPr lang="en-US" dirty="0">
              <a:latin typeface="Arial Rounded MT Bold"/>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13</a:t>
            </a:r>
          </a:p>
        </p:txBody>
      </p:sp>
    </p:spTree>
    <p:extLst>
      <p:ext uri="{BB962C8B-B14F-4D97-AF65-F5344CB8AC3E}">
        <p14:creationId xmlns:p14="http://schemas.microsoft.com/office/powerpoint/2010/main" val="2543515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5029200"/>
          </a:xfrm>
        </p:spPr>
        <p:txBody>
          <a:bodyPr/>
          <a:lstStyle/>
          <a:p>
            <a:pPr lvl="0"/>
            <a:r>
              <a:rPr lang="en-US" dirty="0" smtClean="0"/>
              <a:t>The “CORE ELEMENTS” really focused GSIL staff and the entire program.</a:t>
            </a:r>
          </a:p>
          <a:p>
            <a:pPr lvl="0"/>
            <a:r>
              <a:rPr lang="en-US" dirty="0" smtClean="0"/>
              <a:t>The “ADVISORY GROUP” (which existed for a full year prior to moving from grant funding) focused on the elements at each meeting at their monthly meetings. </a:t>
            </a:r>
          </a:p>
          <a:p>
            <a:endParaRPr lang="en-US" dirty="0"/>
          </a:p>
        </p:txBody>
      </p:sp>
      <p:sp>
        <p:nvSpPr>
          <p:cNvPr id="3" name="Title 2"/>
          <p:cNvSpPr>
            <a:spLocks noGrp="1"/>
          </p:cNvSpPr>
          <p:nvPr>
            <p:ph type="title"/>
          </p:nvPr>
        </p:nvSpPr>
        <p:spPr>
          <a:xfrm>
            <a:off x="152400" y="152400"/>
            <a:ext cx="8229600" cy="990600"/>
          </a:xfrm>
        </p:spPr>
        <p:txBody>
          <a:bodyPr>
            <a:noAutofit/>
          </a:bodyPr>
          <a:lstStyle/>
          <a:p>
            <a:pPr lvl="0"/>
            <a:r>
              <a:rPr lang="en-US" dirty="0" smtClean="0"/>
              <a:t>How did GSIL analyze its capacity to move beyond grant to contracts/fee for service?</a:t>
            </a:r>
            <a:br>
              <a:rPr lang="en-US" dirty="0" smtClean="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14</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00600"/>
          </a:xfrm>
        </p:spPr>
        <p:txBody>
          <a:bodyPr/>
          <a:lstStyle/>
          <a:p>
            <a:pPr marL="514350" lvl="0" indent="-514350">
              <a:buFont typeface="+mj-lt"/>
              <a:buAutoNum type="arabicPeriod"/>
            </a:pPr>
            <a:r>
              <a:rPr lang="en-US" dirty="0" smtClean="0"/>
              <a:t>All aspects and implications of operating Earn &amp; Learn as a post grant program had to be considered.</a:t>
            </a:r>
          </a:p>
          <a:p>
            <a:pPr marL="514350" lvl="0" indent="-514350">
              <a:buFont typeface="+mj-lt"/>
              <a:buAutoNum type="arabicPeriod"/>
            </a:pPr>
            <a:r>
              <a:rPr lang="en-US" dirty="0" smtClean="0"/>
              <a:t>The board of GSIL was fully aware and signed off on all grant funding prior to the acceptance of funds.  </a:t>
            </a:r>
          </a:p>
          <a:p>
            <a:pPr marL="514350" lvl="0" indent="-514350">
              <a:buFont typeface="+mj-lt"/>
              <a:buAutoNum type="arabicPeriod"/>
            </a:pPr>
            <a:r>
              <a:rPr lang="en-US" dirty="0" smtClean="0"/>
              <a:t>Our finance department assisted in our assessment of the real Earn &amp; Learn costs and was active in helping to develop rates for each of our funding partners – school district and NHVR.</a:t>
            </a:r>
          </a:p>
          <a:p>
            <a:pPr marL="514350" lvl="0" indent="-514350">
              <a:buFont typeface="+mj-lt"/>
              <a:buAutoNum type="arabicPeriod"/>
            </a:pPr>
            <a:r>
              <a:rPr lang="en-US" dirty="0" smtClean="0"/>
              <a:t>Staff roles and responsibilities were clearly identified and job titles and descriptions changed.</a:t>
            </a:r>
          </a:p>
          <a:p>
            <a:pPr marL="514350" lvl="0" indent="-514350">
              <a:buFont typeface="+mj-lt"/>
              <a:buAutoNum type="arabicPeriod"/>
            </a:pPr>
            <a:endParaRPr lang="en-US" dirty="0" smtClean="0"/>
          </a:p>
          <a:p>
            <a:pPr marL="514350" indent="-514350">
              <a:buFont typeface="+mj-lt"/>
              <a:buAutoNum type="arabicPeriod"/>
            </a:pPr>
            <a:endParaRPr lang="en-US" dirty="0"/>
          </a:p>
        </p:txBody>
      </p:sp>
      <p:sp>
        <p:nvSpPr>
          <p:cNvPr id="3" name="Title 2"/>
          <p:cNvSpPr>
            <a:spLocks noGrp="1"/>
          </p:cNvSpPr>
          <p:nvPr>
            <p:ph type="title"/>
          </p:nvPr>
        </p:nvSpPr>
        <p:spPr>
          <a:xfrm>
            <a:off x="0" y="304800"/>
            <a:ext cx="8153400" cy="609600"/>
          </a:xfrm>
        </p:spPr>
        <p:txBody>
          <a:bodyPr>
            <a:noAutofit/>
          </a:bodyPr>
          <a:lstStyle/>
          <a:p>
            <a:pPr lvl="0"/>
            <a:r>
              <a:rPr lang="en-US" dirty="0" smtClean="0"/>
              <a:t>What planning process did GSIL go through?</a:t>
            </a:r>
            <a:br>
              <a:rPr lang="en-US" dirty="0" smtClean="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15</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15400" cy="5181600"/>
          </a:xfrm>
        </p:spPr>
        <p:txBody>
          <a:bodyPr/>
          <a:lstStyle/>
          <a:p>
            <a:pPr marL="514350" lvl="0" indent="-514350">
              <a:buFont typeface="+mj-lt"/>
              <a:buAutoNum type="arabicPeriod"/>
            </a:pPr>
            <a:r>
              <a:rPr lang="en-US" dirty="0" smtClean="0"/>
              <a:t>GSIL brought a long history of working in a fee for service environment, especially with NHVR.</a:t>
            </a:r>
          </a:p>
          <a:p>
            <a:pPr marL="514350" lvl="0" indent="-514350">
              <a:buFont typeface="+mj-lt"/>
              <a:buAutoNum type="arabicPeriod"/>
            </a:pPr>
            <a:r>
              <a:rPr lang="en-US" dirty="0" smtClean="0"/>
              <a:t>GSIL has experience in identifying program value to its customers as well as the delivery of high impact outcomes.</a:t>
            </a:r>
          </a:p>
          <a:p>
            <a:pPr marL="514350" indent="-514350">
              <a:buFont typeface="+mj-lt"/>
              <a:buAutoNum type="arabicPeriod"/>
            </a:pPr>
            <a:r>
              <a:rPr lang="en-US" dirty="0" smtClean="0"/>
              <a:t>GSIL has a long history and deep commitment of working collaboratively.</a:t>
            </a:r>
          </a:p>
          <a:p>
            <a:pPr marL="514350" indent="-514350">
              <a:buFont typeface="+mj-lt"/>
              <a:buAutoNum type="arabicPeriod"/>
            </a:pPr>
            <a:endParaRPr lang="en-US" dirty="0"/>
          </a:p>
        </p:txBody>
      </p:sp>
      <p:sp>
        <p:nvSpPr>
          <p:cNvPr id="3" name="Title 2"/>
          <p:cNvSpPr>
            <a:spLocks noGrp="1"/>
          </p:cNvSpPr>
          <p:nvPr>
            <p:ph type="title"/>
          </p:nvPr>
        </p:nvSpPr>
        <p:spPr/>
        <p:txBody>
          <a:bodyPr>
            <a:noAutofit/>
          </a:bodyPr>
          <a:lstStyle/>
          <a:p>
            <a:r>
              <a:rPr lang="en-US" dirty="0" smtClean="0"/>
              <a:t>What assets did GSIL bring to the table in establishing fees for service?</a:t>
            </a: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16</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15400" cy="5181600"/>
          </a:xfrm>
        </p:spPr>
        <p:txBody>
          <a:bodyPr/>
          <a:lstStyle/>
          <a:p>
            <a:pPr marL="514350" lvl="0" indent="-514350">
              <a:buFont typeface="+mj-lt"/>
              <a:buAutoNum type="arabicPeriod"/>
            </a:pPr>
            <a:r>
              <a:rPr lang="en-US" dirty="0" smtClean="0"/>
              <a:t>GSIL has found that the Earn &amp; Learn program philosophy (self-efficacy), their treatment of the students and the weaving of “soft skills” training throughout all activities has been very powerful and empowering for students.  This has helped make them better self-advocates and prepared them to live more productive and independent lives.</a:t>
            </a:r>
          </a:p>
          <a:p>
            <a:pPr marL="514350" lvl="0" indent="-514350">
              <a:buFont typeface="+mj-lt"/>
              <a:buAutoNum type="arabicPeriod"/>
            </a:pPr>
            <a:r>
              <a:rPr lang="en-US" dirty="0" smtClean="0"/>
              <a:t>Perhaps our biggest weakness/regret is not having the ability to individualize the course offerings of each student. </a:t>
            </a:r>
          </a:p>
          <a:p>
            <a:pPr marL="514350" indent="-514350">
              <a:buFont typeface="+mj-lt"/>
              <a:buAutoNum type="arabicPeriod"/>
            </a:pPr>
            <a:endParaRPr lang="en-US" dirty="0"/>
          </a:p>
        </p:txBody>
      </p:sp>
      <p:sp>
        <p:nvSpPr>
          <p:cNvPr id="3" name="Title 2"/>
          <p:cNvSpPr>
            <a:spLocks noGrp="1"/>
          </p:cNvSpPr>
          <p:nvPr>
            <p:ph type="title"/>
          </p:nvPr>
        </p:nvSpPr>
        <p:spPr/>
        <p:txBody>
          <a:bodyPr>
            <a:noAutofit/>
          </a:bodyPr>
          <a:lstStyle/>
          <a:p>
            <a:pPr lvl="0"/>
            <a:r>
              <a:rPr lang="en-US" dirty="0" smtClean="0"/>
              <a:t>How did charging for services affect the CIL’s role as advocate?</a:t>
            </a:r>
            <a:br>
              <a:rPr lang="en-US" dirty="0" smtClean="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17</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458200" cy="5181600"/>
          </a:xfrm>
        </p:spPr>
        <p:txBody>
          <a:bodyPr/>
          <a:lstStyle/>
          <a:p>
            <a:r>
              <a:rPr lang="en-US" dirty="0"/>
              <a:t>Peter Darling - </a:t>
            </a:r>
            <a:r>
              <a:rPr lang="en-US" dirty="0" smtClean="0">
                <a:hlinkClick r:id="rId2"/>
              </a:rPr>
              <a:t>pdarling@gsil.org</a:t>
            </a:r>
            <a:endParaRPr lang="en-US" dirty="0" smtClean="0"/>
          </a:p>
          <a:p>
            <a:endParaRPr lang="en-US" dirty="0"/>
          </a:p>
          <a:p>
            <a:r>
              <a:rPr lang="en-US" dirty="0"/>
              <a:t>Maureen O’Donnell - </a:t>
            </a:r>
            <a:r>
              <a:rPr lang="en-US" dirty="0" smtClean="0">
                <a:hlinkClick r:id="rId3"/>
              </a:rPr>
              <a:t>modonnell@gsil.org</a:t>
            </a:r>
            <a:endParaRPr lang="en-US" dirty="0" smtClean="0"/>
          </a:p>
          <a:p>
            <a:endParaRPr lang="en-US" dirty="0"/>
          </a:p>
          <a:p>
            <a:pPr marL="0" indent="0">
              <a:buNone/>
            </a:pPr>
            <a:r>
              <a:rPr lang="en-US" dirty="0" smtClean="0"/>
              <a:t>Granite State Independent Living</a:t>
            </a:r>
          </a:p>
          <a:p>
            <a:pPr marL="400050" lvl="1" indent="0">
              <a:buNone/>
            </a:pPr>
            <a:r>
              <a:rPr lang="en-US" sz="2400" dirty="0"/>
              <a:t>Office: (603) 228-9680   (800) 826-3700</a:t>
            </a:r>
          </a:p>
          <a:p>
            <a:pPr marL="400050" lvl="1" indent="0">
              <a:buNone/>
            </a:pPr>
            <a:r>
              <a:rPr lang="en-US" sz="2400" dirty="0"/>
              <a:t>V/TTY: (888) 396-3459</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Autofit/>
          </a:bodyPr>
          <a:lstStyle/>
          <a:p>
            <a:pPr lvl="0"/>
            <a:r>
              <a:rPr lang="en-US" dirty="0" smtClean="0"/>
              <a:t>Contact</a:t>
            </a:r>
            <a:br>
              <a:rPr lang="en-US" dirty="0" smtClean="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18</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67071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715962"/>
          </a:xfrm>
        </p:spPr>
        <p:txBody>
          <a:bodyPr>
            <a:normAutofit fontScale="90000"/>
          </a:bodyPr>
          <a:lstStyle/>
          <a:p>
            <a:pPr algn="ctr"/>
            <a:r>
              <a:rPr lang="en-US" dirty="0" smtClean="0">
                <a:latin typeface="Arial Rounded MT Bold"/>
              </a:rPr>
              <a:t>David Hancox</a:t>
            </a:r>
            <a:br>
              <a:rPr lang="en-US" dirty="0" smtClean="0">
                <a:latin typeface="Arial Rounded MT Bold"/>
              </a:rPr>
            </a:br>
            <a:r>
              <a:rPr lang="en-US" dirty="0" smtClean="0">
                <a:latin typeface="Arial Rounded MT Bold"/>
              </a:rPr>
              <a:t>Metropolitan Center for Independent Living</a:t>
            </a:r>
            <a:br>
              <a:rPr lang="en-US" dirty="0" smtClean="0">
                <a:latin typeface="Arial Rounded MT Bold"/>
              </a:rPr>
            </a:br>
            <a:endParaRPr lang="en-US" dirty="0">
              <a:latin typeface="Arial Rounded MT Bold"/>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19</a:t>
            </a:r>
          </a:p>
        </p:txBody>
      </p:sp>
    </p:spTree>
    <p:extLst>
      <p:ext uri="{BB962C8B-B14F-4D97-AF65-F5344CB8AC3E}">
        <p14:creationId xmlns:p14="http://schemas.microsoft.com/office/powerpoint/2010/main" val="333184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715962"/>
          </a:xfrm>
        </p:spPr>
        <p:txBody>
          <a:bodyPr>
            <a:normAutofit fontScale="90000"/>
          </a:bodyPr>
          <a:lstStyle/>
          <a:p>
            <a:pPr algn="ctr"/>
            <a:r>
              <a:rPr lang="en-US" dirty="0">
                <a:latin typeface="Arial Rounded MT Bold"/>
              </a:rPr>
              <a:t>Amy Beck &amp; Cara </a:t>
            </a:r>
            <a:r>
              <a:rPr lang="en-US" dirty="0" smtClean="0">
                <a:latin typeface="Arial Rounded MT Bold"/>
              </a:rPr>
              <a:t>Steidel</a:t>
            </a:r>
            <a:br>
              <a:rPr lang="en-US" dirty="0" smtClean="0">
                <a:latin typeface="Arial Rounded MT Bold"/>
              </a:rPr>
            </a:br>
            <a:r>
              <a:rPr lang="en-US" dirty="0" smtClean="0">
                <a:latin typeface="Arial Rounded MT Bold"/>
              </a:rPr>
              <a:t>Lehigh Valley Center for Independent Living</a:t>
            </a:r>
            <a:br>
              <a:rPr lang="en-US" dirty="0" smtClean="0">
                <a:latin typeface="Arial Rounded MT Bold"/>
              </a:rPr>
            </a:br>
            <a:endParaRPr lang="en-US" dirty="0">
              <a:latin typeface="Arial Rounded MT Bold"/>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a:t>
            </a:r>
          </a:p>
        </p:txBody>
      </p:sp>
    </p:spTree>
    <p:extLst>
      <p:ext uri="{BB962C8B-B14F-4D97-AF65-F5344CB8AC3E}">
        <p14:creationId xmlns:p14="http://schemas.microsoft.com/office/powerpoint/2010/main" val="333184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610600" cy="5410200"/>
          </a:xfrm>
        </p:spPr>
        <p:txBody>
          <a:bodyPr/>
          <a:lstStyle/>
          <a:p>
            <a:r>
              <a:rPr lang="en-US" dirty="0"/>
              <a:t>Examination of gaps in transition services</a:t>
            </a:r>
            <a:r>
              <a:rPr lang="en-US" dirty="0" smtClean="0"/>
              <a:t>.</a:t>
            </a:r>
          </a:p>
          <a:p>
            <a:r>
              <a:rPr lang="en-US" dirty="0" smtClean="0"/>
              <a:t>Early </a:t>
            </a:r>
            <a:r>
              <a:rPr lang="en-US" dirty="0"/>
              <a:t>identification of Youth Transition as an emerging issue</a:t>
            </a:r>
            <a:r>
              <a:rPr lang="en-US" dirty="0" smtClean="0"/>
              <a:t>.</a:t>
            </a:r>
          </a:p>
          <a:p>
            <a:r>
              <a:rPr lang="en-US" dirty="0"/>
              <a:t>Exploitation of long-term relationships at MN DOE, ISDs and U of M.  This lead to discussions on how best to pursue these needs in a collaborative fashion</a:t>
            </a:r>
            <a:r>
              <a:rPr lang="en-US" dirty="0" smtClean="0"/>
              <a:t>.</a:t>
            </a:r>
          </a:p>
          <a:p>
            <a:r>
              <a:rPr lang="en-US" dirty="0"/>
              <a:t>Organizational commitment to preparing the next generation for leadership and participatory roles in the community</a:t>
            </a:r>
            <a:r>
              <a:rPr lang="en-US" dirty="0" smtClean="0"/>
              <a:t>.</a:t>
            </a:r>
            <a:endParaRPr lang="en-US" dirty="0"/>
          </a:p>
          <a:p>
            <a:endParaRPr lang="en-US" dirty="0"/>
          </a:p>
          <a:p>
            <a:pPr lvl="0"/>
            <a:endParaRPr lang="en-US" dirty="0" smtClean="0"/>
          </a:p>
          <a:p>
            <a:endParaRPr lang="en-US" dirty="0"/>
          </a:p>
        </p:txBody>
      </p:sp>
      <p:sp>
        <p:nvSpPr>
          <p:cNvPr id="3" name="Title 2"/>
          <p:cNvSpPr>
            <a:spLocks noGrp="1"/>
          </p:cNvSpPr>
          <p:nvPr>
            <p:ph type="title"/>
          </p:nvPr>
        </p:nvSpPr>
        <p:spPr>
          <a:xfrm>
            <a:off x="152400" y="152400"/>
            <a:ext cx="8229600" cy="609600"/>
          </a:xfrm>
        </p:spPr>
        <p:txBody>
          <a:bodyPr>
            <a:noAutofit/>
          </a:bodyPr>
          <a:lstStyle/>
          <a:p>
            <a:pPr lvl="0">
              <a:defRPr/>
            </a:pPr>
            <a:r>
              <a:rPr lang="en-US" dirty="0"/>
              <a:t>What planning process did MCIL go through?</a:t>
            </a:r>
            <a:br>
              <a:rPr lang="en-US" dirty="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20</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882850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839200" cy="5410200"/>
          </a:xfrm>
        </p:spPr>
        <p:txBody>
          <a:bodyPr/>
          <a:lstStyle/>
          <a:p>
            <a:r>
              <a:rPr lang="en-US" sz="2500" dirty="0" smtClean="0"/>
              <a:t>Long </a:t>
            </a:r>
            <a:r>
              <a:rPr lang="en-US" sz="2500" dirty="0"/>
              <a:t>term relationship building with MN DOE, and MN ISDs</a:t>
            </a:r>
            <a:r>
              <a:rPr lang="en-US" sz="2500" dirty="0" smtClean="0"/>
              <a:t>.</a:t>
            </a:r>
          </a:p>
          <a:p>
            <a:r>
              <a:rPr lang="en-US" sz="2500" dirty="0" smtClean="0"/>
              <a:t>Addition of Transition Services to our core service mix, with state funding support</a:t>
            </a:r>
            <a:r>
              <a:rPr lang="en-US" sz="2500" dirty="0"/>
              <a:t>. </a:t>
            </a:r>
            <a:r>
              <a:rPr lang="en-US" sz="2500" dirty="0" smtClean="0"/>
              <a:t>(In </a:t>
            </a:r>
            <a:r>
              <a:rPr lang="en-US" sz="2500" dirty="0"/>
              <a:t>legislative year 1994, the Minnesota Senate </a:t>
            </a:r>
            <a:r>
              <a:rPr lang="en-US" sz="2500" dirty="0" smtClean="0"/>
              <a:t>Education Finance </a:t>
            </a:r>
            <a:r>
              <a:rPr lang="en-US" sz="2500" dirty="0"/>
              <a:t>Committee allocated $250K, with the requirement that the funds be transferred to VR. Beginning in SFY 1995-96, the $250K was included in our core service allocation, providing a safe base to begin a move from grant to fee-for service model</a:t>
            </a:r>
            <a:r>
              <a:rPr lang="en-US" sz="2500" dirty="0" smtClean="0"/>
              <a:t>.)</a:t>
            </a:r>
          </a:p>
          <a:p>
            <a:r>
              <a:rPr lang="en-US" sz="2500" dirty="0" smtClean="0"/>
              <a:t>Demonstration </a:t>
            </a:r>
            <a:r>
              <a:rPr lang="en-US" sz="2500" dirty="0"/>
              <a:t>of MCIL’s value through special grant collaborations, presentation of student survey data, and creation/presentation of supportive curriculum.</a:t>
            </a:r>
          </a:p>
          <a:p>
            <a:endParaRPr lang="en-US" sz="2500" dirty="0"/>
          </a:p>
          <a:p>
            <a:endParaRPr lang="en-US" sz="2500" dirty="0" smtClean="0"/>
          </a:p>
          <a:p>
            <a:endParaRPr lang="en-US" sz="2500" dirty="0" smtClean="0"/>
          </a:p>
          <a:p>
            <a:endParaRPr lang="en-US" sz="2500" dirty="0"/>
          </a:p>
          <a:p>
            <a:endParaRPr lang="en-US" sz="2500" dirty="0"/>
          </a:p>
          <a:p>
            <a:pPr lvl="0"/>
            <a:endParaRPr lang="en-US" sz="2500" dirty="0" smtClean="0"/>
          </a:p>
          <a:p>
            <a:endParaRPr lang="en-US" sz="2500" dirty="0"/>
          </a:p>
        </p:txBody>
      </p:sp>
      <p:sp>
        <p:nvSpPr>
          <p:cNvPr id="3" name="Title 2"/>
          <p:cNvSpPr>
            <a:spLocks noGrp="1"/>
          </p:cNvSpPr>
          <p:nvPr>
            <p:ph type="title"/>
          </p:nvPr>
        </p:nvSpPr>
        <p:spPr>
          <a:xfrm>
            <a:off x="152400" y="152400"/>
            <a:ext cx="8229600" cy="838200"/>
          </a:xfrm>
        </p:spPr>
        <p:txBody>
          <a:bodyPr>
            <a:noAutofit/>
          </a:bodyPr>
          <a:lstStyle/>
          <a:p>
            <a:pPr lvl="0">
              <a:defRPr/>
            </a:pPr>
            <a:r>
              <a:rPr lang="en-US" dirty="0"/>
              <a:t>How did MCIL </a:t>
            </a:r>
            <a:r>
              <a:rPr lang="en-US" dirty="0" smtClean="0"/>
              <a:t>move </a:t>
            </a:r>
            <a:r>
              <a:rPr lang="en-US" dirty="0"/>
              <a:t>from </a:t>
            </a:r>
            <a:r>
              <a:rPr lang="en-US" dirty="0" smtClean="0"/>
              <a:t>grant </a:t>
            </a:r>
            <a:r>
              <a:rPr lang="en-US" dirty="0"/>
              <a:t>to </a:t>
            </a:r>
            <a:r>
              <a:rPr lang="en-US" dirty="0" smtClean="0"/>
              <a:t>fee-for-service model</a:t>
            </a:r>
            <a:r>
              <a:rPr lang="en-US" dirty="0"/>
              <a:t>?</a:t>
            </a:r>
            <a:br>
              <a:rPr lang="en-US" dirty="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21</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26787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458200" cy="5105400"/>
          </a:xfrm>
        </p:spPr>
        <p:txBody>
          <a:bodyPr/>
          <a:lstStyle/>
          <a:p>
            <a:r>
              <a:rPr lang="en-US" dirty="0" smtClean="0"/>
              <a:t>Qualified staff</a:t>
            </a:r>
          </a:p>
          <a:p>
            <a:r>
              <a:rPr lang="en-US" dirty="0" smtClean="0"/>
              <a:t>Non </a:t>
            </a:r>
            <a:r>
              <a:rPr lang="en-US" dirty="0"/>
              <a:t>threatening attitude, i.e. we consistently present ourselves as a resource or asset, not as outside entity coming in to judge or change their program.</a:t>
            </a:r>
          </a:p>
          <a:p>
            <a:r>
              <a:rPr lang="en-US" dirty="0" smtClean="0"/>
              <a:t>Flexibility</a:t>
            </a:r>
            <a:endParaRPr lang="en-US" dirty="0"/>
          </a:p>
          <a:p>
            <a:r>
              <a:rPr lang="en-US" dirty="0" smtClean="0"/>
              <a:t>Access </a:t>
            </a:r>
            <a:r>
              <a:rPr lang="en-US" dirty="0"/>
              <a:t>to national </a:t>
            </a:r>
            <a:r>
              <a:rPr lang="en-US" dirty="0" smtClean="0"/>
              <a:t>resources</a:t>
            </a:r>
            <a:endParaRPr lang="en-US" dirty="0"/>
          </a:p>
          <a:p>
            <a:r>
              <a:rPr lang="en-US" dirty="0" smtClean="0"/>
              <a:t>An </a:t>
            </a:r>
            <a:r>
              <a:rPr lang="en-US" dirty="0"/>
              <a:t>ability to demonstrate that we are value added, and “</a:t>
            </a:r>
            <a:r>
              <a:rPr lang="en-US" dirty="0" smtClean="0"/>
              <a:t>indispensable”</a:t>
            </a:r>
            <a:endParaRPr lang="en-US" dirty="0"/>
          </a:p>
          <a:p>
            <a:endParaRPr lang="en-US" dirty="0"/>
          </a:p>
          <a:p>
            <a:pPr lvl="0"/>
            <a:endParaRPr lang="en-US" dirty="0" smtClean="0"/>
          </a:p>
          <a:p>
            <a:endParaRPr lang="en-US" dirty="0"/>
          </a:p>
        </p:txBody>
      </p:sp>
      <p:sp>
        <p:nvSpPr>
          <p:cNvPr id="3" name="Title 2"/>
          <p:cNvSpPr>
            <a:spLocks noGrp="1"/>
          </p:cNvSpPr>
          <p:nvPr>
            <p:ph type="title"/>
          </p:nvPr>
        </p:nvSpPr>
        <p:spPr>
          <a:xfrm>
            <a:off x="152400" y="152400"/>
            <a:ext cx="7924800" cy="838200"/>
          </a:xfrm>
        </p:spPr>
        <p:txBody>
          <a:bodyPr>
            <a:noAutofit/>
          </a:bodyPr>
          <a:lstStyle/>
          <a:p>
            <a:pPr>
              <a:defRPr/>
            </a:pPr>
            <a:r>
              <a:rPr lang="en-US" dirty="0"/>
              <a:t>MCIL Assets Which Made Our Change to Fee-for-Service Possible</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22</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159231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915400" cy="5181600"/>
          </a:xfrm>
        </p:spPr>
        <p:txBody>
          <a:bodyPr/>
          <a:lstStyle/>
          <a:p>
            <a:r>
              <a:rPr lang="en-US" dirty="0"/>
              <a:t>Consistent representation of the consumer and his/her </a:t>
            </a:r>
            <a:r>
              <a:rPr lang="en-US" dirty="0" smtClean="0"/>
              <a:t>interests—even </a:t>
            </a:r>
            <a:r>
              <a:rPr lang="en-US" dirty="0"/>
              <a:t>explaining to the parents, at times, that we are not their advocate.</a:t>
            </a:r>
          </a:p>
          <a:p>
            <a:r>
              <a:rPr lang="en-US" dirty="0" smtClean="0"/>
              <a:t>Consistently </a:t>
            </a:r>
            <a:r>
              <a:rPr lang="en-US" dirty="0"/>
              <a:t>demonstrating the IL philosophy via our person-centered approach.</a:t>
            </a:r>
          </a:p>
          <a:p>
            <a:r>
              <a:rPr lang="en-US" dirty="0" smtClean="0"/>
              <a:t>Assuring</a:t>
            </a:r>
            <a:r>
              <a:rPr lang="en-US" dirty="0"/>
              <a:t>, via gentle reminders, that all discussion and decision include the consumer and his/her opinion.  “Nothing about us, without us.”</a:t>
            </a:r>
          </a:p>
          <a:p>
            <a:r>
              <a:rPr lang="en-US" dirty="0" smtClean="0"/>
              <a:t>Keep it </a:t>
            </a:r>
            <a:r>
              <a:rPr lang="en-US" dirty="0"/>
              <a:t>simple….again, a non threatening approach</a:t>
            </a:r>
            <a:r>
              <a:rPr lang="en-US" dirty="0" smtClean="0"/>
              <a:t>.</a:t>
            </a:r>
            <a:endParaRPr lang="en-US" dirty="0"/>
          </a:p>
          <a:p>
            <a:pPr lvl="0"/>
            <a:endParaRPr lang="en-US" dirty="0" smtClean="0"/>
          </a:p>
          <a:p>
            <a:endParaRPr lang="en-US" dirty="0"/>
          </a:p>
        </p:txBody>
      </p:sp>
      <p:sp>
        <p:nvSpPr>
          <p:cNvPr id="3" name="Title 2"/>
          <p:cNvSpPr>
            <a:spLocks noGrp="1"/>
          </p:cNvSpPr>
          <p:nvPr>
            <p:ph type="title"/>
          </p:nvPr>
        </p:nvSpPr>
        <p:spPr/>
        <p:txBody>
          <a:bodyPr>
            <a:noAutofit/>
          </a:bodyPr>
          <a:lstStyle/>
          <a:p>
            <a:pPr lvl="0">
              <a:defRPr/>
            </a:pPr>
            <a:r>
              <a:rPr lang="en-US" dirty="0"/>
              <a:t>How does MICL stay in the Role of Advocate?</a:t>
            </a:r>
          </a:p>
        </p:txBody>
      </p:sp>
      <p:sp>
        <p:nvSpPr>
          <p:cNvPr id="4"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23</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824171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534400" cy="5181600"/>
          </a:xfrm>
        </p:spPr>
        <p:txBody>
          <a:bodyPr/>
          <a:lstStyle/>
          <a:p>
            <a:pPr marL="0" lvl="1" indent="0">
              <a:buNone/>
            </a:pPr>
            <a:r>
              <a:rPr lang="en-US" sz="2400" dirty="0"/>
              <a:t>David </a:t>
            </a:r>
            <a:r>
              <a:rPr lang="en-US" sz="2400" dirty="0" smtClean="0"/>
              <a:t>Hancox - </a:t>
            </a:r>
            <a:r>
              <a:rPr lang="en-US" sz="2400" dirty="0">
                <a:hlinkClick r:id="rId2"/>
              </a:rPr>
              <a:t>davidh@mcil-mn.org</a:t>
            </a:r>
            <a:endParaRPr lang="en-US" sz="2400" dirty="0"/>
          </a:p>
          <a:p>
            <a:pPr marL="400050" lvl="1" indent="0">
              <a:buNone/>
            </a:pPr>
            <a:endParaRPr lang="en-US" dirty="0" smtClean="0"/>
          </a:p>
          <a:p>
            <a:pPr marL="0" indent="0">
              <a:buNone/>
            </a:pPr>
            <a:r>
              <a:rPr lang="en-US" sz="2400" dirty="0" smtClean="0"/>
              <a:t>Metropolitan Center for Independent Living</a:t>
            </a:r>
          </a:p>
          <a:p>
            <a:pPr marL="400050" lvl="1" indent="0">
              <a:buNone/>
            </a:pPr>
            <a:r>
              <a:rPr lang="en-US" sz="2400" dirty="0" smtClean="0"/>
              <a:t>Office</a:t>
            </a:r>
            <a:r>
              <a:rPr lang="en-US" sz="2400" dirty="0"/>
              <a:t>: (651) 603-2012 voice/fax</a:t>
            </a:r>
          </a:p>
          <a:p>
            <a:pPr marL="400050" lvl="1" indent="0">
              <a:buNone/>
            </a:pPr>
            <a:r>
              <a:rPr lang="en-US" sz="2400" dirty="0"/>
              <a:t>TTY: (651) </a:t>
            </a:r>
            <a:r>
              <a:rPr lang="en-US" sz="2400" dirty="0" smtClean="0"/>
              <a:t>603-2001</a:t>
            </a:r>
          </a:p>
          <a:p>
            <a:pPr marL="400050" lvl="1" indent="0">
              <a:buNone/>
            </a:pPr>
            <a:endParaRPr lang="en-US" sz="2400" dirty="0"/>
          </a:p>
        </p:txBody>
      </p:sp>
      <p:sp>
        <p:nvSpPr>
          <p:cNvPr id="3" name="Title 2"/>
          <p:cNvSpPr>
            <a:spLocks noGrp="1"/>
          </p:cNvSpPr>
          <p:nvPr>
            <p:ph type="title"/>
          </p:nvPr>
        </p:nvSpPr>
        <p:spPr/>
        <p:txBody>
          <a:bodyPr>
            <a:noAutofit/>
          </a:bodyPr>
          <a:lstStyle/>
          <a:p>
            <a:pPr lvl="0"/>
            <a:r>
              <a:rPr lang="en-US" dirty="0" smtClean="0"/>
              <a:t/>
            </a:r>
            <a:br>
              <a:rPr lang="en-US" dirty="0" smtClean="0"/>
            </a:br>
            <a:endParaRPr lang="en-US" dirty="0"/>
          </a:p>
        </p:txBody>
      </p:sp>
      <p:sp>
        <p:nvSpPr>
          <p:cNvPr id="4"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24</a:t>
            </a:r>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6" name="Title 2"/>
          <p:cNvSpPr txBox="1">
            <a:spLocks/>
          </p:cNvSpPr>
          <p:nvPr/>
        </p:nvSpPr>
        <p:spPr>
          <a:xfrm>
            <a:off x="304800" y="152400"/>
            <a:ext cx="7924800" cy="5334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333399"/>
                </a:solidFill>
                <a:effectLst/>
                <a:uLnTx/>
                <a:uFillTx/>
                <a:latin typeface="Arial Rounded MT Bold" panose="020F0704030504030204" pitchFamily="34" charset="0"/>
                <a:ea typeface="+mj-ea"/>
                <a:cs typeface="+mj-cs"/>
              </a:rPr>
              <a:t>Contact</a:t>
            </a:r>
            <a:endParaRPr kumimoji="0" lang="en-US" sz="2800" b="1" i="0" u="none" strike="noStrike" kern="1200" cap="none" spc="0" normalizeH="0" baseline="0" noProof="0" dirty="0">
              <a:ln>
                <a:noFill/>
              </a:ln>
              <a:solidFill>
                <a:srgbClr val="333399"/>
              </a:solidFill>
              <a:effectLst/>
              <a:uLnTx/>
              <a:uFillTx/>
              <a:latin typeface="Arial Rounded MT Bold" panose="020F0704030504030204" pitchFamily="34" charset="0"/>
              <a:ea typeface="+mj-ea"/>
              <a:cs typeface="+mj-cs"/>
            </a:endParaRPr>
          </a:p>
        </p:txBody>
      </p:sp>
    </p:spTree>
    <p:extLst>
      <p:ext uri="{BB962C8B-B14F-4D97-AF65-F5344CB8AC3E}">
        <p14:creationId xmlns:p14="http://schemas.microsoft.com/office/powerpoint/2010/main" val="2467649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2"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25</a:t>
            </a:r>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81000" y="990600"/>
            <a:ext cx="8458200" cy="51816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143000"/>
            <a:ext cx="8610600" cy="5029200"/>
          </a:xfrm>
        </p:spPr>
        <p:txBody>
          <a:bodyPr/>
          <a:lstStyle/>
          <a:p>
            <a:r>
              <a:rPr lang="en-US" sz="2800" dirty="0"/>
              <a:t>How did we analyze our capacity to make the change?</a:t>
            </a:r>
          </a:p>
          <a:p>
            <a:pPr lvl="1"/>
            <a:r>
              <a:rPr lang="en-US" sz="2400" dirty="0"/>
              <a:t>LVCIL Board wanted less reliance on grants</a:t>
            </a:r>
          </a:p>
          <a:p>
            <a:pPr lvl="1"/>
            <a:r>
              <a:rPr lang="en-US" sz="2400" dirty="0" smtClean="0"/>
              <a:t>Sign Language Interpreter Referral Service </a:t>
            </a:r>
            <a:r>
              <a:rPr lang="en-US" sz="2400" dirty="0"/>
              <a:t>– had community buy-in </a:t>
            </a:r>
          </a:p>
          <a:p>
            <a:pPr lvl="2"/>
            <a:r>
              <a:rPr lang="en-US" sz="2400" dirty="0"/>
              <a:t>Needs, both LVCIL &amp; community needs drove us to it</a:t>
            </a:r>
          </a:p>
          <a:p>
            <a:pPr lvl="2"/>
            <a:r>
              <a:rPr lang="en-US" sz="2400" dirty="0"/>
              <a:t>A start-up grant made the difference</a:t>
            </a:r>
          </a:p>
          <a:p>
            <a:pPr lvl="2"/>
            <a:r>
              <a:rPr lang="en-US" sz="2400" dirty="0"/>
              <a:t>ALL of this was because of our long standing relationship with OVR</a:t>
            </a:r>
          </a:p>
          <a:p>
            <a:pPr lvl="2"/>
            <a:r>
              <a:rPr lang="en-US" sz="2400" dirty="0"/>
              <a:t>On some levels, we were not prepared</a:t>
            </a:r>
          </a:p>
          <a:p>
            <a:pPr lvl="2"/>
            <a:r>
              <a:rPr lang="en-US" sz="2400" dirty="0"/>
              <a:t>Had </a:t>
            </a:r>
            <a:r>
              <a:rPr lang="en-US" sz="2400" dirty="0" smtClean="0"/>
              <a:t>2-year, start-up </a:t>
            </a:r>
            <a:r>
              <a:rPr lang="en-US" sz="2400" dirty="0"/>
              <a:t>grant</a:t>
            </a:r>
          </a:p>
        </p:txBody>
      </p:sp>
      <p:sp>
        <p:nvSpPr>
          <p:cNvPr id="3" name="Title 2"/>
          <p:cNvSpPr>
            <a:spLocks noGrp="1"/>
          </p:cNvSpPr>
          <p:nvPr>
            <p:ph type="title"/>
          </p:nvPr>
        </p:nvSpPr>
        <p:spPr/>
        <p:txBody>
          <a:bodyPr>
            <a:noAutofit/>
          </a:bodyPr>
          <a:lstStyle/>
          <a:p>
            <a:r>
              <a:rPr lang="en-US" dirty="0"/>
              <a:t>LVCIL’s Journey from Grant ONLY funding to </a:t>
            </a:r>
            <a:r>
              <a:rPr lang="en-US" dirty="0" smtClean="0"/>
              <a:t>FFS</a:t>
            </a:r>
            <a:endParaRPr lang="en-US" dirty="0">
              <a:effectLst/>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3</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593000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990600"/>
            <a:ext cx="8610600" cy="5181600"/>
          </a:xfrm>
        </p:spPr>
        <p:txBody>
          <a:bodyPr/>
          <a:lstStyle/>
          <a:p>
            <a:pPr marL="0" lvl="0" indent="0">
              <a:buNone/>
            </a:pPr>
            <a:r>
              <a:rPr lang="en-US" dirty="0" smtClean="0"/>
              <a:t>How it all started…</a:t>
            </a:r>
          </a:p>
          <a:p>
            <a:pPr lvl="0"/>
            <a:r>
              <a:rPr lang="en-US" dirty="0" smtClean="0"/>
              <a:t>Took </a:t>
            </a:r>
            <a:r>
              <a:rPr lang="en-US" dirty="0"/>
              <a:t>2 attempts to get a grant, but we persevered</a:t>
            </a:r>
          </a:p>
          <a:p>
            <a:pPr lvl="0"/>
            <a:r>
              <a:rPr lang="en-US" dirty="0"/>
              <a:t>Original </a:t>
            </a:r>
            <a:r>
              <a:rPr lang="en-US" dirty="0" smtClean="0"/>
              <a:t>4-year </a:t>
            </a:r>
            <a:r>
              <a:rPr lang="en-US" dirty="0"/>
              <a:t>DDC project gave us space and time to think and plan</a:t>
            </a:r>
          </a:p>
          <a:p>
            <a:pPr lvl="0"/>
            <a:r>
              <a:rPr lang="en-US" dirty="0"/>
              <a:t>Allowed us to build connections, locale, regional and statewide</a:t>
            </a:r>
          </a:p>
          <a:p>
            <a:pPr lvl="0"/>
            <a:r>
              <a:rPr lang="en-US" dirty="0"/>
              <a:t>Momentum came from consumers and their families</a:t>
            </a:r>
          </a:p>
          <a:p>
            <a:pPr lvl="0"/>
            <a:r>
              <a:rPr lang="en-US" dirty="0"/>
              <a:t>Saw the myriad of needs</a:t>
            </a:r>
          </a:p>
          <a:p>
            <a:pPr lvl="0"/>
            <a:r>
              <a:rPr lang="en-US" dirty="0"/>
              <a:t>Community believed in us, and reinforced the vast need for services</a:t>
            </a:r>
          </a:p>
        </p:txBody>
      </p:sp>
      <p:sp>
        <p:nvSpPr>
          <p:cNvPr id="3" name="Title 2"/>
          <p:cNvSpPr>
            <a:spLocks noGrp="1"/>
          </p:cNvSpPr>
          <p:nvPr>
            <p:ph type="title"/>
          </p:nvPr>
        </p:nvSpPr>
        <p:spPr/>
        <p:txBody>
          <a:bodyPr>
            <a:normAutofit/>
          </a:bodyPr>
          <a:lstStyle/>
          <a:p>
            <a:r>
              <a:rPr lang="en-US" dirty="0"/>
              <a:t>Transition </a:t>
            </a:r>
            <a:r>
              <a:rPr lang="en-US" dirty="0" smtClean="0"/>
              <a:t>to Fee </a:t>
            </a:r>
            <a:r>
              <a:rPr lang="en-US" dirty="0"/>
              <a:t>for Service Ventures</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4</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016948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lvl="0"/>
            <a:r>
              <a:rPr lang="en-US" dirty="0"/>
              <a:t>OVR Innovation &amp; Expansion Grant – began in 2011</a:t>
            </a:r>
            <a:endParaRPr lang="en-US" sz="2400" dirty="0"/>
          </a:p>
          <a:p>
            <a:pPr lvl="0"/>
            <a:r>
              <a:rPr lang="en-US" dirty="0"/>
              <a:t>We knew we could do it better!</a:t>
            </a:r>
            <a:endParaRPr lang="en-US" sz="2400" dirty="0"/>
          </a:p>
          <a:p>
            <a:pPr lvl="1"/>
            <a:r>
              <a:rPr lang="en-US" sz="2800" dirty="0" smtClean="0"/>
              <a:t>The </a:t>
            </a:r>
            <a:r>
              <a:rPr lang="en-US" sz="2800" dirty="0"/>
              <a:t>IL Philosophy</a:t>
            </a:r>
            <a:endParaRPr lang="en-US" sz="1800" dirty="0"/>
          </a:p>
          <a:p>
            <a:pPr lvl="1"/>
            <a:r>
              <a:rPr lang="en-US" sz="2800" dirty="0"/>
              <a:t>Person Centered Approach</a:t>
            </a:r>
          </a:p>
          <a:p>
            <a:pPr lvl="1"/>
            <a:r>
              <a:rPr lang="en-US" sz="2800" dirty="0"/>
              <a:t>CIL environment</a:t>
            </a:r>
          </a:p>
          <a:p>
            <a:pPr lvl="1"/>
            <a:r>
              <a:rPr lang="en-US" sz="2800" dirty="0"/>
              <a:t>Open communication with OVR</a:t>
            </a:r>
          </a:p>
          <a:p>
            <a:pPr lvl="1"/>
            <a:r>
              <a:rPr lang="en-US" sz="2800" dirty="0"/>
              <a:t>Added the Skills Group element</a:t>
            </a:r>
          </a:p>
          <a:p>
            <a:pPr lvl="1"/>
            <a:r>
              <a:rPr lang="en-US" sz="2800" dirty="0"/>
              <a:t>Hired the right people!</a:t>
            </a:r>
          </a:p>
        </p:txBody>
      </p:sp>
      <p:sp>
        <p:nvSpPr>
          <p:cNvPr id="3" name="Title 2"/>
          <p:cNvSpPr>
            <a:spLocks noGrp="1"/>
          </p:cNvSpPr>
          <p:nvPr>
            <p:ph type="title"/>
          </p:nvPr>
        </p:nvSpPr>
        <p:spPr/>
        <p:txBody>
          <a:bodyPr>
            <a:normAutofit/>
          </a:bodyPr>
          <a:lstStyle/>
          <a:p>
            <a:r>
              <a:rPr lang="en-US" dirty="0" smtClean="0"/>
              <a:t>Developing the </a:t>
            </a:r>
            <a:r>
              <a:rPr lang="en-US" dirty="0"/>
              <a:t>FFS Employment </a:t>
            </a:r>
            <a:r>
              <a:rPr lang="en-US" dirty="0" smtClean="0"/>
              <a:t>Services</a:t>
            </a:r>
            <a:endParaRPr lang="en-US"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5</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322319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143000"/>
            <a:ext cx="8610600" cy="5181600"/>
          </a:xfrm>
        </p:spPr>
        <p:txBody>
          <a:bodyPr/>
          <a:lstStyle/>
          <a:p>
            <a:pPr lvl="0"/>
            <a:r>
              <a:rPr lang="en-US" dirty="0"/>
              <a:t>We were planning a Transition House</a:t>
            </a:r>
          </a:p>
          <a:p>
            <a:pPr lvl="0"/>
            <a:r>
              <a:rPr lang="en-US" dirty="0"/>
              <a:t>The community wanted a community-based service, not a house</a:t>
            </a:r>
          </a:p>
          <a:p>
            <a:pPr lvl="0"/>
            <a:r>
              <a:rPr lang="en-US" dirty="0"/>
              <a:t>The right Board </a:t>
            </a:r>
            <a:r>
              <a:rPr lang="en-US" dirty="0" smtClean="0"/>
              <a:t>member </a:t>
            </a:r>
            <a:r>
              <a:rPr lang="en-US" dirty="0"/>
              <a:t>dropped our name</a:t>
            </a:r>
          </a:p>
          <a:p>
            <a:pPr lvl="0"/>
            <a:r>
              <a:rPr lang="en-US" dirty="0"/>
              <a:t>We were used by some, but </a:t>
            </a:r>
            <a:r>
              <a:rPr lang="en-US" dirty="0" smtClean="0"/>
              <a:t>led </a:t>
            </a:r>
            <a:r>
              <a:rPr lang="en-US" dirty="0"/>
              <a:t>to great growth for participants</a:t>
            </a:r>
          </a:p>
          <a:p>
            <a:pPr lvl="0"/>
            <a:r>
              <a:rPr lang="en-US" dirty="0"/>
              <a:t>And we also started Waiver Services….</a:t>
            </a:r>
          </a:p>
          <a:p>
            <a:r>
              <a:rPr lang="en-US" dirty="0"/>
              <a:t>What has the impact been?</a:t>
            </a:r>
          </a:p>
        </p:txBody>
      </p:sp>
      <p:sp>
        <p:nvSpPr>
          <p:cNvPr id="3" name="Title 2"/>
          <p:cNvSpPr>
            <a:spLocks noGrp="1"/>
          </p:cNvSpPr>
          <p:nvPr>
            <p:ph type="title"/>
          </p:nvPr>
        </p:nvSpPr>
        <p:spPr/>
        <p:txBody>
          <a:bodyPr>
            <a:noAutofit/>
          </a:bodyPr>
          <a:lstStyle/>
          <a:p>
            <a:r>
              <a:rPr lang="en-US" dirty="0"/>
              <a:t>How did LVCIL start other FFS Transition Services?</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6</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987662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552529"/>
            <a:ext cx="8229600" cy="639762"/>
          </a:xfrm>
        </p:spPr>
        <p:txBody>
          <a:bodyPr>
            <a:normAutofit/>
          </a:bodyPr>
          <a:lstStyle/>
          <a:p>
            <a:r>
              <a:rPr lang="en-US" dirty="0"/>
              <a:t>Examination of how transition changed LVCIL </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7</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pic>
        <p:nvPicPr>
          <p:cNvPr id="2" name="Picture 1" descr="Slide titled Examination of how transition changed LVCIL&#10;Image is table with 4 columns and 12 rows.&#10;Columns: 12 Years Ago; 7 Years Ago; Current; Proposed.&#10;First Row: Total Funding $322,000; $688,000; $2,178,600; $2,350,000.&#10;Second Row: # of funding sources- 12; 14; 24; 17.&#10;Third Row: Grant Funding- $322,000.00; $481,600.00; $1,034,400.00; $929,000.00.&#10;Fourth Row: Fee for Service Funding- 0%; $206,400; $1,099,200; $1,282,000.&#10;Fifth Row: OVR Grant- $200,000; $250,000; $206,600; $206,000.&#10;Sixth Row: OVR - % of total funding- 62%; 36%; 9%; 9%.&#10;Seventh Row: Fee for Service % of total funding- 0%; 30%; 52%; 58%.&#10;Eighth Row: # of employees- 11;15; 35; 37.&#10;Ninth Row: Total Wages- $254,000; $362,000; $977,600; $1,160,500.&#10;Tenth Row: Total Wages - $254,000; $362,000; $977,600; $1,160,500.&#10;Eleventh Row: Total Benefit Costs- $36,000; $68,000; $218,000; $278,100.&#10;% Benefit of Cost Wages- 14%; 19%; 22%; 24%.&#10;Twelfth Row: Building Costs- $51,800; $65,500; $102,000; $220,500.&#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184" y="932688"/>
            <a:ext cx="8485632" cy="4992624"/>
          </a:xfrm>
          <a:prstGeom prst="rect">
            <a:avLst/>
          </a:prstGeom>
        </p:spPr>
      </p:pic>
    </p:spTree>
    <p:extLst>
      <p:ext uri="{BB962C8B-B14F-4D97-AF65-F5344CB8AC3E}">
        <p14:creationId xmlns:p14="http://schemas.microsoft.com/office/powerpoint/2010/main" val="1751968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7696200" cy="639762"/>
          </a:xfrm>
        </p:spPr>
        <p:txBody>
          <a:bodyPr>
            <a:normAutofit/>
          </a:bodyPr>
          <a:lstStyle/>
          <a:p>
            <a:r>
              <a:rPr lang="en-US" dirty="0"/>
              <a:t>How do we plan to support our operations?</a:t>
            </a:r>
          </a:p>
        </p:txBody>
      </p:sp>
      <p:sp>
        <p:nvSpPr>
          <p:cNvPr id="4" name="Content Placeholder 3"/>
          <p:cNvSpPr>
            <a:spLocks noGrp="1"/>
          </p:cNvSpPr>
          <p:nvPr>
            <p:ph idx="1"/>
          </p:nvPr>
        </p:nvSpPr>
        <p:spPr>
          <a:xfrm>
            <a:off x="381000" y="990600"/>
            <a:ext cx="8534400" cy="4998284"/>
          </a:xfrm>
        </p:spPr>
        <p:txBody>
          <a:bodyPr/>
          <a:lstStyle/>
          <a:p>
            <a:r>
              <a:rPr lang="en-US" dirty="0"/>
              <a:t>Intentional Smart Growth!</a:t>
            </a:r>
          </a:p>
          <a:p>
            <a:pPr lvl="1"/>
            <a:r>
              <a:rPr lang="en-US" sz="2600" dirty="0"/>
              <a:t>Managerial Strategy Sessions (Sometimes during hurricanes…)</a:t>
            </a:r>
          </a:p>
          <a:p>
            <a:pPr lvl="1"/>
            <a:r>
              <a:rPr lang="en-US" sz="2600" dirty="0"/>
              <a:t>LVCIL Main Frame Process</a:t>
            </a:r>
          </a:p>
          <a:p>
            <a:pPr lvl="1"/>
            <a:r>
              <a:rPr lang="en-US" sz="2600" dirty="0"/>
              <a:t>Asking the Hard Questions!</a:t>
            </a:r>
          </a:p>
          <a:p>
            <a:pPr lvl="1"/>
            <a:r>
              <a:rPr lang="en-US" sz="2600" dirty="0"/>
              <a:t>Organizational revisions</a:t>
            </a:r>
          </a:p>
          <a:p>
            <a:pPr lvl="1"/>
            <a:r>
              <a:rPr lang="en-US" sz="2600" dirty="0"/>
              <a:t>Hold every opportunity up against our mission</a:t>
            </a:r>
          </a:p>
          <a:p>
            <a:pPr lvl="1"/>
            <a:r>
              <a:rPr lang="en-US" sz="2600" dirty="0"/>
              <a:t>Our Board had to transition </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8</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808261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77791"/>
            <a:ext cx="8229600" cy="639762"/>
          </a:xfrm>
        </p:spPr>
        <p:txBody>
          <a:bodyPr>
            <a:normAutofit/>
          </a:bodyPr>
          <a:lstStyle/>
          <a:p>
            <a:r>
              <a:rPr lang="en-US" dirty="0"/>
              <a:t>The Truth About Growing FFS and LVCIL</a:t>
            </a:r>
          </a:p>
        </p:txBody>
      </p:sp>
      <p:sp>
        <p:nvSpPr>
          <p:cNvPr id="4" name="Content Placeholder 3"/>
          <p:cNvSpPr>
            <a:spLocks noGrp="1"/>
          </p:cNvSpPr>
          <p:nvPr>
            <p:ph idx="1"/>
          </p:nvPr>
        </p:nvSpPr>
        <p:spPr>
          <a:xfrm>
            <a:off x="380999" y="1017552"/>
            <a:ext cx="8458201" cy="5154647"/>
          </a:xfrm>
        </p:spPr>
        <p:txBody>
          <a:bodyPr/>
          <a:lstStyle/>
          <a:p>
            <a:r>
              <a:rPr lang="en-US" dirty="0"/>
              <a:t>Everything changed</a:t>
            </a:r>
          </a:p>
          <a:p>
            <a:r>
              <a:rPr lang="en-US" dirty="0"/>
              <a:t>Change is not easy for everyone</a:t>
            </a:r>
          </a:p>
          <a:p>
            <a:r>
              <a:rPr lang="en-US" dirty="0" smtClean="0"/>
              <a:t>Many </a:t>
            </a:r>
            <a:r>
              <a:rPr lang="en-US" dirty="0"/>
              <a:t>staff roles evolved, including the ED</a:t>
            </a:r>
          </a:p>
          <a:p>
            <a:r>
              <a:rPr lang="en-US" dirty="0"/>
              <a:t>New procedures, requirements, policies and worries</a:t>
            </a:r>
          </a:p>
          <a:p>
            <a:pPr lvl="1"/>
            <a:r>
              <a:rPr lang="en-US" sz="2400" dirty="0"/>
              <a:t>Clearances</a:t>
            </a:r>
          </a:p>
          <a:p>
            <a:pPr lvl="1"/>
            <a:r>
              <a:rPr lang="en-US" sz="2400" dirty="0"/>
              <a:t>Daily procedures </a:t>
            </a:r>
          </a:p>
          <a:p>
            <a:pPr lvl="1"/>
            <a:r>
              <a:rPr lang="en-US" sz="2400" dirty="0"/>
              <a:t>Staffing Plan A, B &amp; C</a:t>
            </a:r>
          </a:p>
          <a:p>
            <a:pPr lvl="1"/>
            <a:r>
              <a:rPr lang="en-US" sz="2400" dirty="0"/>
              <a:t>Greater need for Admin Support to Manage 35+ employees’ needs</a:t>
            </a:r>
          </a:p>
          <a:p>
            <a:pPr lvl="1"/>
            <a:r>
              <a:rPr lang="en-US" sz="2400" dirty="0"/>
              <a:t>Higher level of risk, higher scrutiny – check your insurance!</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9</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942181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1597</Words>
  <Application>Microsoft Office PowerPoint</Application>
  <PresentationFormat>On-screen Show (4:3)</PresentationFormat>
  <Paragraphs>202</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Arial Rounded MT Bold</vt:lpstr>
      <vt:lpstr>Calibri</vt:lpstr>
      <vt:lpstr>Tahoma</vt:lpstr>
      <vt:lpstr>Office Theme</vt:lpstr>
      <vt:lpstr>New Community Opportunities Center at ILRU Presents… </vt:lpstr>
      <vt:lpstr>Amy Beck &amp; Cara Steidel Lehigh Valley Center for Independent Living </vt:lpstr>
      <vt:lpstr>LVCIL’s Journey from Grant ONLY funding to FFS</vt:lpstr>
      <vt:lpstr>Transition to Fee for Service Ventures</vt:lpstr>
      <vt:lpstr>Developing the FFS Employment Services</vt:lpstr>
      <vt:lpstr>How did LVCIL start other FFS Transition Services?</vt:lpstr>
      <vt:lpstr>Examination of how transition changed LVCIL </vt:lpstr>
      <vt:lpstr>How do we plan to support our operations?</vt:lpstr>
      <vt:lpstr>The Truth About Growing FFS and LVCIL</vt:lpstr>
      <vt:lpstr>LVCIL Assets Which Made Our Growth Possible</vt:lpstr>
      <vt:lpstr>How does LVCIL stay in the Role of Advocate?</vt:lpstr>
      <vt:lpstr>Contact</vt:lpstr>
      <vt:lpstr>Peter Darling Maureen O’Donnell Granite State Center for Independent Living</vt:lpstr>
      <vt:lpstr>How did GSIL analyze its capacity to move beyond grant to contracts/fee for service? </vt:lpstr>
      <vt:lpstr>What planning process did GSIL go through? </vt:lpstr>
      <vt:lpstr>What assets did GSIL bring to the table in establishing fees for service?</vt:lpstr>
      <vt:lpstr>How did charging for services affect the CIL’s role as advocate? </vt:lpstr>
      <vt:lpstr>Contact </vt:lpstr>
      <vt:lpstr>David Hancox Metropolitan Center for Independent Living </vt:lpstr>
      <vt:lpstr>What planning process did MCIL go through? </vt:lpstr>
      <vt:lpstr>How did MCIL move from grant to fee-for-service model? </vt:lpstr>
      <vt:lpstr>MCIL Assets Which Made Our Change to Fee-for-Service Possible  </vt:lpstr>
      <vt:lpstr>How does MICL stay in the Role of Advocate?</vt:lpstr>
      <vt:lpstr> </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68</cp:revision>
  <dcterms:created xsi:type="dcterms:W3CDTF">2014-03-13T15:47:29Z</dcterms:created>
  <dcterms:modified xsi:type="dcterms:W3CDTF">2014-07-29T20:47:21Z</dcterms:modified>
</cp:coreProperties>
</file>