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62" r:id="rId2"/>
    <p:sldId id="276" r:id="rId3"/>
    <p:sldId id="277" r:id="rId4"/>
    <p:sldId id="278" r:id="rId5"/>
    <p:sldId id="279" r:id="rId6"/>
    <p:sldId id="280" r:id="rId7"/>
    <p:sldId id="281" r:id="rId8"/>
    <p:sldId id="282" r:id="rId9"/>
    <p:sldId id="283" r:id="rId10"/>
    <p:sldId id="284" r:id="rId11"/>
    <p:sldId id="285" r:id="rId12"/>
    <p:sldId id="286" r:id="rId13"/>
    <p:sldId id="287" r:id="rId14"/>
    <p:sldId id="288"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476" autoAdjust="0"/>
    <p:restoredTop sz="93699" autoAdjust="0"/>
  </p:normalViewPr>
  <p:slideViewPr>
    <p:cSldViewPr>
      <p:cViewPr varScale="1">
        <p:scale>
          <a:sx n="75" d="100"/>
          <a:sy n="75" d="100"/>
        </p:scale>
        <p:origin x="1362"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7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1928-0062-4440-9B34-AFD0EBA64CF5}" type="datetimeFigureOut">
              <a:rPr lang="en-US" smtClean="0"/>
              <a:pPr/>
              <a:t>7/29/2014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09AF7-B1D0-4A14-9B96-720FF3C67A52}" type="slidenum">
              <a:rPr lang="en-US" smtClean="0"/>
              <a:pPr/>
              <a:t>‹#›</a:t>
            </a:fld>
            <a:endParaRPr lang="en-US"/>
          </a:p>
        </p:txBody>
      </p:sp>
    </p:spTree>
    <p:extLst>
      <p:ext uri="{BB962C8B-B14F-4D97-AF65-F5344CB8AC3E}">
        <p14:creationId xmlns:p14="http://schemas.microsoft.com/office/powerpoint/2010/main" val="295289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696942" indent="-268054" eaLnBrk="0" hangingPunct="0">
              <a:defRPr sz="1800" b="1">
                <a:solidFill>
                  <a:schemeClr val="tx1"/>
                </a:solidFill>
                <a:latin typeface="Arial" pitchFamily="34" charset="0"/>
              </a:defRPr>
            </a:lvl2pPr>
            <a:lvl3pPr marL="1072219" indent="-214444" eaLnBrk="0" hangingPunct="0">
              <a:defRPr sz="1800" b="1">
                <a:solidFill>
                  <a:schemeClr val="tx1"/>
                </a:solidFill>
                <a:latin typeface="Arial" pitchFamily="34" charset="0"/>
              </a:defRPr>
            </a:lvl3pPr>
            <a:lvl4pPr marL="1501106" indent="-214444" eaLnBrk="0" hangingPunct="0">
              <a:defRPr sz="1800" b="1">
                <a:solidFill>
                  <a:schemeClr val="tx1"/>
                </a:solidFill>
                <a:latin typeface="Arial" pitchFamily="34" charset="0"/>
              </a:defRPr>
            </a:lvl4pPr>
            <a:lvl5pPr marL="1929993" indent="-214444" eaLnBrk="0" hangingPunct="0">
              <a:defRPr sz="1800" b="1">
                <a:solidFill>
                  <a:schemeClr val="tx1"/>
                </a:solidFill>
                <a:latin typeface="Arial" pitchFamily="34" charset="0"/>
              </a:defRPr>
            </a:lvl5pPr>
            <a:lvl6pPr marL="2358881" indent="-214444" eaLnBrk="0" fontAlgn="base" hangingPunct="0">
              <a:spcBef>
                <a:spcPct val="0"/>
              </a:spcBef>
              <a:spcAft>
                <a:spcPct val="0"/>
              </a:spcAft>
              <a:defRPr sz="1800" b="1">
                <a:solidFill>
                  <a:schemeClr val="tx1"/>
                </a:solidFill>
                <a:latin typeface="Arial" pitchFamily="34" charset="0"/>
              </a:defRPr>
            </a:lvl6pPr>
            <a:lvl7pPr marL="2787768" indent="-214444" eaLnBrk="0" fontAlgn="base" hangingPunct="0">
              <a:spcBef>
                <a:spcPct val="0"/>
              </a:spcBef>
              <a:spcAft>
                <a:spcPct val="0"/>
              </a:spcAft>
              <a:defRPr sz="1800" b="1">
                <a:solidFill>
                  <a:schemeClr val="tx1"/>
                </a:solidFill>
                <a:latin typeface="Arial" pitchFamily="34" charset="0"/>
              </a:defRPr>
            </a:lvl7pPr>
            <a:lvl8pPr marL="3216656" indent="-214444" eaLnBrk="0" fontAlgn="base" hangingPunct="0">
              <a:spcBef>
                <a:spcPct val="0"/>
              </a:spcBef>
              <a:spcAft>
                <a:spcPct val="0"/>
              </a:spcAft>
              <a:defRPr sz="1800" b="1">
                <a:solidFill>
                  <a:schemeClr val="tx1"/>
                </a:solidFill>
                <a:latin typeface="Arial" pitchFamily="34" charset="0"/>
              </a:defRPr>
            </a:lvl8pPr>
            <a:lvl9pPr marL="3645543" indent="-214444"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15</a:t>
            </a:fld>
            <a:endParaRPr lang="en-US" sz="1100" b="0"/>
          </a:p>
        </p:txBody>
      </p:sp>
    </p:spTree>
    <p:extLst>
      <p:ext uri="{BB962C8B-B14F-4D97-AF65-F5344CB8AC3E}">
        <p14:creationId xmlns:p14="http://schemas.microsoft.com/office/powerpoint/2010/main" val="2918769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181600"/>
          </a:xfrm>
          <a:prstGeom prst="rect">
            <a:avLst/>
          </a:prstGeo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152400"/>
            <a:ext cx="7924800" cy="715962"/>
          </a:xfrm>
          <a:prstGeom prst="rect">
            <a:avLst/>
          </a:prstGeom>
        </p:spPr>
        <p:txBody>
          <a:bodyPr>
            <a:normAutofit/>
          </a:bodyPr>
          <a:lstStyle>
            <a:lvl1pPr algn="l">
              <a:defRPr sz="2800" b="1">
                <a:solidFill>
                  <a:srgbClr val="333399"/>
                </a:solidFill>
                <a:latin typeface="Arial Rounded MT Bold" panose="020F0704030504030204" pitchFamily="34" charset="0"/>
              </a:defRPr>
            </a:lvl1pPr>
          </a:lstStyle>
          <a:p>
            <a:r>
              <a:rPr lang="en-US" smtClean="0"/>
              <a:t>Click to edit Master title style</a:t>
            </a:r>
            <a:endParaRPr lang="en-US"/>
          </a:p>
        </p:txBody>
      </p:sp>
      <p:sp>
        <p:nvSpPr>
          <p:cNvPr id="5" name="Footer Placeholder 4"/>
          <p:cNvSpPr>
            <a:spLocks noGrp="1"/>
          </p:cNvSpPr>
          <p:nvPr>
            <p:ph type="ftr" sz="quarter" idx="11"/>
          </p:nvPr>
        </p:nvSpPr>
        <p:spPr>
          <a:xfrm>
            <a:off x="152400" y="6416675"/>
            <a:ext cx="58674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6" name="Slide Number Placeholder 5"/>
          <p:cNvSpPr>
            <a:spLocks noGrp="1"/>
          </p:cNvSpPr>
          <p:nvPr>
            <p:ph type="sldNum" sz="quarter" idx="12"/>
          </p:nvPr>
        </p:nvSpPr>
        <p:spPr>
          <a:xfrm>
            <a:off x="6705600" y="6356350"/>
            <a:ext cx="2362200" cy="365125"/>
          </a:xfrm>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19072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848600" cy="639762"/>
          </a:xfrm>
          <a:prstGeom prst="rect">
            <a:avLst/>
          </a:prstGeom>
        </p:spPr>
        <p:txBody>
          <a:bodyPr>
            <a:normAutofit/>
          </a:bodyPr>
          <a:lstStyle>
            <a:lvl1pPr algn="l">
              <a:defRPr sz="2800" b="1">
                <a:solidFill>
                  <a:schemeClr val="tx2"/>
                </a:solidFill>
                <a:latin typeface="Arial Rounded MT Bold" panose="020F070403050403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52400" y="1219200"/>
            <a:ext cx="43434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2672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4800" y="6340475"/>
            <a:ext cx="60198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7" name="Slide Number Placeholder 6"/>
          <p:cNvSpPr>
            <a:spLocks noGrp="1"/>
          </p:cNvSpPr>
          <p:nvPr>
            <p:ph type="sldNum" sz="quarter" idx="12"/>
          </p:nvPr>
        </p:nvSpPr>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395447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41253629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356350"/>
            <a:ext cx="5257800" cy="365125"/>
          </a:xfrm>
          <a:prstGeom prst="rect">
            <a:avLst/>
          </a:prstGeom>
        </p:spPr>
        <p:txBody>
          <a:bodyPr vert="horz" lIns="91440" tIns="45720" rIns="91440" bIns="45720" rtlCol="0" anchor="ctr"/>
          <a:lstStyle>
            <a:lvl1pPr algn="ct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New Community Opportunities Center at ILRU – Independent Living Research Utilization</a:t>
            </a:r>
          </a:p>
          <a:p>
            <a:endParaRPr lang="en-US" sz="700" dirty="0"/>
          </a:p>
        </p:txBody>
      </p:sp>
      <p:sp>
        <p:nvSpPr>
          <p:cNvPr id="6" name="Slide Number Placeholder 5"/>
          <p:cNvSpPr>
            <a:spLocks noGrp="1"/>
          </p:cNvSpPr>
          <p:nvPr>
            <p:ph type="sldNum" sz="quarter" idx="4"/>
          </p:nvPr>
        </p:nvSpPr>
        <p:spPr>
          <a:xfrm>
            <a:off x="6553200" y="6356350"/>
            <a:ext cx="2362200" cy="365125"/>
          </a:xfrm>
          <a:prstGeom prst="rect">
            <a:avLst/>
          </a:prstGeom>
        </p:spPr>
        <p:txBody>
          <a:bodyPr vert="horz" lIns="91440" tIns="45720" rIns="91440" bIns="45720" rtlCol="0" anchor="ctr"/>
          <a:lstStyle>
            <a:lvl1pPr algn="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924800" y="152400"/>
            <a:ext cx="990600" cy="476250"/>
          </a:xfrm>
          <a:prstGeom prst="rect">
            <a:avLst/>
          </a:prstGeom>
        </p:spPr>
      </p:pic>
    </p:spTree>
    <p:extLst>
      <p:ext uri="{BB962C8B-B14F-4D97-AF65-F5344CB8AC3E}">
        <p14:creationId xmlns:p14="http://schemas.microsoft.com/office/powerpoint/2010/main" val="1849402814"/>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mailto:CaraSteidel@lvcil.org"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0" y="1295400"/>
            <a:ext cx="91440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152400" y="2286000"/>
            <a:ext cx="8763000" cy="3657600"/>
          </a:xfrm>
        </p:spPr>
        <p:txBody>
          <a:bodyPr/>
          <a:lstStyle/>
          <a:p>
            <a:pPr marL="0" indent="0" algn="ctr">
              <a:buNone/>
            </a:pPr>
            <a:r>
              <a:rPr lang="en-US" sz="2400" b="1" i="1" dirty="0" smtClean="0">
                <a:solidFill>
                  <a:srgbClr val="333399"/>
                </a:solidFill>
                <a:latin typeface="Arial Rounded MT Bold" panose="020F0704030504030204" pitchFamily="34" charset="0"/>
              </a:rPr>
              <a:t>Analyzing Costs and Setting Rates for Services</a:t>
            </a:r>
          </a:p>
          <a:p>
            <a:pPr marL="0" indent="0" algn="ctr">
              <a:buNone/>
            </a:pPr>
            <a:endParaRPr lang="en-US" sz="1400" dirty="0" smtClean="0">
              <a:solidFill>
                <a:srgbClr val="0033CC"/>
              </a:solidFill>
              <a:latin typeface="Arial Rounded MT Bold" panose="020F0704030504030204" pitchFamily="34" charset="0"/>
            </a:endParaRPr>
          </a:p>
          <a:p>
            <a:pPr marL="0" indent="0" algn="ctr">
              <a:buNone/>
            </a:pPr>
            <a:r>
              <a:rPr lang="en-US" sz="2000" dirty="0" smtClean="0">
                <a:solidFill>
                  <a:srgbClr val="333399"/>
                </a:solidFill>
                <a:latin typeface="Arial Rounded MT Bold" pitchFamily="34" charset="0"/>
              </a:rPr>
              <a:t>August 14, 2014</a:t>
            </a:r>
          </a:p>
          <a:p>
            <a:pPr marL="0" indent="0" algn="ctr">
              <a:buNone/>
            </a:pPr>
            <a:r>
              <a:rPr lang="en-US" sz="2000" dirty="0" smtClean="0">
                <a:solidFill>
                  <a:srgbClr val="333399"/>
                </a:solidFill>
                <a:latin typeface="Arial Rounded MT Bold" pitchFamily="34" charset="0"/>
              </a:rPr>
              <a:t>10:45 a.m. – 12:00 p.m.</a:t>
            </a:r>
          </a:p>
          <a:p>
            <a:pPr marL="0" indent="0" algn="ctr">
              <a:buNone/>
            </a:pPr>
            <a:endParaRPr lang="en-US" sz="1400" i="1" dirty="0" smtClean="0">
              <a:solidFill>
                <a:srgbClr val="333399"/>
              </a:solidFill>
              <a:latin typeface="Arial Rounded MT Bold" pitchFamily="34" charset="0"/>
            </a:endParaRPr>
          </a:p>
          <a:p>
            <a:pPr marL="0" indent="0" algn="ctr">
              <a:buNone/>
            </a:pPr>
            <a:r>
              <a:rPr lang="en-US" sz="2000" dirty="0" smtClean="0">
                <a:solidFill>
                  <a:srgbClr val="333399"/>
                </a:solidFill>
                <a:latin typeface="Arial Rounded MT Bold" pitchFamily="34" charset="0"/>
              </a:rPr>
              <a:t>Presenter:</a:t>
            </a:r>
            <a:endParaRPr lang="en-US" sz="2000" dirty="0" smtClean="0"/>
          </a:p>
          <a:p>
            <a:pPr marL="0" indent="0" algn="ctr">
              <a:buNone/>
            </a:pPr>
            <a:r>
              <a:rPr lang="en-US" sz="2000" dirty="0" smtClean="0">
                <a:solidFill>
                  <a:srgbClr val="333399"/>
                </a:solidFill>
                <a:latin typeface="Arial Rounded MT Bold" pitchFamily="34" charset="0"/>
              </a:rPr>
              <a:t>Cara Steidel</a:t>
            </a:r>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30831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D</a:t>
            </a:r>
            <a:r>
              <a:rPr lang="en-US" dirty="0" smtClean="0"/>
              <a:t>o Calculations, </a:t>
            </a:r>
            <a:r>
              <a:rPr lang="en-US" sz="2400" dirty="0" smtClean="0"/>
              <a:t>cont’d.</a:t>
            </a:r>
            <a:endParaRPr lang="en-US" sz="2400" dirty="0"/>
          </a:p>
        </p:txBody>
      </p:sp>
      <p:sp>
        <p:nvSpPr>
          <p:cNvPr id="5" name="Footer Placeholder 4"/>
          <p:cNvSpPr>
            <a:spLocks noGrp="1"/>
          </p:cNvSpPr>
          <p:nvPr>
            <p:ph type="ftr" sz="quarter" idx="11"/>
          </p:nvPr>
        </p:nvSpPr>
        <p:spPr/>
        <p:txBody>
          <a:bodyPr/>
          <a:lstStyle/>
          <a:p>
            <a:r>
              <a:rPr lang="en-US" dirty="0" smtClean="0"/>
              <a:t>New Community Opportunities Center at ILRU – Independent Living Research Utilization</a:t>
            </a:r>
          </a:p>
          <a:p>
            <a:endParaRPr lang="en-US" sz="700" dirty="0"/>
          </a:p>
        </p:txBody>
      </p:sp>
      <p:sp>
        <p:nvSpPr>
          <p:cNvPr id="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10</a:t>
            </a:r>
            <a:endParaRPr lang="en-US" sz="800" b="1" dirty="0"/>
          </a:p>
        </p:txBody>
      </p:sp>
      <p:pic>
        <p:nvPicPr>
          <p:cNvPr id="9" name="Content Placeholder 8" descr="Slide title Do Calculations, cont'd.&#10;Total Hours available to program - 1,680.0&#10;Number of Program Staff - 5.0&#10;% of time available to bill - 70%&#10;Number of Hours for Program Staff - 5,880.0&#10;&#10;Program Director - 1.0&#10;% of time available to bill - 50%&#10;Number of Hours for Program Staff - 2,940.0&#10;&#10;Total Hours available to bill - 8,820.0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8443" y="1060485"/>
            <a:ext cx="8407113" cy="5041829"/>
          </a:xfrm>
        </p:spPr>
      </p:pic>
    </p:spTree>
    <p:extLst>
      <p:ext uri="{BB962C8B-B14F-4D97-AF65-F5344CB8AC3E}">
        <p14:creationId xmlns:p14="http://schemas.microsoft.com/office/powerpoint/2010/main" val="1963616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Determine Program Billable Rate</a:t>
            </a:r>
            <a:endParaRPr lang="en-US" dirty="0"/>
          </a:p>
        </p:txBody>
      </p:sp>
      <p:sp>
        <p:nvSpPr>
          <p:cNvPr id="5" name="Footer Placeholder 4"/>
          <p:cNvSpPr>
            <a:spLocks noGrp="1"/>
          </p:cNvSpPr>
          <p:nvPr>
            <p:ph type="ftr" sz="quarter" idx="11"/>
          </p:nvPr>
        </p:nvSpPr>
        <p:spPr>
          <a:xfrm>
            <a:off x="381000" y="6416675"/>
            <a:ext cx="5638800" cy="365125"/>
          </a:xfrm>
        </p:spPr>
        <p:txBody>
          <a:bodyPr/>
          <a:lstStyle/>
          <a:p>
            <a:r>
              <a:rPr lang="en-US" dirty="0" smtClean="0"/>
              <a:t>New Community Opportunities Center at ILRU – Independent Living Research Utilization</a:t>
            </a:r>
          </a:p>
          <a:p>
            <a:endParaRPr lang="en-US" sz="700" dirty="0"/>
          </a:p>
        </p:txBody>
      </p:sp>
      <p:sp>
        <p:nvSpPr>
          <p:cNvPr id="6"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11</a:t>
            </a:r>
            <a:endParaRPr lang="en-US" sz="800" b="1" dirty="0"/>
          </a:p>
        </p:txBody>
      </p:sp>
      <p:pic>
        <p:nvPicPr>
          <p:cNvPr id="2" name="Picture 1" descr="Slide title Determine Program Billable Rate&#10;Total Program Costs - 364,000&#10;Divided by&#10;Billable Hours - 8,820&#10;&#10;Program Rate $41.2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4960" y="1874520"/>
            <a:ext cx="5974080" cy="3108960"/>
          </a:xfrm>
          <a:prstGeom prst="rect">
            <a:avLst/>
          </a:prstGeom>
        </p:spPr>
      </p:pic>
    </p:spTree>
    <p:extLst>
      <p:ext uri="{BB962C8B-B14F-4D97-AF65-F5344CB8AC3E}">
        <p14:creationId xmlns:p14="http://schemas.microsoft.com/office/powerpoint/2010/main" val="606207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Calculate Required Minimum Billable Hours</a:t>
            </a:r>
            <a:endParaRPr lang="en-US" dirty="0"/>
          </a:p>
        </p:txBody>
      </p:sp>
      <p:sp>
        <p:nvSpPr>
          <p:cNvPr id="6" name="Footer Placeholder 4"/>
          <p:cNvSpPr>
            <a:spLocks noGrp="1"/>
          </p:cNvSpPr>
          <p:nvPr>
            <p:ph type="ftr" sz="quarter" idx="11"/>
          </p:nvPr>
        </p:nvSpPr>
        <p:spPr>
          <a:xfrm>
            <a:off x="381000" y="6416675"/>
            <a:ext cx="5638800" cy="365125"/>
          </a:xfrm>
        </p:spPr>
        <p:txBody>
          <a:bodyPr/>
          <a:lstStyle/>
          <a:p>
            <a:r>
              <a:rPr lang="en-US" dirty="0" smtClean="0"/>
              <a:t>New Community Opportunities Center at ILRU – Independent Living Research Utilization</a:t>
            </a:r>
          </a:p>
          <a:p>
            <a:endParaRPr lang="en-US" sz="700" dirty="0"/>
          </a:p>
        </p:txBody>
      </p:sp>
      <p:sp>
        <p:nvSpPr>
          <p:cNvPr id="7"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12</a:t>
            </a:r>
            <a:endParaRPr lang="en-US" sz="800" b="1" dirty="0"/>
          </a:p>
        </p:txBody>
      </p:sp>
      <p:pic>
        <p:nvPicPr>
          <p:cNvPr id="2" name="Picture 1" descr="Slide title Calculate Required Miniimum Billable Hours&#10;Minimum Program Costs $279,500; &#10;divided by&#10;Program Rate $41.27&#10;&#10;Minimum Billable Hours - $6,77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64208" y="2075688"/>
            <a:ext cx="5815584" cy="2706624"/>
          </a:xfrm>
          <a:prstGeom prst="rect">
            <a:avLst/>
          </a:prstGeom>
        </p:spPr>
      </p:pic>
    </p:spTree>
    <p:extLst>
      <p:ext uri="{BB962C8B-B14F-4D97-AF65-F5344CB8AC3E}">
        <p14:creationId xmlns:p14="http://schemas.microsoft.com/office/powerpoint/2010/main" val="220764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Cash Flow considerations</a:t>
            </a:r>
          </a:p>
          <a:p>
            <a:pPr lvl="1"/>
            <a:r>
              <a:rPr lang="en-US" dirty="0" smtClean="0"/>
              <a:t>Line </a:t>
            </a:r>
            <a:r>
              <a:rPr lang="en-US" dirty="0"/>
              <a:t>of Credit</a:t>
            </a:r>
          </a:p>
          <a:p>
            <a:pPr lvl="1"/>
            <a:r>
              <a:rPr lang="en-US" dirty="0"/>
              <a:t>Type of </a:t>
            </a:r>
            <a:r>
              <a:rPr lang="en-US" dirty="0" smtClean="0"/>
              <a:t>customer </a:t>
            </a:r>
            <a:r>
              <a:rPr lang="en-US" dirty="0"/>
              <a:t>that will </a:t>
            </a:r>
            <a:r>
              <a:rPr lang="en-US" dirty="0" smtClean="0"/>
              <a:t>utilize </a:t>
            </a:r>
            <a:r>
              <a:rPr lang="en-US" dirty="0"/>
              <a:t>services</a:t>
            </a:r>
          </a:p>
          <a:p>
            <a:pPr marL="0" indent="0">
              <a:buNone/>
            </a:pPr>
            <a:endParaRPr lang="en-US" dirty="0" smtClean="0"/>
          </a:p>
          <a:p>
            <a:r>
              <a:rPr lang="en-US" dirty="0" smtClean="0"/>
              <a:t>Collections</a:t>
            </a:r>
          </a:p>
          <a:p>
            <a:pPr lvl="1"/>
            <a:r>
              <a:rPr lang="en-US" dirty="0" smtClean="0"/>
              <a:t>Establish policy before providing service</a:t>
            </a:r>
          </a:p>
          <a:p>
            <a:pPr lvl="1"/>
            <a:r>
              <a:rPr lang="en-US" dirty="0" smtClean="0"/>
              <a:t>What is the customers cash source?</a:t>
            </a:r>
          </a:p>
          <a:p>
            <a:pPr lvl="1"/>
            <a:r>
              <a:rPr lang="en-US" dirty="0" smtClean="0"/>
              <a:t>Plan on having bad debts</a:t>
            </a:r>
          </a:p>
          <a:p>
            <a:endParaRPr lang="en-US" dirty="0" smtClean="0"/>
          </a:p>
          <a:p>
            <a:pPr marL="457200" lvl="1" indent="0">
              <a:buNone/>
            </a:pPr>
            <a:endParaRPr lang="en-US" sz="2600" dirty="0" smtClean="0"/>
          </a:p>
          <a:p>
            <a:pPr marL="457200" lvl="1" indent="0">
              <a:buNone/>
            </a:pPr>
            <a:endParaRPr lang="en-US" sz="2600" dirty="0"/>
          </a:p>
          <a:p>
            <a:pPr marL="457200" lvl="1" indent="0">
              <a:buNone/>
            </a:pPr>
            <a:endParaRPr lang="en-US" sz="2600" dirty="0" smtClean="0"/>
          </a:p>
        </p:txBody>
      </p:sp>
      <p:sp>
        <p:nvSpPr>
          <p:cNvPr id="6" name="Title 5"/>
          <p:cNvSpPr>
            <a:spLocks noGrp="1"/>
          </p:cNvSpPr>
          <p:nvPr>
            <p:ph type="title"/>
          </p:nvPr>
        </p:nvSpPr>
        <p:spPr/>
        <p:txBody>
          <a:bodyPr>
            <a:normAutofit/>
          </a:bodyPr>
          <a:lstStyle/>
          <a:p>
            <a:r>
              <a:rPr lang="en-US" dirty="0" smtClean="0"/>
              <a:t>Monitor Cash Flow &amp; Collections</a:t>
            </a:r>
            <a:endParaRPr lang="en-US" dirty="0"/>
          </a:p>
        </p:txBody>
      </p:sp>
      <p:sp>
        <p:nvSpPr>
          <p:cNvPr id="5" name="Footer Placeholder 4"/>
          <p:cNvSpPr>
            <a:spLocks noGrp="1"/>
          </p:cNvSpPr>
          <p:nvPr>
            <p:ph type="ftr" sz="quarter" idx="11"/>
          </p:nvPr>
        </p:nvSpPr>
        <p:spPr/>
        <p:txBody>
          <a:bodyPr/>
          <a:lstStyle/>
          <a:p>
            <a:r>
              <a:rPr lang="en-US" dirty="0" smtClean="0"/>
              <a:t>New Community Opportunities Center at ILRU – Independent Living Research Utilization</a:t>
            </a:r>
          </a:p>
          <a:p>
            <a:endParaRPr lang="en-US" sz="700" dirty="0"/>
          </a:p>
        </p:txBody>
      </p:sp>
      <p:sp>
        <p:nvSpPr>
          <p:cNvPr id="8"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13</a:t>
            </a:r>
            <a:endParaRPr lang="en-US" sz="800" b="1" dirty="0"/>
          </a:p>
        </p:txBody>
      </p:sp>
    </p:spTree>
    <p:extLst>
      <p:ext uri="{BB962C8B-B14F-4D97-AF65-F5344CB8AC3E}">
        <p14:creationId xmlns:p14="http://schemas.microsoft.com/office/powerpoint/2010/main" val="1822871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dirty="0" smtClean="0"/>
              <a:t>Contact</a:t>
            </a:r>
            <a:endParaRPr lang="en-US" dirty="0">
              <a:effectLst/>
            </a:endParaRPr>
          </a:p>
        </p:txBody>
      </p:sp>
      <p:sp>
        <p:nvSpPr>
          <p:cNvPr id="217091" name="Rectangle 3"/>
          <p:cNvSpPr>
            <a:spLocks noGrp="1" noChangeArrowheads="1"/>
          </p:cNvSpPr>
          <p:nvPr>
            <p:ph idx="1"/>
          </p:nvPr>
        </p:nvSpPr>
        <p:spPr/>
        <p:txBody>
          <a:bodyPr/>
          <a:lstStyle/>
          <a:p>
            <a:pPr>
              <a:buFont typeface="Tahoma" pitchFamily="34" charset="0"/>
              <a:buNone/>
            </a:pPr>
            <a:r>
              <a:rPr lang="en-US" dirty="0" smtClean="0"/>
              <a:t>Cara Steidel – Director of Finance </a:t>
            </a:r>
          </a:p>
          <a:p>
            <a:pPr>
              <a:buNone/>
            </a:pPr>
            <a:r>
              <a:rPr lang="en-US">
                <a:hlinkClick r:id="rId2"/>
              </a:rPr>
              <a:t>CaraSteidel@lvcil.org</a:t>
            </a:r>
            <a:endParaRPr lang="en-US"/>
          </a:p>
          <a:p>
            <a:pPr>
              <a:buFont typeface="Tahoma" pitchFamily="34" charset="0"/>
              <a:buNone/>
            </a:pPr>
            <a:endParaRPr lang="en-US" dirty="0" smtClean="0"/>
          </a:p>
          <a:p>
            <a:pPr marL="0" indent="0">
              <a:buNone/>
            </a:pPr>
            <a:r>
              <a:rPr lang="en-US" dirty="0"/>
              <a:t>Lehigh Valley Center for Independent Living</a:t>
            </a:r>
          </a:p>
          <a:p>
            <a:pPr marL="0" indent="0">
              <a:buNone/>
            </a:pPr>
            <a:r>
              <a:rPr lang="en-US" dirty="0"/>
              <a:t>Office: (610) 770-9781</a:t>
            </a:r>
          </a:p>
          <a:p>
            <a:pPr marL="0" indent="0">
              <a:buNone/>
            </a:pPr>
            <a:r>
              <a:rPr lang="en-US" dirty="0"/>
              <a:t>TTY: (610) 770-9789</a:t>
            </a:r>
          </a:p>
          <a:p>
            <a:pPr>
              <a:buFont typeface="Tahoma" pitchFamily="34" charset="0"/>
              <a:buNone/>
            </a:pPr>
            <a:endParaRPr lang="en-US" dirty="0" smtClean="0"/>
          </a:p>
          <a:p>
            <a:pPr lvl="1">
              <a:buFont typeface="Tahoma" pitchFamily="34" charset="0"/>
              <a:buNone/>
            </a:pPr>
            <a:endParaRPr lang="en-US" dirty="0"/>
          </a:p>
          <a:p>
            <a:endParaRPr lang="en-US" dirty="0"/>
          </a:p>
        </p:txBody>
      </p:sp>
      <p:sp>
        <p:nvSpPr>
          <p:cNvPr id="4"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14</a:t>
            </a:fld>
            <a:endParaRPr lang="en-US" sz="800" b="1" dirty="0"/>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a:t>
            </a:r>
            <a:r>
              <a:rPr lang="en-US" sz="800" dirty="0" smtClean="0"/>
              <a:t>Community </a:t>
            </a:r>
            <a:r>
              <a:rPr lang="en-US" sz="800" dirty="0"/>
              <a:t>Opportunities Center at ILRU – Independent Living Research Utilization</a:t>
            </a:r>
          </a:p>
        </p:txBody>
      </p:sp>
    </p:spTree>
    <p:extLst>
      <p:ext uri="{BB962C8B-B14F-4D97-AF65-F5344CB8AC3E}">
        <p14:creationId xmlns:p14="http://schemas.microsoft.com/office/powerpoint/2010/main" val="26338548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200" y="53182"/>
            <a:ext cx="8610600" cy="715962"/>
          </a:xfrm>
        </p:spPr>
        <p:txBody>
          <a:bodyPr>
            <a:noAutofit/>
          </a:bodyPr>
          <a:lstStyle/>
          <a:p>
            <a:r>
              <a:rPr lang="en-US" sz="200" dirty="0" smtClean="0">
                <a:solidFill>
                  <a:schemeClr val="bg1"/>
                </a:solidFill>
              </a:rPr>
              <a:t>Slide 17 </a:t>
            </a:r>
            <a:r>
              <a:rPr lang="en-US" dirty="0" smtClean="0"/>
              <a:t>New Community Opportunities </a:t>
            </a:r>
            <a:br>
              <a:rPr lang="en-US" dirty="0" smtClean="0"/>
            </a:br>
            <a:r>
              <a:rPr lang="en-US" dirty="0" smtClean="0"/>
              <a:t> Attribution</a:t>
            </a:r>
          </a:p>
        </p:txBody>
      </p:sp>
      <p:sp>
        <p:nvSpPr>
          <p:cNvPr id="27652" name="Slide Number Placeholder 3"/>
          <p:cNvSpPr>
            <a:spLocks noGrp="1"/>
          </p:cNvSpPr>
          <p:nvPr>
            <p:ph type="sldNum" sz="quarter" idx="12"/>
          </p:nvPr>
        </p:nvSpPr>
        <p:spPr>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fld id="{6CD1A2A9-4962-4E2B-BADD-1C4948575A3B}" type="slidenum">
              <a:rPr lang="en-US" sz="800" smtClean="0"/>
              <a:pPr eaLnBrk="1" hangingPunct="1"/>
              <a:t>15</a:t>
            </a:fld>
            <a:endParaRPr lang="en-US" sz="800" smtClean="0"/>
          </a:p>
        </p:txBody>
      </p:sp>
      <p:sp>
        <p:nvSpPr>
          <p:cNvPr id="27653" name="Content Placeholder 6" descr=" 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10;"/>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dirty="0">
                <a:latin typeface="Tahoma" pitchFamily="34" charset="0"/>
              </a:rPr>
              <a:t>	</a:t>
            </a:r>
            <a:endParaRPr lang="en-US" sz="2400" b="0" dirty="0">
              <a:latin typeface="Tahoma" pitchFamily="34" charset="0"/>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Content Placeholder 1"/>
          <p:cNvSpPr>
            <a:spLocks noGrp="1"/>
          </p:cNvSpPr>
          <p:nvPr>
            <p:ph idx="1"/>
          </p:nvPr>
        </p:nvSpPr>
        <p:spPr/>
        <p:txBody>
          <a:bodyPr/>
          <a:lstStyle/>
          <a:p>
            <a:pPr marL="0" indent="0">
              <a:buNone/>
            </a:pPr>
            <a:r>
              <a:rPr lang="en-US" sz="2400" dirty="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endParaRPr lang="en-US" sz="2400" dirty="0"/>
          </a:p>
        </p:txBody>
      </p:sp>
    </p:spTree>
    <p:extLst>
      <p:ext uri="{BB962C8B-B14F-4D97-AF65-F5344CB8AC3E}">
        <p14:creationId xmlns:p14="http://schemas.microsoft.com/office/powerpoint/2010/main" val="408459188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990600"/>
            <a:ext cx="8610600" cy="5181600"/>
          </a:xfrm>
        </p:spPr>
        <p:txBody>
          <a:bodyPr/>
          <a:lstStyle/>
          <a:p>
            <a:pPr marL="0" indent="0">
              <a:buNone/>
            </a:pPr>
            <a:endParaRPr lang="en-US" sz="2600" dirty="0" smtClean="0"/>
          </a:p>
          <a:p>
            <a:r>
              <a:rPr lang="en-US" sz="2600" dirty="0" smtClean="0"/>
              <a:t>Setting rates for service is a collaborative effort between executive, program, and finance directors.</a:t>
            </a:r>
            <a:endParaRPr lang="en-US" sz="2600" dirty="0"/>
          </a:p>
          <a:p>
            <a:endParaRPr lang="en-US" sz="2600" dirty="0" smtClean="0"/>
          </a:p>
          <a:p>
            <a:pPr marL="0" indent="0">
              <a:buNone/>
            </a:pPr>
            <a:endParaRPr lang="en-US" sz="2600" dirty="0"/>
          </a:p>
        </p:txBody>
      </p:sp>
      <p:sp>
        <p:nvSpPr>
          <p:cNvPr id="3" name="Title 2"/>
          <p:cNvSpPr>
            <a:spLocks noGrp="1"/>
          </p:cNvSpPr>
          <p:nvPr>
            <p:ph type="title"/>
          </p:nvPr>
        </p:nvSpPr>
        <p:spPr>
          <a:xfrm>
            <a:off x="152400" y="152400"/>
            <a:ext cx="7696200" cy="685800"/>
          </a:xfrm>
        </p:spPr>
        <p:txBody>
          <a:bodyPr>
            <a:noAutofit/>
          </a:bodyPr>
          <a:lstStyle/>
          <a:p>
            <a:r>
              <a:rPr lang="en-US" dirty="0" smtClean="0">
                <a:effectLst/>
              </a:rPr>
              <a:t>Analyze Costs and Set Rates for Service</a:t>
            </a:r>
            <a:endParaRPr lang="en-US" dirty="0">
              <a:effectLst/>
            </a:endParaRP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2</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64811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2600" dirty="0" smtClean="0"/>
              <a:t>Start thinking FFS on Day 1 of the Grant Period</a:t>
            </a:r>
          </a:p>
          <a:p>
            <a:r>
              <a:rPr lang="en-US" sz="2600" dirty="0" smtClean="0"/>
              <a:t>Research and become aware of:</a:t>
            </a:r>
          </a:p>
          <a:p>
            <a:pPr lvl="1"/>
            <a:r>
              <a:rPr lang="en-US" dirty="0" smtClean="0"/>
              <a:t>Similar programs in the community</a:t>
            </a:r>
          </a:p>
          <a:p>
            <a:pPr lvl="1"/>
            <a:r>
              <a:rPr lang="en-US" dirty="0" smtClean="0"/>
              <a:t>Prevalent rate for the service</a:t>
            </a:r>
          </a:p>
          <a:p>
            <a:pPr lvl="1"/>
            <a:r>
              <a:rPr lang="en-US" dirty="0" smtClean="0"/>
              <a:t>The uniqueness of your program</a:t>
            </a:r>
          </a:p>
          <a:p>
            <a:pPr lvl="1"/>
            <a:r>
              <a:rPr lang="en-US" dirty="0" smtClean="0"/>
              <a:t>Things you would do differently now that you have actual experience</a:t>
            </a:r>
          </a:p>
          <a:p>
            <a:pPr lvl="1"/>
            <a:endParaRPr lang="en-US" sz="2200" dirty="0" smtClean="0"/>
          </a:p>
          <a:p>
            <a:pPr marL="0" indent="0">
              <a:buNone/>
            </a:pPr>
            <a:endParaRPr lang="en-US" sz="2600" dirty="0"/>
          </a:p>
        </p:txBody>
      </p:sp>
      <p:sp>
        <p:nvSpPr>
          <p:cNvPr id="3" name="Title 2"/>
          <p:cNvSpPr>
            <a:spLocks noGrp="1"/>
          </p:cNvSpPr>
          <p:nvPr>
            <p:ph type="title"/>
          </p:nvPr>
        </p:nvSpPr>
        <p:spPr/>
        <p:txBody>
          <a:bodyPr/>
          <a:lstStyle/>
          <a:p>
            <a:r>
              <a:rPr lang="en-US" dirty="0" smtClean="0"/>
              <a:t>Think Ahead</a:t>
            </a:r>
            <a:endParaRPr lang="en-US" dirty="0">
              <a:effectLst/>
            </a:endParaRP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3</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709625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rPr>
              <a:t>Look at Numbers</a:t>
            </a:r>
            <a:endParaRPr lang="en-US" dirty="0">
              <a:effectLst/>
            </a:endParaRPr>
          </a:p>
        </p:txBody>
      </p:sp>
      <p:sp>
        <p:nvSpPr>
          <p:cNvPr id="4" name="Content Placeholder 3"/>
          <p:cNvSpPr>
            <a:spLocks noGrp="1"/>
          </p:cNvSpPr>
          <p:nvPr>
            <p:ph idx="1"/>
          </p:nvPr>
        </p:nvSpPr>
        <p:spPr>
          <a:xfrm>
            <a:off x="304800" y="1143000"/>
            <a:ext cx="8534400" cy="4495800"/>
          </a:xfrm>
        </p:spPr>
        <p:txBody>
          <a:bodyPr/>
          <a:lstStyle/>
          <a:p>
            <a:pPr marL="0" indent="0">
              <a:buNone/>
            </a:pPr>
            <a:r>
              <a:rPr lang="en-US" sz="2600" dirty="0" smtClean="0"/>
              <a:t>Converting plans, ideas and assumptions to numbers</a:t>
            </a:r>
          </a:p>
          <a:p>
            <a:pPr marL="0" indent="0">
              <a:buNone/>
            </a:pPr>
            <a:endParaRPr lang="en-US" sz="2600" dirty="0" smtClean="0"/>
          </a:p>
          <a:p>
            <a:r>
              <a:rPr lang="en-US" sz="2600" dirty="0" smtClean="0"/>
              <a:t>Use the grant budget as the starting point</a:t>
            </a:r>
          </a:p>
          <a:p>
            <a:endParaRPr lang="en-US" sz="2600" dirty="0" smtClean="0"/>
          </a:p>
          <a:p>
            <a:r>
              <a:rPr lang="en-US" sz="2600" dirty="0" smtClean="0"/>
              <a:t>Revise the grant budget based on actual experience </a:t>
            </a:r>
          </a:p>
          <a:p>
            <a:pPr marL="0" indent="0">
              <a:buNone/>
            </a:pPr>
            <a:endParaRPr lang="en-US" sz="2600" dirty="0" smtClean="0"/>
          </a:p>
          <a:p>
            <a:r>
              <a:rPr lang="en-US" sz="2600" dirty="0" smtClean="0"/>
              <a:t>Make intelligent assumptions</a:t>
            </a:r>
          </a:p>
          <a:p>
            <a:pPr marL="0" indent="0">
              <a:buNone/>
            </a:pPr>
            <a:endParaRPr lang="en-US" sz="2600" dirty="0"/>
          </a:p>
          <a:p>
            <a:pPr marL="0" indent="0">
              <a:buNone/>
            </a:pPr>
            <a:endParaRPr lang="en-US" sz="2600" dirty="0"/>
          </a:p>
          <a:p>
            <a:pPr marL="0" indent="0">
              <a:buNone/>
            </a:pPr>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800" b="1"/>
              <a:pPr algn="r"/>
              <a:t>4</a:t>
            </a:fld>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364425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2400" y="152400"/>
            <a:ext cx="1752600" cy="715962"/>
          </a:xfrm>
        </p:spPr>
        <p:txBody>
          <a:bodyPr>
            <a:normAutofit fontScale="90000"/>
          </a:bodyPr>
          <a:lstStyle/>
          <a:p>
            <a:r>
              <a:rPr lang="en-US" dirty="0" smtClean="0"/>
              <a:t>Use Grant Budget as Starting Point</a:t>
            </a:r>
            <a:endParaRPr lang="en-US" dirty="0"/>
          </a:p>
        </p:txBody>
      </p:sp>
      <p:sp>
        <p:nvSpPr>
          <p:cNvPr id="5" name="Footer Placeholder 4"/>
          <p:cNvSpPr>
            <a:spLocks noGrp="1"/>
          </p:cNvSpPr>
          <p:nvPr>
            <p:ph type="ftr" sz="quarter" idx="11"/>
          </p:nvPr>
        </p:nvSpPr>
        <p:spPr/>
        <p:txBody>
          <a:bodyPr/>
          <a:lstStyle/>
          <a:p>
            <a:r>
              <a:rPr lang="en-US" dirty="0" smtClean="0"/>
              <a:t>New Community Opportunities Center at ILRU – Independent Living Research Utilization</a:t>
            </a:r>
          </a:p>
          <a:p>
            <a:endParaRPr lang="en-US" sz="700" dirty="0"/>
          </a:p>
        </p:txBody>
      </p:sp>
      <p:sp>
        <p:nvSpPr>
          <p:cNvPr id="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5</a:t>
            </a:r>
            <a:endParaRPr lang="en-US" sz="800" b="1" dirty="0"/>
          </a:p>
        </p:txBody>
      </p:sp>
      <p:pic>
        <p:nvPicPr>
          <p:cNvPr id="3" name="Content Placeholder 2" descr="Slide title Use Grant Budget as Starting Point.&#10;Image of table with 3 columns and 16 rows.&#10;Columns: Direct Program Costs; Grant Budget; FFS Budget.&#10;Row 1: Program Director-$40,000; $40,000.&#10;Row 2: Program Staff-$120,000; $150,000.&#10;Row 3: Program Staff Benefits- $48,000; $57,000.&#10;Row 4: Rent: $40,000; $40,000.&#10;Row 5: Workers Comp Ins $5,000; $5,000.&#10;Row 6: Liability Ins: $2,000; $2,000.&#10;Row 7: Start Up Costs: $4,000; $1,000.&#10;Row 8: Utilities: $6,000; $6,000.&#10;Row 9: Supplies: $3,000; $3,000.&#10;Row 10: Travel: $9,000; $15,000.&#10;Row 11: Total Direct Program Costs: $247,000; $289,000.&#10;Row 12: Program Support Costs: Row 13: Support Staff and Benefits: &#10;$50,000; $50,000.&#10;Row 14: Other: $25,000; $25,000.&#10;Row 15: Total Program Support Costs: $75,000; $75,000.&#10;Row 16: Total Program Costs: $322,000; $364,000.&#10;&#10;&#10;&#10;&#10;&#10;&#10;&#10;&#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95116"/>
            <a:ext cx="5562600" cy="6126641"/>
          </a:xfrm>
        </p:spPr>
      </p:pic>
    </p:spTree>
    <p:extLst>
      <p:ext uri="{BB962C8B-B14F-4D97-AF65-F5344CB8AC3E}">
        <p14:creationId xmlns:p14="http://schemas.microsoft.com/office/powerpoint/2010/main" val="397810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pPr marL="0" indent="0">
              <a:buNone/>
            </a:pPr>
            <a:endParaRPr lang="en-US" sz="2600" dirty="0" smtClean="0"/>
          </a:p>
          <a:p>
            <a:endParaRPr lang="en-US" sz="2600" dirty="0" smtClean="0"/>
          </a:p>
          <a:p>
            <a:pPr algn="ctr"/>
            <a:r>
              <a:rPr lang="en-US" sz="2600" dirty="0" smtClean="0"/>
              <a:t>Determine the minimum costs of the program</a:t>
            </a:r>
            <a:endParaRPr lang="en-US" sz="2600" dirty="0"/>
          </a:p>
        </p:txBody>
      </p:sp>
      <p:sp>
        <p:nvSpPr>
          <p:cNvPr id="6" name="Title 5"/>
          <p:cNvSpPr>
            <a:spLocks noGrp="1"/>
          </p:cNvSpPr>
          <p:nvPr>
            <p:ph type="title"/>
          </p:nvPr>
        </p:nvSpPr>
        <p:spPr>
          <a:xfrm>
            <a:off x="152400" y="152400"/>
            <a:ext cx="7772400" cy="715962"/>
          </a:xfrm>
        </p:spPr>
        <p:txBody>
          <a:bodyPr>
            <a:normAutofit/>
          </a:bodyPr>
          <a:lstStyle/>
          <a:p>
            <a:r>
              <a:rPr lang="en-US" dirty="0" smtClean="0"/>
              <a:t>Analyze  Minimum Costs</a:t>
            </a:r>
            <a:endParaRPr lang="en-US" dirty="0"/>
          </a:p>
        </p:txBody>
      </p:sp>
      <p:sp>
        <p:nvSpPr>
          <p:cNvPr id="5" name="Footer Placeholder 4"/>
          <p:cNvSpPr>
            <a:spLocks noGrp="1"/>
          </p:cNvSpPr>
          <p:nvPr>
            <p:ph type="ftr" sz="quarter" idx="11"/>
          </p:nvPr>
        </p:nvSpPr>
        <p:spPr/>
        <p:txBody>
          <a:bodyPr/>
          <a:lstStyle/>
          <a:p>
            <a:r>
              <a:rPr lang="en-US" dirty="0" smtClean="0"/>
              <a:t>New Community Opportunities Center at ILRU – Independent Living Research Utilization</a:t>
            </a:r>
          </a:p>
          <a:p>
            <a:endParaRPr lang="en-US" sz="700" dirty="0"/>
          </a:p>
        </p:txBody>
      </p:sp>
      <p:sp>
        <p:nvSpPr>
          <p:cNvPr id="8"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6</a:t>
            </a:r>
            <a:endParaRPr lang="en-US" sz="800" b="1" dirty="0"/>
          </a:p>
        </p:txBody>
      </p:sp>
    </p:spTree>
    <p:extLst>
      <p:ext uri="{BB962C8B-B14F-4D97-AF65-F5344CB8AC3E}">
        <p14:creationId xmlns:p14="http://schemas.microsoft.com/office/powerpoint/2010/main" val="3503237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Make Projections for FFS Budget</a:t>
            </a:r>
            <a:endParaRPr lang="en-US" dirty="0"/>
          </a:p>
        </p:txBody>
      </p:sp>
      <p:sp>
        <p:nvSpPr>
          <p:cNvPr id="4" name="Footer Placeholder 4"/>
          <p:cNvSpPr>
            <a:spLocks noGrp="1"/>
          </p:cNvSpPr>
          <p:nvPr>
            <p:ph type="ftr" sz="quarter" idx="11"/>
          </p:nvPr>
        </p:nvSpPr>
        <p:spPr>
          <a:xfrm>
            <a:off x="381000" y="6416675"/>
            <a:ext cx="5638800" cy="365125"/>
          </a:xfrm>
        </p:spPr>
        <p:txBody>
          <a:bodyPr/>
          <a:lstStyle/>
          <a:p>
            <a:r>
              <a:rPr lang="en-US" dirty="0" smtClean="0"/>
              <a:t>New Community Opportunities Center at ILRU – Independent Living Research Utilization</a:t>
            </a:r>
          </a:p>
          <a:p>
            <a:endParaRPr lang="en-US" sz="7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7</a:t>
            </a:r>
            <a:endParaRPr lang="en-US" sz="800" b="1" dirty="0"/>
          </a:p>
        </p:txBody>
      </p:sp>
      <p:pic>
        <p:nvPicPr>
          <p:cNvPr id="6" name="Content Placeholder 5" descr="Slide title Make Projections for FFS Budget.&#10;Image of table with 2 columns and 17 rows.&#10;Columns: FFS Budget; FFS Minimum Costs.&#10;Direct Program Costs:&#10;Row 1: Program Director-$40,000; $40,000&#10;Row 2: Program Staff-$150,000; $150,000.&#10;Row 3: Program Staff Benefits- $57,000; $57,000.&#10;Row 4: Rent: $10,000; $5,000.&#10;Row 5: Workers Comp Ins $5,000; $5,000.&#10;Row 6: Liability Ins: $2,000; $2,000.&#10;Row 7: Start Up Costs: $1,000; $1,000.&#10;Row 8: Utilities: $6,000; $3,000.&#10;Row 9: Supplies: $3,000; $1,500.&#10;Row 10: Travel: $15,000; $15,000.&#10;Row 11: Total Direct Program Costs: $289,000; $275,500.&#10;Row 12: Program Support Costs: null&#10;Row 13: Support Staff and Benefits: $50,000.&#10;Row 14: Other: $25,000.&#10;Row 15: Total Program Support Costs: $75,000.&#10;Row 16: Total Program Costs: $364,000; $279,500.&#10;&#10;&#10;&#10;&#10;&#10;&#10;&#10;&#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3806" y="990600"/>
            <a:ext cx="5576388" cy="5181600"/>
          </a:xfrm>
        </p:spPr>
      </p:pic>
    </p:spTree>
    <p:extLst>
      <p:ext uri="{BB962C8B-B14F-4D97-AF65-F5344CB8AC3E}">
        <p14:creationId xmlns:p14="http://schemas.microsoft.com/office/powerpoint/2010/main" val="1152990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600" dirty="0" smtClean="0"/>
          </a:p>
          <a:p>
            <a:endParaRPr lang="en-US" sz="2600" dirty="0" smtClean="0"/>
          </a:p>
          <a:p>
            <a:endParaRPr lang="en-US" sz="2600" dirty="0"/>
          </a:p>
          <a:p>
            <a:pPr marL="0" indent="0">
              <a:buNone/>
            </a:pPr>
            <a:endParaRPr lang="en-US" sz="2600" dirty="0" smtClean="0"/>
          </a:p>
          <a:p>
            <a:pPr algn="ctr"/>
            <a:r>
              <a:rPr lang="en-US" sz="2600" dirty="0" smtClean="0"/>
              <a:t>Calculate available billable hours</a:t>
            </a:r>
            <a:endParaRPr lang="en-US" sz="2600" dirty="0"/>
          </a:p>
          <a:p>
            <a:endParaRPr lang="en-US" sz="2600" dirty="0" smtClean="0"/>
          </a:p>
          <a:p>
            <a:endParaRPr lang="en-US" sz="2600" dirty="0"/>
          </a:p>
          <a:p>
            <a:endParaRPr lang="en-US" sz="2600" dirty="0"/>
          </a:p>
        </p:txBody>
      </p:sp>
      <p:sp>
        <p:nvSpPr>
          <p:cNvPr id="3" name="Title 2"/>
          <p:cNvSpPr>
            <a:spLocks noGrp="1"/>
          </p:cNvSpPr>
          <p:nvPr>
            <p:ph type="title"/>
          </p:nvPr>
        </p:nvSpPr>
        <p:spPr/>
        <p:txBody>
          <a:bodyPr>
            <a:normAutofit/>
          </a:bodyPr>
          <a:lstStyle/>
          <a:p>
            <a:r>
              <a:rPr lang="en-US" dirty="0" smtClean="0"/>
              <a:t>Convert to Billable Hours</a:t>
            </a:r>
            <a:endParaRPr lang="en-US" dirty="0"/>
          </a:p>
        </p:txBody>
      </p:sp>
      <p:sp>
        <p:nvSpPr>
          <p:cNvPr id="4" name="Footer Placeholder 4"/>
          <p:cNvSpPr>
            <a:spLocks noGrp="1"/>
          </p:cNvSpPr>
          <p:nvPr>
            <p:ph type="ftr" sz="quarter" idx="11"/>
          </p:nvPr>
        </p:nvSpPr>
        <p:spPr>
          <a:xfrm>
            <a:off x="381000" y="6416675"/>
            <a:ext cx="5638800" cy="365125"/>
          </a:xfrm>
        </p:spPr>
        <p:txBody>
          <a:bodyPr/>
          <a:lstStyle/>
          <a:p>
            <a:r>
              <a:rPr lang="en-US" dirty="0" smtClean="0"/>
              <a:t>New Community Opportunities Center at ILRU – Independent Living Research Utilization</a:t>
            </a:r>
          </a:p>
          <a:p>
            <a:endParaRPr lang="en-US" sz="7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8</a:t>
            </a:r>
            <a:endParaRPr lang="en-US" sz="800" b="1" dirty="0"/>
          </a:p>
        </p:txBody>
      </p:sp>
    </p:spTree>
    <p:extLst>
      <p:ext uri="{BB962C8B-B14F-4D97-AF65-F5344CB8AC3E}">
        <p14:creationId xmlns:p14="http://schemas.microsoft.com/office/powerpoint/2010/main" val="15837060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Do Calculations</a:t>
            </a:r>
            <a:endParaRPr lang="en-US" dirty="0"/>
          </a:p>
        </p:txBody>
      </p:sp>
      <p:sp>
        <p:nvSpPr>
          <p:cNvPr id="4" name="Footer Placeholder 4"/>
          <p:cNvSpPr>
            <a:spLocks noGrp="1"/>
          </p:cNvSpPr>
          <p:nvPr>
            <p:ph type="ftr" sz="quarter" idx="11"/>
          </p:nvPr>
        </p:nvSpPr>
        <p:spPr>
          <a:xfrm>
            <a:off x="381000" y="6416675"/>
            <a:ext cx="5638800" cy="365125"/>
          </a:xfrm>
        </p:spPr>
        <p:txBody>
          <a:bodyPr/>
          <a:lstStyle/>
          <a:p>
            <a:r>
              <a:rPr lang="en-US" dirty="0" smtClean="0"/>
              <a:t>New Community Opportunities Center at ILRU – Independent Living Research Utilization</a:t>
            </a:r>
          </a:p>
          <a:p>
            <a:endParaRPr lang="en-US" sz="7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9</a:t>
            </a:r>
            <a:endParaRPr lang="en-US" sz="800" b="1" dirty="0"/>
          </a:p>
        </p:txBody>
      </p:sp>
      <p:pic>
        <p:nvPicPr>
          <p:cNvPr id="7" name="Content Placeholder 6" descr="Slide title Do Calculations&#10;Total Available Hours Calculation-per staff member&#10;&#10;hours per day - 7.5&#10;hours per week - 37.5&#10;Number of weeks per year - 52.0&#10;Total Hours (maximum) - 1,950.0&#10;&#10;less benefit time:&#10;Holidays - 82.5&#10;Sick Time - 75.0&#10;Vacation - 112.5&#10;Total benefit time - 270.0&#10;&#10;Total Hours available to program - per staff member - 1,680.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2941" y="990600"/>
            <a:ext cx="8098117" cy="5181600"/>
          </a:xfrm>
        </p:spPr>
      </p:pic>
    </p:spTree>
    <p:extLst>
      <p:ext uri="{BB962C8B-B14F-4D97-AF65-F5344CB8AC3E}">
        <p14:creationId xmlns:p14="http://schemas.microsoft.com/office/powerpoint/2010/main" val="4305548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TotalTime>
  <Words>500</Words>
  <Application>Microsoft Office PowerPoint</Application>
  <PresentationFormat>On-screen Show (4:3)</PresentationFormat>
  <Paragraphs>100</Paragraphs>
  <Slides>15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Arial Rounded MT Bold</vt:lpstr>
      <vt:lpstr>Calibri</vt:lpstr>
      <vt:lpstr>Tahoma</vt:lpstr>
      <vt:lpstr>Office Theme</vt:lpstr>
      <vt:lpstr>New Community Opportunities Center at ILRU Presents… </vt:lpstr>
      <vt:lpstr>Analyze Costs and Set Rates for Service</vt:lpstr>
      <vt:lpstr>Think Ahead</vt:lpstr>
      <vt:lpstr>Look at Numbers</vt:lpstr>
      <vt:lpstr>Use Grant Budget as Starting Point</vt:lpstr>
      <vt:lpstr>Analyze  Minimum Costs</vt:lpstr>
      <vt:lpstr>Make Projections for FFS Budget</vt:lpstr>
      <vt:lpstr>Convert to Billable Hours</vt:lpstr>
      <vt:lpstr>Do Calculations</vt:lpstr>
      <vt:lpstr>Do Calculations, cont’d.</vt:lpstr>
      <vt:lpstr>Determine Program Billable Rate</vt:lpstr>
      <vt:lpstr>Calculate Required Minimum Billable Hours</vt:lpstr>
      <vt:lpstr>Monitor Cash Flow &amp; Collections</vt:lpstr>
      <vt:lpstr>Contact</vt:lpstr>
      <vt:lpstr>Slide 17 New Community Opportunities   Attribution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dc:creator>
  <cp:lastModifiedBy>Elhardt, Marjorie</cp:lastModifiedBy>
  <cp:revision>54</cp:revision>
  <dcterms:created xsi:type="dcterms:W3CDTF">2014-03-13T15:47:29Z</dcterms:created>
  <dcterms:modified xsi:type="dcterms:W3CDTF">2014-07-29T20:50:22Z</dcterms:modified>
</cp:coreProperties>
</file>