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80" r:id="rId2"/>
    <p:sldId id="656" r:id="rId3"/>
    <p:sldId id="437" r:id="rId4"/>
    <p:sldId id="438" r:id="rId5"/>
    <p:sldId id="439" r:id="rId6"/>
    <p:sldId id="440" r:id="rId7"/>
    <p:sldId id="442" r:id="rId8"/>
    <p:sldId id="443" r:id="rId9"/>
    <p:sldId id="444" r:id="rId10"/>
    <p:sldId id="446" r:id="rId11"/>
    <p:sldId id="447" r:id="rId12"/>
    <p:sldId id="448" r:id="rId13"/>
    <p:sldId id="449" r:id="rId14"/>
    <p:sldId id="318"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dirty="0"/>
          </a:p>
        </p:txBody>
      </p:sp>
    </p:spTree>
    <p:extLst>
      <p:ext uri="{BB962C8B-B14F-4D97-AF65-F5344CB8AC3E}">
        <p14:creationId xmlns:p14="http://schemas.microsoft.com/office/powerpoint/2010/main" val="2549948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dirty="0"/>
          </a:p>
        </p:txBody>
      </p:sp>
    </p:spTree>
    <p:extLst>
      <p:ext uri="{BB962C8B-B14F-4D97-AF65-F5344CB8AC3E}">
        <p14:creationId xmlns:p14="http://schemas.microsoft.com/office/powerpoint/2010/main" val="439922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dirty="0"/>
          </a:p>
        </p:txBody>
      </p:sp>
    </p:spTree>
    <p:extLst>
      <p:ext uri="{BB962C8B-B14F-4D97-AF65-F5344CB8AC3E}">
        <p14:creationId xmlns:p14="http://schemas.microsoft.com/office/powerpoint/2010/main" val="525579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3569522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436356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3106060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1623312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dirty="0"/>
          </a:p>
        </p:txBody>
      </p:sp>
    </p:spTree>
    <p:extLst>
      <p:ext uri="{BB962C8B-B14F-4D97-AF65-F5344CB8AC3E}">
        <p14:creationId xmlns:p14="http://schemas.microsoft.com/office/powerpoint/2010/main" val="2441690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dirty="0"/>
          </a:p>
        </p:txBody>
      </p:sp>
    </p:spTree>
    <p:extLst>
      <p:ext uri="{BB962C8B-B14F-4D97-AF65-F5344CB8AC3E}">
        <p14:creationId xmlns:p14="http://schemas.microsoft.com/office/powerpoint/2010/main" val="666361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dirty="0"/>
          </a:p>
        </p:txBody>
      </p:sp>
    </p:spTree>
    <p:extLst>
      <p:ext uri="{BB962C8B-B14F-4D97-AF65-F5344CB8AC3E}">
        <p14:creationId xmlns:p14="http://schemas.microsoft.com/office/powerpoint/2010/main" val="303705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195030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effectLst/>
              </a:rPr>
              <a:t>Recurring Themes </a:t>
            </a:r>
            <a:r>
              <a:rPr lang="en-US" dirty="0">
                <a:effectLst/>
              </a:rPr>
              <a:t>in </a:t>
            </a:r>
            <a:r>
              <a:rPr lang="en-US" dirty="0" smtClean="0">
                <a:effectLst/>
              </a:rPr>
              <a:t>Several </a:t>
            </a:r>
            <a:r>
              <a:rPr lang="en-US" dirty="0">
                <a:effectLst/>
              </a:rPr>
              <a:t>of the </a:t>
            </a:r>
            <a:r>
              <a:rPr lang="en-US" dirty="0" smtClean="0">
                <a:effectLst/>
              </a:rPr>
              <a:t>Audits</a:t>
            </a:r>
            <a:endParaRPr lang="en-US" sz="3600" dirty="0"/>
          </a:p>
        </p:txBody>
      </p:sp>
      <p:sp>
        <p:nvSpPr>
          <p:cNvPr id="4" name="Content Placeholder 3"/>
          <p:cNvSpPr>
            <a:spLocks noGrp="1"/>
          </p:cNvSpPr>
          <p:nvPr>
            <p:ph idx="1"/>
          </p:nvPr>
        </p:nvSpPr>
        <p:spPr>
          <a:xfrm>
            <a:off x="457200" y="1219200"/>
            <a:ext cx="8153400" cy="4876800"/>
          </a:xfrm>
        </p:spPr>
        <p:txBody>
          <a:bodyPr/>
          <a:lstStyle/>
          <a:p>
            <a:pPr marL="0" indent="0">
              <a:buClr>
                <a:schemeClr val="tx1"/>
              </a:buClr>
              <a:buNone/>
            </a:pPr>
            <a:r>
              <a:rPr lang="en-US" u="sng" dirty="0" smtClean="0"/>
              <a:t>Missing or Inadequate Personnel </a:t>
            </a:r>
            <a:r>
              <a:rPr lang="en-US" u="sng" dirty="0"/>
              <a:t>Activity </a:t>
            </a:r>
            <a:r>
              <a:rPr lang="en-US" u="sng" dirty="0" smtClean="0"/>
              <a:t>Reports</a:t>
            </a:r>
          </a:p>
          <a:p>
            <a:r>
              <a:rPr lang="en-US" dirty="0" smtClean="0">
                <a:solidFill>
                  <a:schemeClr val="tx1"/>
                </a:solidFill>
              </a:rPr>
              <a:t>Federal rules </a:t>
            </a:r>
            <a:r>
              <a:rPr lang="en-US" dirty="0">
                <a:solidFill>
                  <a:schemeClr val="tx1"/>
                </a:solidFill>
              </a:rPr>
              <a:t>require that these reports reflect after-the-fact determination of actual </a:t>
            </a:r>
            <a:r>
              <a:rPr lang="en-US" dirty="0" smtClean="0">
                <a:solidFill>
                  <a:schemeClr val="tx1"/>
                </a:solidFill>
              </a:rPr>
              <a:t>activity—not </a:t>
            </a:r>
            <a:r>
              <a:rPr lang="en-US" dirty="0">
                <a:solidFill>
                  <a:schemeClr val="tx1"/>
                </a:solidFill>
              </a:rPr>
              <a:t>budget. </a:t>
            </a:r>
            <a:endParaRPr lang="en-US" dirty="0" smtClean="0">
              <a:solidFill>
                <a:schemeClr val="tx1"/>
              </a:solidFill>
            </a:endParaRPr>
          </a:p>
          <a:p>
            <a:r>
              <a:rPr lang="en-US" dirty="0" smtClean="0">
                <a:solidFill>
                  <a:schemeClr val="tx1"/>
                </a:solidFill>
              </a:rPr>
              <a:t>They </a:t>
            </a:r>
            <a:r>
              <a:rPr lang="en-US" dirty="0">
                <a:solidFill>
                  <a:schemeClr val="tx1"/>
                </a:solidFill>
              </a:rPr>
              <a:t>must account for all </a:t>
            </a:r>
            <a:r>
              <a:rPr lang="en-US" dirty="0" smtClean="0">
                <a:solidFill>
                  <a:schemeClr val="tx1"/>
                </a:solidFill>
              </a:rPr>
              <a:t>activity, and </a:t>
            </a:r>
            <a:r>
              <a:rPr lang="en-US" dirty="0">
                <a:solidFill>
                  <a:schemeClr val="tx1"/>
                </a:solidFill>
              </a:rPr>
              <a:t>be signed by an employee or a supervisor stating that distribution of activity is a reasonable estimate</a:t>
            </a:r>
            <a:r>
              <a:rPr lang="en-US" dirty="0" smtClean="0">
                <a:solidFill>
                  <a:schemeClr val="tx1"/>
                </a:solidFill>
              </a:rPr>
              <a:t>.* </a:t>
            </a:r>
          </a:p>
          <a:p>
            <a:r>
              <a:rPr lang="en-US" dirty="0" smtClean="0">
                <a:solidFill>
                  <a:schemeClr val="tx1"/>
                </a:solidFill>
              </a:rPr>
              <a:t>They must be prepared at least monthly and tie into payroll reports.</a:t>
            </a:r>
          </a:p>
          <a:p>
            <a:pPr marL="0" indent="0">
              <a:buClr>
                <a:schemeClr val="tx1"/>
              </a:buClr>
              <a:buNone/>
            </a:pPr>
            <a:endParaRPr lang="en-US" sz="1800" dirty="0" smtClean="0"/>
          </a:p>
          <a:p>
            <a:pPr marL="0" indent="0">
              <a:buClr>
                <a:schemeClr val="tx1"/>
              </a:buClr>
              <a:buNone/>
            </a:pPr>
            <a:r>
              <a:rPr lang="en-US" sz="1800" dirty="0" smtClean="0"/>
              <a:t>* Many organizations and consultants believe that signatures by both is best; this may also help comply with wage and hour requirements.</a:t>
            </a:r>
            <a:endParaRPr lang="en-US" sz="1800" dirty="0"/>
          </a:p>
          <a:p>
            <a:pPr>
              <a:buClr>
                <a:schemeClr val="tx1"/>
              </a:buClr>
              <a:buFont typeface="Arial" panose="020B0604020202020204" pitchFamily="34" charset="0"/>
              <a:buChar char="•"/>
            </a:pPr>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924800" cy="990600"/>
          </a:xfrm>
        </p:spPr>
        <p:txBody>
          <a:bodyPr/>
          <a:lstStyle/>
          <a:p>
            <a:r>
              <a:rPr lang="en-US" dirty="0">
                <a:effectLst/>
              </a:rPr>
              <a:t>Some </a:t>
            </a:r>
            <a:r>
              <a:rPr lang="en-US" dirty="0" smtClean="0">
                <a:effectLst/>
              </a:rPr>
              <a:t>Deficiencies </a:t>
            </a:r>
            <a:r>
              <a:rPr lang="en-US" dirty="0"/>
              <a:t>W</a:t>
            </a:r>
            <a:r>
              <a:rPr lang="en-US" dirty="0" smtClean="0">
                <a:effectLst/>
              </a:rPr>
              <a:t>ere Found </a:t>
            </a:r>
            <a:r>
              <a:rPr lang="en-US" dirty="0">
                <a:effectLst/>
              </a:rPr>
              <a:t>in </a:t>
            </a:r>
            <a:r>
              <a:rPr lang="en-US" dirty="0" smtClean="0">
                <a:effectLst/>
              </a:rPr>
              <a:t>Several </a:t>
            </a:r>
            <a:r>
              <a:rPr lang="en-US" dirty="0">
                <a:effectLst/>
              </a:rPr>
              <a:t>of the </a:t>
            </a:r>
            <a:r>
              <a:rPr lang="en-US" dirty="0" smtClean="0">
                <a:effectLst/>
              </a:rPr>
              <a:t>Audits, </a:t>
            </a:r>
            <a:r>
              <a:rPr lang="en-US" sz="2400" dirty="0" smtClean="0">
                <a:effectLst/>
              </a:rPr>
              <a:t>cont’d.</a:t>
            </a:r>
            <a:endParaRPr lang="en-US" sz="2400" dirty="0"/>
          </a:p>
        </p:txBody>
      </p:sp>
      <p:sp>
        <p:nvSpPr>
          <p:cNvPr id="4" name="Content Placeholder 3"/>
          <p:cNvSpPr>
            <a:spLocks noGrp="1"/>
          </p:cNvSpPr>
          <p:nvPr>
            <p:ph idx="1"/>
          </p:nvPr>
        </p:nvSpPr>
        <p:spPr>
          <a:xfrm>
            <a:off x="304800" y="1295400"/>
            <a:ext cx="8686800" cy="5029200"/>
          </a:xfrm>
        </p:spPr>
        <p:txBody>
          <a:bodyPr/>
          <a:lstStyle/>
          <a:p>
            <a:pPr marL="0" indent="0">
              <a:buClr>
                <a:schemeClr val="tx1"/>
              </a:buClr>
              <a:buNone/>
            </a:pPr>
            <a:r>
              <a:rPr lang="en-US" u="sng" dirty="0" smtClean="0"/>
              <a:t>Timesheets Missing or Inadequate</a:t>
            </a:r>
          </a:p>
          <a:p>
            <a:pPr lvl="1"/>
            <a:r>
              <a:rPr lang="en-US" dirty="0">
                <a:solidFill>
                  <a:schemeClr val="tx1"/>
                </a:solidFill>
              </a:rPr>
              <a:t>Inadequate timesheets and other payroll documentation such as personnel files and pay rates</a:t>
            </a:r>
            <a:r>
              <a:rPr lang="en-US" dirty="0" smtClean="0">
                <a:solidFill>
                  <a:schemeClr val="tx1"/>
                </a:solidFill>
              </a:rPr>
              <a:t>.</a:t>
            </a:r>
            <a:endParaRPr lang="en-US" dirty="0">
              <a:solidFill>
                <a:schemeClr val="tx1"/>
              </a:solidFill>
            </a:endParaRPr>
          </a:p>
          <a:p>
            <a:pPr marL="0" indent="0">
              <a:buClr>
                <a:schemeClr val="tx1"/>
              </a:buClr>
              <a:buNone/>
            </a:pPr>
            <a:r>
              <a:rPr lang="en-US" u="sng" dirty="0" smtClean="0"/>
              <a:t>Cost Allocation Procedures Not Understood or Not Followed </a:t>
            </a:r>
          </a:p>
          <a:p>
            <a:pPr lvl="1"/>
            <a:r>
              <a:rPr lang="en-US" dirty="0">
                <a:solidFill>
                  <a:schemeClr val="tx1"/>
                </a:solidFill>
              </a:rPr>
              <a:t>There are some pretty clear rules about how costs must be </a:t>
            </a:r>
            <a:r>
              <a:rPr lang="en-US" dirty="0" smtClean="0">
                <a:solidFill>
                  <a:schemeClr val="tx1"/>
                </a:solidFill>
              </a:rPr>
              <a:t>allocated.</a:t>
            </a:r>
            <a:endParaRPr lang="en-US" dirty="0">
              <a:solidFill>
                <a:schemeClr val="tx1"/>
              </a:solidFill>
            </a:endParaRPr>
          </a:p>
          <a:p>
            <a:pPr>
              <a:buClr>
                <a:schemeClr val="tx1"/>
              </a:buClr>
              <a:buFont typeface="Arial" panose="020B0604020202020204" pitchFamily="34" charset="0"/>
              <a:buChar char="•"/>
            </a:pPr>
            <a:endParaRPr lang="en-US" dirty="0"/>
          </a:p>
          <a:p>
            <a:pPr>
              <a:buClr>
                <a:schemeClr val="tx1"/>
              </a:buClr>
              <a:buFont typeface="Arial" panose="020B0604020202020204" pitchFamily="34" charset="0"/>
              <a:buChar char="•"/>
            </a:pPr>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74638"/>
            <a:ext cx="8763000" cy="792162"/>
          </a:xfrm>
        </p:spPr>
        <p:txBody>
          <a:bodyPr/>
          <a:lstStyle/>
          <a:p>
            <a:r>
              <a:rPr lang="en-US" dirty="0" smtClean="0">
                <a:effectLst/>
              </a:rPr>
              <a:t>Audit Deficiencies, </a:t>
            </a:r>
            <a:r>
              <a:rPr lang="en-US" sz="2400" dirty="0" smtClean="0">
                <a:effectLst/>
              </a:rPr>
              <a:t>cont’d. 2</a:t>
            </a:r>
            <a:endParaRPr lang="en-US" sz="2400" dirty="0"/>
          </a:p>
        </p:txBody>
      </p:sp>
      <p:sp>
        <p:nvSpPr>
          <p:cNvPr id="4" name="Content Placeholder 3"/>
          <p:cNvSpPr>
            <a:spLocks noGrp="1"/>
          </p:cNvSpPr>
          <p:nvPr>
            <p:ph idx="1"/>
          </p:nvPr>
        </p:nvSpPr>
        <p:spPr>
          <a:xfrm>
            <a:off x="457200" y="1219200"/>
            <a:ext cx="8534400" cy="5181600"/>
          </a:xfrm>
        </p:spPr>
        <p:txBody>
          <a:bodyPr/>
          <a:lstStyle/>
          <a:p>
            <a:pPr marL="0" indent="0">
              <a:buNone/>
            </a:pPr>
            <a:r>
              <a:rPr lang="en-US" u="sng" dirty="0"/>
              <a:t>Mathematical errors and other </a:t>
            </a:r>
            <a:r>
              <a:rPr lang="en-US" u="sng" dirty="0" smtClean="0"/>
              <a:t>mistakes</a:t>
            </a:r>
            <a:endParaRPr lang="en-US" dirty="0"/>
          </a:p>
          <a:p>
            <a:pPr lvl="1"/>
            <a:r>
              <a:rPr lang="en-US" dirty="0">
                <a:solidFill>
                  <a:schemeClr val="tx1"/>
                </a:solidFill>
              </a:rPr>
              <a:t>Some errors and inconsistencies were noted with payroll hours and rates, and even with some of </a:t>
            </a:r>
            <a:r>
              <a:rPr lang="en-US" dirty="0" smtClean="0">
                <a:solidFill>
                  <a:schemeClr val="tx1"/>
                </a:solidFill>
              </a:rPr>
              <a:t>the CILs’ policies—simple </a:t>
            </a:r>
            <a:r>
              <a:rPr lang="en-US" dirty="0">
                <a:solidFill>
                  <a:schemeClr val="tx1"/>
                </a:solidFill>
              </a:rPr>
              <a:t>mistakes but </a:t>
            </a:r>
            <a:r>
              <a:rPr lang="en-US" dirty="0" smtClean="0">
                <a:solidFill>
                  <a:schemeClr val="tx1"/>
                </a:solidFill>
              </a:rPr>
              <a:t>there was no </a:t>
            </a:r>
            <a:r>
              <a:rPr lang="en-US" dirty="0">
                <a:solidFill>
                  <a:schemeClr val="tx1"/>
                </a:solidFill>
              </a:rPr>
              <a:t>process to minimize them.</a:t>
            </a:r>
          </a:p>
          <a:p>
            <a:pPr marL="0" indent="0">
              <a:buNone/>
            </a:pPr>
            <a:r>
              <a:rPr lang="en-US" u="sng" dirty="0" smtClean="0"/>
              <a:t>Results of those audits</a:t>
            </a:r>
          </a:p>
          <a:p>
            <a:pPr lvl="1"/>
            <a:r>
              <a:rPr lang="en-US" dirty="0" smtClean="0">
                <a:solidFill>
                  <a:schemeClr val="tx1"/>
                </a:solidFill>
              </a:rPr>
              <a:t>Many of those audits resulted in a requirement to repay funding—some very large amounts.</a:t>
            </a:r>
          </a:p>
          <a:p>
            <a:pPr lvl="1"/>
            <a:r>
              <a:rPr lang="en-US" dirty="0" smtClean="0">
                <a:solidFill>
                  <a:schemeClr val="tx1"/>
                </a:solidFill>
              </a:rPr>
              <a:t>Post audit monitoring was also required for some auditees</a:t>
            </a:r>
          </a:p>
          <a:p>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Audit Bad News</a:t>
            </a:r>
          </a:p>
        </p:txBody>
      </p:sp>
      <p:sp>
        <p:nvSpPr>
          <p:cNvPr id="4" name="Content Placeholder 3"/>
          <p:cNvSpPr>
            <a:spLocks noGrp="1"/>
          </p:cNvSpPr>
          <p:nvPr>
            <p:ph idx="1"/>
          </p:nvPr>
        </p:nvSpPr>
        <p:spPr>
          <a:xfrm>
            <a:off x="457200" y="1219200"/>
            <a:ext cx="8534400" cy="4648200"/>
          </a:xfrm>
        </p:spPr>
        <p:txBody>
          <a:bodyPr/>
          <a:lstStyle/>
          <a:p>
            <a:r>
              <a:rPr lang="en-US" dirty="0" smtClean="0"/>
              <a:t>Audit </a:t>
            </a:r>
            <a:r>
              <a:rPr lang="en-US" dirty="0"/>
              <a:t>reports </a:t>
            </a:r>
            <a:r>
              <a:rPr lang="en-US" dirty="0" smtClean="0"/>
              <a:t>showed little tolerance for missing documentation.</a:t>
            </a:r>
            <a:endParaRPr lang="en-US" sz="2000" u="sng" dirty="0"/>
          </a:p>
          <a:p>
            <a:r>
              <a:rPr lang="en-US" dirty="0" smtClean="0"/>
              <a:t>Post audit monitoring is a lot more painful than pre-audit preparation.</a:t>
            </a:r>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0"/>
            <a:ext cx="7696200" cy="792162"/>
          </a:xfrm>
        </p:spPr>
        <p:txBody>
          <a:bodyPr/>
          <a:lstStyle/>
          <a:p>
            <a:pPr algn="ctr"/>
            <a:r>
              <a:rPr lang="en-US" dirty="0">
                <a:effectLst/>
              </a:rPr>
              <a:t>How to </a:t>
            </a:r>
            <a:r>
              <a:rPr lang="en-US" dirty="0" smtClean="0">
                <a:effectLst/>
              </a:rPr>
              <a:t>Survive Funder Audits </a:t>
            </a:r>
            <a:r>
              <a:rPr lang="en-US" dirty="0">
                <a:effectLst/>
              </a:rPr>
              <a:t>and </a:t>
            </a:r>
            <a:r>
              <a:rPr lang="en-US" dirty="0" smtClean="0">
                <a:effectLst/>
              </a:rPr>
              <a:t>Reduce </a:t>
            </a:r>
            <a:r>
              <a:rPr lang="en-US" dirty="0">
                <a:effectLst/>
              </a:rPr>
              <a:t>the </a:t>
            </a:r>
            <a:r>
              <a:rPr lang="en-US" dirty="0" smtClean="0">
                <a:effectLst/>
              </a:rPr>
              <a:t>Likelihood </a:t>
            </a:r>
            <a:r>
              <a:rPr lang="en-US" dirty="0">
                <a:effectLst/>
              </a:rPr>
              <a:t>of those </a:t>
            </a:r>
            <a:r>
              <a:rPr lang="en-US" dirty="0" smtClean="0">
                <a:effectLst/>
              </a:rPr>
              <a:t>Audits</a:t>
            </a:r>
            <a:endParaRPr lang="en-US" dirty="0">
              <a:effectLst/>
            </a:endParaRPr>
          </a:p>
        </p:txBody>
      </p:sp>
    </p:spTree>
    <p:extLst>
      <p:ext uri="{BB962C8B-B14F-4D97-AF65-F5344CB8AC3E}">
        <p14:creationId xmlns:p14="http://schemas.microsoft.com/office/powerpoint/2010/main" val="169319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a:effectLst/>
              </a:rPr>
              <a:t>Issues from </a:t>
            </a:r>
            <a:r>
              <a:rPr lang="en-US" dirty="0" smtClean="0">
                <a:effectLst/>
              </a:rPr>
              <a:t>Funder </a:t>
            </a:r>
            <a:r>
              <a:rPr lang="en-US" dirty="0"/>
              <a:t>A</a:t>
            </a:r>
            <a:r>
              <a:rPr lang="en-US" dirty="0" smtClean="0">
                <a:effectLst/>
              </a:rPr>
              <a:t>udits of CILs</a:t>
            </a:r>
            <a:endParaRPr lang="en-US" sz="3600" dirty="0"/>
          </a:p>
        </p:txBody>
      </p:sp>
      <p:sp>
        <p:nvSpPr>
          <p:cNvPr id="4" name="Content Placeholder 3"/>
          <p:cNvSpPr>
            <a:spLocks noGrp="1"/>
          </p:cNvSpPr>
          <p:nvPr>
            <p:ph idx="1"/>
          </p:nvPr>
        </p:nvSpPr>
        <p:spPr>
          <a:xfrm>
            <a:off x="381000" y="990600"/>
            <a:ext cx="8610600" cy="5029200"/>
          </a:xfrm>
        </p:spPr>
        <p:txBody>
          <a:bodyPr/>
          <a:lstStyle/>
          <a:p>
            <a:pPr marL="0" indent="0">
              <a:buNone/>
            </a:pPr>
            <a:r>
              <a:rPr lang="en-US" dirty="0" smtClean="0"/>
              <a:t>A few years ago we had an unusual opportunity to review funder audits and get some insight into their concerns.</a:t>
            </a:r>
          </a:p>
          <a:p>
            <a:pPr marL="0" indent="0">
              <a:buNone/>
            </a:pPr>
            <a:endParaRPr lang="en-US" sz="1400" dirty="0"/>
          </a:p>
          <a:p>
            <a:pPr marL="0" indent="0">
              <a:buNone/>
            </a:pPr>
            <a:r>
              <a:rPr lang="en-US" dirty="0" smtClean="0"/>
              <a:t>Key findings from those audits </a:t>
            </a:r>
            <a:r>
              <a:rPr lang="en-US" dirty="0"/>
              <a:t>included</a:t>
            </a:r>
            <a:r>
              <a:rPr lang="en-US" dirty="0" smtClean="0"/>
              <a:t>:</a:t>
            </a:r>
            <a:endParaRPr lang="en-US" dirty="0"/>
          </a:p>
          <a:p>
            <a:pPr marL="0" indent="0">
              <a:buNone/>
            </a:pPr>
            <a:endParaRPr lang="en-US" sz="1400" dirty="0"/>
          </a:p>
          <a:p>
            <a:pPr lvl="1">
              <a:buFont typeface="Arial" panose="020B0604020202020204" pitchFamily="34" charset="0"/>
              <a:buChar char="•"/>
            </a:pPr>
            <a:r>
              <a:rPr lang="en-US" dirty="0">
                <a:solidFill>
                  <a:schemeClr val="tx1"/>
                </a:solidFill>
              </a:rPr>
              <a:t>I</a:t>
            </a:r>
            <a:r>
              <a:rPr lang="en-US" dirty="0" smtClean="0">
                <a:solidFill>
                  <a:schemeClr val="tx1"/>
                </a:solidFill>
              </a:rPr>
              <a:t>nadequate </a:t>
            </a:r>
            <a:r>
              <a:rPr lang="en-US" dirty="0">
                <a:solidFill>
                  <a:schemeClr val="tx1"/>
                </a:solidFill>
              </a:rPr>
              <a:t>internal controls</a:t>
            </a:r>
          </a:p>
          <a:p>
            <a:pPr lvl="1">
              <a:buFont typeface="Arial" panose="020B0604020202020204" pitchFamily="34" charset="0"/>
              <a:buChar char="•"/>
            </a:pPr>
            <a:r>
              <a:rPr lang="en-US" dirty="0" smtClean="0">
                <a:solidFill>
                  <a:schemeClr val="tx1"/>
                </a:solidFill>
              </a:rPr>
              <a:t>Missing </a:t>
            </a:r>
            <a:r>
              <a:rPr lang="en-US" dirty="0">
                <a:solidFill>
                  <a:schemeClr val="tx1"/>
                </a:solidFill>
              </a:rPr>
              <a:t>time </a:t>
            </a:r>
            <a:r>
              <a:rPr lang="en-US" dirty="0" smtClean="0">
                <a:solidFill>
                  <a:schemeClr val="tx1"/>
                </a:solidFill>
              </a:rPr>
              <a:t>sheets</a:t>
            </a:r>
          </a:p>
          <a:p>
            <a:pPr lvl="1">
              <a:buFont typeface="Arial" panose="020B0604020202020204" pitchFamily="34" charset="0"/>
              <a:buChar char="•"/>
            </a:pPr>
            <a:r>
              <a:rPr lang="en-US" dirty="0" smtClean="0">
                <a:solidFill>
                  <a:schemeClr val="tx1"/>
                </a:solidFill>
              </a:rPr>
              <a:t>Payroll allocation wasn’t completed</a:t>
            </a:r>
            <a:endParaRPr lang="en-US" dirty="0">
              <a:solidFill>
                <a:schemeClr val="tx1"/>
              </a:solidFill>
            </a:endParaRPr>
          </a:p>
          <a:p>
            <a:pPr lvl="0"/>
            <a:endParaRPr lang="en-US" dirty="0"/>
          </a:p>
          <a:p>
            <a:pPr marL="0" indent="0">
              <a:buNone/>
            </a:pPr>
            <a:endParaRPr lang="en-US"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Issues from </a:t>
            </a:r>
            <a:r>
              <a:rPr lang="en-US" dirty="0" smtClean="0">
                <a:effectLst/>
              </a:rPr>
              <a:t>Recent CIL Audits, </a:t>
            </a:r>
            <a:r>
              <a:rPr lang="en-US" sz="2400" dirty="0" smtClean="0">
                <a:effectLst/>
              </a:rPr>
              <a:t>cont’d.</a:t>
            </a:r>
            <a:endParaRPr lang="en-US" dirty="0"/>
          </a:p>
        </p:txBody>
      </p:sp>
      <p:sp>
        <p:nvSpPr>
          <p:cNvPr id="4" name="Content Placeholder 3"/>
          <p:cNvSpPr>
            <a:spLocks noGrp="1"/>
          </p:cNvSpPr>
          <p:nvPr>
            <p:ph idx="1"/>
          </p:nvPr>
        </p:nvSpPr>
        <p:spPr>
          <a:xfrm>
            <a:off x="457200" y="1219200"/>
            <a:ext cx="8686800" cy="4648200"/>
          </a:xfrm>
        </p:spPr>
        <p:txBody>
          <a:bodyPr/>
          <a:lstStyle/>
          <a:p>
            <a:pPr lvl="0"/>
            <a:r>
              <a:rPr lang="en-US" dirty="0" smtClean="0"/>
              <a:t>Personnel </a:t>
            </a:r>
            <a:r>
              <a:rPr lang="en-US" dirty="0"/>
              <a:t>activity </a:t>
            </a:r>
            <a:r>
              <a:rPr lang="en-US" dirty="0" smtClean="0"/>
              <a:t>reports were missing or nonexistent, or did not comply with current requirements</a:t>
            </a:r>
            <a:endParaRPr lang="en-US" dirty="0"/>
          </a:p>
          <a:p>
            <a:pPr lvl="0"/>
            <a:r>
              <a:rPr lang="en-US" dirty="0" smtClean="0"/>
              <a:t>Charges </a:t>
            </a:r>
            <a:r>
              <a:rPr lang="en-US" dirty="0"/>
              <a:t>to a program didn't agree with </a:t>
            </a:r>
            <a:r>
              <a:rPr lang="en-US" dirty="0" smtClean="0"/>
              <a:t>what the accounting system showed for </a:t>
            </a:r>
            <a:r>
              <a:rPr lang="en-US" dirty="0"/>
              <a:t>that program</a:t>
            </a:r>
          </a:p>
          <a:p>
            <a:pPr lvl="0"/>
            <a:r>
              <a:rPr lang="en-US" dirty="0" smtClean="0"/>
              <a:t>Charges </a:t>
            </a:r>
            <a:r>
              <a:rPr lang="en-US" dirty="0"/>
              <a:t>to the program were inconsistent with the budget for that </a:t>
            </a:r>
            <a:r>
              <a:rPr lang="en-US" dirty="0" smtClean="0"/>
              <a:t>program</a:t>
            </a:r>
          </a:p>
          <a:p>
            <a:pPr lvl="0"/>
            <a:r>
              <a:rPr lang="en-US" dirty="0" smtClean="0"/>
              <a:t>Inadequate </a:t>
            </a:r>
            <a:r>
              <a:rPr lang="en-US" dirty="0"/>
              <a:t>expense documentation</a:t>
            </a:r>
          </a:p>
          <a:p>
            <a:pPr lvl="0"/>
            <a:r>
              <a:rPr lang="en-US" dirty="0" smtClean="0"/>
              <a:t>Commingling </a:t>
            </a:r>
            <a:r>
              <a:rPr lang="en-US" dirty="0"/>
              <a:t>of funds</a:t>
            </a:r>
          </a:p>
          <a:p>
            <a:pPr lvl="0"/>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a:effectLst/>
              </a:rPr>
              <a:t>Issues from </a:t>
            </a:r>
            <a:r>
              <a:rPr lang="en-US" dirty="0" smtClean="0">
                <a:effectLst/>
              </a:rPr>
              <a:t>Recent CIL Audits, </a:t>
            </a:r>
            <a:r>
              <a:rPr lang="en-US" sz="2400" dirty="0" smtClean="0">
                <a:effectLst/>
              </a:rPr>
              <a:t>cont’d. 2</a:t>
            </a:r>
            <a:endParaRPr lang="en-US" sz="2800" dirty="0"/>
          </a:p>
        </p:txBody>
      </p:sp>
      <p:sp>
        <p:nvSpPr>
          <p:cNvPr id="4" name="Content Placeholder 3"/>
          <p:cNvSpPr>
            <a:spLocks noGrp="1"/>
          </p:cNvSpPr>
          <p:nvPr>
            <p:ph idx="1"/>
          </p:nvPr>
        </p:nvSpPr>
        <p:spPr>
          <a:xfrm>
            <a:off x="304800" y="1066800"/>
            <a:ext cx="8686800" cy="4572000"/>
          </a:xfrm>
        </p:spPr>
        <p:txBody>
          <a:bodyPr/>
          <a:lstStyle/>
          <a:p>
            <a:pPr lvl="0"/>
            <a:r>
              <a:rPr lang="en-US" dirty="0" smtClean="0"/>
              <a:t>Senior </a:t>
            </a:r>
            <a:r>
              <a:rPr lang="en-US" dirty="0"/>
              <a:t>management expenses </a:t>
            </a:r>
            <a:r>
              <a:rPr lang="en-US" dirty="0" smtClean="0"/>
              <a:t>were not </a:t>
            </a:r>
            <a:r>
              <a:rPr lang="en-US" dirty="0"/>
              <a:t>properly </a:t>
            </a:r>
            <a:r>
              <a:rPr lang="en-US" dirty="0" smtClean="0"/>
              <a:t>approved</a:t>
            </a:r>
            <a:r>
              <a:rPr lang="en-US" dirty="0"/>
              <a:t> </a:t>
            </a:r>
            <a:r>
              <a:rPr lang="en-US" dirty="0" smtClean="0"/>
              <a:t>(approved only by </a:t>
            </a:r>
            <a:r>
              <a:rPr lang="en-US" dirty="0"/>
              <a:t>subordinates, or </a:t>
            </a:r>
            <a:r>
              <a:rPr lang="en-US" dirty="0" smtClean="0"/>
              <a:t>by themselves)</a:t>
            </a:r>
          </a:p>
          <a:p>
            <a:pPr lvl="0"/>
            <a:r>
              <a:rPr lang="en-US" dirty="0"/>
              <a:t>Allocation of salary for staff working on multiple programs was not documented</a:t>
            </a:r>
          </a:p>
          <a:p>
            <a:pPr lvl="0"/>
            <a:r>
              <a:rPr lang="en-US" dirty="0"/>
              <a:t>Billing policies were inadequate or not followed</a:t>
            </a:r>
          </a:p>
          <a:p>
            <a:pPr lvl="0"/>
            <a:r>
              <a:rPr lang="en-US" dirty="0"/>
              <a:t>Inadequate number of board meetings (based on the organization’s policy)</a:t>
            </a:r>
          </a:p>
          <a:p>
            <a:r>
              <a:rPr lang="en-US" dirty="0"/>
              <a:t>Policies </a:t>
            </a:r>
            <a:r>
              <a:rPr lang="en-US" dirty="0" smtClean="0"/>
              <a:t>were not </a:t>
            </a:r>
            <a:r>
              <a:rPr lang="en-US" dirty="0"/>
              <a:t>reviewed and updated</a:t>
            </a:r>
          </a:p>
          <a:p>
            <a:pPr lvl="0"/>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Issues from R</a:t>
            </a:r>
            <a:r>
              <a:rPr lang="en-US" dirty="0" smtClean="0">
                <a:effectLst/>
              </a:rPr>
              <a:t>ecent CIL Audits, </a:t>
            </a:r>
            <a:r>
              <a:rPr lang="en-US" sz="2400" dirty="0" smtClean="0">
                <a:effectLst/>
              </a:rPr>
              <a:t>cont’d. 3</a:t>
            </a:r>
            <a:endParaRPr lang="en-US" sz="2800" dirty="0"/>
          </a:p>
        </p:txBody>
      </p:sp>
      <p:sp>
        <p:nvSpPr>
          <p:cNvPr id="4" name="Content Placeholder 3"/>
          <p:cNvSpPr>
            <a:spLocks noGrp="1"/>
          </p:cNvSpPr>
          <p:nvPr>
            <p:ph idx="1"/>
          </p:nvPr>
        </p:nvSpPr>
        <p:spPr>
          <a:xfrm>
            <a:off x="457200" y="1219200"/>
            <a:ext cx="8382000" cy="4876800"/>
          </a:xfrm>
        </p:spPr>
        <p:txBody>
          <a:bodyPr/>
          <a:lstStyle/>
          <a:p>
            <a:pPr lvl="0"/>
            <a:r>
              <a:rPr lang="en-US" dirty="0" smtClean="0"/>
              <a:t>Duplicate </a:t>
            </a:r>
            <a:r>
              <a:rPr lang="en-US" dirty="0"/>
              <a:t>services (timesheets indicated that 2 people performed services for the same </a:t>
            </a:r>
            <a:r>
              <a:rPr lang="en-US" dirty="0" smtClean="0"/>
              <a:t>consumer </a:t>
            </a:r>
            <a:r>
              <a:rPr lang="en-US" dirty="0"/>
              <a:t>at the same time</a:t>
            </a:r>
            <a:r>
              <a:rPr lang="en-US" dirty="0" smtClean="0"/>
              <a:t>)</a:t>
            </a:r>
          </a:p>
          <a:p>
            <a:pPr lvl="0"/>
            <a:r>
              <a:rPr lang="en-US" dirty="0" smtClean="0"/>
              <a:t>Payroll overhead allocations </a:t>
            </a:r>
            <a:r>
              <a:rPr lang="en-US" dirty="0"/>
              <a:t>were not based on payroll </a:t>
            </a:r>
            <a:endParaRPr lang="en-US" dirty="0" smtClean="0"/>
          </a:p>
          <a:p>
            <a:pPr lvl="0"/>
            <a:r>
              <a:rPr lang="en-US" dirty="0" smtClean="0"/>
              <a:t>Unallowable </a:t>
            </a:r>
            <a:r>
              <a:rPr lang="en-US" dirty="0"/>
              <a:t>costs charged to programs</a:t>
            </a:r>
          </a:p>
          <a:p>
            <a:pPr lvl="0"/>
            <a:r>
              <a:rPr lang="en-US" dirty="0"/>
              <a:t>Not complying with and not familiar with </a:t>
            </a:r>
            <a:r>
              <a:rPr lang="en-US" dirty="0" smtClean="0"/>
              <a:t>Federal Guidance</a:t>
            </a:r>
            <a:endParaRPr lang="en-US" dirty="0"/>
          </a:p>
          <a:p>
            <a:pPr lvl="0"/>
            <a:r>
              <a:rPr lang="en-US" dirty="0"/>
              <a:t>Salary allocation wasn’t documented, no support for services performed</a:t>
            </a:r>
          </a:p>
          <a:p>
            <a:pPr lvl="0"/>
            <a:endParaRPr lang="en-US" dirty="0"/>
          </a:p>
          <a:p>
            <a:endParaRPr lang="en-US" dirty="0"/>
          </a:p>
          <a:p>
            <a:pPr marL="0" indent="0">
              <a:buNone/>
            </a:pPr>
            <a:r>
              <a:rPr lang="en-US" sz="200" dirty="0" smtClean="0"/>
              <a:t>2</a:t>
            </a: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effectLst/>
              </a:rPr>
              <a:t>Issues from </a:t>
            </a:r>
            <a:r>
              <a:rPr lang="en-US" dirty="0" smtClean="0">
                <a:effectLst/>
              </a:rPr>
              <a:t>Recent CIL Audits, </a:t>
            </a:r>
            <a:r>
              <a:rPr lang="en-US" sz="2400" dirty="0" smtClean="0">
                <a:effectLst/>
              </a:rPr>
              <a:t>cont’d. 4</a:t>
            </a:r>
            <a:endParaRPr lang="en-US" sz="2800" dirty="0"/>
          </a:p>
        </p:txBody>
      </p:sp>
      <p:sp>
        <p:nvSpPr>
          <p:cNvPr id="4" name="Content Placeholder 3"/>
          <p:cNvSpPr>
            <a:spLocks noGrp="1"/>
          </p:cNvSpPr>
          <p:nvPr>
            <p:ph idx="1"/>
          </p:nvPr>
        </p:nvSpPr>
        <p:spPr>
          <a:xfrm>
            <a:off x="457200" y="1219200"/>
            <a:ext cx="8382000" cy="4648200"/>
          </a:xfrm>
        </p:spPr>
        <p:txBody>
          <a:bodyPr/>
          <a:lstStyle/>
          <a:p>
            <a:pPr lvl="0"/>
            <a:r>
              <a:rPr lang="en-US" dirty="0" smtClean="0"/>
              <a:t>Personal </a:t>
            </a:r>
            <a:r>
              <a:rPr lang="en-US" dirty="0"/>
              <a:t>use items </a:t>
            </a:r>
            <a:r>
              <a:rPr lang="en-US" dirty="0" smtClean="0"/>
              <a:t>were purchased</a:t>
            </a:r>
            <a:endParaRPr lang="en-US" dirty="0"/>
          </a:p>
          <a:p>
            <a:pPr lvl="0"/>
            <a:r>
              <a:rPr lang="en-US" dirty="0" smtClean="0"/>
              <a:t>Purchase </a:t>
            </a:r>
            <a:r>
              <a:rPr lang="en-US" dirty="0"/>
              <a:t>requests </a:t>
            </a:r>
            <a:r>
              <a:rPr lang="en-US" dirty="0" smtClean="0"/>
              <a:t>were nonexistent </a:t>
            </a:r>
            <a:r>
              <a:rPr lang="en-US" dirty="0"/>
              <a:t>or incomplete</a:t>
            </a:r>
          </a:p>
          <a:p>
            <a:pPr lvl="0"/>
            <a:r>
              <a:rPr lang="en-US" dirty="0" smtClean="0"/>
              <a:t>Unreasonable/incorrectly </a:t>
            </a:r>
            <a:r>
              <a:rPr lang="en-US" dirty="0"/>
              <a:t>allocated costs</a:t>
            </a:r>
          </a:p>
          <a:p>
            <a:pPr lvl="0"/>
            <a:r>
              <a:rPr lang="en-US" dirty="0" smtClean="0"/>
              <a:t>Unallowable lobbying </a:t>
            </a:r>
            <a:r>
              <a:rPr lang="en-US" dirty="0"/>
              <a:t>activities observed</a:t>
            </a:r>
          </a:p>
          <a:p>
            <a:pPr lvl="0"/>
            <a:r>
              <a:rPr lang="en-US" dirty="0" smtClean="0"/>
              <a:t>A </a:t>
            </a:r>
            <a:r>
              <a:rPr lang="en-US" dirty="0"/>
              <a:t>fixed monthly amount </a:t>
            </a:r>
            <a:r>
              <a:rPr lang="en-US" dirty="0" smtClean="0"/>
              <a:t>was charged </a:t>
            </a:r>
            <a:r>
              <a:rPr lang="en-US" dirty="0"/>
              <a:t>for certain costs with no documentation</a:t>
            </a:r>
          </a:p>
          <a:p>
            <a:pPr lvl="0"/>
            <a:r>
              <a:rPr lang="en-US" dirty="0" smtClean="0"/>
              <a:t>Timesheet errors</a:t>
            </a:r>
          </a:p>
          <a:p>
            <a:r>
              <a:rPr lang="en-US" dirty="0" smtClean="0"/>
              <a:t>Funding from other sources wasn’t identified</a:t>
            </a:r>
            <a:endParaRPr lang="en-US" dirty="0"/>
          </a:p>
          <a:p>
            <a:pPr marL="0" lvl="0" indent="0">
              <a:buNone/>
            </a:pPr>
            <a:r>
              <a:rPr lang="en-US" dirty="0" smtClean="0"/>
              <a:t>  </a:t>
            </a:r>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a:effectLst/>
              </a:rPr>
              <a:t>Issues from </a:t>
            </a:r>
            <a:r>
              <a:rPr lang="en-US" dirty="0" smtClean="0">
                <a:effectLst/>
              </a:rPr>
              <a:t>Recent CIL Audits, </a:t>
            </a:r>
            <a:r>
              <a:rPr lang="en-US" sz="2400" dirty="0" smtClean="0">
                <a:effectLst/>
              </a:rPr>
              <a:t>cont’d. 5</a:t>
            </a:r>
            <a:endParaRPr lang="en-US" sz="2400" dirty="0"/>
          </a:p>
        </p:txBody>
      </p:sp>
      <p:sp>
        <p:nvSpPr>
          <p:cNvPr id="4" name="Content Placeholder 3"/>
          <p:cNvSpPr>
            <a:spLocks noGrp="1"/>
          </p:cNvSpPr>
          <p:nvPr>
            <p:ph idx="1"/>
          </p:nvPr>
        </p:nvSpPr>
        <p:spPr>
          <a:xfrm>
            <a:off x="304800" y="1219200"/>
            <a:ext cx="8610600" cy="4724400"/>
          </a:xfrm>
        </p:spPr>
        <p:txBody>
          <a:bodyPr/>
          <a:lstStyle/>
          <a:p>
            <a:pPr lvl="0"/>
            <a:r>
              <a:rPr lang="en-US" dirty="0" smtClean="0"/>
              <a:t>No </a:t>
            </a:r>
            <a:r>
              <a:rPr lang="en-US" dirty="0"/>
              <a:t>approval for pay rate changes</a:t>
            </a:r>
          </a:p>
          <a:p>
            <a:pPr lvl="0"/>
            <a:r>
              <a:rPr lang="en-US" dirty="0" smtClean="0"/>
              <a:t>Pay </a:t>
            </a:r>
            <a:r>
              <a:rPr lang="en-US" dirty="0"/>
              <a:t>rate changes didn't agree with documentation</a:t>
            </a:r>
          </a:p>
          <a:p>
            <a:pPr lvl="0"/>
            <a:r>
              <a:rPr lang="en-US" dirty="0" smtClean="0"/>
              <a:t>Units </a:t>
            </a:r>
            <a:r>
              <a:rPr lang="en-US" dirty="0"/>
              <a:t>of service are not the same as amounts on the time sheets</a:t>
            </a:r>
          </a:p>
          <a:p>
            <a:pPr lvl="0"/>
            <a:r>
              <a:rPr lang="en-US" dirty="0" smtClean="0"/>
              <a:t>Time </a:t>
            </a:r>
            <a:r>
              <a:rPr lang="en-US" dirty="0"/>
              <a:t>sheets </a:t>
            </a:r>
            <a:r>
              <a:rPr lang="en-US" dirty="0" smtClean="0"/>
              <a:t>weren’t signed</a:t>
            </a:r>
            <a:endParaRPr lang="en-US" dirty="0"/>
          </a:p>
          <a:p>
            <a:pPr lvl="0"/>
            <a:r>
              <a:rPr lang="en-US" dirty="0" smtClean="0"/>
              <a:t>No </a:t>
            </a:r>
            <a:r>
              <a:rPr lang="en-US" dirty="0"/>
              <a:t>support for allocation of indirect </a:t>
            </a:r>
            <a:r>
              <a:rPr lang="en-US" dirty="0" smtClean="0"/>
              <a:t>salaries</a:t>
            </a:r>
          </a:p>
          <a:p>
            <a:r>
              <a:rPr lang="en-US" dirty="0"/>
              <a:t>No accounting procedures manual or guidance from a predecessor CFO to their successor (where is the accounting procedures manual?)</a:t>
            </a:r>
          </a:p>
          <a:p>
            <a:pPr marL="0" lvl="0" indent="0">
              <a:buNone/>
            </a:pPr>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152400"/>
            <a:ext cx="7696200" cy="792162"/>
          </a:xfrm>
        </p:spPr>
        <p:txBody>
          <a:bodyPr/>
          <a:lstStyle/>
          <a:p>
            <a:r>
              <a:rPr lang="en-US" dirty="0">
                <a:effectLst/>
              </a:rPr>
              <a:t>Issues from </a:t>
            </a:r>
            <a:r>
              <a:rPr lang="en-US" dirty="0" smtClean="0">
                <a:effectLst/>
              </a:rPr>
              <a:t>Recent CIL Audits, </a:t>
            </a:r>
            <a:r>
              <a:rPr lang="en-US" sz="2400" dirty="0" smtClean="0">
                <a:effectLst/>
              </a:rPr>
              <a:t>cont’d. 6</a:t>
            </a:r>
            <a:endParaRPr lang="en-US" dirty="0"/>
          </a:p>
        </p:txBody>
      </p:sp>
      <p:sp>
        <p:nvSpPr>
          <p:cNvPr id="4" name="Content Placeholder 3"/>
          <p:cNvSpPr>
            <a:spLocks noGrp="1"/>
          </p:cNvSpPr>
          <p:nvPr>
            <p:ph idx="1"/>
          </p:nvPr>
        </p:nvSpPr>
        <p:spPr>
          <a:xfrm>
            <a:off x="304800" y="1219200"/>
            <a:ext cx="8534400" cy="4876800"/>
          </a:xfrm>
        </p:spPr>
        <p:txBody>
          <a:bodyPr/>
          <a:lstStyle/>
          <a:p>
            <a:pPr lvl="0"/>
            <a:r>
              <a:rPr lang="en-US" dirty="0" smtClean="0"/>
              <a:t>New </a:t>
            </a:r>
            <a:r>
              <a:rPr lang="en-US" dirty="0"/>
              <a:t>CFO couldn't explain what their predecessor had done (can your documentation stand on its own</a:t>
            </a:r>
            <a:r>
              <a:rPr lang="en-US" dirty="0" smtClean="0"/>
              <a:t>?)</a:t>
            </a:r>
          </a:p>
          <a:p>
            <a:pPr lvl="0"/>
            <a:r>
              <a:rPr lang="en-US" dirty="0"/>
              <a:t>Personnel files were missing; some new-hire information missing</a:t>
            </a:r>
          </a:p>
          <a:p>
            <a:pPr lvl="0"/>
            <a:r>
              <a:rPr lang="en-US" dirty="0"/>
              <a:t>Agency policy for background checks wasn't followed</a:t>
            </a:r>
          </a:p>
          <a:p>
            <a:pPr lvl="0"/>
            <a:r>
              <a:rPr lang="en-US" dirty="0"/>
              <a:t>Lack of documentation of costs from the general </a:t>
            </a:r>
            <a:r>
              <a:rPr lang="en-US" dirty="0" smtClean="0"/>
              <a:t>ledger</a:t>
            </a:r>
          </a:p>
          <a:p>
            <a:pPr lvl="0"/>
            <a:r>
              <a:rPr lang="en-US" dirty="0"/>
              <a:t>Background checks weren’t documented</a:t>
            </a:r>
          </a:p>
          <a:p>
            <a:pPr lvl="0"/>
            <a:r>
              <a:rPr lang="en-US" dirty="0"/>
              <a:t>Timesheet in and out times didn't equal the reported hours worked</a:t>
            </a:r>
          </a:p>
          <a:p>
            <a:pPr marL="0" lvl="0" indent="0">
              <a:buNone/>
            </a:pPr>
            <a:endParaRPr lang="en-US" dirty="0"/>
          </a:p>
          <a:p>
            <a:pPr marL="0" lvl="0" indent="0">
              <a:buNone/>
            </a:pPr>
            <a:endParaRPr lang="en-US" dirty="0"/>
          </a:p>
          <a:p>
            <a:pPr marL="0" indent="0">
              <a:buNone/>
            </a:pPr>
            <a:endParaRPr lang="en-US" dirty="0"/>
          </a:p>
          <a:p>
            <a:pPr marL="0" indent="0">
              <a:buNone/>
            </a:pPr>
            <a:endParaRPr lang="en-US" sz="200" dirty="0"/>
          </a:p>
        </p:txBody>
      </p:sp>
    </p:spTree>
    <p:extLst>
      <p:ext uri="{BB962C8B-B14F-4D97-AF65-F5344CB8AC3E}">
        <p14:creationId xmlns:p14="http://schemas.microsoft.com/office/powerpoint/2010/main" val="17412494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15689</TotalTime>
  <Words>779</Words>
  <Application>Microsoft Office PowerPoint</Application>
  <PresentationFormat>On-screen Show (4:3)</PresentationFormat>
  <Paragraphs>99</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Arial Rounded MT Bold</vt:lpstr>
      <vt:lpstr>Tahoma</vt:lpstr>
      <vt:lpstr>Default Design</vt:lpstr>
      <vt:lpstr>Financial Management:  Workshop for CILs…Regulations and Beyond  Baltimore, Maryland May 25-27, 2016  </vt:lpstr>
      <vt:lpstr>How to Survive Funder Audits and Reduce the Likelihood of those Audits</vt:lpstr>
      <vt:lpstr>Issues from Funder Audits of CILs</vt:lpstr>
      <vt:lpstr>Issues from Recent CIL Audits, cont’d.</vt:lpstr>
      <vt:lpstr>Issues from Recent CIL Audits, cont’d. 2</vt:lpstr>
      <vt:lpstr>Issues from Recent CIL Audits, cont’d. 3</vt:lpstr>
      <vt:lpstr>Issues from Recent CIL Audits, cont’d. 4</vt:lpstr>
      <vt:lpstr>Issues from Recent CIL Audits, cont’d. 5</vt:lpstr>
      <vt:lpstr>Issues from Recent CIL Audits, cont’d. 6</vt:lpstr>
      <vt:lpstr>Recurring Themes in Several of the Audits</vt:lpstr>
      <vt:lpstr>Some Deficiencies Were Found in Several of the Audits, cont’d.</vt:lpstr>
      <vt:lpstr>Audit Deficiencies, cont’d. 2</vt:lpstr>
      <vt:lpstr>Audit Bad News</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571</cp:revision>
  <cp:lastPrinted>2016-04-22T12:50:10Z</cp:lastPrinted>
  <dcterms:created xsi:type="dcterms:W3CDTF">2011-01-05T14:17:40Z</dcterms:created>
  <dcterms:modified xsi:type="dcterms:W3CDTF">2016-06-15T17:47:58Z</dcterms:modified>
</cp:coreProperties>
</file>