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80" r:id="rId2"/>
    <p:sldId id="658" r:id="rId3"/>
    <p:sldId id="453" r:id="rId4"/>
    <p:sldId id="454" r:id="rId5"/>
    <p:sldId id="470" r:id="rId6"/>
    <p:sldId id="471" r:id="rId7"/>
    <p:sldId id="472" r:id="rId8"/>
    <p:sldId id="455" r:id="rId9"/>
    <p:sldId id="457" r:id="rId10"/>
    <p:sldId id="458" r:id="rId11"/>
    <p:sldId id="459" r:id="rId12"/>
    <p:sldId id="460" r:id="rId13"/>
    <p:sldId id="473" r:id="rId14"/>
    <p:sldId id="474" r:id="rId15"/>
    <p:sldId id="475" r:id="rId16"/>
    <p:sldId id="476" r:id="rId17"/>
    <p:sldId id="477" r:id="rId18"/>
    <p:sldId id="461" r:id="rId19"/>
    <p:sldId id="462" r:id="rId20"/>
    <p:sldId id="478" r:id="rId21"/>
    <p:sldId id="318" r:id="rId2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3</a:t>
            </a:fld>
            <a:endParaRPr lang="en-US" dirty="0"/>
          </a:p>
        </p:txBody>
      </p:sp>
    </p:spTree>
    <p:extLst>
      <p:ext uri="{BB962C8B-B14F-4D97-AF65-F5344CB8AC3E}">
        <p14:creationId xmlns:p14="http://schemas.microsoft.com/office/powerpoint/2010/main" val="1362742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4</a:t>
            </a:fld>
            <a:endParaRPr lang="en-US" dirty="0"/>
          </a:p>
        </p:txBody>
      </p:sp>
    </p:spTree>
    <p:extLst>
      <p:ext uri="{BB962C8B-B14F-4D97-AF65-F5344CB8AC3E}">
        <p14:creationId xmlns:p14="http://schemas.microsoft.com/office/powerpoint/2010/main" val="837806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5</a:t>
            </a:fld>
            <a:endParaRPr lang="en-US" dirty="0"/>
          </a:p>
        </p:txBody>
      </p:sp>
    </p:spTree>
    <p:extLst>
      <p:ext uri="{BB962C8B-B14F-4D97-AF65-F5344CB8AC3E}">
        <p14:creationId xmlns:p14="http://schemas.microsoft.com/office/powerpoint/2010/main" val="2843998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6</a:t>
            </a:fld>
            <a:endParaRPr lang="en-US" dirty="0"/>
          </a:p>
        </p:txBody>
      </p:sp>
    </p:spTree>
    <p:extLst>
      <p:ext uri="{BB962C8B-B14F-4D97-AF65-F5344CB8AC3E}">
        <p14:creationId xmlns:p14="http://schemas.microsoft.com/office/powerpoint/2010/main" val="2505444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7</a:t>
            </a:fld>
            <a:endParaRPr lang="en-US" dirty="0"/>
          </a:p>
        </p:txBody>
      </p:sp>
    </p:spTree>
    <p:extLst>
      <p:ext uri="{BB962C8B-B14F-4D97-AF65-F5344CB8AC3E}">
        <p14:creationId xmlns:p14="http://schemas.microsoft.com/office/powerpoint/2010/main" val="861457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8</a:t>
            </a:fld>
            <a:endParaRPr lang="en-US" dirty="0"/>
          </a:p>
        </p:txBody>
      </p:sp>
    </p:spTree>
    <p:extLst>
      <p:ext uri="{BB962C8B-B14F-4D97-AF65-F5344CB8AC3E}">
        <p14:creationId xmlns:p14="http://schemas.microsoft.com/office/powerpoint/2010/main" val="2634611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9</a:t>
            </a:fld>
            <a:endParaRPr lang="en-US" dirty="0"/>
          </a:p>
        </p:txBody>
      </p:sp>
    </p:spTree>
    <p:extLst>
      <p:ext uri="{BB962C8B-B14F-4D97-AF65-F5344CB8AC3E}">
        <p14:creationId xmlns:p14="http://schemas.microsoft.com/office/powerpoint/2010/main" val="17592137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10</a:t>
            </a:fld>
            <a:endParaRPr lang="en-US" dirty="0"/>
          </a:p>
        </p:txBody>
      </p:sp>
    </p:spTree>
    <p:extLst>
      <p:ext uri="{BB962C8B-B14F-4D97-AF65-F5344CB8AC3E}">
        <p14:creationId xmlns:p14="http://schemas.microsoft.com/office/powerpoint/2010/main" val="3780749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ndependentsector.org/charting_impac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274638"/>
            <a:ext cx="8991600" cy="792162"/>
          </a:xfrm>
        </p:spPr>
        <p:txBody>
          <a:bodyPr/>
          <a:lstStyle/>
          <a:p>
            <a:r>
              <a:rPr lang="en-US" sz="3000" dirty="0">
                <a:effectLst/>
              </a:rPr>
              <a:t>Committee </a:t>
            </a:r>
            <a:r>
              <a:rPr lang="en-US" sz="3000" dirty="0" smtClean="0">
                <a:effectLst/>
              </a:rPr>
              <a:t>Development &amp; Responsibilities</a:t>
            </a:r>
            <a:endParaRPr lang="en-US" sz="3000" dirty="0">
              <a:effectLst/>
            </a:endParaRPr>
          </a:p>
        </p:txBody>
      </p:sp>
      <p:sp>
        <p:nvSpPr>
          <p:cNvPr id="4" name="Content Placeholder 3"/>
          <p:cNvSpPr>
            <a:spLocks noGrp="1"/>
          </p:cNvSpPr>
          <p:nvPr>
            <p:ph idx="1"/>
          </p:nvPr>
        </p:nvSpPr>
        <p:spPr>
          <a:xfrm>
            <a:off x="304800" y="1066800"/>
            <a:ext cx="8686800" cy="4800600"/>
          </a:xfrm>
        </p:spPr>
        <p:txBody>
          <a:bodyPr/>
          <a:lstStyle/>
          <a:p>
            <a:r>
              <a:rPr lang="en-US" dirty="0"/>
              <a:t>Committees improve the efficiency of the board through focus on specific areas of need. </a:t>
            </a:r>
            <a:endParaRPr lang="en-US" dirty="0" smtClean="0"/>
          </a:p>
          <a:p>
            <a:pPr lvl="1"/>
            <a:r>
              <a:rPr lang="en-US" sz="2800" dirty="0" smtClean="0">
                <a:solidFill>
                  <a:schemeClr val="tx1"/>
                </a:solidFill>
              </a:rPr>
              <a:t>Special </a:t>
            </a:r>
            <a:r>
              <a:rPr lang="en-US" sz="2800" dirty="0">
                <a:solidFill>
                  <a:schemeClr val="tx1"/>
                </a:solidFill>
              </a:rPr>
              <a:t>skills of certain board members can be matched with specific needs of the organization to deal with current issues. </a:t>
            </a:r>
            <a:endParaRPr lang="en-US" sz="2800" dirty="0" smtClean="0">
              <a:solidFill>
                <a:schemeClr val="tx1"/>
              </a:solidFill>
            </a:endParaRPr>
          </a:p>
          <a:p>
            <a:pPr>
              <a:buClr>
                <a:schemeClr val="tx1"/>
              </a:buClr>
            </a:pPr>
            <a:r>
              <a:rPr lang="en-US" dirty="0" smtClean="0"/>
              <a:t>Committees generally make recommendations for board approval. The Board may delegate limited authority to executive, audit, finance, personnel or other committees. This authority should be documented in the organization’s bylaws.</a:t>
            </a:r>
          </a:p>
          <a:p>
            <a:pPr>
              <a:buClr>
                <a:schemeClr val="tx1"/>
              </a:buClr>
            </a:pPr>
            <a:endParaRPr lang="en-US" sz="200"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274638"/>
            <a:ext cx="7924800" cy="792162"/>
          </a:xfrm>
        </p:spPr>
        <p:txBody>
          <a:bodyPr/>
          <a:lstStyle/>
          <a:p>
            <a:r>
              <a:rPr lang="en-US" dirty="0">
                <a:effectLst/>
              </a:rPr>
              <a:t>Committee </a:t>
            </a:r>
            <a:r>
              <a:rPr lang="en-US" dirty="0" smtClean="0">
                <a:effectLst/>
              </a:rPr>
              <a:t>Participation </a:t>
            </a:r>
            <a:r>
              <a:rPr lang="en-US" dirty="0">
                <a:effectLst/>
              </a:rPr>
              <a:t>and </a:t>
            </a:r>
            <a:r>
              <a:rPr lang="en-US" dirty="0" smtClean="0">
                <a:effectLst/>
              </a:rPr>
              <a:t>Role </a:t>
            </a:r>
            <a:r>
              <a:rPr lang="en-US" dirty="0">
                <a:effectLst/>
              </a:rPr>
              <a:t>of the </a:t>
            </a:r>
            <a:r>
              <a:rPr lang="en-US" dirty="0" smtClean="0">
                <a:effectLst/>
              </a:rPr>
              <a:t>Committees</a:t>
            </a:r>
            <a:endParaRPr lang="en-US" dirty="0">
              <a:effectLst/>
            </a:endParaRPr>
          </a:p>
        </p:txBody>
      </p:sp>
      <p:sp>
        <p:nvSpPr>
          <p:cNvPr id="4" name="Content Placeholder 3"/>
          <p:cNvSpPr>
            <a:spLocks noGrp="1"/>
          </p:cNvSpPr>
          <p:nvPr>
            <p:ph idx="1"/>
          </p:nvPr>
        </p:nvSpPr>
        <p:spPr>
          <a:xfrm>
            <a:off x="457200" y="1371600"/>
            <a:ext cx="8610600" cy="4648200"/>
          </a:xfrm>
        </p:spPr>
        <p:txBody>
          <a:bodyPr/>
          <a:lstStyle/>
          <a:p>
            <a:r>
              <a:rPr lang="en-US" dirty="0"/>
              <a:t>Every board member should be encouraged to participate in committees. </a:t>
            </a:r>
            <a:endParaRPr lang="en-US" dirty="0" smtClean="0"/>
          </a:p>
          <a:p>
            <a:pPr lvl="1"/>
            <a:r>
              <a:rPr lang="en-US" sz="2800" dirty="0" smtClean="0">
                <a:solidFill>
                  <a:schemeClr val="tx1"/>
                </a:solidFill>
              </a:rPr>
              <a:t>This </a:t>
            </a:r>
            <a:r>
              <a:rPr lang="en-US" sz="2800" dirty="0">
                <a:solidFill>
                  <a:schemeClr val="tx1"/>
                </a:solidFill>
              </a:rPr>
              <a:t>permits greater focus on specific issues and often a closer working relationship with </a:t>
            </a:r>
            <a:r>
              <a:rPr lang="en-US" sz="2800" dirty="0" smtClean="0">
                <a:solidFill>
                  <a:schemeClr val="tx1"/>
                </a:solidFill>
              </a:rPr>
              <a:t>staff.</a:t>
            </a:r>
            <a:endParaRPr lang="en-US" sz="2800" dirty="0">
              <a:solidFill>
                <a:schemeClr val="tx1"/>
              </a:solidFill>
            </a:endParaRPr>
          </a:p>
          <a:p>
            <a:r>
              <a:rPr lang="en-US" dirty="0" smtClean="0"/>
              <a:t>What committees does your organization have?</a:t>
            </a:r>
          </a:p>
          <a:p>
            <a:r>
              <a:rPr lang="en-US" dirty="0" smtClean="0"/>
              <a:t>Are they standing committees or ad hoc committees?</a:t>
            </a:r>
            <a:endParaRPr lang="en-US"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effectLst/>
              </a:rPr>
              <a:t>Typical </a:t>
            </a:r>
            <a:r>
              <a:rPr lang="en-US" dirty="0"/>
              <a:t>C</a:t>
            </a:r>
            <a:r>
              <a:rPr lang="en-US" dirty="0" smtClean="0">
                <a:effectLst/>
              </a:rPr>
              <a:t>ommittees </a:t>
            </a:r>
            <a:r>
              <a:rPr lang="en-US" dirty="0"/>
              <a:t>I</a:t>
            </a:r>
            <a:r>
              <a:rPr lang="en-US" dirty="0" smtClean="0">
                <a:effectLst/>
              </a:rPr>
              <a:t>nclude—</a:t>
            </a:r>
            <a:endParaRPr lang="en-US" dirty="0">
              <a:effectLst/>
            </a:endParaRPr>
          </a:p>
        </p:txBody>
      </p:sp>
      <p:sp>
        <p:nvSpPr>
          <p:cNvPr id="4" name="Content Placeholder 3"/>
          <p:cNvSpPr>
            <a:spLocks noGrp="1"/>
          </p:cNvSpPr>
          <p:nvPr>
            <p:ph idx="1"/>
          </p:nvPr>
        </p:nvSpPr>
        <p:spPr>
          <a:xfrm>
            <a:off x="304800" y="1066800"/>
            <a:ext cx="8610600" cy="4800600"/>
          </a:xfrm>
        </p:spPr>
        <p:txBody>
          <a:bodyPr/>
          <a:lstStyle/>
          <a:p>
            <a:pPr marL="0" indent="0">
              <a:buNone/>
            </a:pPr>
            <a:r>
              <a:rPr lang="en-US" b="1" dirty="0" smtClean="0"/>
              <a:t>Executive</a:t>
            </a:r>
            <a:r>
              <a:rPr lang="en-US" dirty="0" smtClean="0"/>
              <a:t>—</a:t>
            </a:r>
            <a:r>
              <a:rPr lang="en-US" dirty="0"/>
              <a:t>U</a:t>
            </a:r>
            <a:r>
              <a:rPr lang="en-US" dirty="0" smtClean="0"/>
              <a:t>sually </a:t>
            </a:r>
            <a:r>
              <a:rPr lang="en-US" dirty="0"/>
              <a:t>includes the officers of the organization. </a:t>
            </a:r>
            <a:endParaRPr lang="en-US" dirty="0" smtClean="0"/>
          </a:p>
          <a:p>
            <a:pPr lvl="1"/>
            <a:r>
              <a:rPr lang="en-US" dirty="0">
                <a:solidFill>
                  <a:schemeClr val="tx1"/>
                </a:solidFill>
              </a:rPr>
              <a:t>M</a:t>
            </a:r>
            <a:r>
              <a:rPr lang="en-US" dirty="0" smtClean="0">
                <a:solidFill>
                  <a:schemeClr val="tx1"/>
                </a:solidFill>
              </a:rPr>
              <a:t>embers </a:t>
            </a:r>
            <a:r>
              <a:rPr lang="en-US" dirty="0">
                <a:solidFill>
                  <a:schemeClr val="tx1"/>
                </a:solidFill>
              </a:rPr>
              <a:t>can serve as advisers to the executive director. </a:t>
            </a:r>
            <a:endParaRPr lang="en-US" dirty="0" smtClean="0">
              <a:solidFill>
                <a:schemeClr val="tx1"/>
              </a:solidFill>
            </a:endParaRPr>
          </a:p>
          <a:p>
            <a:pPr lvl="1"/>
            <a:r>
              <a:rPr lang="en-US" dirty="0">
                <a:solidFill>
                  <a:schemeClr val="tx1"/>
                </a:solidFill>
              </a:rPr>
              <a:t>C</a:t>
            </a:r>
            <a:r>
              <a:rPr lang="en-US" dirty="0" smtClean="0">
                <a:solidFill>
                  <a:schemeClr val="tx1"/>
                </a:solidFill>
              </a:rPr>
              <a:t>an </a:t>
            </a:r>
            <a:r>
              <a:rPr lang="en-US" dirty="0">
                <a:solidFill>
                  <a:schemeClr val="tx1"/>
                </a:solidFill>
              </a:rPr>
              <a:t>also deal with matters that need immediate attention and cannot wait for a board meeting. </a:t>
            </a:r>
            <a:endParaRPr lang="en-US" dirty="0" smtClean="0">
              <a:solidFill>
                <a:schemeClr val="tx1"/>
              </a:solidFill>
            </a:endParaRPr>
          </a:p>
          <a:p>
            <a:pPr lvl="1"/>
            <a:r>
              <a:rPr lang="en-US" dirty="0">
                <a:solidFill>
                  <a:schemeClr val="tx1"/>
                </a:solidFill>
              </a:rPr>
              <a:t>C</a:t>
            </a:r>
            <a:r>
              <a:rPr lang="en-US" dirty="0" smtClean="0">
                <a:solidFill>
                  <a:schemeClr val="tx1"/>
                </a:solidFill>
              </a:rPr>
              <a:t>an </a:t>
            </a:r>
            <a:r>
              <a:rPr lang="en-US" dirty="0">
                <a:solidFill>
                  <a:schemeClr val="tx1"/>
                </a:solidFill>
              </a:rPr>
              <a:t>work on board development, serve as a nominating committee for officers and serve as </a:t>
            </a:r>
            <a:r>
              <a:rPr lang="en-US" dirty="0" smtClean="0">
                <a:solidFill>
                  <a:schemeClr val="tx1"/>
                </a:solidFill>
              </a:rPr>
              <a:t>a liaison </a:t>
            </a:r>
            <a:r>
              <a:rPr lang="en-US" dirty="0">
                <a:solidFill>
                  <a:schemeClr val="tx1"/>
                </a:solidFill>
              </a:rPr>
              <a:t>to other committees.</a:t>
            </a:r>
          </a:p>
          <a:p>
            <a:pPr marL="0" indent="0">
              <a:buClr>
                <a:schemeClr val="tx1"/>
              </a:buClr>
              <a:buNone/>
            </a:pPr>
            <a:endParaRPr lang="en-US"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792162"/>
          </a:xfrm>
        </p:spPr>
        <p:txBody>
          <a:bodyPr/>
          <a:lstStyle/>
          <a:p>
            <a:r>
              <a:rPr lang="en-US" dirty="0" smtClean="0">
                <a:effectLst/>
              </a:rPr>
              <a:t>Typical </a:t>
            </a:r>
            <a:r>
              <a:rPr lang="en-US" dirty="0"/>
              <a:t>C</a:t>
            </a:r>
            <a:r>
              <a:rPr lang="en-US" dirty="0" smtClean="0">
                <a:effectLst/>
              </a:rPr>
              <a:t>ommittees Include—, </a:t>
            </a:r>
            <a:r>
              <a:rPr lang="en-US" sz="2400" dirty="0" smtClean="0">
                <a:effectLst/>
              </a:rPr>
              <a:t>cont’d.</a:t>
            </a:r>
            <a:endParaRPr lang="en-US" dirty="0">
              <a:effectLst/>
            </a:endParaRPr>
          </a:p>
        </p:txBody>
      </p:sp>
      <p:sp>
        <p:nvSpPr>
          <p:cNvPr id="4" name="Content Placeholder 3"/>
          <p:cNvSpPr>
            <a:spLocks noGrp="1"/>
          </p:cNvSpPr>
          <p:nvPr>
            <p:ph idx="1"/>
          </p:nvPr>
        </p:nvSpPr>
        <p:spPr>
          <a:xfrm>
            <a:off x="228600" y="914400"/>
            <a:ext cx="8686800" cy="5257800"/>
          </a:xfrm>
        </p:spPr>
        <p:txBody>
          <a:bodyPr/>
          <a:lstStyle/>
          <a:p>
            <a:pPr marL="0" indent="0">
              <a:buNone/>
            </a:pPr>
            <a:r>
              <a:rPr lang="en-US" sz="2600" b="1" dirty="0" smtClean="0"/>
              <a:t>Personnel</a:t>
            </a:r>
            <a:r>
              <a:rPr lang="en-US" sz="2600" dirty="0" smtClean="0"/>
              <a:t>—</a:t>
            </a:r>
            <a:r>
              <a:rPr lang="en-US" sz="2600" dirty="0"/>
              <a:t>R</a:t>
            </a:r>
            <a:r>
              <a:rPr lang="en-US" sz="2600" dirty="0" smtClean="0"/>
              <a:t>esponsible </a:t>
            </a:r>
            <a:r>
              <a:rPr lang="en-US" sz="2600" dirty="0"/>
              <a:t>for developing and updating personnel policies. </a:t>
            </a:r>
            <a:endParaRPr lang="en-US" sz="2600" dirty="0" smtClean="0"/>
          </a:p>
          <a:p>
            <a:pPr lvl="1"/>
            <a:r>
              <a:rPr lang="en-US" sz="2600" dirty="0">
                <a:solidFill>
                  <a:schemeClr val="tx1"/>
                </a:solidFill>
              </a:rPr>
              <a:t>D</a:t>
            </a:r>
            <a:r>
              <a:rPr lang="en-US" sz="2600" dirty="0" smtClean="0">
                <a:solidFill>
                  <a:schemeClr val="tx1"/>
                </a:solidFill>
              </a:rPr>
              <a:t>evelop </a:t>
            </a:r>
            <a:r>
              <a:rPr lang="en-US" sz="2600" dirty="0">
                <a:solidFill>
                  <a:schemeClr val="tx1"/>
                </a:solidFill>
              </a:rPr>
              <a:t>and update job descriptions for senior staff. </a:t>
            </a:r>
            <a:endParaRPr lang="en-US" sz="2600" dirty="0" smtClean="0">
              <a:solidFill>
                <a:schemeClr val="tx1"/>
              </a:solidFill>
            </a:endParaRPr>
          </a:p>
          <a:p>
            <a:pPr lvl="1"/>
            <a:r>
              <a:rPr lang="en-US" sz="2600" dirty="0">
                <a:solidFill>
                  <a:schemeClr val="tx1"/>
                </a:solidFill>
              </a:rPr>
              <a:t>R</a:t>
            </a:r>
            <a:r>
              <a:rPr lang="en-US" sz="2600" dirty="0" smtClean="0">
                <a:solidFill>
                  <a:schemeClr val="tx1"/>
                </a:solidFill>
              </a:rPr>
              <a:t>eview </a:t>
            </a:r>
            <a:r>
              <a:rPr lang="en-US" sz="2600" dirty="0">
                <a:solidFill>
                  <a:schemeClr val="tx1"/>
                </a:solidFill>
              </a:rPr>
              <a:t>salary levels </a:t>
            </a:r>
            <a:r>
              <a:rPr lang="en-US" sz="2600" dirty="0" smtClean="0">
                <a:solidFill>
                  <a:schemeClr val="tx1"/>
                </a:solidFill>
              </a:rPr>
              <a:t>&amp; make </a:t>
            </a:r>
            <a:r>
              <a:rPr lang="en-US" sz="2600" dirty="0">
                <a:solidFill>
                  <a:schemeClr val="tx1"/>
                </a:solidFill>
              </a:rPr>
              <a:t>recommendations to the board regarding salary adjustments. </a:t>
            </a:r>
            <a:endParaRPr lang="en-US" sz="2600" dirty="0" smtClean="0">
              <a:solidFill>
                <a:schemeClr val="tx1"/>
              </a:solidFill>
            </a:endParaRPr>
          </a:p>
          <a:p>
            <a:pPr lvl="1"/>
            <a:r>
              <a:rPr lang="en-US" sz="2600" dirty="0">
                <a:solidFill>
                  <a:schemeClr val="tx1"/>
                </a:solidFill>
              </a:rPr>
              <a:t>P</a:t>
            </a:r>
            <a:r>
              <a:rPr lang="en-US" sz="2600" dirty="0" smtClean="0">
                <a:solidFill>
                  <a:schemeClr val="tx1"/>
                </a:solidFill>
              </a:rPr>
              <a:t>articipate </a:t>
            </a:r>
            <a:r>
              <a:rPr lang="en-US" sz="2600" dirty="0">
                <a:solidFill>
                  <a:schemeClr val="tx1"/>
                </a:solidFill>
              </a:rPr>
              <a:t>in or review performance evaluations for the executive director/CEO. </a:t>
            </a:r>
            <a:endParaRPr lang="en-US" sz="2600" dirty="0" smtClean="0">
              <a:solidFill>
                <a:schemeClr val="tx1"/>
              </a:solidFill>
            </a:endParaRPr>
          </a:p>
          <a:p>
            <a:pPr lvl="1"/>
            <a:r>
              <a:rPr lang="en-US" sz="2600" dirty="0">
                <a:solidFill>
                  <a:schemeClr val="tx1"/>
                </a:solidFill>
              </a:rPr>
              <a:t>S</a:t>
            </a:r>
            <a:r>
              <a:rPr lang="en-US" sz="2600" dirty="0" smtClean="0">
                <a:solidFill>
                  <a:schemeClr val="tx1"/>
                </a:solidFill>
              </a:rPr>
              <a:t>erve </a:t>
            </a:r>
            <a:r>
              <a:rPr lang="en-US" sz="2600" dirty="0">
                <a:solidFill>
                  <a:schemeClr val="tx1"/>
                </a:solidFill>
              </a:rPr>
              <a:t>as liaison for employment related issues that </a:t>
            </a:r>
            <a:r>
              <a:rPr lang="en-US" sz="2600" dirty="0" smtClean="0">
                <a:solidFill>
                  <a:schemeClr val="tx1"/>
                </a:solidFill>
              </a:rPr>
              <a:t>arise</a:t>
            </a:r>
            <a:r>
              <a:rPr lang="en-US" sz="2600" dirty="0" smtClean="0">
                <a:solidFill>
                  <a:schemeClr val="tx1"/>
                </a:solidFill>
                <a:latin typeface="Tahoma" panose="020B0604030504040204" pitchFamily="34" charset="0"/>
                <a:ea typeface="Tahoma" panose="020B0604030504040204" pitchFamily="34" charset="0"/>
                <a:cs typeface="Tahoma" panose="020B0604030504040204" pitchFamily="34" charset="0"/>
              </a:rPr>
              <a:t>–</a:t>
            </a:r>
            <a:r>
              <a:rPr lang="en-US" sz="2600" dirty="0" smtClean="0">
                <a:solidFill>
                  <a:schemeClr val="tx1"/>
                </a:solidFill>
              </a:rPr>
              <a:t>for example, </a:t>
            </a:r>
            <a:r>
              <a:rPr lang="en-US" sz="2600" dirty="0">
                <a:solidFill>
                  <a:schemeClr val="tx1"/>
                </a:solidFill>
              </a:rPr>
              <a:t>a grievance filed by staff</a:t>
            </a:r>
            <a:r>
              <a:rPr lang="en-US" sz="2600" dirty="0" smtClean="0">
                <a:solidFill>
                  <a:schemeClr val="tx1"/>
                </a:solidFill>
              </a:rPr>
              <a:t>.</a:t>
            </a:r>
          </a:p>
          <a:p>
            <a:pPr marL="457200" lvl="1" indent="0">
              <a:buClr>
                <a:schemeClr val="accent2"/>
              </a:buClr>
              <a:buNone/>
            </a:pPr>
            <a:r>
              <a:rPr lang="en-US" sz="2600" dirty="0">
                <a:solidFill>
                  <a:schemeClr val="tx1"/>
                </a:solidFill>
              </a:rPr>
              <a:t>Human relations </a:t>
            </a:r>
            <a:r>
              <a:rPr lang="en-US" sz="2600" dirty="0" smtClean="0">
                <a:solidFill>
                  <a:schemeClr val="tx1"/>
                </a:solidFill>
              </a:rPr>
              <a:t>and general management experience </a:t>
            </a:r>
            <a:r>
              <a:rPr lang="en-US" sz="2600" dirty="0">
                <a:solidFill>
                  <a:schemeClr val="tx1"/>
                </a:solidFill>
              </a:rPr>
              <a:t>are helpful for members of this committee. </a:t>
            </a:r>
          </a:p>
          <a:p>
            <a:pPr lvl="1">
              <a:buClr>
                <a:schemeClr val="accent2"/>
              </a:buClr>
            </a:pPr>
            <a:endParaRPr lang="en-US" dirty="0">
              <a:solidFill>
                <a:schemeClr val="tx1"/>
              </a:solidFill>
            </a:endParaRPr>
          </a:p>
          <a:p>
            <a:pPr marL="0" indent="0">
              <a:buNone/>
            </a:pPr>
            <a:endParaRPr lang="en-US" dirty="0"/>
          </a:p>
          <a:p>
            <a:pPr marL="0" indent="0">
              <a:buNone/>
            </a:pPr>
            <a:endParaRPr lang="en-US" sz="200" dirty="0"/>
          </a:p>
        </p:txBody>
      </p:sp>
    </p:spTree>
    <p:extLst>
      <p:ext uri="{BB962C8B-B14F-4D97-AF65-F5344CB8AC3E}">
        <p14:creationId xmlns:p14="http://schemas.microsoft.com/office/powerpoint/2010/main" val="15677429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effectLst/>
              </a:rPr>
              <a:t>Typical </a:t>
            </a:r>
            <a:r>
              <a:rPr lang="en-US" dirty="0"/>
              <a:t>C</a:t>
            </a:r>
            <a:r>
              <a:rPr lang="en-US" dirty="0" smtClean="0">
                <a:effectLst/>
              </a:rPr>
              <a:t>ommittees Include—, </a:t>
            </a:r>
            <a:r>
              <a:rPr lang="en-US" sz="2400" dirty="0" smtClean="0">
                <a:effectLst/>
              </a:rPr>
              <a:t>cont’d. 2</a:t>
            </a:r>
            <a:endParaRPr lang="en-US" sz="2400" dirty="0">
              <a:effectLst/>
            </a:endParaRPr>
          </a:p>
        </p:txBody>
      </p:sp>
      <p:sp>
        <p:nvSpPr>
          <p:cNvPr id="4" name="Content Placeholder 3"/>
          <p:cNvSpPr>
            <a:spLocks noGrp="1"/>
          </p:cNvSpPr>
          <p:nvPr>
            <p:ph idx="1"/>
          </p:nvPr>
        </p:nvSpPr>
        <p:spPr>
          <a:xfrm>
            <a:off x="228600" y="1066800"/>
            <a:ext cx="8686800" cy="5181600"/>
          </a:xfrm>
        </p:spPr>
        <p:txBody>
          <a:bodyPr/>
          <a:lstStyle/>
          <a:p>
            <a:pPr marL="0" indent="0">
              <a:buNone/>
            </a:pPr>
            <a:r>
              <a:rPr lang="en-US" sz="2500" b="1" dirty="0" smtClean="0"/>
              <a:t>Finance</a:t>
            </a:r>
            <a:r>
              <a:rPr lang="en-US" sz="2500" dirty="0" smtClean="0"/>
              <a:t>—</a:t>
            </a:r>
            <a:r>
              <a:rPr lang="en-US" sz="2500" dirty="0"/>
              <a:t>R</a:t>
            </a:r>
            <a:r>
              <a:rPr lang="en-US" sz="2500" dirty="0" smtClean="0"/>
              <a:t>esponsible </a:t>
            </a:r>
            <a:r>
              <a:rPr lang="en-US" sz="2500" dirty="0"/>
              <a:t>for </a:t>
            </a:r>
            <a:r>
              <a:rPr lang="en-US" sz="2500" dirty="0" smtClean="0"/>
              <a:t>financial oversight &amp; policies.</a:t>
            </a:r>
          </a:p>
          <a:p>
            <a:r>
              <a:rPr lang="en-US" sz="2500" dirty="0" smtClean="0"/>
              <a:t>Develop </a:t>
            </a:r>
            <a:r>
              <a:rPr lang="en-US" sz="2500" dirty="0"/>
              <a:t>a sound </a:t>
            </a:r>
            <a:r>
              <a:rPr lang="en-US" sz="2500" dirty="0" smtClean="0"/>
              <a:t>budget</a:t>
            </a:r>
          </a:p>
          <a:p>
            <a:r>
              <a:rPr lang="en-US" sz="2500" dirty="0"/>
              <a:t>R</a:t>
            </a:r>
            <a:r>
              <a:rPr lang="en-US" sz="2500" dirty="0" smtClean="0"/>
              <a:t>eview </a:t>
            </a:r>
            <a:r>
              <a:rPr lang="en-US" sz="2500" dirty="0"/>
              <a:t>and </a:t>
            </a:r>
            <a:r>
              <a:rPr lang="en-US" sz="2500" dirty="0" smtClean="0"/>
              <a:t>approve budget updates</a:t>
            </a:r>
          </a:p>
          <a:p>
            <a:r>
              <a:rPr lang="en-US" sz="2500" dirty="0" smtClean="0"/>
              <a:t>Develop policy </a:t>
            </a:r>
            <a:r>
              <a:rPr lang="en-US" sz="2500" dirty="0"/>
              <a:t>regarding collection </a:t>
            </a:r>
            <a:r>
              <a:rPr lang="en-US" sz="2500" dirty="0" smtClean="0"/>
              <a:t>follow-up</a:t>
            </a:r>
          </a:p>
          <a:p>
            <a:r>
              <a:rPr lang="en-US" sz="2500" dirty="0"/>
              <a:t>R</a:t>
            </a:r>
            <a:r>
              <a:rPr lang="en-US" sz="2500" dirty="0" smtClean="0"/>
              <a:t>eview monthly </a:t>
            </a:r>
            <a:r>
              <a:rPr lang="en-US" sz="2500" dirty="0"/>
              <a:t>or quarterly financial </a:t>
            </a:r>
            <a:r>
              <a:rPr lang="en-US" sz="2500" dirty="0" smtClean="0"/>
              <a:t>reports</a:t>
            </a:r>
          </a:p>
          <a:p>
            <a:r>
              <a:rPr lang="en-US" sz="2500" dirty="0" smtClean="0"/>
              <a:t>Assure </a:t>
            </a:r>
            <a:r>
              <a:rPr lang="en-US" sz="2500" dirty="0"/>
              <a:t>that required filings are </a:t>
            </a:r>
            <a:r>
              <a:rPr lang="en-US" sz="2500" dirty="0" smtClean="0"/>
              <a:t>done </a:t>
            </a:r>
            <a:r>
              <a:rPr lang="en-US" sz="2500" dirty="0"/>
              <a:t>on a timely </a:t>
            </a:r>
            <a:r>
              <a:rPr lang="en-US" sz="2500" dirty="0" smtClean="0"/>
              <a:t>basis</a:t>
            </a:r>
          </a:p>
          <a:p>
            <a:r>
              <a:rPr lang="en-US" sz="2500" dirty="0" smtClean="0"/>
              <a:t>Establish </a:t>
            </a:r>
            <a:r>
              <a:rPr lang="en-US" sz="2500" dirty="0"/>
              <a:t>investment policy, banking and borrowing </a:t>
            </a:r>
            <a:r>
              <a:rPr lang="en-US" sz="2500" dirty="0" smtClean="0"/>
              <a:t>relationships.</a:t>
            </a:r>
          </a:p>
          <a:p>
            <a:pPr marL="0" indent="0">
              <a:buNone/>
            </a:pPr>
            <a:r>
              <a:rPr lang="en-US" sz="2400" dirty="0" smtClean="0">
                <a:solidFill>
                  <a:schemeClr val="tx1"/>
                </a:solidFill>
              </a:rPr>
              <a:t>Financial </a:t>
            </a:r>
            <a:r>
              <a:rPr lang="en-US" sz="2400" dirty="0">
                <a:solidFill>
                  <a:schemeClr val="tx1"/>
                </a:solidFill>
              </a:rPr>
              <a:t>skills are necessary here. Individuals in public accounting, banking and other areas of finance can be good candidates. This committee should also include the </a:t>
            </a:r>
            <a:r>
              <a:rPr lang="en-US" sz="2400" u="sng" dirty="0">
                <a:solidFill>
                  <a:schemeClr val="tx1"/>
                </a:solidFill>
              </a:rPr>
              <a:t>board treasurer</a:t>
            </a:r>
            <a:r>
              <a:rPr lang="en-US" sz="2400" dirty="0">
                <a:solidFill>
                  <a:schemeClr val="tx1"/>
                </a:solidFill>
              </a:rPr>
              <a:t>.</a:t>
            </a:r>
          </a:p>
          <a:p>
            <a:endParaRPr lang="en-US" dirty="0"/>
          </a:p>
          <a:p>
            <a:pPr marL="0" indent="0">
              <a:buNone/>
            </a:pPr>
            <a:endParaRPr lang="en-US" sz="200" dirty="0"/>
          </a:p>
        </p:txBody>
      </p:sp>
    </p:spTree>
    <p:extLst>
      <p:ext uri="{BB962C8B-B14F-4D97-AF65-F5344CB8AC3E}">
        <p14:creationId xmlns:p14="http://schemas.microsoft.com/office/powerpoint/2010/main" val="15570734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7696200" cy="792162"/>
          </a:xfrm>
        </p:spPr>
        <p:txBody>
          <a:bodyPr/>
          <a:lstStyle/>
          <a:p>
            <a:r>
              <a:rPr lang="en-US" dirty="0" smtClean="0">
                <a:effectLst/>
              </a:rPr>
              <a:t>Typical Committees Include—, </a:t>
            </a:r>
            <a:r>
              <a:rPr lang="en-US" sz="2400" dirty="0" smtClean="0">
                <a:effectLst/>
              </a:rPr>
              <a:t>cont’d. 3</a:t>
            </a:r>
            <a:endParaRPr lang="en-US" sz="2400" dirty="0">
              <a:effectLst/>
            </a:endParaRPr>
          </a:p>
        </p:txBody>
      </p:sp>
      <p:sp>
        <p:nvSpPr>
          <p:cNvPr id="4" name="Content Placeholder 3"/>
          <p:cNvSpPr>
            <a:spLocks noGrp="1"/>
          </p:cNvSpPr>
          <p:nvPr>
            <p:ph idx="1"/>
          </p:nvPr>
        </p:nvSpPr>
        <p:spPr>
          <a:xfrm>
            <a:off x="304800" y="990600"/>
            <a:ext cx="8610600" cy="4953000"/>
          </a:xfrm>
        </p:spPr>
        <p:txBody>
          <a:bodyPr/>
          <a:lstStyle/>
          <a:p>
            <a:pPr marL="0" indent="0">
              <a:buNone/>
            </a:pPr>
            <a:r>
              <a:rPr lang="en-US" b="1" dirty="0" smtClean="0"/>
              <a:t>Audit</a:t>
            </a:r>
            <a:r>
              <a:rPr lang="en-US" dirty="0" smtClean="0"/>
              <a:t>—responsible </a:t>
            </a:r>
            <a:r>
              <a:rPr lang="en-US" dirty="0"/>
              <a:t>for assuring that proper financial management is in place. </a:t>
            </a:r>
            <a:endParaRPr lang="en-US" dirty="0" smtClean="0"/>
          </a:p>
          <a:p>
            <a:pPr lvl="1"/>
            <a:r>
              <a:rPr lang="en-US" dirty="0" smtClean="0">
                <a:solidFill>
                  <a:schemeClr val="tx1"/>
                </a:solidFill>
              </a:rPr>
              <a:t>Hire</a:t>
            </a:r>
            <a:r>
              <a:rPr lang="en-US" dirty="0">
                <a:solidFill>
                  <a:schemeClr val="tx1"/>
                </a:solidFill>
              </a:rPr>
              <a:t>, evaluate, and interact with the independent </a:t>
            </a:r>
            <a:r>
              <a:rPr lang="en-US" dirty="0" smtClean="0">
                <a:solidFill>
                  <a:schemeClr val="tx1"/>
                </a:solidFill>
              </a:rPr>
              <a:t>auditors. </a:t>
            </a:r>
          </a:p>
          <a:p>
            <a:pPr lvl="1"/>
            <a:r>
              <a:rPr lang="en-US" dirty="0"/>
              <a:t>U</a:t>
            </a:r>
            <a:r>
              <a:rPr lang="en-US" dirty="0" smtClean="0">
                <a:solidFill>
                  <a:schemeClr val="tx1"/>
                </a:solidFill>
              </a:rPr>
              <a:t>nderstand </a:t>
            </a:r>
            <a:r>
              <a:rPr lang="en-US" dirty="0">
                <a:solidFill>
                  <a:schemeClr val="tx1"/>
                </a:solidFill>
              </a:rPr>
              <a:t>accounting issues including revenue recognition for your organization</a:t>
            </a:r>
            <a:r>
              <a:rPr lang="en-US" dirty="0" smtClean="0">
                <a:solidFill>
                  <a:schemeClr val="tx1"/>
                </a:solidFill>
              </a:rPr>
              <a:t>.</a:t>
            </a:r>
          </a:p>
          <a:p>
            <a:pPr lvl="1"/>
            <a:r>
              <a:rPr lang="en-US" dirty="0" smtClean="0">
                <a:solidFill>
                  <a:schemeClr val="tx1"/>
                </a:solidFill>
              </a:rPr>
              <a:t>This committee may monitor whistleblower and conflict-of-interest policies.</a:t>
            </a:r>
          </a:p>
          <a:p>
            <a:pPr marL="57150" indent="0">
              <a:buNone/>
            </a:pPr>
            <a:r>
              <a:rPr lang="en-US" dirty="0"/>
              <a:t>At least one member of the committee should have a strong accounting background. </a:t>
            </a:r>
          </a:p>
          <a:p>
            <a:pPr lvl="1"/>
            <a:endParaRPr lang="en-US" dirty="0" smtClean="0">
              <a:solidFill>
                <a:schemeClr val="tx1"/>
              </a:solidFill>
            </a:endParaRPr>
          </a:p>
          <a:p>
            <a:pPr>
              <a:buClr>
                <a:schemeClr val="tx1"/>
              </a:buClr>
            </a:pPr>
            <a:endParaRPr lang="en-US" dirty="0"/>
          </a:p>
          <a:p>
            <a:pPr marL="0" indent="0">
              <a:buClr>
                <a:schemeClr val="tx1"/>
              </a:buClr>
              <a:buNone/>
            </a:pPr>
            <a:endParaRPr lang="en-US" dirty="0"/>
          </a:p>
        </p:txBody>
      </p:sp>
    </p:spTree>
    <p:extLst>
      <p:ext uri="{BB962C8B-B14F-4D97-AF65-F5344CB8AC3E}">
        <p14:creationId xmlns:p14="http://schemas.microsoft.com/office/powerpoint/2010/main" val="34874723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effectLst/>
              </a:rPr>
              <a:t>Typical </a:t>
            </a:r>
            <a:r>
              <a:rPr lang="en-US" dirty="0"/>
              <a:t>C</a:t>
            </a:r>
            <a:r>
              <a:rPr lang="en-US" dirty="0" smtClean="0">
                <a:effectLst/>
              </a:rPr>
              <a:t>ommittees Include—, </a:t>
            </a:r>
            <a:r>
              <a:rPr lang="en-US" sz="2400" dirty="0" smtClean="0">
                <a:effectLst/>
              </a:rPr>
              <a:t>cont’d. 4</a:t>
            </a:r>
            <a:endParaRPr lang="en-US" sz="2400" dirty="0">
              <a:effectLst/>
            </a:endParaRPr>
          </a:p>
        </p:txBody>
      </p:sp>
      <p:sp>
        <p:nvSpPr>
          <p:cNvPr id="4" name="Content Placeholder 3"/>
          <p:cNvSpPr>
            <a:spLocks noGrp="1"/>
          </p:cNvSpPr>
          <p:nvPr>
            <p:ph idx="1"/>
          </p:nvPr>
        </p:nvSpPr>
        <p:spPr>
          <a:xfrm>
            <a:off x="228600" y="1066800"/>
            <a:ext cx="8610600" cy="4800600"/>
          </a:xfrm>
        </p:spPr>
        <p:txBody>
          <a:bodyPr/>
          <a:lstStyle/>
          <a:p>
            <a:pPr marL="0" indent="0">
              <a:buNone/>
            </a:pPr>
            <a:r>
              <a:rPr lang="en-US" b="1" dirty="0"/>
              <a:t>Long-Range Planning or </a:t>
            </a:r>
            <a:r>
              <a:rPr lang="en-US" b="1" dirty="0" smtClean="0"/>
              <a:t>Facilities</a:t>
            </a:r>
            <a:r>
              <a:rPr lang="en-US" dirty="0" smtClean="0"/>
              <a:t>—</a:t>
            </a:r>
            <a:r>
              <a:rPr lang="en-US" dirty="0"/>
              <a:t>I</a:t>
            </a:r>
            <a:r>
              <a:rPr lang="en-US" dirty="0" smtClean="0"/>
              <a:t>nvolved </a:t>
            </a:r>
            <a:r>
              <a:rPr lang="en-US" dirty="0"/>
              <a:t>in the long-range physical facilities </a:t>
            </a:r>
            <a:r>
              <a:rPr lang="en-US" dirty="0" smtClean="0"/>
              <a:t>requirements </a:t>
            </a:r>
            <a:r>
              <a:rPr lang="en-US" dirty="0"/>
              <a:t>of the organization. </a:t>
            </a:r>
            <a:endParaRPr lang="en-US" dirty="0" smtClean="0"/>
          </a:p>
          <a:p>
            <a:pPr lvl="1"/>
            <a:r>
              <a:rPr lang="en-US" dirty="0" smtClean="0">
                <a:solidFill>
                  <a:schemeClr val="tx1"/>
                </a:solidFill>
              </a:rPr>
              <a:t>Work with </a:t>
            </a:r>
            <a:r>
              <a:rPr lang="en-US" dirty="0">
                <a:solidFill>
                  <a:schemeClr val="tx1"/>
                </a:solidFill>
              </a:rPr>
              <a:t>other long-range issues such as strategic planning and assessment of the impact of new services that may be </a:t>
            </a:r>
            <a:r>
              <a:rPr lang="en-US" dirty="0" smtClean="0">
                <a:solidFill>
                  <a:schemeClr val="tx1"/>
                </a:solidFill>
              </a:rPr>
              <a:t>undertaken.</a:t>
            </a:r>
          </a:p>
          <a:p>
            <a:pPr marL="57150" indent="0">
              <a:buNone/>
            </a:pPr>
            <a:r>
              <a:rPr lang="en-US" dirty="0" smtClean="0">
                <a:solidFill>
                  <a:schemeClr val="tx1"/>
                </a:solidFill>
              </a:rPr>
              <a:t>If </a:t>
            </a:r>
            <a:r>
              <a:rPr lang="en-US" dirty="0">
                <a:solidFill>
                  <a:schemeClr val="tx1"/>
                </a:solidFill>
              </a:rPr>
              <a:t>the organization has or is planning to have substantial real property investments, it is important that committee members have skills in real property </a:t>
            </a:r>
            <a:r>
              <a:rPr lang="en-US" dirty="0" smtClean="0">
                <a:solidFill>
                  <a:schemeClr val="tx1"/>
                </a:solidFill>
              </a:rPr>
              <a:t>development &amp; management</a:t>
            </a:r>
            <a:r>
              <a:rPr lang="en-US" dirty="0">
                <a:solidFill>
                  <a:schemeClr val="tx1"/>
                </a:solidFill>
              </a:rPr>
              <a:t>.  </a:t>
            </a:r>
          </a:p>
          <a:p>
            <a:endParaRPr lang="en-US" dirty="0"/>
          </a:p>
          <a:p>
            <a:pPr marL="0" indent="0">
              <a:buNone/>
            </a:pPr>
            <a:endParaRPr lang="en-US" dirty="0"/>
          </a:p>
        </p:txBody>
      </p:sp>
    </p:spTree>
    <p:extLst>
      <p:ext uri="{BB962C8B-B14F-4D97-AF65-F5344CB8AC3E}">
        <p14:creationId xmlns:p14="http://schemas.microsoft.com/office/powerpoint/2010/main" val="7463076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792162"/>
          </a:xfrm>
        </p:spPr>
        <p:txBody>
          <a:bodyPr/>
          <a:lstStyle/>
          <a:p>
            <a:r>
              <a:rPr lang="en-US" dirty="0" smtClean="0">
                <a:effectLst/>
              </a:rPr>
              <a:t>Typical Committees Include—, </a:t>
            </a:r>
            <a:r>
              <a:rPr lang="en-US" sz="2400" dirty="0" smtClean="0">
                <a:effectLst/>
              </a:rPr>
              <a:t>cont’d. 5</a:t>
            </a:r>
            <a:endParaRPr lang="en-US" sz="2400" dirty="0">
              <a:effectLst/>
            </a:endParaRPr>
          </a:p>
        </p:txBody>
      </p:sp>
      <p:sp>
        <p:nvSpPr>
          <p:cNvPr id="4" name="Content Placeholder 3"/>
          <p:cNvSpPr>
            <a:spLocks noGrp="1"/>
          </p:cNvSpPr>
          <p:nvPr>
            <p:ph idx="1"/>
          </p:nvPr>
        </p:nvSpPr>
        <p:spPr>
          <a:xfrm>
            <a:off x="228600" y="990600"/>
            <a:ext cx="8610600" cy="5562600"/>
          </a:xfrm>
        </p:spPr>
        <p:txBody>
          <a:bodyPr/>
          <a:lstStyle/>
          <a:p>
            <a:pPr marL="0" indent="0">
              <a:buNone/>
            </a:pPr>
            <a:r>
              <a:rPr lang="en-US" b="1" dirty="0" smtClean="0"/>
              <a:t>Development/Fund-raising</a:t>
            </a:r>
            <a:r>
              <a:rPr lang="en-US" dirty="0" smtClean="0"/>
              <a:t>—focuses </a:t>
            </a:r>
            <a:r>
              <a:rPr lang="en-US" dirty="0"/>
              <a:t>on annual and long-range planning for fund-raising. </a:t>
            </a:r>
            <a:endParaRPr lang="en-US" dirty="0" smtClean="0"/>
          </a:p>
          <a:p>
            <a:pPr lvl="1"/>
            <a:r>
              <a:rPr lang="en-US" dirty="0" smtClean="0"/>
              <a:t>Plan s</a:t>
            </a:r>
            <a:r>
              <a:rPr lang="en-US" dirty="0" smtClean="0">
                <a:solidFill>
                  <a:schemeClr val="tx1"/>
                </a:solidFill>
              </a:rPr>
              <a:t>pecial </a:t>
            </a:r>
            <a:r>
              <a:rPr lang="en-US" dirty="0">
                <a:solidFill>
                  <a:schemeClr val="tx1"/>
                </a:solidFill>
              </a:rPr>
              <a:t>events, solicitations, capital campaigns and the </a:t>
            </a:r>
            <a:r>
              <a:rPr lang="en-US" dirty="0" smtClean="0">
                <a:solidFill>
                  <a:schemeClr val="tx1"/>
                </a:solidFill>
              </a:rPr>
              <a:t>like. </a:t>
            </a:r>
          </a:p>
          <a:p>
            <a:pPr lvl="1"/>
            <a:r>
              <a:rPr lang="en-US" dirty="0"/>
              <a:t>W</a:t>
            </a:r>
            <a:r>
              <a:rPr lang="en-US" dirty="0" smtClean="0">
                <a:solidFill>
                  <a:schemeClr val="tx1"/>
                </a:solidFill>
              </a:rPr>
              <a:t>ork </a:t>
            </a:r>
            <a:r>
              <a:rPr lang="en-US" dirty="0">
                <a:solidFill>
                  <a:schemeClr val="tx1"/>
                </a:solidFill>
              </a:rPr>
              <a:t>closely with the Finance Committee so that fund-raising is coordinated with budgeting.</a:t>
            </a:r>
          </a:p>
          <a:p>
            <a:pPr marL="57150" indent="0">
              <a:buNone/>
            </a:pPr>
            <a:r>
              <a:rPr lang="en-US" dirty="0" smtClean="0">
                <a:solidFill>
                  <a:schemeClr val="tx1"/>
                </a:solidFill>
              </a:rPr>
              <a:t>Training </a:t>
            </a:r>
            <a:r>
              <a:rPr lang="en-US" dirty="0">
                <a:solidFill>
                  <a:schemeClr val="tx1"/>
                </a:solidFill>
              </a:rPr>
              <a:t>and experience in fund-raising are valuable assets for members of this committee. Knowledge about planned giving and tax rules for </a:t>
            </a:r>
            <a:r>
              <a:rPr lang="en-US" dirty="0" smtClean="0">
                <a:solidFill>
                  <a:schemeClr val="tx1"/>
                </a:solidFill>
              </a:rPr>
              <a:t>donors is </a:t>
            </a:r>
            <a:r>
              <a:rPr lang="en-US" dirty="0">
                <a:solidFill>
                  <a:schemeClr val="tx1"/>
                </a:solidFill>
              </a:rPr>
              <a:t>also helpful.</a:t>
            </a:r>
          </a:p>
          <a:p>
            <a:endParaRPr lang="en-US" dirty="0"/>
          </a:p>
          <a:p>
            <a:pPr marL="0" indent="0">
              <a:buNone/>
            </a:pPr>
            <a:endParaRPr lang="en-US" dirty="0"/>
          </a:p>
        </p:txBody>
      </p:sp>
    </p:spTree>
    <p:extLst>
      <p:ext uri="{BB962C8B-B14F-4D97-AF65-F5344CB8AC3E}">
        <p14:creationId xmlns:p14="http://schemas.microsoft.com/office/powerpoint/2010/main" val="27277941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20000" cy="914400"/>
          </a:xfrm>
        </p:spPr>
        <p:txBody>
          <a:bodyPr/>
          <a:lstStyle/>
          <a:p>
            <a:r>
              <a:rPr lang="en-US" dirty="0">
                <a:effectLst/>
              </a:rPr>
              <a:t>Commitment of the </a:t>
            </a:r>
            <a:r>
              <a:rPr lang="en-US" dirty="0" smtClean="0">
                <a:effectLst/>
              </a:rPr>
              <a:t>Organization </a:t>
            </a:r>
            <a:r>
              <a:rPr lang="en-US" dirty="0">
                <a:effectLst/>
              </a:rPr>
              <a:t>to the </a:t>
            </a:r>
            <a:r>
              <a:rPr lang="en-US" dirty="0" smtClean="0">
                <a:effectLst/>
              </a:rPr>
              <a:t>Board</a:t>
            </a:r>
            <a:endParaRPr lang="en-US" dirty="0">
              <a:effectLst/>
            </a:endParaRPr>
          </a:p>
        </p:txBody>
      </p:sp>
      <p:sp>
        <p:nvSpPr>
          <p:cNvPr id="4" name="Content Placeholder 3"/>
          <p:cNvSpPr>
            <a:spLocks noGrp="1"/>
          </p:cNvSpPr>
          <p:nvPr>
            <p:ph idx="1"/>
          </p:nvPr>
        </p:nvSpPr>
        <p:spPr>
          <a:xfrm>
            <a:off x="304800" y="1219200"/>
            <a:ext cx="8686800" cy="3810000"/>
          </a:xfrm>
        </p:spPr>
        <p:txBody>
          <a:bodyPr/>
          <a:lstStyle/>
          <a:p>
            <a:pPr lvl="0"/>
            <a:r>
              <a:rPr lang="en-US" dirty="0"/>
              <a:t>Keep the board informed about program, </a:t>
            </a:r>
            <a:r>
              <a:rPr lang="en-US" dirty="0" smtClean="0"/>
              <a:t>financial, and personnel matters, and about key events.</a:t>
            </a:r>
            <a:endParaRPr lang="en-US" dirty="0"/>
          </a:p>
          <a:p>
            <a:pPr lvl="0"/>
            <a:r>
              <a:rPr lang="en-US" dirty="0"/>
              <a:t>Communicate board decisions to appropriate staff.</a:t>
            </a:r>
          </a:p>
          <a:p>
            <a:pPr lvl="0"/>
            <a:r>
              <a:rPr lang="en-US" dirty="0"/>
              <a:t>Implement budgets and policies approved by the board.</a:t>
            </a:r>
          </a:p>
          <a:p>
            <a:pPr lvl="0"/>
            <a:r>
              <a:rPr lang="en-US" dirty="0"/>
              <a:t>Respect the board members’ time and responsibilities.</a:t>
            </a:r>
          </a:p>
          <a:p>
            <a:pPr marL="0" indent="0">
              <a:buNone/>
            </a:pPr>
            <a:endParaRPr lang="en-US" sz="200"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772400" cy="914400"/>
          </a:xfrm>
        </p:spPr>
        <p:txBody>
          <a:bodyPr/>
          <a:lstStyle/>
          <a:p>
            <a:r>
              <a:rPr lang="en-US" dirty="0">
                <a:effectLst/>
              </a:rPr>
              <a:t>Commitment of the </a:t>
            </a:r>
            <a:r>
              <a:rPr lang="en-US" dirty="0" smtClean="0">
                <a:effectLst/>
              </a:rPr>
              <a:t>Board </a:t>
            </a:r>
            <a:r>
              <a:rPr lang="en-US" dirty="0">
                <a:effectLst/>
              </a:rPr>
              <a:t>M</a:t>
            </a:r>
            <a:r>
              <a:rPr lang="en-US" dirty="0" smtClean="0">
                <a:effectLst/>
              </a:rPr>
              <a:t>ember </a:t>
            </a:r>
            <a:r>
              <a:rPr lang="en-US" dirty="0">
                <a:effectLst/>
              </a:rPr>
              <a:t>to the </a:t>
            </a:r>
            <a:r>
              <a:rPr lang="en-US" dirty="0" smtClean="0">
                <a:effectLst/>
              </a:rPr>
              <a:t>Organization</a:t>
            </a:r>
            <a:endParaRPr lang="en-US" dirty="0">
              <a:effectLst/>
            </a:endParaRPr>
          </a:p>
        </p:txBody>
      </p:sp>
      <p:sp>
        <p:nvSpPr>
          <p:cNvPr id="4" name="Content Placeholder 3"/>
          <p:cNvSpPr>
            <a:spLocks noGrp="1"/>
          </p:cNvSpPr>
          <p:nvPr>
            <p:ph idx="1"/>
          </p:nvPr>
        </p:nvSpPr>
        <p:spPr>
          <a:xfrm>
            <a:off x="304800" y="1219200"/>
            <a:ext cx="8763000" cy="3886200"/>
          </a:xfrm>
        </p:spPr>
        <p:txBody>
          <a:bodyPr/>
          <a:lstStyle/>
          <a:p>
            <a:pPr lvl="0"/>
            <a:r>
              <a:rPr lang="en-US" dirty="0"/>
              <a:t>Attend and participate in all meetings to the extent possible.</a:t>
            </a:r>
          </a:p>
          <a:p>
            <a:pPr lvl="0"/>
            <a:r>
              <a:rPr lang="en-US" dirty="0"/>
              <a:t>Consider service on one or more committees.</a:t>
            </a:r>
          </a:p>
          <a:p>
            <a:pPr lvl="0"/>
            <a:r>
              <a:rPr lang="en-US" dirty="0"/>
              <a:t>Focus on policy and direction, not day-to-day operations of the organization.</a:t>
            </a:r>
          </a:p>
          <a:p>
            <a:pPr lvl="0"/>
            <a:r>
              <a:rPr lang="en-US" dirty="0"/>
              <a:t>Share all communications with the </a:t>
            </a:r>
            <a:r>
              <a:rPr lang="en-US" dirty="0" smtClean="0"/>
              <a:t>Executive Director/CEO and support that person </a:t>
            </a:r>
            <a:r>
              <a:rPr lang="en-US" dirty="0"/>
              <a:t>in the execution of his or her responsibilities.</a:t>
            </a:r>
          </a:p>
          <a:p>
            <a:pPr marL="0" indent="0">
              <a:buNone/>
            </a:pPr>
            <a:endParaRPr lang="en-US" sz="200"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36838"/>
            <a:ext cx="7696200" cy="792162"/>
          </a:xfrm>
        </p:spPr>
        <p:txBody>
          <a:bodyPr/>
          <a:lstStyle/>
          <a:p>
            <a:pPr algn="ctr"/>
            <a:r>
              <a:rPr lang="en-US" dirty="0" smtClean="0">
                <a:effectLst/>
              </a:rPr>
              <a:t>Board and Committee Roles and Responsibilities</a:t>
            </a:r>
            <a:endParaRPr lang="en-US" dirty="0">
              <a:effectLst/>
            </a:endParaRPr>
          </a:p>
        </p:txBody>
      </p:sp>
    </p:spTree>
    <p:extLst>
      <p:ext uri="{BB962C8B-B14F-4D97-AF65-F5344CB8AC3E}">
        <p14:creationId xmlns:p14="http://schemas.microsoft.com/office/powerpoint/2010/main" val="193899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74638"/>
            <a:ext cx="8077200" cy="792162"/>
          </a:xfrm>
        </p:spPr>
        <p:txBody>
          <a:bodyPr/>
          <a:lstStyle/>
          <a:p>
            <a:r>
              <a:rPr lang="en-US" dirty="0">
                <a:effectLst/>
              </a:rPr>
              <a:t>Commitment of the </a:t>
            </a:r>
            <a:r>
              <a:rPr lang="en-US" dirty="0" smtClean="0">
                <a:effectLst/>
              </a:rPr>
              <a:t>Board </a:t>
            </a:r>
            <a:r>
              <a:rPr lang="en-US" dirty="0">
                <a:effectLst/>
              </a:rPr>
              <a:t>M</a:t>
            </a:r>
            <a:r>
              <a:rPr lang="en-US" dirty="0" smtClean="0">
                <a:effectLst/>
              </a:rPr>
              <a:t>ember </a:t>
            </a:r>
            <a:r>
              <a:rPr lang="en-US" dirty="0">
                <a:effectLst/>
              </a:rPr>
              <a:t>to the O</a:t>
            </a:r>
            <a:r>
              <a:rPr lang="en-US" dirty="0" smtClean="0">
                <a:effectLst/>
              </a:rPr>
              <a:t>rganization, </a:t>
            </a:r>
            <a:r>
              <a:rPr lang="en-US" sz="2400" dirty="0" smtClean="0">
                <a:effectLst/>
              </a:rPr>
              <a:t>cont’d.</a:t>
            </a:r>
            <a:endParaRPr lang="en-US" sz="2400" dirty="0">
              <a:effectLst/>
            </a:endParaRPr>
          </a:p>
        </p:txBody>
      </p:sp>
      <p:sp>
        <p:nvSpPr>
          <p:cNvPr id="4" name="Content Placeholder 3"/>
          <p:cNvSpPr>
            <a:spLocks noGrp="1"/>
          </p:cNvSpPr>
          <p:nvPr>
            <p:ph idx="1"/>
          </p:nvPr>
        </p:nvSpPr>
        <p:spPr>
          <a:xfrm>
            <a:off x="228600" y="1219200"/>
            <a:ext cx="8686800" cy="4648200"/>
          </a:xfrm>
        </p:spPr>
        <p:txBody>
          <a:bodyPr/>
          <a:lstStyle/>
          <a:p>
            <a:pPr lvl="0"/>
            <a:r>
              <a:rPr lang="en-US" dirty="0"/>
              <a:t>Prepare by reviewing financial reports, </a:t>
            </a:r>
            <a:r>
              <a:rPr lang="en-US" dirty="0" smtClean="0"/>
              <a:t>requests </a:t>
            </a:r>
            <a:r>
              <a:rPr lang="en-US" dirty="0"/>
              <a:t>for policy development or revisions and other materials prior to board meetings.</a:t>
            </a:r>
          </a:p>
          <a:p>
            <a:pPr lvl="0"/>
            <a:r>
              <a:rPr lang="en-US" dirty="0"/>
              <a:t>Work from an agenda and submit topics for discussion in advance of the meeting whenever possible.</a:t>
            </a:r>
          </a:p>
          <a:p>
            <a:pPr lvl="0"/>
            <a:r>
              <a:rPr lang="en-US" dirty="0"/>
              <a:t>Avoid actual </a:t>
            </a:r>
            <a:r>
              <a:rPr lang="en-US" dirty="0" smtClean="0"/>
              <a:t>and potential conflicts </a:t>
            </a:r>
            <a:r>
              <a:rPr lang="en-US" dirty="0"/>
              <a:t>of interest or acts that could be interpreted as conflicts of </a:t>
            </a:r>
            <a:r>
              <a:rPr lang="en-US" dirty="0" smtClean="0"/>
              <a:t>interest.</a:t>
            </a:r>
          </a:p>
          <a:p>
            <a:pPr lvl="0"/>
            <a:r>
              <a:rPr lang="en-US" i="1" dirty="0"/>
              <a:t>Group </a:t>
            </a:r>
            <a:r>
              <a:rPr lang="en-US" i="1" dirty="0" smtClean="0"/>
              <a:t>discussion: </a:t>
            </a:r>
          </a:p>
          <a:p>
            <a:pPr lvl="1"/>
            <a:r>
              <a:rPr lang="en-US" dirty="0" smtClean="0"/>
              <a:t>How could you improve interaction between your board and staff? </a:t>
            </a:r>
            <a:endParaRPr lang="en-US" sz="200" dirty="0"/>
          </a:p>
        </p:txBody>
      </p:sp>
    </p:spTree>
    <p:extLst>
      <p:ext uri="{BB962C8B-B14F-4D97-AF65-F5344CB8AC3E}">
        <p14:creationId xmlns:p14="http://schemas.microsoft.com/office/powerpoint/2010/main" val="37351890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1066800"/>
          </a:xfrm>
        </p:spPr>
        <p:txBody>
          <a:bodyPr/>
          <a:lstStyle/>
          <a:p>
            <a:r>
              <a:rPr lang="en-US" dirty="0">
                <a:effectLst/>
              </a:rPr>
              <a:t>Board and Committee Roles and Responsibilities</a:t>
            </a:r>
          </a:p>
        </p:txBody>
      </p:sp>
      <p:sp>
        <p:nvSpPr>
          <p:cNvPr id="4" name="Content Placeholder 3"/>
          <p:cNvSpPr>
            <a:spLocks noGrp="1"/>
          </p:cNvSpPr>
          <p:nvPr>
            <p:ph idx="1"/>
          </p:nvPr>
        </p:nvSpPr>
        <p:spPr>
          <a:xfrm>
            <a:off x="304800" y="1295400"/>
            <a:ext cx="8305800" cy="3657600"/>
          </a:xfrm>
        </p:spPr>
        <p:txBody>
          <a:bodyPr/>
          <a:lstStyle/>
          <a:p>
            <a:r>
              <a:rPr lang="en-US" dirty="0" smtClean="0"/>
              <a:t>The board has a duty of care to the organization.</a:t>
            </a:r>
          </a:p>
          <a:p>
            <a:r>
              <a:rPr lang="en-US" dirty="0" smtClean="0"/>
              <a:t>What </a:t>
            </a:r>
            <a:r>
              <a:rPr lang="en-US" dirty="0"/>
              <a:t>are the skills and </a:t>
            </a:r>
            <a:r>
              <a:rPr lang="en-US" dirty="0" smtClean="0"/>
              <a:t>experiences </a:t>
            </a:r>
            <a:r>
              <a:rPr lang="en-US" dirty="0"/>
              <a:t>of </a:t>
            </a:r>
            <a:r>
              <a:rPr lang="en-US" dirty="0" smtClean="0"/>
              <a:t>your board members?</a:t>
            </a:r>
            <a:endParaRPr lang="en-US" dirty="0"/>
          </a:p>
          <a:p>
            <a:r>
              <a:rPr lang="en-US" dirty="0"/>
              <a:t>What active committees does your board have</a:t>
            </a:r>
            <a:r>
              <a:rPr lang="en-US" dirty="0" smtClean="0"/>
              <a:t>?</a:t>
            </a:r>
            <a:endParaRPr lang="en-US" dirty="0"/>
          </a:p>
          <a:p>
            <a:r>
              <a:rPr lang="en-US" dirty="0"/>
              <a:t>What is the relationship between the board and committees</a:t>
            </a:r>
            <a:r>
              <a:rPr lang="en-US" dirty="0" smtClean="0"/>
              <a:t>?</a:t>
            </a:r>
            <a:endParaRPr lang="en-US" dirty="0"/>
          </a:p>
          <a:p>
            <a:r>
              <a:rPr lang="en-US" dirty="0"/>
              <a:t>Have you been able to develop active board members with a good complement of skills</a:t>
            </a:r>
            <a:r>
              <a:rPr lang="en-US" dirty="0" smtClean="0"/>
              <a:t>?</a:t>
            </a:r>
          </a:p>
          <a:p>
            <a:endParaRPr lang="en-US" dirty="0"/>
          </a:p>
          <a:p>
            <a:endParaRPr lang="en-US" dirty="0"/>
          </a:p>
          <a:p>
            <a:pPr marL="0" indent="0">
              <a:buNone/>
            </a:pPr>
            <a:endParaRPr lang="en-US" sz="200"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228600"/>
            <a:ext cx="8763000" cy="1143000"/>
          </a:xfrm>
        </p:spPr>
        <p:txBody>
          <a:bodyPr/>
          <a:lstStyle/>
          <a:p>
            <a:r>
              <a:rPr lang="en-US" sz="3000" dirty="0" smtClean="0">
                <a:effectLst/>
              </a:rPr>
              <a:t>The Organization </a:t>
            </a:r>
            <a:r>
              <a:rPr lang="en-US" sz="3000" dirty="0">
                <a:effectLst/>
              </a:rPr>
              <a:t>and I</a:t>
            </a:r>
            <a:r>
              <a:rPr lang="en-US" sz="3000" dirty="0" smtClean="0">
                <a:effectLst/>
              </a:rPr>
              <a:t>ts </a:t>
            </a:r>
            <a:r>
              <a:rPr lang="en-US" sz="3000" dirty="0">
                <a:effectLst/>
              </a:rPr>
              <a:t>B</a:t>
            </a:r>
            <a:r>
              <a:rPr lang="en-US" sz="3000" dirty="0" smtClean="0">
                <a:effectLst/>
              </a:rPr>
              <a:t>oard </a:t>
            </a:r>
            <a:r>
              <a:rPr lang="en-US" sz="3000" dirty="0">
                <a:effectLst/>
              </a:rPr>
              <a:t>M</a:t>
            </a:r>
            <a:r>
              <a:rPr lang="en-US" sz="3000" dirty="0" smtClean="0">
                <a:effectLst/>
              </a:rPr>
              <a:t>ust </a:t>
            </a:r>
            <a:r>
              <a:rPr lang="en-US" sz="3000" dirty="0">
                <a:effectLst/>
              </a:rPr>
              <a:t>C</a:t>
            </a:r>
            <a:r>
              <a:rPr lang="en-US" sz="3000" dirty="0" smtClean="0">
                <a:effectLst/>
              </a:rPr>
              <a:t>learly </a:t>
            </a:r>
            <a:r>
              <a:rPr lang="en-US" sz="3000" dirty="0">
                <a:effectLst/>
              </a:rPr>
              <a:t>U</a:t>
            </a:r>
            <a:r>
              <a:rPr lang="en-US" sz="3000" dirty="0" smtClean="0">
                <a:effectLst/>
              </a:rPr>
              <a:t>nderstand </a:t>
            </a:r>
            <a:r>
              <a:rPr lang="en-US" sz="3000" dirty="0">
                <a:effectLst/>
              </a:rPr>
              <a:t>R</a:t>
            </a:r>
            <a:r>
              <a:rPr lang="en-US" sz="3000" dirty="0" smtClean="0">
                <a:effectLst/>
              </a:rPr>
              <a:t>esponsibilities </a:t>
            </a:r>
            <a:r>
              <a:rPr lang="en-US" sz="3000" dirty="0">
                <a:effectLst/>
              </a:rPr>
              <a:t>of the B</a:t>
            </a:r>
            <a:r>
              <a:rPr lang="en-US" sz="3000" dirty="0" smtClean="0">
                <a:effectLst/>
              </a:rPr>
              <a:t>oard </a:t>
            </a:r>
            <a:endParaRPr lang="en-US" sz="3000" dirty="0">
              <a:effectLst/>
            </a:endParaRPr>
          </a:p>
        </p:txBody>
      </p:sp>
      <p:sp>
        <p:nvSpPr>
          <p:cNvPr id="4" name="Content Placeholder 3"/>
          <p:cNvSpPr>
            <a:spLocks noGrp="1"/>
          </p:cNvSpPr>
          <p:nvPr>
            <p:ph idx="1"/>
          </p:nvPr>
        </p:nvSpPr>
        <p:spPr>
          <a:xfrm>
            <a:off x="304800" y="1447800"/>
            <a:ext cx="8686800" cy="4800600"/>
          </a:xfrm>
        </p:spPr>
        <p:txBody>
          <a:bodyPr/>
          <a:lstStyle/>
          <a:p>
            <a:r>
              <a:rPr lang="en-US" dirty="0"/>
              <a:t>The board </a:t>
            </a:r>
            <a:r>
              <a:rPr lang="en-US" dirty="0" smtClean="0"/>
              <a:t>is responsible for evaluating and approving policies, and verifying whether there are procedures in place to be sure these policies, and other compliance requirements, are being followed.</a:t>
            </a:r>
          </a:p>
          <a:p>
            <a:r>
              <a:rPr lang="en-US" dirty="0" smtClean="0"/>
              <a:t>The </a:t>
            </a:r>
            <a:r>
              <a:rPr lang="en-US" dirty="0"/>
              <a:t>board needs to regularly review t</a:t>
            </a:r>
            <a:r>
              <a:rPr lang="en-US" dirty="0" smtClean="0"/>
              <a:t>he organization’s operations.</a:t>
            </a:r>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76200"/>
            <a:ext cx="9067800" cy="1371600"/>
          </a:xfrm>
        </p:spPr>
        <p:txBody>
          <a:bodyPr/>
          <a:lstStyle/>
          <a:p>
            <a:r>
              <a:rPr lang="en-US" sz="3000" dirty="0" smtClean="0">
                <a:effectLst/>
              </a:rPr>
              <a:t>Organization </a:t>
            </a:r>
            <a:r>
              <a:rPr lang="en-US" sz="3000" dirty="0">
                <a:effectLst/>
              </a:rPr>
              <a:t>and Its Board Must Clearly Understand Responsibilities of the </a:t>
            </a:r>
            <a:r>
              <a:rPr lang="en-US" sz="3000" dirty="0" smtClean="0">
                <a:effectLst/>
              </a:rPr>
              <a:t>Board, </a:t>
            </a:r>
            <a:r>
              <a:rPr lang="en-US" sz="2400" dirty="0" smtClean="0">
                <a:effectLst/>
              </a:rPr>
              <a:t>cont’d. </a:t>
            </a:r>
            <a:endParaRPr lang="en-US" sz="2400" dirty="0">
              <a:effectLst/>
            </a:endParaRPr>
          </a:p>
        </p:txBody>
      </p:sp>
      <p:sp>
        <p:nvSpPr>
          <p:cNvPr id="4" name="Content Placeholder 3"/>
          <p:cNvSpPr>
            <a:spLocks noGrp="1"/>
          </p:cNvSpPr>
          <p:nvPr>
            <p:ph idx="1"/>
          </p:nvPr>
        </p:nvSpPr>
        <p:spPr>
          <a:xfrm>
            <a:off x="228600" y="1371600"/>
            <a:ext cx="8686800" cy="5029200"/>
          </a:xfrm>
        </p:spPr>
        <p:txBody>
          <a:bodyPr/>
          <a:lstStyle/>
          <a:p>
            <a:r>
              <a:rPr lang="en-US" dirty="0"/>
              <a:t>The board is responsible for the relationship to the community that it serves. </a:t>
            </a:r>
            <a:endParaRPr lang="en-US" dirty="0" smtClean="0"/>
          </a:p>
          <a:p>
            <a:r>
              <a:rPr lang="en-US" dirty="0" smtClean="0"/>
              <a:t>Board </a:t>
            </a:r>
            <a:r>
              <a:rPr lang="en-US" dirty="0"/>
              <a:t>members must understand the need for services and advocacy in the community, </a:t>
            </a:r>
            <a:r>
              <a:rPr lang="en-US" dirty="0" smtClean="0"/>
              <a:t>and the </a:t>
            </a:r>
            <a:r>
              <a:rPr lang="en-US" dirty="0"/>
              <a:t>nature of services and advocacy offered, including priority of services to be delivered and advocacy to be undertaken.  </a:t>
            </a:r>
          </a:p>
          <a:p>
            <a:r>
              <a:rPr lang="en-US" dirty="0" smtClean="0"/>
              <a:t>The </a:t>
            </a:r>
            <a:r>
              <a:rPr lang="en-US" dirty="0"/>
              <a:t>board should be aware of policies regarding payment for services through grants, contracts, fees, etc</a:t>
            </a:r>
            <a:r>
              <a:rPr lang="en-US" dirty="0" smtClean="0"/>
              <a:t>., </a:t>
            </a:r>
            <a:r>
              <a:rPr lang="en-US" dirty="0"/>
              <a:t>and collection policies as well.</a:t>
            </a:r>
          </a:p>
          <a:p>
            <a:pPr marL="0" indent="0">
              <a:buNone/>
            </a:pPr>
            <a:endParaRPr lang="en-US" sz="200" dirty="0"/>
          </a:p>
        </p:txBody>
      </p:sp>
    </p:spTree>
    <p:extLst>
      <p:ext uri="{BB962C8B-B14F-4D97-AF65-F5344CB8AC3E}">
        <p14:creationId xmlns:p14="http://schemas.microsoft.com/office/powerpoint/2010/main" val="33166763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52400"/>
            <a:ext cx="8991600" cy="1371600"/>
          </a:xfrm>
        </p:spPr>
        <p:txBody>
          <a:bodyPr/>
          <a:lstStyle/>
          <a:p>
            <a:r>
              <a:rPr lang="en-US" sz="2800" dirty="0">
                <a:effectLst/>
              </a:rPr>
              <a:t>The Organization and Its Board Must Clearly Understand Responsibilities of the </a:t>
            </a:r>
            <a:r>
              <a:rPr lang="en-US" sz="2800" dirty="0" smtClean="0">
                <a:effectLst/>
              </a:rPr>
              <a:t>Board, </a:t>
            </a:r>
            <a:r>
              <a:rPr lang="en-US" sz="2000" dirty="0" smtClean="0">
                <a:effectLst/>
              </a:rPr>
              <a:t>cont’d. 2 </a:t>
            </a:r>
            <a:endParaRPr lang="en-US" sz="2400" dirty="0">
              <a:effectLst/>
            </a:endParaRPr>
          </a:p>
        </p:txBody>
      </p:sp>
      <p:sp>
        <p:nvSpPr>
          <p:cNvPr id="4" name="Content Placeholder 3"/>
          <p:cNvSpPr>
            <a:spLocks noGrp="1"/>
          </p:cNvSpPr>
          <p:nvPr>
            <p:ph idx="1"/>
          </p:nvPr>
        </p:nvSpPr>
        <p:spPr>
          <a:xfrm>
            <a:off x="228600" y="1371600"/>
            <a:ext cx="8686800" cy="5029200"/>
          </a:xfrm>
        </p:spPr>
        <p:txBody>
          <a:bodyPr/>
          <a:lstStyle/>
          <a:p>
            <a:r>
              <a:rPr lang="en-US" dirty="0"/>
              <a:t>The </a:t>
            </a:r>
            <a:r>
              <a:rPr lang="en-US" dirty="0" smtClean="0"/>
              <a:t>board has specific responsibilities for compensation of the executive director/CEO. </a:t>
            </a:r>
          </a:p>
          <a:p>
            <a:r>
              <a:rPr lang="en-US" dirty="0" smtClean="0"/>
              <a:t>The board must be involved in the review of compensation for the Executive Director/CEO and possibly for other senior management staff.</a:t>
            </a:r>
          </a:p>
          <a:p>
            <a:r>
              <a:rPr lang="en-US" dirty="0" smtClean="0"/>
              <a:t>The </a:t>
            </a:r>
            <a:r>
              <a:rPr lang="en-US" dirty="0"/>
              <a:t>board is responsible for financial direction including assessment of budgets and review of financial activities.</a:t>
            </a:r>
          </a:p>
          <a:p>
            <a:pPr marL="0" indent="0">
              <a:buNone/>
            </a:pPr>
            <a:endParaRPr lang="en-US" sz="200" dirty="0"/>
          </a:p>
        </p:txBody>
      </p:sp>
    </p:spTree>
    <p:extLst>
      <p:ext uri="{BB962C8B-B14F-4D97-AF65-F5344CB8AC3E}">
        <p14:creationId xmlns:p14="http://schemas.microsoft.com/office/powerpoint/2010/main" val="11105856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8839200" cy="1371600"/>
          </a:xfrm>
        </p:spPr>
        <p:txBody>
          <a:bodyPr/>
          <a:lstStyle/>
          <a:p>
            <a:r>
              <a:rPr lang="en-US" sz="2800" dirty="0">
                <a:effectLst/>
              </a:rPr>
              <a:t>The Organization and Its Board Must Clearly Understand Responsibilities of the </a:t>
            </a:r>
            <a:r>
              <a:rPr lang="en-US" sz="2800" dirty="0" smtClean="0">
                <a:effectLst/>
              </a:rPr>
              <a:t>Board, </a:t>
            </a:r>
            <a:r>
              <a:rPr lang="en-US" sz="2000" dirty="0" smtClean="0">
                <a:effectLst/>
              </a:rPr>
              <a:t>cont’d. 3</a:t>
            </a:r>
            <a:endParaRPr lang="en-US" sz="2000" dirty="0">
              <a:effectLst/>
            </a:endParaRPr>
          </a:p>
        </p:txBody>
      </p:sp>
      <p:sp>
        <p:nvSpPr>
          <p:cNvPr id="4" name="Content Placeholder 3"/>
          <p:cNvSpPr>
            <a:spLocks noGrp="1"/>
          </p:cNvSpPr>
          <p:nvPr>
            <p:ph idx="1"/>
          </p:nvPr>
        </p:nvSpPr>
        <p:spPr>
          <a:xfrm>
            <a:off x="228600" y="1371600"/>
            <a:ext cx="8686800" cy="5029200"/>
          </a:xfrm>
        </p:spPr>
        <p:txBody>
          <a:bodyPr/>
          <a:lstStyle/>
          <a:p>
            <a:r>
              <a:rPr lang="en-US" dirty="0"/>
              <a:t>The board is responsible for the board. The present and proposed operations of the organization dictate the skills necessary to develop and maintain a proper direction for the organization. The board needs appropriate skills and commitment to guide the organization and that may mean recruitment of additional board members. </a:t>
            </a:r>
            <a:endParaRPr lang="en-US" dirty="0" smtClean="0"/>
          </a:p>
          <a:p>
            <a:r>
              <a:rPr lang="en-US" dirty="0" smtClean="0"/>
              <a:t>The </a:t>
            </a:r>
            <a:r>
              <a:rPr lang="en-US" dirty="0"/>
              <a:t>board should assess its own strengths in each key operating area.</a:t>
            </a:r>
            <a:endParaRPr lang="en-US" sz="200" dirty="0"/>
          </a:p>
        </p:txBody>
      </p:sp>
    </p:spTree>
    <p:extLst>
      <p:ext uri="{BB962C8B-B14F-4D97-AF65-F5344CB8AC3E}">
        <p14:creationId xmlns:p14="http://schemas.microsoft.com/office/powerpoint/2010/main" val="28922223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effectLst/>
              </a:rPr>
              <a:t>Does the board have expertise </a:t>
            </a:r>
            <a:r>
              <a:rPr lang="en-US" dirty="0" smtClean="0">
                <a:effectLst/>
              </a:rPr>
              <a:t>in—</a:t>
            </a:r>
            <a:endParaRPr lang="en-US" dirty="0">
              <a:effectLst/>
            </a:endParaRPr>
          </a:p>
        </p:txBody>
      </p:sp>
      <p:sp>
        <p:nvSpPr>
          <p:cNvPr id="4" name="Content Placeholder 3"/>
          <p:cNvSpPr>
            <a:spLocks noGrp="1"/>
          </p:cNvSpPr>
          <p:nvPr>
            <p:ph idx="1"/>
          </p:nvPr>
        </p:nvSpPr>
        <p:spPr/>
        <p:txBody>
          <a:bodyPr/>
          <a:lstStyle/>
          <a:p>
            <a:pPr lvl="0"/>
            <a:r>
              <a:rPr lang="en-US" dirty="0" smtClean="0"/>
              <a:t>Services?</a:t>
            </a:r>
            <a:endParaRPr lang="en-US" dirty="0"/>
          </a:p>
          <a:p>
            <a:pPr lvl="0"/>
            <a:r>
              <a:rPr lang="en-US" dirty="0" smtClean="0"/>
              <a:t>Marketing?</a:t>
            </a:r>
            <a:endParaRPr lang="en-US" dirty="0"/>
          </a:p>
          <a:p>
            <a:pPr lvl="0"/>
            <a:r>
              <a:rPr lang="en-US" dirty="0"/>
              <a:t>F</a:t>
            </a:r>
            <a:r>
              <a:rPr lang="en-US" dirty="0" smtClean="0"/>
              <a:t>und-raising?</a:t>
            </a:r>
            <a:endParaRPr lang="en-US" dirty="0"/>
          </a:p>
          <a:p>
            <a:pPr lvl="0"/>
            <a:r>
              <a:rPr lang="en-US" dirty="0" smtClean="0"/>
              <a:t>Finance?</a:t>
            </a:r>
            <a:endParaRPr lang="en-US" dirty="0"/>
          </a:p>
          <a:p>
            <a:pPr lvl="0"/>
            <a:r>
              <a:rPr lang="en-US" dirty="0" smtClean="0"/>
              <a:t>Law?</a:t>
            </a:r>
            <a:endParaRPr lang="en-US" dirty="0"/>
          </a:p>
          <a:p>
            <a:pPr lvl="0"/>
            <a:r>
              <a:rPr lang="en-US" dirty="0"/>
              <a:t>H</a:t>
            </a:r>
            <a:r>
              <a:rPr lang="en-US" dirty="0" smtClean="0"/>
              <a:t>uman relations?</a:t>
            </a:r>
            <a:endParaRPr lang="en-US" dirty="0"/>
          </a:p>
          <a:p>
            <a:pPr lvl="0"/>
            <a:r>
              <a:rPr lang="en-US" dirty="0" smtClean="0"/>
              <a:t>Technology?</a:t>
            </a:r>
            <a:endParaRPr lang="en-US" dirty="0"/>
          </a:p>
          <a:p>
            <a:pPr marL="0" indent="0">
              <a:buNone/>
            </a:pPr>
            <a:endParaRPr lang="en-US" sz="200"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76200"/>
            <a:ext cx="7696200" cy="990600"/>
          </a:xfrm>
        </p:spPr>
        <p:txBody>
          <a:bodyPr/>
          <a:lstStyle/>
          <a:p>
            <a:r>
              <a:rPr lang="en-US" dirty="0">
                <a:effectLst/>
              </a:rPr>
              <a:t>Does the organization provide the board </a:t>
            </a:r>
            <a:r>
              <a:rPr lang="en-US" dirty="0" smtClean="0">
                <a:effectLst/>
              </a:rPr>
              <a:t>with—</a:t>
            </a:r>
            <a:endParaRPr lang="en-US" dirty="0">
              <a:effectLst/>
            </a:endParaRPr>
          </a:p>
        </p:txBody>
      </p:sp>
      <p:sp>
        <p:nvSpPr>
          <p:cNvPr id="4" name="Content Placeholder 3"/>
          <p:cNvSpPr>
            <a:spLocks noGrp="1"/>
          </p:cNvSpPr>
          <p:nvPr>
            <p:ph idx="1"/>
          </p:nvPr>
        </p:nvSpPr>
        <p:spPr>
          <a:xfrm>
            <a:off x="304800" y="1066800"/>
            <a:ext cx="8839200" cy="4876800"/>
          </a:xfrm>
        </p:spPr>
        <p:txBody>
          <a:bodyPr/>
          <a:lstStyle/>
          <a:p>
            <a:pPr lvl="0"/>
            <a:r>
              <a:rPr lang="en-US" dirty="0" smtClean="0"/>
              <a:t>Orientation </a:t>
            </a:r>
            <a:r>
              <a:rPr lang="en-US" dirty="0"/>
              <a:t>for new members?</a:t>
            </a:r>
          </a:p>
          <a:p>
            <a:pPr lvl="0"/>
            <a:r>
              <a:rPr lang="en-US" dirty="0" smtClean="0"/>
              <a:t>Regular in-service training?  </a:t>
            </a:r>
          </a:p>
          <a:p>
            <a:pPr lvl="0"/>
            <a:r>
              <a:rPr lang="en-US" dirty="0" smtClean="0"/>
              <a:t>An outline of board operations and procedures?</a:t>
            </a:r>
          </a:p>
          <a:p>
            <a:pPr lvl="0"/>
            <a:r>
              <a:rPr lang="en-US" dirty="0" smtClean="0"/>
              <a:t>Charting Impact—tool for strategic evaluation by board</a:t>
            </a:r>
          </a:p>
          <a:p>
            <a:pPr lvl="1"/>
            <a:r>
              <a:rPr lang="en-US" dirty="0" smtClean="0">
                <a:hlinkClick r:id="rId3"/>
              </a:rPr>
              <a:t>http://www.independentsector.org/charting_impact</a:t>
            </a:r>
            <a:endParaRPr lang="en-US" dirty="0" smtClean="0"/>
          </a:p>
          <a:p>
            <a:pPr marL="971550" lvl="1" indent="-514350">
              <a:buFont typeface="+mj-lt"/>
              <a:buAutoNum type="arabicPeriod"/>
            </a:pPr>
            <a:r>
              <a:rPr lang="en-US" sz="2400" dirty="0" smtClean="0"/>
              <a:t>What is your organization aiming to accomplish?</a:t>
            </a:r>
          </a:p>
          <a:p>
            <a:pPr marL="971550" lvl="1" indent="-514350">
              <a:buFont typeface="+mj-lt"/>
              <a:buAutoNum type="arabicPeriod"/>
            </a:pPr>
            <a:r>
              <a:rPr lang="en-US" sz="2400" dirty="0" smtClean="0"/>
              <a:t>What are your strategies for making this happen?</a:t>
            </a:r>
          </a:p>
          <a:p>
            <a:pPr marL="971550" lvl="1" indent="-514350">
              <a:buFont typeface="+mj-lt"/>
              <a:buAutoNum type="arabicPeriod"/>
            </a:pPr>
            <a:r>
              <a:rPr lang="en-US" sz="2400" dirty="0" smtClean="0"/>
              <a:t>What are your organization’s capabilities for doing this?</a:t>
            </a:r>
          </a:p>
          <a:p>
            <a:pPr marL="971550" lvl="1" indent="-514350">
              <a:buFont typeface="+mj-lt"/>
              <a:buAutoNum type="arabicPeriod"/>
            </a:pPr>
            <a:r>
              <a:rPr lang="en-US" sz="2400" dirty="0" smtClean="0"/>
              <a:t>How will your organization know you are making progress?</a:t>
            </a:r>
          </a:p>
          <a:p>
            <a:pPr marL="971550" lvl="1" indent="-514350">
              <a:buFont typeface="+mj-lt"/>
              <a:buAutoNum type="arabicPeriod"/>
            </a:pPr>
            <a:r>
              <a:rPr lang="en-US" sz="2400" dirty="0" smtClean="0"/>
              <a:t>What have and haven’t you accomplished so far?</a:t>
            </a:r>
          </a:p>
          <a:p>
            <a:pPr marL="457200" lvl="1" indent="0">
              <a:buNone/>
            </a:pPr>
            <a:endParaRPr lang="en-US" dirty="0"/>
          </a:p>
          <a:p>
            <a:pPr marL="0" indent="0">
              <a:buNone/>
            </a:pPr>
            <a:endParaRPr lang="en-US" sz="200"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15713</TotalTime>
  <Words>1328</Words>
  <Application>Microsoft Office PowerPoint</Application>
  <PresentationFormat>On-screen Show (4:3)</PresentationFormat>
  <Paragraphs>124</Paragraphs>
  <Slides>21</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Arial Rounded MT Bold</vt:lpstr>
      <vt:lpstr>Tahoma</vt:lpstr>
      <vt:lpstr>Default Design</vt:lpstr>
      <vt:lpstr>Financial Management:  Workshop for CILs…Regulations and Beyond  Baltimore, Maryland May 25-27, 2016  </vt:lpstr>
      <vt:lpstr>Board and Committee Roles and Responsibilities</vt:lpstr>
      <vt:lpstr>Board and Committee Roles and Responsibilities</vt:lpstr>
      <vt:lpstr>The Organization and Its Board Must Clearly Understand Responsibilities of the Board </vt:lpstr>
      <vt:lpstr>Organization and Its Board Must Clearly Understand Responsibilities of the Board, cont’d. </vt:lpstr>
      <vt:lpstr>The Organization and Its Board Must Clearly Understand Responsibilities of the Board, cont’d. 2 </vt:lpstr>
      <vt:lpstr>The Organization and Its Board Must Clearly Understand Responsibilities of the Board, cont’d. 3</vt:lpstr>
      <vt:lpstr>Does the board have expertise in—</vt:lpstr>
      <vt:lpstr>Does the organization provide the board with—</vt:lpstr>
      <vt:lpstr>Committee Development &amp; Responsibilities</vt:lpstr>
      <vt:lpstr>Committee Participation and Role of the Committees</vt:lpstr>
      <vt:lpstr>Typical Committees Include—</vt:lpstr>
      <vt:lpstr>Typical Committees Include—, cont’d.</vt:lpstr>
      <vt:lpstr>Typical Committees Include—, cont’d. 2</vt:lpstr>
      <vt:lpstr>Typical Committees Include—, cont’d. 3</vt:lpstr>
      <vt:lpstr>Typical Committees Include—, cont’d. 4</vt:lpstr>
      <vt:lpstr>Typical Committees Include—, cont’d. 5</vt:lpstr>
      <vt:lpstr>Commitment of the Organization to the Board</vt:lpstr>
      <vt:lpstr>Commitment of the Board Member to the Organization</vt:lpstr>
      <vt:lpstr>Commitment of the Board Member to the Organization, cont’d.</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Carol Eubanks</cp:lastModifiedBy>
  <cp:revision>570</cp:revision>
  <cp:lastPrinted>2016-04-22T12:50:10Z</cp:lastPrinted>
  <dcterms:created xsi:type="dcterms:W3CDTF">2011-01-05T14:17:40Z</dcterms:created>
  <dcterms:modified xsi:type="dcterms:W3CDTF">2016-06-15T13:09:03Z</dcterms:modified>
</cp:coreProperties>
</file>