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0" r:id="rId2"/>
    <p:sldId id="657" r:id="rId3"/>
    <p:sldId id="571" r:id="rId4"/>
    <p:sldId id="570" r:id="rId5"/>
    <p:sldId id="572" r:id="rId6"/>
    <p:sldId id="573" r:id="rId7"/>
    <p:sldId id="574" r:id="rId8"/>
    <p:sldId id="575" r:id="rId9"/>
    <p:sldId id="577" r:id="rId10"/>
    <p:sldId id="578" r:id="rId11"/>
    <p:sldId id="579" r:id="rId12"/>
    <p:sldId id="580" r:id="rId13"/>
    <p:sldId id="318"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dirty="0"/>
          </a:p>
        </p:txBody>
      </p:sp>
    </p:spTree>
    <p:extLst>
      <p:ext uri="{BB962C8B-B14F-4D97-AF65-F5344CB8AC3E}">
        <p14:creationId xmlns:p14="http://schemas.microsoft.com/office/powerpoint/2010/main" val="778109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dirty="0"/>
          </a:p>
        </p:txBody>
      </p:sp>
    </p:spTree>
    <p:extLst>
      <p:ext uri="{BB962C8B-B14F-4D97-AF65-F5344CB8AC3E}">
        <p14:creationId xmlns:p14="http://schemas.microsoft.com/office/powerpoint/2010/main" val="189650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1303818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2960307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421817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1513595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7</a:t>
            </a:fld>
            <a:endParaRPr lang="en-US" dirty="0"/>
          </a:p>
        </p:txBody>
      </p:sp>
    </p:spTree>
    <p:extLst>
      <p:ext uri="{BB962C8B-B14F-4D97-AF65-F5344CB8AC3E}">
        <p14:creationId xmlns:p14="http://schemas.microsoft.com/office/powerpoint/2010/main" val="570666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dirty="0"/>
          </a:p>
        </p:txBody>
      </p:sp>
    </p:spTree>
    <p:extLst>
      <p:ext uri="{BB962C8B-B14F-4D97-AF65-F5344CB8AC3E}">
        <p14:creationId xmlns:p14="http://schemas.microsoft.com/office/powerpoint/2010/main" val="1673403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9</a:t>
            </a:fld>
            <a:endParaRPr lang="en-US" dirty="0"/>
          </a:p>
        </p:txBody>
      </p:sp>
    </p:spTree>
    <p:extLst>
      <p:ext uri="{BB962C8B-B14F-4D97-AF65-F5344CB8AC3E}">
        <p14:creationId xmlns:p14="http://schemas.microsoft.com/office/powerpoint/2010/main" val="2701471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3280344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fo.gov/cofa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gao.gov/greenbook/overview" TargetMode="External"/><Relationship Id="rId4" Type="http://schemas.openxmlformats.org/officeDocument/2006/relationships/hyperlink" Target="http://www.coso.org/documents/coso%202013%20icfr%20executive_summary.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Key Information from Uniform Guidance</a:t>
            </a:r>
            <a:endParaRPr lang="en-US" dirty="0"/>
          </a:p>
        </p:txBody>
      </p:sp>
      <p:sp>
        <p:nvSpPr>
          <p:cNvPr id="3" name="Content Placeholder 2"/>
          <p:cNvSpPr>
            <a:spLocks noGrp="1"/>
          </p:cNvSpPr>
          <p:nvPr>
            <p:ph idx="1"/>
          </p:nvPr>
        </p:nvSpPr>
        <p:spPr>
          <a:xfrm>
            <a:off x="457200" y="1219200"/>
            <a:ext cx="8458200" cy="4876800"/>
          </a:xfrm>
        </p:spPr>
        <p:txBody>
          <a:bodyPr/>
          <a:lstStyle/>
          <a:p>
            <a:r>
              <a:rPr lang="en-US" dirty="0" smtClean="0"/>
              <a:t>It is now acceptable for your records to be maintained in an electronic-only format.</a:t>
            </a:r>
          </a:p>
          <a:p>
            <a:r>
              <a:rPr lang="en-US" dirty="0" smtClean="0"/>
              <a:t>Fines and penalties from violations </a:t>
            </a:r>
            <a:r>
              <a:rPr lang="en-US" u="sng" dirty="0" smtClean="0"/>
              <a:t>and alleged violations</a:t>
            </a:r>
            <a:r>
              <a:rPr lang="en-US" dirty="0" smtClean="0"/>
              <a:t> are not allowable.</a:t>
            </a:r>
          </a:p>
          <a:p>
            <a:r>
              <a:rPr lang="en-US" dirty="0" smtClean="0"/>
              <a:t>Rental costs for sale and lease back arrangements are limited to what would have been paid if the property wasn’t sold.</a:t>
            </a:r>
          </a:p>
          <a:p>
            <a:r>
              <a:rPr lang="en-US" dirty="0" smtClean="0"/>
              <a:t>Home office rent is unallowable.</a:t>
            </a:r>
          </a:p>
          <a:p>
            <a:r>
              <a:rPr lang="en-US" dirty="0" smtClean="0"/>
              <a:t>Temporary dependent care resulting directly from travel to conferences may be allowable.</a:t>
            </a:r>
          </a:p>
          <a:p>
            <a:pPr marL="0" indent="0">
              <a:buNone/>
            </a:pPr>
            <a:endParaRPr lang="en-US" dirty="0"/>
          </a:p>
        </p:txBody>
      </p:sp>
    </p:spTree>
    <p:extLst>
      <p:ext uri="{BB962C8B-B14F-4D97-AF65-F5344CB8AC3E}">
        <p14:creationId xmlns:p14="http://schemas.microsoft.com/office/powerpoint/2010/main" val="1401318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Key Information from Uniform Guidance, </a:t>
            </a:r>
            <a:r>
              <a:rPr lang="en-US" sz="2400" dirty="0" smtClean="0"/>
              <a:t>cont’d.</a:t>
            </a:r>
            <a:endParaRPr lang="en-US" sz="2400" dirty="0"/>
          </a:p>
        </p:txBody>
      </p:sp>
      <p:sp>
        <p:nvSpPr>
          <p:cNvPr id="3" name="Content Placeholder 2"/>
          <p:cNvSpPr>
            <a:spLocks noGrp="1"/>
          </p:cNvSpPr>
          <p:nvPr>
            <p:ph idx="1"/>
          </p:nvPr>
        </p:nvSpPr>
        <p:spPr>
          <a:xfrm>
            <a:off x="228600" y="1219200"/>
            <a:ext cx="8686800" cy="4800600"/>
          </a:xfrm>
        </p:spPr>
        <p:txBody>
          <a:bodyPr/>
          <a:lstStyle/>
          <a:p>
            <a:r>
              <a:rPr lang="en-US" sz="2600" dirty="0"/>
              <a:t>Entertainment is allowable only with a program purpose and also with federal </a:t>
            </a:r>
            <a:r>
              <a:rPr lang="en-US" sz="2600" dirty="0" smtClean="0"/>
              <a:t>approval.</a:t>
            </a:r>
          </a:p>
          <a:p>
            <a:r>
              <a:rPr lang="en-US" sz="2600" dirty="0" smtClean="0"/>
              <a:t>Health &amp; welfare costs incurred for improving working conditions, employee-employer relations, employee health, &amp; employee performance are allowable.</a:t>
            </a:r>
          </a:p>
          <a:p>
            <a:r>
              <a:rPr lang="en-US" sz="2600" dirty="0" smtClean="0"/>
              <a:t>If you receive donated equipment, you can request reimbursement of depreciation based on fair value </a:t>
            </a:r>
            <a:r>
              <a:rPr lang="en-US" sz="2600" u="sng" dirty="0" smtClean="0"/>
              <a:t>or</a:t>
            </a:r>
            <a:r>
              <a:rPr lang="en-US" sz="2600" dirty="0" smtClean="0"/>
              <a:t> use the item to meet matching requirements—not both.</a:t>
            </a:r>
          </a:p>
          <a:p>
            <a:r>
              <a:rPr lang="en-US" sz="2600" dirty="0" smtClean="0"/>
              <a:t>You will need to disclose in writing any potential conflicts of interest and any violations of federal criminal law potentially affecting your awards.</a:t>
            </a:r>
            <a:endParaRPr lang="en-US" sz="2600" dirty="0"/>
          </a:p>
        </p:txBody>
      </p:sp>
    </p:spTree>
    <p:extLst>
      <p:ext uri="{BB962C8B-B14F-4D97-AF65-F5344CB8AC3E}">
        <p14:creationId xmlns:p14="http://schemas.microsoft.com/office/powerpoint/2010/main" val="2067073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Guidance Resources</a:t>
            </a:r>
            <a:endParaRPr lang="en-US" dirty="0"/>
          </a:p>
        </p:txBody>
      </p:sp>
      <p:sp>
        <p:nvSpPr>
          <p:cNvPr id="3" name="Content Placeholder 2"/>
          <p:cNvSpPr>
            <a:spLocks noGrp="1"/>
          </p:cNvSpPr>
          <p:nvPr>
            <p:ph idx="1"/>
          </p:nvPr>
        </p:nvSpPr>
        <p:spPr>
          <a:xfrm>
            <a:off x="304800" y="1219200"/>
            <a:ext cx="8610600" cy="4648200"/>
          </a:xfrm>
        </p:spPr>
        <p:txBody>
          <a:bodyPr/>
          <a:lstStyle/>
          <a:p>
            <a:r>
              <a:rPr lang="en-US" dirty="0"/>
              <a:t>You can find the text of Uniform Guidance, and lots of helpful aids at: </a:t>
            </a:r>
            <a:r>
              <a:rPr lang="en-US" u="sng" dirty="0">
                <a:hlinkClick r:id="rId3"/>
              </a:rPr>
              <a:t>https://cfo.gov/cofar</a:t>
            </a:r>
            <a:r>
              <a:rPr lang="en-US" u="sng" dirty="0" smtClean="0">
                <a:hlinkClick r:id="rId3"/>
              </a:rPr>
              <a:t>/</a:t>
            </a:r>
            <a:r>
              <a:rPr lang="en-US" dirty="0" smtClean="0"/>
              <a:t>. </a:t>
            </a:r>
            <a:endParaRPr lang="en-US" dirty="0"/>
          </a:p>
          <a:p>
            <a:r>
              <a:rPr lang="en-US" dirty="0"/>
              <a:t>Additional resources</a:t>
            </a:r>
          </a:p>
          <a:p>
            <a:pPr lvl="1"/>
            <a:r>
              <a:rPr lang="en-US" sz="2800" dirty="0" smtClean="0">
                <a:solidFill>
                  <a:schemeClr val="tx1"/>
                </a:solidFill>
              </a:rPr>
              <a:t>COSO </a:t>
            </a:r>
            <a:r>
              <a:rPr lang="en-US" sz="2800" dirty="0">
                <a:solidFill>
                  <a:schemeClr val="tx1"/>
                </a:solidFill>
              </a:rPr>
              <a:t>internal control </a:t>
            </a:r>
            <a:r>
              <a:rPr lang="en-US" sz="2800" dirty="0" smtClean="0">
                <a:solidFill>
                  <a:schemeClr val="tx1"/>
                </a:solidFill>
              </a:rPr>
              <a:t>structure - executive </a:t>
            </a:r>
            <a:r>
              <a:rPr lang="en-US" sz="2800" dirty="0">
                <a:solidFill>
                  <a:schemeClr val="tx1"/>
                </a:solidFill>
              </a:rPr>
              <a:t>summary </a:t>
            </a:r>
            <a:r>
              <a:rPr lang="en-US" sz="2800" u="sng" dirty="0">
                <a:hlinkClick r:id="rId4"/>
              </a:rPr>
              <a:t>http://</a:t>
            </a:r>
            <a:r>
              <a:rPr lang="en-US" sz="2800" u="sng" dirty="0" smtClean="0">
                <a:hlinkClick r:id="rId4"/>
              </a:rPr>
              <a:t>www.coso.org/documents/coso%202013%20icfr%20executive_summary.pdf</a:t>
            </a:r>
            <a:r>
              <a:rPr lang="en-US" sz="2800" dirty="0" smtClean="0"/>
              <a:t> </a:t>
            </a:r>
            <a:endParaRPr lang="en-US" sz="2800" dirty="0"/>
          </a:p>
          <a:p>
            <a:pPr lvl="1"/>
            <a:r>
              <a:rPr lang="en-US" sz="2800" dirty="0">
                <a:solidFill>
                  <a:schemeClr val="tx1"/>
                </a:solidFill>
              </a:rPr>
              <a:t>T</a:t>
            </a:r>
            <a:r>
              <a:rPr lang="en-US" sz="2800" dirty="0" smtClean="0">
                <a:solidFill>
                  <a:schemeClr val="tx1"/>
                </a:solidFill>
              </a:rPr>
              <a:t>he </a:t>
            </a:r>
            <a:r>
              <a:rPr lang="en-US" sz="2800" dirty="0">
                <a:solidFill>
                  <a:schemeClr val="tx1"/>
                </a:solidFill>
              </a:rPr>
              <a:t>Green </a:t>
            </a:r>
            <a:r>
              <a:rPr lang="en-US" sz="2800" dirty="0" smtClean="0">
                <a:solidFill>
                  <a:schemeClr val="tx1"/>
                </a:solidFill>
              </a:rPr>
              <a:t>Book </a:t>
            </a:r>
            <a:r>
              <a:rPr lang="en-US" sz="2800" u="sng" dirty="0">
                <a:hlinkClick r:id="rId5"/>
              </a:rPr>
              <a:t>http://</a:t>
            </a:r>
            <a:r>
              <a:rPr lang="en-US" sz="2800" u="sng" dirty="0" smtClean="0">
                <a:hlinkClick r:id="rId5"/>
              </a:rPr>
              <a:t>www.gao.gov/greenbook/overview</a:t>
            </a:r>
            <a:endParaRPr lang="en-US" sz="2800" dirty="0"/>
          </a:p>
        </p:txBody>
      </p:sp>
    </p:spTree>
    <p:extLst>
      <p:ext uri="{BB962C8B-B14F-4D97-AF65-F5344CB8AC3E}">
        <p14:creationId xmlns:p14="http://schemas.microsoft.com/office/powerpoint/2010/main" val="891854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36838"/>
            <a:ext cx="7696200" cy="792162"/>
          </a:xfrm>
        </p:spPr>
        <p:txBody>
          <a:bodyPr/>
          <a:lstStyle/>
          <a:p>
            <a:pPr algn="ctr"/>
            <a:r>
              <a:rPr lang="en-US" dirty="0" smtClean="0">
                <a:effectLst/>
              </a:rPr>
              <a:t>How Uniform Guidance Rules Affect Funding and Reporting</a:t>
            </a:r>
            <a:br>
              <a:rPr lang="en-US" dirty="0" smtClean="0">
                <a:effectLst/>
              </a:rPr>
            </a:br>
            <a:r>
              <a:rPr lang="en-US" dirty="0" smtClean="0">
                <a:effectLst/>
              </a:rPr>
              <a:t/>
            </a:r>
            <a:br>
              <a:rPr lang="en-US" dirty="0" smtClean="0">
                <a:effectLst/>
              </a:rPr>
            </a:br>
            <a:r>
              <a:rPr lang="en-US" dirty="0" smtClean="0">
                <a:effectLst/>
              </a:rPr>
              <a:t>How the Transition from DOE to HHS Impacts Centers</a:t>
            </a:r>
            <a:endParaRPr lang="en-US" dirty="0">
              <a:effectLst/>
            </a:endParaRPr>
          </a:p>
        </p:txBody>
      </p:sp>
    </p:spTree>
    <p:extLst>
      <p:ext uri="{BB962C8B-B14F-4D97-AF65-F5344CB8AC3E}">
        <p14:creationId xmlns:p14="http://schemas.microsoft.com/office/powerpoint/2010/main" val="299350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Uniform Guidance	</a:t>
            </a:r>
            <a:endParaRPr lang="en-US" dirty="0">
              <a:effectLst/>
            </a:endParaRPr>
          </a:p>
        </p:txBody>
      </p:sp>
      <p:sp>
        <p:nvSpPr>
          <p:cNvPr id="3" name="Content Placeholder 2"/>
          <p:cNvSpPr>
            <a:spLocks noGrp="1"/>
          </p:cNvSpPr>
          <p:nvPr>
            <p:ph idx="1"/>
          </p:nvPr>
        </p:nvSpPr>
        <p:spPr/>
        <p:txBody>
          <a:bodyPr/>
          <a:lstStyle/>
          <a:p>
            <a:r>
              <a:rPr lang="en-US" dirty="0" smtClean="0"/>
              <a:t>CILs receive federal monies and therefore need to know about Uniform Guidance.</a:t>
            </a:r>
          </a:p>
          <a:p>
            <a:r>
              <a:rPr lang="en-US" dirty="0" smtClean="0"/>
              <a:t>HHS, your new oversight agency, as well as every federal agency recently rewrote their policies based on the new Uniform Guidance rules, so they are very focused on these rules.</a:t>
            </a:r>
            <a:endParaRPr lang="en-US" dirty="0"/>
          </a:p>
        </p:txBody>
      </p:sp>
    </p:spTree>
    <p:extLst>
      <p:ext uri="{BB962C8B-B14F-4D97-AF65-F5344CB8AC3E}">
        <p14:creationId xmlns:p14="http://schemas.microsoft.com/office/powerpoint/2010/main" val="1776888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What You Need to Know</a:t>
            </a:r>
            <a:endParaRPr lang="en-US" dirty="0">
              <a:effectLst/>
            </a:endParaRPr>
          </a:p>
        </p:txBody>
      </p:sp>
      <p:sp>
        <p:nvSpPr>
          <p:cNvPr id="3" name="Content Placeholder 2"/>
          <p:cNvSpPr>
            <a:spLocks noGrp="1"/>
          </p:cNvSpPr>
          <p:nvPr>
            <p:ph idx="1"/>
          </p:nvPr>
        </p:nvSpPr>
        <p:spPr>
          <a:xfrm>
            <a:off x="457200" y="1219200"/>
            <a:ext cx="8382000" cy="4648200"/>
          </a:xfrm>
        </p:spPr>
        <p:txBody>
          <a:bodyPr/>
          <a:lstStyle/>
          <a:p>
            <a:r>
              <a:rPr lang="en-US" dirty="0" smtClean="0"/>
              <a:t>Our experience is that if you demonstrate that you understand the key concepts, you will have a better result with funders, particularly if they audit your programs.</a:t>
            </a:r>
          </a:p>
          <a:p>
            <a:r>
              <a:rPr lang="en-US" dirty="0" smtClean="0"/>
              <a:t>The key areas you need to be aware of are:</a:t>
            </a:r>
          </a:p>
          <a:p>
            <a:pPr lvl="1"/>
            <a:r>
              <a:rPr lang="en-US" sz="2800" dirty="0" smtClean="0">
                <a:solidFill>
                  <a:schemeClr val="tx1"/>
                </a:solidFill>
              </a:rPr>
              <a:t>Internal controls over federal awards</a:t>
            </a:r>
          </a:p>
          <a:p>
            <a:pPr lvl="1"/>
            <a:r>
              <a:rPr lang="en-US" sz="2800" dirty="0" smtClean="0">
                <a:solidFill>
                  <a:schemeClr val="tx1"/>
                </a:solidFill>
              </a:rPr>
              <a:t>New rules for time and effort reporting</a:t>
            </a:r>
          </a:p>
          <a:p>
            <a:pPr lvl="1"/>
            <a:r>
              <a:rPr lang="en-US" sz="2800" dirty="0" smtClean="0">
                <a:solidFill>
                  <a:schemeClr val="tx1"/>
                </a:solidFill>
              </a:rPr>
              <a:t>Procedures for indirect costs</a:t>
            </a:r>
          </a:p>
          <a:p>
            <a:pPr lvl="1"/>
            <a:r>
              <a:rPr lang="en-US" sz="2800" dirty="0" smtClean="0">
                <a:solidFill>
                  <a:schemeClr val="tx1"/>
                </a:solidFill>
              </a:rPr>
              <a:t>Procurement requirements</a:t>
            </a:r>
          </a:p>
        </p:txBody>
      </p:sp>
    </p:spTree>
    <p:extLst>
      <p:ext uri="{BB962C8B-B14F-4D97-AF65-F5344CB8AC3E}">
        <p14:creationId xmlns:p14="http://schemas.microsoft.com/office/powerpoint/2010/main" val="2837803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What You Need to Do</a:t>
            </a:r>
            <a:endParaRPr lang="en-US" dirty="0">
              <a:effectLst/>
            </a:endParaRPr>
          </a:p>
        </p:txBody>
      </p:sp>
      <p:sp>
        <p:nvSpPr>
          <p:cNvPr id="3" name="Content Placeholder 2"/>
          <p:cNvSpPr>
            <a:spLocks noGrp="1"/>
          </p:cNvSpPr>
          <p:nvPr>
            <p:ph idx="1"/>
          </p:nvPr>
        </p:nvSpPr>
        <p:spPr>
          <a:xfrm>
            <a:off x="457200" y="1219200"/>
            <a:ext cx="8458200" cy="4648200"/>
          </a:xfrm>
        </p:spPr>
        <p:txBody>
          <a:bodyPr/>
          <a:lstStyle/>
          <a:p>
            <a:r>
              <a:rPr lang="en-US" dirty="0" smtClean="0"/>
              <a:t>Key things that you need to do quickly include:</a:t>
            </a:r>
          </a:p>
          <a:p>
            <a:pPr lvl="1"/>
            <a:r>
              <a:rPr lang="en-US" sz="2800" dirty="0" smtClean="0">
                <a:solidFill>
                  <a:schemeClr val="tx1"/>
                </a:solidFill>
              </a:rPr>
              <a:t>Adopt policies to comply with the new rules.</a:t>
            </a:r>
          </a:p>
          <a:p>
            <a:pPr lvl="1"/>
            <a:r>
              <a:rPr lang="en-US" sz="2800" dirty="0" smtClean="0">
                <a:solidFill>
                  <a:schemeClr val="tx1"/>
                </a:solidFill>
              </a:rPr>
              <a:t>Identify who will be responsible for compliance with these rules.</a:t>
            </a:r>
          </a:p>
          <a:p>
            <a:pPr lvl="1"/>
            <a:r>
              <a:rPr lang="en-US" sz="2800" dirty="0" smtClean="0">
                <a:solidFill>
                  <a:schemeClr val="tx1"/>
                </a:solidFill>
              </a:rPr>
              <a:t>Train those individuals in these new rules.</a:t>
            </a:r>
          </a:p>
          <a:p>
            <a:pPr lvl="1"/>
            <a:r>
              <a:rPr lang="en-US" sz="2800" dirty="0" smtClean="0">
                <a:solidFill>
                  <a:schemeClr val="tx1"/>
                </a:solidFill>
              </a:rPr>
              <a:t>Apply for an indirect cost rate or elect a 10% rate to increase what you get paid or decrease your documentation requirements.</a:t>
            </a:r>
            <a:endParaRPr lang="en-US" sz="2800" dirty="0">
              <a:solidFill>
                <a:schemeClr val="tx1"/>
              </a:solidFill>
            </a:endParaRPr>
          </a:p>
        </p:txBody>
      </p:sp>
    </p:spTree>
    <p:extLst>
      <p:ext uri="{BB962C8B-B14F-4D97-AF65-F5344CB8AC3E}">
        <p14:creationId xmlns:p14="http://schemas.microsoft.com/office/powerpoint/2010/main" val="3004663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p>
            <a:r>
              <a:rPr lang="en-US" dirty="0" smtClean="0">
                <a:effectLst/>
              </a:rPr>
              <a:t>Definitions</a:t>
            </a:r>
            <a:endParaRPr lang="en-US" dirty="0">
              <a:effectLst/>
            </a:endParaRPr>
          </a:p>
        </p:txBody>
      </p:sp>
      <p:sp>
        <p:nvSpPr>
          <p:cNvPr id="3" name="Content Placeholder 2"/>
          <p:cNvSpPr>
            <a:spLocks noGrp="1"/>
          </p:cNvSpPr>
          <p:nvPr>
            <p:ph idx="1"/>
          </p:nvPr>
        </p:nvSpPr>
        <p:spPr>
          <a:xfrm>
            <a:off x="228600" y="868362"/>
            <a:ext cx="8686800" cy="4999038"/>
          </a:xfrm>
        </p:spPr>
        <p:txBody>
          <a:bodyPr/>
          <a:lstStyle/>
          <a:p>
            <a:r>
              <a:rPr lang="en-US" dirty="0" smtClean="0"/>
              <a:t>The term </a:t>
            </a:r>
            <a:r>
              <a:rPr lang="en-US" b="1" dirty="0" smtClean="0"/>
              <a:t>contractor</a:t>
            </a:r>
            <a:r>
              <a:rPr lang="en-US" dirty="0" smtClean="0"/>
              <a:t> replaces </a:t>
            </a:r>
            <a:r>
              <a:rPr lang="en-US" b="1" dirty="0" smtClean="0"/>
              <a:t>vendor</a:t>
            </a:r>
            <a:r>
              <a:rPr lang="en-US" dirty="0" smtClean="0"/>
              <a:t>, but it still describes an organization that is providing products or services, not receiving funding for their programs.</a:t>
            </a:r>
          </a:p>
          <a:p>
            <a:pPr lvl="1"/>
            <a:r>
              <a:rPr lang="en-US" dirty="0" smtClean="0">
                <a:solidFill>
                  <a:schemeClr val="tx1"/>
                </a:solidFill>
              </a:rPr>
              <a:t>Payments to contractors are not subject to the cost allocation rules; however, they are subject to rules for procurements.</a:t>
            </a:r>
          </a:p>
          <a:p>
            <a:r>
              <a:rPr lang="en-US" b="1" dirty="0" smtClean="0"/>
              <a:t>Program Income </a:t>
            </a:r>
            <a:r>
              <a:rPr lang="en-US" dirty="0" smtClean="0"/>
              <a:t>is defined. Some funding controls how that income is used.</a:t>
            </a:r>
          </a:p>
          <a:p>
            <a:r>
              <a:rPr lang="en-US" dirty="0" smtClean="0"/>
              <a:t>The terms </a:t>
            </a:r>
            <a:r>
              <a:rPr lang="en-US" b="1" dirty="0" smtClean="0"/>
              <a:t>should</a:t>
            </a:r>
            <a:r>
              <a:rPr lang="en-US" dirty="0" smtClean="0"/>
              <a:t> and </a:t>
            </a:r>
            <a:r>
              <a:rPr lang="en-US" b="1" dirty="0" smtClean="0"/>
              <a:t>must</a:t>
            </a:r>
            <a:r>
              <a:rPr lang="en-US" dirty="0" smtClean="0"/>
              <a:t> are clarified. Must is something you have to do. Should is a best practice.</a:t>
            </a:r>
          </a:p>
          <a:p>
            <a:endParaRPr lang="en-US" dirty="0"/>
          </a:p>
        </p:txBody>
      </p:sp>
    </p:spTree>
    <p:extLst>
      <p:ext uri="{BB962C8B-B14F-4D97-AF65-F5344CB8AC3E}">
        <p14:creationId xmlns:p14="http://schemas.microsoft.com/office/powerpoint/2010/main" val="2559191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Internal Controls</a:t>
            </a:r>
            <a:endParaRPr lang="en-US" dirty="0">
              <a:effectLst/>
            </a:endParaRPr>
          </a:p>
        </p:txBody>
      </p:sp>
      <p:sp>
        <p:nvSpPr>
          <p:cNvPr id="3" name="Content Placeholder 2"/>
          <p:cNvSpPr>
            <a:spLocks noGrp="1"/>
          </p:cNvSpPr>
          <p:nvPr>
            <p:ph idx="1"/>
          </p:nvPr>
        </p:nvSpPr>
        <p:spPr>
          <a:xfrm>
            <a:off x="457200" y="1219200"/>
            <a:ext cx="8458200" cy="4648200"/>
          </a:xfrm>
        </p:spPr>
        <p:txBody>
          <a:bodyPr/>
          <a:lstStyle/>
          <a:p>
            <a:r>
              <a:rPr lang="en-US" dirty="0" smtClean="0"/>
              <a:t>You </a:t>
            </a:r>
            <a:r>
              <a:rPr lang="en-US" u="sng" dirty="0" smtClean="0"/>
              <a:t>must</a:t>
            </a:r>
            <a:r>
              <a:rPr lang="en-US" dirty="0" smtClean="0"/>
              <a:t> establish and maintain internal controls over federal awards that provide reasonable assurance that you are managing them in compliance with general federal requirements and the specific rules for the funding you receive.</a:t>
            </a:r>
          </a:p>
          <a:p>
            <a:r>
              <a:rPr lang="en-US" dirty="0" smtClean="0"/>
              <a:t>Internal controls </a:t>
            </a:r>
            <a:r>
              <a:rPr lang="en-US" u="sng" dirty="0" smtClean="0"/>
              <a:t>should</a:t>
            </a:r>
            <a:r>
              <a:rPr lang="en-US" dirty="0" smtClean="0"/>
              <a:t> be in compliance with the Green Book </a:t>
            </a:r>
            <a:r>
              <a:rPr lang="en-US" i="1" dirty="0" smtClean="0"/>
              <a:t>Standards for Internal Controls in the Federal Government</a:t>
            </a:r>
            <a:r>
              <a:rPr lang="en-US" dirty="0" smtClean="0"/>
              <a:t> and/or with COSO (Committee of Sponsoring Organizations of the Treadway Commission).</a:t>
            </a:r>
            <a:endParaRPr lang="en-US" dirty="0"/>
          </a:p>
        </p:txBody>
      </p:sp>
    </p:spTree>
    <p:extLst>
      <p:ext uri="{BB962C8B-B14F-4D97-AF65-F5344CB8AC3E}">
        <p14:creationId xmlns:p14="http://schemas.microsoft.com/office/powerpoint/2010/main" val="2578735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Time and Effort Reporting</a:t>
            </a:r>
            <a:endParaRPr lang="en-US" dirty="0">
              <a:effectLst/>
            </a:endParaRPr>
          </a:p>
        </p:txBody>
      </p:sp>
      <p:sp>
        <p:nvSpPr>
          <p:cNvPr id="3" name="Content Placeholder 2"/>
          <p:cNvSpPr>
            <a:spLocks noGrp="1"/>
          </p:cNvSpPr>
          <p:nvPr>
            <p:ph idx="1"/>
          </p:nvPr>
        </p:nvSpPr>
        <p:spPr>
          <a:xfrm>
            <a:off x="457200" y="1219200"/>
            <a:ext cx="8382000" cy="4648200"/>
          </a:xfrm>
        </p:spPr>
        <p:txBody>
          <a:bodyPr/>
          <a:lstStyle/>
          <a:p>
            <a:r>
              <a:rPr lang="en-US" dirty="0" smtClean="0"/>
              <a:t>There were some really stringent but inconsistently enforced requirements to document time and effort. The new rules are more flexible, but we believe they will be more strictly enforced.</a:t>
            </a:r>
            <a:endParaRPr lang="en-US" dirty="0"/>
          </a:p>
          <a:p>
            <a:r>
              <a:rPr lang="en-US" dirty="0"/>
              <a:t>The new rules require that </a:t>
            </a:r>
            <a:r>
              <a:rPr lang="en-US" dirty="0" smtClean="0"/>
              <a:t>how you charge payroll and related costs must be </a:t>
            </a:r>
            <a:r>
              <a:rPr lang="en-US" dirty="0"/>
              <a:t>based on records that accurately </a:t>
            </a:r>
            <a:r>
              <a:rPr lang="en-US" dirty="0" smtClean="0"/>
              <a:t>reflect, after the fact, the </a:t>
            </a:r>
            <a:r>
              <a:rPr lang="en-US" dirty="0"/>
              <a:t>work performed. You </a:t>
            </a:r>
            <a:r>
              <a:rPr lang="en-US" dirty="0" smtClean="0"/>
              <a:t>also need a policy that explains your procedure. </a:t>
            </a:r>
          </a:p>
        </p:txBody>
      </p:sp>
    </p:spTree>
    <p:extLst>
      <p:ext uri="{BB962C8B-B14F-4D97-AF65-F5344CB8AC3E}">
        <p14:creationId xmlns:p14="http://schemas.microsoft.com/office/powerpoint/2010/main" val="1455583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and Indirect Costs</a:t>
            </a:r>
            <a:endParaRPr lang="en-US" dirty="0"/>
          </a:p>
        </p:txBody>
      </p:sp>
      <p:sp>
        <p:nvSpPr>
          <p:cNvPr id="3" name="Content Placeholder 2"/>
          <p:cNvSpPr>
            <a:spLocks noGrp="1"/>
          </p:cNvSpPr>
          <p:nvPr>
            <p:ph idx="1"/>
          </p:nvPr>
        </p:nvSpPr>
        <p:spPr>
          <a:xfrm>
            <a:off x="457200" y="1219200"/>
            <a:ext cx="8382000" cy="4648200"/>
          </a:xfrm>
        </p:spPr>
        <p:txBody>
          <a:bodyPr/>
          <a:lstStyle/>
          <a:p>
            <a:r>
              <a:rPr lang="en-US" dirty="0" smtClean="0"/>
              <a:t>Most all CILs need to apply for an Indirect Cost Rate. </a:t>
            </a:r>
            <a:r>
              <a:rPr lang="en-US" dirty="0"/>
              <a:t>Y</a:t>
            </a:r>
            <a:r>
              <a:rPr lang="en-US" dirty="0" smtClean="0"/>
              <a:t>ou can elect to charge 10% for your indirect costs which probably will leave you inadequate funding</a:t>
            </a:r>
          </a:p>
          <a:p>
            <a:r>
              <a:rPr lang="en-US" dirty="0" smtClean="0"/>
              <a:t>If you don’t do either, you will have to document that all federal dollars are spent on direct program expenses – not indirect costs</a:t>
            </a:r>
          </a:p>
          <a:p>
            <a:r>
              <a:rPr lang="en-US" dirty="0" smtClean="0"/>
              <a:t>If you currently have an Indirect </a:t>
            </a:r>
            <a:r>
              <a:rPr lang="en-US" dirty="0"/>
              <a:t>C</a:t>
            </a:r>
            <a:r>
              <a:rPr lang="en-US" dirty="0" smtClean="0"/>
              <a:t>ost </a:t>
            </a:r>
            <a:r>
              <a:rPr lang="en-US" dirty="0"/>
              <a:t>R</a:t>
            </a:r>
            <a:r>
              <a:rPr lang="en-US" dirty="0" smtClean="0"/>
              <a:t>ate, you can elect to keep it in place for four years</a:t>
            </a:r>
            <a:endParaRPr lang="en-US" dirty="0"/>
          </a:p>
        </p:txBody>
      </p:sp>
    </p:spTree>
    <p:extLst>
      <p:ext uri="{BB962C8B-B14F-4D97-AF65-F5344CB8AC3E}">
        <p14:creationId xmlns:p14="http://schemas.microsoft.com/office/powerpoint/2010/main" val="3627890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830</Words>
  <Application>Microsoft Office PowerPoint</Application>
  <PresentationFormat>On-screen Show (4:3)</PresentationFormat>
  <Paragraphs>70</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Tahoma</vt:lpstr>
      <vt:lpstr>Default Design</vt:lpstr>
      <vt:lpstr>Financial Management:  Workshop for CILs…Regulations and Beyond  Baltimore, Maryland May 25-27, 2016  </vt:lpstr>
      <vt:lpstr>How Uniform Guidance Rules Affect Funding and Reporting  How the Transition from DOE to HHS Impacts Centers</vt:lpstr>
      <vt:lpstr>Uniform Guidance </vt:lpstr>
      <vt:lpstr>What You Need to Know</vt:lpstr>
      <vt:lpstr>What You Need to Do</vt:lpstr>
      <vt:lpstr>Definitions</vt:lpstr>
      <vt:lpstr>Internal Controls</vt:lpstr>
      <vt:lpstr>Time and Effort Reporting</vt:lpstr>
      <vt:lpstr>Direct and Indirect Costs</vt:lpstr>
      <vt:lpstr>Other Key Information from Uniform Guidance</vt:lpstr>
      <vt:lpstr>Other Key Information from Uniform Guidance, cont’d.</vt:lpstr>
      <vt:lpstr>Uniform Guidance Resources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570</cp:revision>
  <cp:lastPrinted>2016-04-22T12:50:10Z</cp:lastPrinted>
  <dcterms:created xsi:type="dcterms:W3CDTF">2011-01-05T14:17:40Z</dcterms:created>
  <dcterms:modified xsi:type="dcterms:W3CDTF">2016-06-15T13:11:22Z</dcterms:modified>
</cp:coreProperties>
</file>