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handoutMasterIdLst>
    <p:handoutMasterId r:id="rId24"/>
  </p:handoutMasterIdLst>
  <p:sldIdLst>
    <p:sldId id="280" r:id="rId3"/>
    <p:sldId id="727" r:id="rId4"/>
    <p:sldId id="713" r:id="rId5"/>
    <p:sldId id="717" r:id="rId6"/>
    <p:sldId id="786" r:id="rId7"/>
    <p:sldId id="718" r:id="rId8"/>
    <p:sldId id="719" r:id="rId9"/>
    <p:sldId id="720" r:id="rId10"/>
    <p:sldId id="721" r:id="rId11"/>
    <p:sldId id="722" r:id="rId12"/>
    <p:sldId id="723" r:id="rId13"/>
    <p:sldId id="785" r:id="rId14"/>
    <p:sldId id="729" r:id="rId15"/>
    <p:sldId id="730" r:id="rId16"/>
    <p:sldId id="731" r:id="rId17"/>
    <p:sldId id="732" r:id="rId18"/>
    <p:sldId id="734" r:id="rId19"/>
    <p:sldId id="733" r:id="rId20"/>
    <p:sldId id="735" r:id="rId21"/>
    <p:sldId id="318" r:id="rId2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50"/>
      <c:rotY val="0"/>
      <c:depthPercent val="100"/>
      <c:rAngAx val="0"/>
      <c:perspective val="6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3033033033033031E-2"/>
          <c:y val="7.4633937803229133E-2"/>
          <c:w val="0.67085384597195619"/>
          <c:h val="0.89758828441899308"/>
        </c:manualLayout>
      </c:layout>
      <c:pie3DChart>
        <c:varyColors val="1"/>
        <c:dLbls>
          <c:showLegendKey val="0"/>
          <c:showVal val="0"/>
          <c:showCatName val="0"/>
          <c:showSerName val="0"/>
          <c:showPercent val="1"/>
          <c:showBubbleSize val="0"/>
          <c:showLeaderLines val="0"/>
        </c:dLbls>
      </c:pie3DChart>
      <c:spPr>
        <a:noFill/>
        <a:ln>
          <a:noFill/>
        </a:ln>
        <a:effectLst/>
      </c:spPr>
    </c:plotArea>
    <c:legend>
      <c:legendPos val="b"/>
      <c:overlay val="0"/>
      <c:spPr>
        <a:solidFill>
          <a:schemeClr val="lt1">
            <a:alpha val="78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en-US"/>
        </a:p>
      </c:txPr>
    </c:title>
    <c:autoTitleDeleted val="0"/>
    <c:view3D>
      <c:rotX val="50"/>
      <c:rotY val="0"/>
      <c:depthPercent val="100"/>
      <c:rAngAx val="0"/>
      <c:perspective val="6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7027027027027029E-2"/>
          <c:y val="0.13523999840928971"/>
          <c:w val="0.93393393393393398"/>
          <c:h val="0.78824365704286969"/>
        </c:manualLayout>
      </c:layout>
      <c:pie3DChart>
        <c:varyColors val="1"/>
        <c:ser>
          <c:idx val="0"/>
          <c:order val="0"/>
          <c:tx>
            <c:strRef>
              <c:f>Sheet1!$B$1</c:f>
              <c:strCache>
                <c:ptCount val="1"/>
                <c:pt idx="0">
                  <c:v>Expenses by Type</c:v>
                </c:pt>
              </c:strCache>
            </c:strRef>
          </c:tx>
          <c:dPt>
            <c:idx val="0"/>
            <c:bubble3D val="0"/>
            <c:spPr>
              <a:solidFill>
                <a:schemeClr val="accent1"/>
              </a:solidFill>
              <a:ln>
                <a:noFill/>
              </a:ln>
              <a:effectLst>
                <a:outerShdw blurRad="88900" sx="102000" sy="102000" algn="ctr" rotWithShape="0">
                  <a:prstClr val="black">
                    <a:alpha val="20000"/>
                  </a:prstClr>
                </a:outerShdw>
              </a:effectLst>
              <a:scene3d>
                <a:camera prst="orthographicFront"/>
                <a:lightRig rig="threePt" dir="t"/>
              </a:scene3d>
              <a:sp3d prstMaterial="matte"/>
            </c:spPr>
          </c:dPt>
          <c:dPt>
            <c:idx val="1"/>
            <c:bubble3D val="0"/>
            <c:spPr>
              <a:solidFill>
                <a:schemeClr val="accent2"/>
              </a:solidFill>
              <a:ln>
                <a:noFill/>
              </a:ln>
              <a:effectLst>
                <a:outerShdw blurRad="88900" sx="102000" sy="102000" algn="ctr" rotWithShape="0">
                  <a:prstClr val="black">
                    <a:alpha val="20000"/>
                  </a:prstClr>
                </a:outerShdw>
              </a:effectLst>
              <a:scene3d>
                <a:camera prst="orthographicFront"/>
                <a:lightRig rig="threePt" dir="t"/>
              </a:scene3d>
              <a:sp3d prstMaterial="matte"/>
            </c:spPr>
          </c:dPt>
          <c:dPt>
            <c:idx val="2"/>
            <c:bubble3D val="0"/>
            <c:spPr>
              <a:solidFill>
                <a:schemeClr val="accent3"/>
              </a:solidFill>
              <a:ln>
                <a:noFill/>
              </a:ln>
              <a:effectLst>
                <a:outerShdw blurRad="88900" sx="102000" sy="102000" algn="ctr" rotWithShape="0">
                  <a:prstClr val="black">
                    <a:alpha val="20000"/>
                  </a:prstClr>
                </a:outerShdw>
              </a:effectLst>
              <a:scene3d>
                <a:camera prst="orthographicFront"/>
                <a:lightRig rig="threePt" dir="t"/>
              </a:scene3d>
              <a:sp3d prstMaterial="matte"/>
            </c:spPr>
          </c:dPt>
          <c:dLbls>
            <c:dLbl>
              <c:idx val="0"/>
              <c:layout>
                <c:manualLayout>
                  <c:x val="-0.25227329691896627"/>
                  <c:y val="-0.31369482223812933"/>
                </c:manualLayout>
              </c:layout>
              <c:tx>
                <c:rich>
                  <a:bodyPr rot="0" spcFirstLastPara="1" vertOverflow="ellipsis" vert="horz" wrap="square" lIns="38100" tIns="19050" rIns="38100" bIns="19050" anchor="ctr" anchorCtr="1">
                    <a:noAutofit/>
                  </a:bodyPr>
                  <a:lstStyle/>
                  <a:p>
                    <a:pPr>
                      <a:defRPr sz="1400" b="1" i="0" u="none" strike="noStrike" kern="1200" baseline="0">
                        <a:solidFill>
                          <a:sysClr val="windowText" lastClr="000000"/>
                        </a:solidFill>
                        <a:effectLst/>
                        <a:latin typeface="+mn-lt"/>
                        <a:ea typeface="+mn-ea"/>
                        <a:cs typeface="+mn-cs"/>
                      </a:defRPr>
                    </a:pPr>
                    <a:fld id="{FC79B631-D271-4D71-8982-0DF30C78289D}" type="CATEGORYNAME">
                      <a:rPr lang="en-US" sz="1400"/>
                      <a:pPr>
                        <a:defRPr sz="1400">
                          <a:solidFill>
                            <a:sysClr val="windowText" lastClr="000000"/>
                          </a:solidFill>
                          <a:effectLst/>
                        </a:defRPr>
                      </a:pPr>
                      <a:t>[CATEGORY NAME]</a:t>
                    </a:fld>
                    <a:r>
                      <a:rPr lang="en-US" sz="1400" baseline="0" dirty="0"/>
                      <a:t>
</a:t>
                    </a:r>
                    <a:fld id="{EABE02EA-2BAA-42A8-B506-2A65479E35D5}" type="PERCENTAGE">
                      <a:rPr lang="en-US" sz="1400" baseline="0"/>
                      <a:pPr>
                        <a:defRPr sz="1400">
                          <a:solidFill>
                            <a:sysClr val="windowText" lastClr="000000"/>
                          </a:solidFill>
                          <a:effectLst/>
                        </a:defRPr>
                      </a:pPr>
                      <a:t>[PERCENTAGE]</a:t>
                    </a:fld>
                    <a:endParaRPr lang="en-US" sz="1400" baseline="0" dirty="0"/>
                  </a:p>
                </c:rich>
              </c:tx>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ysClr val="windowText" lastClr="000000"/>
                      </a:solidFill>
                      <a:effectLst/>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41366366366366364"/>
                      <c:h val="0.20791676608605741"/>
                    </c:manualLayout>
                  </c15:layout>
                  <c15:dlblFieldTable/>
                  <c15:showDataLabelsRange val="0"/>
                </c:ext>
              </c:extLst>
            </c:dLbl>
            <c:dLbl>
              <c:idx val="1"/>
              <c:layout>
                <c:manualLayout>
                  <c:x val="0.18808493532902981"/>
                  <c:y val="0.13444066650759559"/>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l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781081081081081"/>
                      <c:h val="0.16498747315676449"/>
                    </c:manualLayout>
                  </c15:layout>
                </c:ext>
              </c:extLst>
            </c:dLbl>
            <c:dLbl>
              <c:idx val="2"/>
              <c:layout>
                <c:manualLayout>
                  <c:x val="9.615426450072119E-2"/>
                  <c:y val="6.0652191203372306E-2"/>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8436948759783404"/>
                      <c:h val="0.14761373578302711"/>
                    </c:manualLayout>
                  </c15:layout>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Direct Program</c:v>
                </c:pt>
                <c:pt idx="1">
                  <c:v>General &amp; Admin</c:v>
                </c:pt>
                <c:pt idx="2">
                  <c:v>Fundraising</c:v>
                </c:pt>
              </c:strCache>
            </c:strRef>
          </c:cat>
          <c:val>
            <c:numRef>
              <c:f>Sheet1!$B$2:$B$4</c:f>
              <c:numCache>
                <c:formatCode>0%</c:formatCode>
                <c:ptCount val="3"/>
                <c:pt idx="0">
                  <c:v>0.81</c:v>
                </c:pt>
                <c:pt idx="1">
                  <c:v>0.15</c:v>
                </c:pt>
                <c:pt idx="2">
                  <c:v>0.04</c:v>
                </c:pt>
              </c:numCache>
            </c:numRef>
          </c:val>
        </c:ser>
        <c:dLbls>
          <c:dLblPos val="inEnd"/>
          <c:showLegendKey val="0"/>
          <c:showVal val="0"/>
          <c:showCatName val="0"/>
          <c:showSerName val="0"/>
          <c:showPercent val="1"/>
          <c:showBubbleSize val="0"/>
          <c:showLeaderLines val="1"/>
        </c:dLbls>
      </c:pie3DChart>
      <c:spPr>
        <a:noFill/>
        <a:ln>
          <a:noFill/>
        </a:ln>
        <a:effectLst/>
      </c:spPr>
    </c:plotArea>
    <c:legend>
      <c:legendPos val="b"/>
      <c:overlay val="0"/>
      <c:spPr>
        <a:solidFill>
          <a:schemeClr val="lt1">
            <a:alpha val="78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en-US"/>
        </a:p>
      </c:txPr>
    </c:title>
    <c:autoTitleDeleted val="0"/>
    <c:view3D>
      <c:rotX val="50"/>
      <c:rotY val="0"/>
      <c:depthPercent val="100"/>
      <c:rAngAx val="0"/>
      <c:perspective val="6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5045045045045043E-2"/>
          <c:y val="0.15291676608605739"/>
          <c:w val="0.93393393393393398"/>
          <c:h val="0.78824365704286969"/>
        </c:manualLayout>
      </c:layout>
      <c:pie3DChart>
        <c:varyColors val="1"/>
        <c:ser>
          <c:idx val="0"/>
          <c:order val="0"/>
          <c:tx>
            <c:strRef>
              <c:f>Sheet1!$B$1</c:f>
              <c:strCache>
                <c:ptCount val="1"/>
                <c:pt idx="0">
                  <c:v>Expenses by Type</c:v>
                </c:pt>
              </c:strCache>
            </c:strRef>
          </c:tx>
          <c:dPt>
            <c:idx val="0"/>
            <c:bubble3D val="0"/>
            <c:spPr>
              <a:solidFill>
                <a:schemeClr val="accent1"/>
              </a:solidFill>
              <a:ln>
                <a:noFill/>
              </a:ln>
              <a:effectLst>
                <a:outerShdw blurRad="88900" sx="102000" sy="102000" algn="ctr" rotWithShape="0">
                  <a:prstClr val="black">
                    <a:alpha val="20000"/>
                  </a:prstClr>
                </a:outerShdw>
              </a:effectLst>
              <a:scene3d>
                <a:camera prst="orthographicFront"/>
                <a:lightRig rig="threePt" dir="t"/>
              </a:scene3d>
              <a:sp3d prstMaterial="matte"/>
            </c:spPr>
          </c:dPt>
          <c:dPt>
            <c:idx val="1"/>
            <c:bubble3D val="0"/>
            <c:spPr>
              <a:solidFill>
                <a:schemeClr val="accent2"/>
              </a:solidFill>
              <a:ln>
                <a:noFill/>
              </a:ln>
              <a:effectLst>
                <a:outerShdw blurRad="88900" sx="102000" sy="102000" algn="ctr" rotWithShape="0">
                  <a:prstClr val="black">
                    <a:alpha val="20000"/>
                  </a:prstClr>
                </a:outerShdw>
              </a:effectLst>
              <a:scene3d>
                <a:camera prst="orthographicFront"/>
                <a:lightRig rig="threePt" dir="t"/>
              </a:scene3d>
              <a:sp3d prstMaterial="matte"/>
            </c:spPr>
          </c:dPt>
          <c:dPt>
            <c:idx val="2"/>
            <c:bubble3D val="0"/>
            <c:spPr>
              <a:solidFill>
                <a:schemeClr val="accent3"/>
              </a:solidFill>
              <a:ln>
                <a:noFill/>
              </a:ln>
              <a:effectLst>
                <a:outerShdw blurRad="88900" sx="102000" sy="102000" algn="ctr" rotWithShape="0">
                  <a:prstClr val="black">
                    <a:alpha val="20000"/>
                  </a:prstClr>
                </a:outerShdw>
              </a:effectLst>
              <a:scene3d>
                <a:camera prst="orthographicFront"/>
                <a:lightRig rig="threePt" dir="t"/>
              </a:scene3d>
              <a:sp3d prstMaterial="matte"/>
            </c:spPr>
          </c:dPt>
          <c:dLbls>
            <c:dLbl>
              <c:idx val="0"/>
              <c:layout>
                <c:manualLayout>
                  <c:x val="-0.11377314322196216"/>
                  <c:y val="-6.9557782549908576E-2"/>
                </c:manualLayout>
              </c:layout>
              <c:tx>
                <c:rich>
                  <a:bodyPr rot="0" spcFirstLastPara="1" vertOverflow="ellipsis" vert="horz" wrap="square" lIns="38100" tIns="19050" rIns="38100" bIns="19050" anchor="ctr" anchorCtr="1">
                    <a:noAutofit/>
                  </a:bodyPr>
                  <a:lstStyle/>
                  <a:p>
                    <a:pPr>
                      <a:defRPr sz="1400" b="1" i="0" u="none" strike="noStrike" kern="1200" baseline="0">
                        <a:solidFill>
                          <a:sysClr val="windowText" lastClr="000000"/>
                        </a:solidFill>
                        <a:effectLst/>
                        <a:latin typeface="+mn-lt"/>
                        <a:ea typeface="+mn-ea"/>
                        <a:cs typeface="+mn-cs"/>
                      </a:defRPr>
                    </a:pPr>
                    <a:fld id="{FC79B631-D271-4D71-8982-0DF30C78289D}" type="CATEGORYNAME">
                      <a:rPr lang="en-US" sz="1400"/>
                      <a:pPr>
                        <a:defRPr sz="1400" b="1" i="0" u="none" strike="noStrike" kern="1200" baseline="0">
                          <a:solidFill>
                            <a:sysClr val="windowText" lastClr="000000"/>
                          </a:solidFill>
                          <a:effectLst/>
                          <a:latin typeface="+mn-lt"/>
                          <a:ea typeface="+mn-ea"/>
                          <a:cs typeface="+mn-cs"/>
                        </a:defRPr>
                      </a:pPr>
                      <a:t>[CATEGORY NAME]</a:t>
                    </a:fld>
                    <a:r>
                      <a:rPr lang="en-US" sz="1400" baseline="0" dirty="0"/>
                      <a:t>
</a:t>
                    </a:r>
                    <a:fld id="{EABE02EA-2BAA-42A8-B506-2A65479E35D5}" type="PERCENTAGE">
                      <a:rPr lang="en-US" sz="1400" baseline="0"/>
                      <a:pPr>
                        <a:defRPr sz="1400" b="1" i="0" u="none" strike="noStrike" kern="1200" baseline="0">
                          <a:solidFill>
                            <a:sysClr val="windowText" lastClr="000000"/>
                          </a:solidFill>
                          <a:effectLst/>
                          <a:latin typeface="+mn-lt"/>
                          <a:ea typeface="+mn-ea"/>
                          <a:cs typeface="+mn-cs"/>
                        </a:defRPr>
                      </a:pPr>
                      <a:t>[PERCENTAGE]</a:t>
                    </a:fld>
                    <a:endParaRPr lang="en-US" sz="1400" baseline="0" dirty="0"/>
                  </a:p>
                </c:rich>
              </c:tx>
              <c:spPr>
                <a:noFill/>
                <a:ln>
                  <a:noFill/>
                </a:ln>
                <a:effectLst/>
              </c:sp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228828828828828"/>
                      <c:h val="0.13556828123757259"/>
                    </c:manualLayout>
                  </c15:layout>
                  <c15:dlblFieldTable/>
                  <c15:showDataLabelsRange val="0"/>
                </c:ext>
              </c:extLst>
            </c:dLbl>
            <c:dLbl>
              <c:idx val="1"/>
              <c:layout>
                <c:manualLayout>
                  <c:x val="0.11601286325695773"/>
                  <c:y val="3.1275351944643282E-3"/>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l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781081081081081"/>
                      <c:h val="0.16498747315676449"/>
                    </c:manualLayout>
                  </c15:layout>
                </c:ext>
              </c:extLst>
            </c:dLbl>
            <c:dLbl>
              <c:idx val="2"/>
              <c:layout>
                <c:manualLayout>
                  <c:x val="5.1109219455676147E-2"/>
                  <c:y val="4.8025928577109682E-2"/>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8436948759783404"/>
                      <c:h val="0.14761373578302711"/>
                    </c:manualLayout>
                  </c15:layout>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Program Fees</c:v>
                </c:pt>
                <c:pt idx="1">
                  <c:v>Grants</c:v>
                </c:pt>
                <c:pt idx="2">
                  <c:v>Fundraising</c:v>
                </c:pt>
              </c:strCache>
            </c:strRef>
          </c:cat>
          <c:val>
            <c:numRef>
              <c:f>Sheet1!$B$2:$B$4</c:f>
              <c:numCache>
                <c:formatCode>0%</c:formatCode>
                <c:ptCount val="3"/>
                <c:pt idx="0">
                  <c:v>0.54</c:v>
                </c:pt>
                <c:pt idx="1">
                  <c:v>0.45</c:v>
                </c:pt>
                <c:pt idx="2">
                  <c:v>0.01</c:v>
                </c:pt>
              </c:numCache>
            </c:numRef>
          </c:val>
        </c:ser>
        <c:dLbls>
          <c:dLblPos val="inEnd"/>
          <c:showLegendKey val="0"/>
          <c:showVal val="0"/>
          <c:showCatName val="0"/>
          <c:showSerName val="0"/>
          <c:showPercent val="1"/>
          <c:showBubbleSize val="0"/>
          <c:showLeaderLines val="1"/>
        </c:dLbls>
      </c:pie3DChart>
      <c:spPr>
        <a:noFill/>
        <a:ln>
          <a:noFill/>
        </a:ln>
        <a:effectLst/>
      </c:spPr>
    </c:plotArea>
    <c:legend>
      <c:legendPos val="b"/>
      <c:overlay val="0"/>
      <c:spPr>
        <a:solidFill>
          <a:schemeClr val="lt1">
            <a:alpha val="78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12</a:t>
            </a:fld>
            <a:endParaRPr lang="en-US" dirty="0"/>
          </a:p>
        </p:txBody>
      </p:sp>
    </p:spTree>
    <p:extLst>
      <p:ext uri="{BB962C8B-B14F-4D97-AF65-F5344CB8AC3E}">
        <p14:creationId xmlns:p14="http://schemas.microsoft.com/office/powerpoint/2010/main" val="332126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13</a:t>
            </a:fld>
            <a:endParaRPr lang="en-US" dirty="0"/>
          </a:p>
        </p:txBody>
      </p:sp>
    </p:spTree>
    <p:extLst>
      <p:ext uri="{BB962C8B-B14F-4D97-AF65-F5344CB8AC3E}">
        <p14:creationId xmlns:p14="http://schemas.microsoft.com/office/powerpoint/2010/main" val="336945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14</a:t>
            </a:fld>
            <a:endParaRPr lang="en-US" dirty="0"/>
          </a:p>
        </p:txBody>
      </p:sp>
    </p:spTree>
    <p:extLst>
      <p:ext uri="{BB962C8B-B14F-4D97-AF65-F5344CB8AC3E}">
        <p14:creationId xmlns:p14="http://schemas.microsoft.com/office/powerpoint/2010/main" val="22278703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15</a:t>
            </a:fld>
            <a:endParaRPr lang="en-US" dirty="0"/>
          </a:p>
        </p:txBody>
      </p:sp>
    </p:spTree>
    <p:extLst>
      <p:ext uri="{BB962C8B-B14F-4D97-AF65-F5344CB8AC3E}">
        <p14:creationId xmlns:p14="http://schemas.microsoft.com/office/powerpoint/2010/main" val="3795003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16</a:t>
            </a:fld>
            <a:endParaRPr lang="en-US" dirty="0"/>
          </a:p>
        </p:txBody>
      </p:sp>
    </p:spTree>
    <p:extLst>
      <p:ext uri="{BB962C8B-B14F-4D97-AF65-F5344CB8AC3E}">
        <p14:creationId xmlns:p14="http://schemas.microsoft.com/office/powerpoint/2010/main" val="20991897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18</a:t>
            </a:fld>
            <a:endParaRPr lang="en-US" dirty="0"/>
          </a:p>
        </p:txBody>
      </p:sp>
    </p:spTree>
    <p:extLst>
      <p:ext uri="{BB962C8B-B14F-4D97-AF65-F5344CB8AC3E}">
        <p14:creationId xmlns:p14="http://schemas.microsoft.com/office/powerpoint/2010/main" val="2351139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3</a:t>
            </a:fld>
            <a:endParaRPr lang="en-US" dirty="0"/>
          </a:p>
        </p:txBody>
      </p:sp>
    </p:spTree>
    <p:extLst>
      <p:ext uri="{BB962C8B-B14F-4D97-AF65-F5344CB8AC3E}">
        <p14:creationId xmlns:p14="http://schemas.microsoft.com/office/powerpoint/2010/main" val="1061652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4</a:t>
            </a:fld>
            <a:endParaRPr lang="en-US" dirty="0"/>
          </a:p>
        </p:txBody>
      </p:sp>
    </p:spTree>
    <p:extLst>
      <p:ext uri="{BB962C8B-B14F-4D97-AF65-F5344CB8AC3E}">
        <p14:creationId xmlns:p14="http://schemas.microsoft.com/office/powerpoint/2010/main" val="1700159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6</a:t>
            </a:fld>
            <a:endParaRPr lang="en-US" dirty="0"/>
          </a:p>
        </p:txBody>
      </p:sp>
    </p:spTree>
    <p:extLst>
      <p:ext uri="{BB962C8B-B14F-4D97-AF65-F5344CB8AC3E}">
        <p14:creationId xmlns:p14="http://schemas.microsoft.com/office/powerpoint/2010/main" val="870601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7</a:t>
            </a:fld>
            <a:endParaRPr lang="en-US" dirty="0"/>
          </a:p>
        </p:txBody>
      </p:sp>
    </p:spTree>
    <p:extLst>
      <p:ext uri="{BB962C8B-B14F-4D97-AF65-F5344CB8AC3E}">
        <p14:creationId xmlns:p14="http://schemas.microsoft.com/office/powerpoint/2010/main" val="427831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8</a:t>
            </a:fld>
            <a:endParaRPr lang="en-US" dirty="0"/>
          </a:p>
        </p:txBody>
      </p:sp>
    </p:spTree>
    <p:extLst>
      <p:ext uri="{BB962C8B-B14F-4D97-AF65-F5344CB8AC3E}">
        <p14:creationId xmlns:p14="http://schemas.microsoft.com/office/powerpoint/2010/main" val="321384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9</a:t>
            </a:fld>
            <a:endParaRPr lang="en-US" dirty="0"/>
          </a:p>
        </p:txBody>
      </p:sp>
    </p:spTree>
    <p:extLst>
      <p:ext uri="{BB962C8B-B14F-4D97-AF65-F5344CB8AC3E}">
        <p14:creationId xmlns:p14="http://schemas.microsoft.com/office/powerpoint/2010/main" val="3004563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10</a:t>
            </a:fld>
            <a:endParaRPr lang="en-US" dirty="0"/>
          </a:p>
        </p:txBody>
      </p:sp>
    </p:spTree>
    <p:extLst>
      <p:ext uri="{BB962C8B-B14F-4D97-AF65-F5344CB8AC3E}">
        <p14:creationId xmlns:p14="http://schemas.microsoft.com/office/powerpoint/2010/main" val="184866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11</a:t>
            </a:fld>
            <a:endParaRPr lang="en-US" dirty="0"/>
          </a:p>
        </p:txBody>
      </p:sp>
    </p:spTree>
    <p:extLst>
      <p:ext uri="{BB962C8B-B14F-4D97-AF65-F5344CB8AC3E}">
        <p14:creationId xmlns:p14="http://schemas.microsoft.com/office/powerpoint/2010/main" val="944265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439609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0296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520084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38193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31431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541494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48991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0786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333405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606342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175564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Tree>
    <p:extLst>
      <p:ext uri="{BB962C8B-B14F-4D97-AF65-F5344CB8AC3E}">
        <p14:creationId xmlns:p14="http://schemas.microsoft.com/office/powerpoint/2010/main" val="160121018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1200" b="1" smtClean="0">
                <a:solidFill>
                  <a:srgbClr val="000000"/>
                </a:solidFill>
                <a:ea typeface="ＭＳ Ｐゴシック" pitchFamily="-1" charset="-128"/>
              </a:rPr>
              <a:pPr algn="r"/>
              <a:t>‹#›</a:t>
            </a:fld>
            <a:endParaRPr lang="en-US" sz="12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73259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5.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01000" cy="792162"/>
          </a:xfrm>
        </p:spPr>
        <p:txBody>
          <a:bodyPr/>
          <a:lstStyle/>
          <a:p>
            <a:r>
              <a:rPr lang="en-US" dirty="0" smtClean="0"/>
              <a:t>Maria’s Role at CWPD</a:t>
            </a:r>
            <a:endParaRPr lang="en-US" dirty="0"/>
          </a:p>
        </p:txBody>
      </p:sp>
      <p:sp>
        <p:nvSpPr>
          <p:cNvPr id="3" name="Content Placeholder 2"/>
          <p:cNvSpPr>
            <a:spLocks noGrp="1"/>
          </p:cNvSpPr>
          <p:nvPr>
            <p:ph idx="1"/>
          </p:nvPr>
        </p:nvSpPr>
        <p:spPr>
          <a:xfrm>
            <a:off x="304800" y="914400"/>
            <a:ext cx="8610600" cy="5105400"/>
          </a:xfrm>
        </p:spPr>
        <p:txBody>
          <a:bodyPr/>
          <a:lstStyle/>
          <a:p>
            <a:r>
              <a:rPr lang="en-US" sz="2500" dirty="0" smtClean="0"/>
              <a:t>Develop and monitor budget.</a:t>
            </a:r>
          </a:p>
          <a:p>
            <a:r>
              <a:rPr lang="en-US" sz="2500" dirty="0" smtClean="0"/>
              <a:t>Ensure compliance with contracts and grants.</a:t>
            </a:r>
          </a:p>
          <a:p>
            <a:pPr lvl="1"/>
            <a:r>
              <a:rPr lang="en-US" sz="2500" dirty="0" smtClean="0"/>
              <a:t>Read contracts cover-to-cover.</a:t>
            </a:r>
          </a:p>
          <a:p>
            <a:pPr lvl="1"/>
            <a:r>
              <a:rPr lang="en-US" sz="2500" dirty="0" smtClean="0"/>
              <a:t>Make sure reports are submitted on time.</a:t>
            </a:r>
          </a:p>
          <a:p>
            <a:pPr lvl="1"/>
            <a:r>
              <a:rPr lang="en-US" sz="2500" dirty="0" smtClean="0"/>
              <a:t>Ensure that money is spent in proper timeframe and that proper backup is maintained to prove spending is in compliance.</a:t>
            </a:r>
          </a:p>
          <a:p>
            <a:pPr lvl="1"/>
            <a:r>
              <a:rPr lang="en-US" sz="2500" dirty="0" smtClean="0"/>
              <a:t>Stay on top of communications from HHS, State DSE.</a:t>
            </a:r>
          </a:p>
          <a:p>
            <a:r>
              <a:rPr lang="en-US" sz="2500" dirty="0" smtClean="0"/>
              <a:t>Keep information and communication fluid between ED, grant writer, program director, and Board.</a:t>
            </a:r>
          </a:p>
          <a:p>
            <a:r>
              <a:rPr lang="en-US" sz="2500" dirty="0" smtClean="0"/>
              <a:t>Attend monthly board meetings and present financials.</a:t>
            </a:r>
            <a:endParaRPr lang="en-US" sz="2500" dirty="0"/>
          </a:p>
        </p:txBody>
      </p:sp>
    </p:spTree>
    <p:extLst>
      <p:ext uri="{BB962C8B-B14F-4D97-AF65-F5344CB8AC3E}">
        <p14:creationId xmlns:p14="http://schemas.microsoft.com/office/powerpoint/2010/main" val="40826282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001000" cy="792162"/>
          </a:xfrm>
        </p:spPr>
        <p:txBody>
          <a:bodyPr/>
          <a:lstStyle/>
          <a:p>
            <a:r>
              <a:rPr lang="en-US" dirty="0"/>
              <a:t>Maria’s Role at </a:t>
            </a:r>
            <a:r>
              <a:rPr lang="en-US" dirty="0" smtClean="0"/>
              <a:t>CWPD, </a:t>
            </a:r>
            <a:r>
              <a:rPr lang="en-US" sz="2800" dirty="0" smtClean="0"/>
              <a:t>cont’d.</a:t>
            </a:r>
            <a:endParaRPr lang="en-US" dirty="0"/>
          </a:p>
        </p:txBody>
      </p:sp>
      <p:sp>
        <p:nvSpPr>
          <p:cNvPr id="3" name="Content Placeholder 2"/>
          <p:cNvSpPr>
            <a:spLocks noGrp="1"/>
          </p:cNvSpPr>
          <p:nvPr>
            <p:ph idx="1"/>
          </p:nvPr>
        </p:nvSpPr>
        <p:spPr>
          <a:xfrm>
            <a:off x="304800" y="1143000"/>
            <a:ext cx="8610600" cy="4648200"/>
          </a:xfrm>
        </p:spPr>
        <p:txBody>
          <a:bodyPr/>
          <a:lstStyle/>
          <a:p>
            <a:r>
              <a:rPr lang="en-US" dirty="0" smtClean="0"/>
              <a:t>Make sure that staff knows everything they should to deliver their part of work.</a:t>
            </a:r>
          </a:p>
          <a:p>
            <a:pPr lvl="1"/>
            <a:r>
              <a:rPr lang="en-US" dirty="0" smtClean="0"/>
              <a:t>Someone who tracks grants has to know everything about the grant.</a:t>
            </a:r>
          </a:p>
          <a:p>
            <a:pPr lvl="1"/>
            <a:r>
              <a:rPr lang="en-US" dirty="0" smtClean="0"/>
              <a:t>Someone who cuts checks has to know requirements on backup documentation.</a:t>
            </a:r>
          </a:p>
          <a:p>
            <a:pPr lvl="1"/>
            <a:r>
              <a:rPr lang="en-US" dirty="0" smtClean="0"/>
              <a:t>If there are updates or changes, ensures that information goes to the relevant staff.</a:t>
            </a:r>
            <a:endParaRPr lang="en-US" dirty="0"/>
          </a:p>
        </p:txBody>
      </p:sp>
    </p:spTree>
    <p:extLst>
      <p:ext uri="{BB962C8B-B14F-4D97-AF65-F5344CB8AC3E}">
        <p14:creationId xmlns:p14="http://schemas.microsoft.com/office/powerpoint/2010/main" val="1512446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01000" cy="792162"/>
          </a:xfrm>
        </p:spPr>
        <p:txBody>
          <a:bodyPr/>
          <a:lstStyle/>
          <a:p>
            <a:r>
              <a:rPr lang="en-US" dirty="0" smtClean="0"/>
              <a:t>Financial Management</a:t>
            </a:r>
            <a:endParaRPr lang="en-US" dirty="0"/>
          </a:p>
        </p:txBody>
      </p:sp>
      <p:sp>
        <p:nvSpPr>
          <p:cNvPr id="3" name="Content Placeholder 2"/>
          <p:cNvSpPr>
            <a:spLocks noGrp="1"/>
          </p:cNvSpPr>
          <p:nvPr>
            <p:ph idx="1"/>
          </p:nvPr>
        </p:nvSpPr>
        <p:spPr>
          <a:xfrm>
            <a:off x="152400" y="914400"/>
            <a:ext cx="6248400" cy="2971800"/>
          </a:xfrm>
        </p:spPr>
        <p:txBody>
          <a:bodyPr/>
          <a:lstStyle/>
          <a:p>
            <a:r>
              <a:rPr lang="en-US" dirty="0" smtClean="0"/>
              <a:t>Budget is not Excel spreadsheet; it’s a powerful financial tool – or financial power tool!</a:t>
            </a:r>
          </a:p>
          <a:p>
            <a:r>
              <a:rPr lang="en-US" dirty="0" smtClean="0"/>
              <a:t>Annual budget is developed and adhered to.</a:t>
            </a:r>
          </a:p>
          <a:p>
            <a:pPr lvl="1"/>
            <a:r>
              <a:rPr lang="en-US" dirty="0" smtClean="0"/>
              <a:t>Represents priorities in organization</a:t>
            </a:r>
          </a:p>
          <a:p>
            <a:pPr lvl="1"/>
            <a:r>
              <a:rPr lang="en-US" dirty="0" smtClean="0"/>
              <a:t>During budget-talk time, Maria has 4 pictures in front of her: STOP sign; Heart; Star; Money Bag</a:t>
            </a:r>
          </a:p>
        </p:txBody>
      </p:sp>
      <p:pic>
        <p:nvPicPr>
          <p:cNvPr id="8" name="Picture 7" descr="Four symbols: Red stop sign, purple heart on top; yellow star and green money bag on bottom"/>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75832" y="987552"/>
            <a:ext cx="2791968" cy="2517648"/>
          </a:xfrm>
          <a:prstGeom prst="rect">
            <a:avLst/>
          </a:prstGeom>
        </p:spPr>
      </p:pic>
    </p:spTree>
    <p:extLst>
      <p:ext uri="{BB962C8B-B14F-4D97-AF65-F5344CB8AC3E}">
        <p14:creationId xmlns:p14="http://schemas.microsoft.com/office/powerpoint/2010/main" val="1474637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01000" cy="792162"/>
          </a:xfrm>
        </p:spPr>
        <p:txBody>
          <a:bodyPr/>
          <a:lstStyle/>
          <a:p>
            <a:r>
              <a:rPr lang="en-US" dirty="0" smtClean="0"/>
              <a:t>Budget Details</a:t>
            </a:r>
            <a:endParaRPr lang="en-US" dirty="0"/>
          </a:p>
        </p:txBody>
      </p:sp>
      <p:sp>
        <p:nvSpPr>
          <p:cNvPr id="3" name="Content Placeholder 2"/>
          <p:cNvSpPr>
            <a:spLocks noGrp="1"/>
          </p:cNvSpPr>
          <p:nvPr>
            <p:ph idx="1"/>
          </p:nvPr>
        </p:nvSpPr>
        <p:spPr>
          <a:xfrm>
            <a:off x="152400" y="868362"/>
            <a:ext cx="8839200" cy="5227638"/>
          </a:xfrm>
        </p:spPr>
        <p:txBody>
          <a:bodyPr/>
          <a:lstStyle/>
          <a:p>
            <a:r>
              <a:rPr lang="en-US" dirty="0" smtClean="0"/>
              <a:t>Budget has 22 tabs.</a:t>
            </a:r>
          </a:p>
          <a:p>
            <a:pPr lvl="1"/>
            <a:r>
              <a:rPr lang="en-US" dirty="0" smtClean="0"/>
              <a:t>Salaries of each employee</a:t>
            </a:r>
          </a:p>
          <a:p>
            <a:pPr lvl="1"/>
            <a:r>
              <a:rPr lang="en-US" dirty="0" smtClean="0"/>
              <a:t>Agency-wide benefits</a:t>
            </a:r>
          </a:p>
          <a:p>
            <a:pPr lvl="1"/>
            <a:r>
              <a:rPr lang="en-US" dirty="0" smtClean="0"/>
              <a:t>Admin’s time allocation to the departments</a:t>
            </a:r>
          </a:p>
          <a:p>
            <a:pPr lvl="1"/>
            <a:r>
              <a:rPr lang="en-US" dirty="0" smtClean="0"/>
              <a:t>Calculating allocation percentages for indirect expenses</a:t>
            </a:r>
          </a:p>
          <a:p>
            <a:pPr lvl="1"/>
            <a:r>
              <a:rPr lang="en-US" dirty="0" smtClean="0"/>
              <a:t>Separate budget tabs for each department </a:t>
            </a:r>
          </a:p>
          <a:p>
            <a:r>
              <a:rPr lang="en-US" dirty="0" smtClean="0"/>
              <a:t>All these tabs roll into one for agency-wide budget which is entered into accounting system</a:t>
            </a:r>
          </a:p>
          <a:p>
            <a:r>
              <a:rPr lang="en-US" dirty="0" smtClean="0"/>
              <a:t>Expenses coded accordingly; departmental budgets shared with department managers.</a:t>
            </a:r>
            <a:endParaRPr lang="en-US" dirty="0"/>
          </a:p>
        </p:txBody>
      </p:sp>
    </p:spTree>
    <p:extLst>
      <p:ext uri="{BB962C8B-B14F-4D97-AF65-F5344CB8AC3E}">
        <p14:creationId xmlns:p14="http://schemas.microsoft.com/office/powerpoint/2010/main" val="15030273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01000" cy="792162"/>
          </a:xfrm>
        </p:spPr>
        <p:txBody>
          <a:bodyPr/>
          <a:lstStyle/>
          <a:p>
            <a:r>
              <a:rPr lang="en-US" dirty="0" smtClean="0"/>
              <a:t>Budget, </a:t>
            </a:r>
            <a:r>
              <a:rPr lang="en-US" sz="2800" dirty="0" smtClean="0"/>
              <a:t>cont’d.</a:t>
            </a:r>
            <a:endParaRPr lang="en-US" sz="2800" dirty="0"/>
          </a:p>
        </p:txBody>
      </p:sp>
      <p:sp>
        <p:nvSpPr>
          <p:cNvPr id="3" name="Content Placeholder 2"/>
          <p:cNvSpPr>
            <a:spLocks noGrp="1"/>
          </p:cNvSpPr>
          <p:nvPr>
            <p:ph idx="1"/>
          </p:nvPr>
        </p:nvSpPr>
        <p:spPr>
          <a:xfrm>
            <a:off x="304800" y="868362"/>
            <a:ext cx="8534400" cy="5380038"/>
          </a:xfrm>
        </p:spPr>
        <p:txBody>
          <a:bodyPr/>
          <a:lstStyle/>
          <a:p>
            <a:r>
              <a:rPr lang="en-US" sz="2500" dirty="0" smtClean="0"/>
              <a:t>Overall agency budget is presented at board meeting and copy is provided to grant writer, as almost all grant proposals require agency’s budget as attachment.</a:t>
            </a:r>
          </a:p>
          <a:p>
            <a:r>
              <a:rPr lang="en-US" sz="2500" dirty="0" smtClean="0"/>
              <a:t>Maria never makes changes to budget that has been board-approved, but keeps a “working budget” during the entire year. </a:t>
            </a:r>
          </a:p>
          <a:p>
            <a:r>
              <a:rPr lang="en-US" sz="2500" dirty="0" smtClean="0"/>
              <a:t>Provide budget vs actual on quarterly basis to board. They monitor budget vs actual monthly. As it is only a projection, and if at end of Q1 budget is off, then by end of Q2 might present amendment for Board’s approval.</a:t>
            </a:r>
          </a:p>
          <a:p>
            <a:r>
              <a:rPr lang="en-US" sz="2500" dirty="0" smtClean="0"/>
              <a:t>Entire organization should understand how budgets work. The more people understand and see the finances the more trust in the decisions.</a:t>
            </a:r>
            <a:endParaRPr lang="en-US" sz="2500" dirty="0"/>
          </a:p>
        </p:txBody>
      </p:sp>
    </p:spTree>
    <p:extLst>
      <p:ext uri="{BB962C8B-B14F-4D97-AF65-F5344CB8AC3E}">
        <p14:creationId xmlns:p14="http://schemas.microsoft.com/office/powerpoint/2010/main" val="8489185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01000" cy="792162"/>
          </a:xfrm>
        </p:spPr>
        <p:txBody>
          <a:bodyPr/>
          <a:lstStyle/>
          <a:p>
            <a:r>
              <a:rPr lang="en-US" dirty="0" smtClean="0"/>
              <a:t>Accountability</a:t>
            </a:r>
            <a:endParaRPr lang="en-US" dirty="0"/>
          </a:p>
        </p:txBody>
      </p:sp>
      <p:sp>
        <p:nvSpPr>
          <p:cNvPr id="3" name="Content Placeholder 2"/>
          <p:cNvSpPr>
            <a:spLocks noGrp="1"/>
          </p:cNvSpPr>
          <p:nvPr>
            <p:ph idx="1"/>
          </p:nvPr>
        </p:nvSpPr>
        <p:spPr>
          <a:xfrm>
            <a:off x="304800" y="914400"/>
            <a:ext cx="8610600" cy="5105400"/>
          </a:xfrm>
        </p:spPr>
        <p:txBody>
          <a:bodyPr/>
          <a:lstStyle/>
          <a:p>
            <a:r>
              <a:rPr lang="en-US" dirty="0" smtClean="0"/>
              <a:t>Starts with accounting staff who are well-versed in accountability.</a:t>
            </a:r>
          </a:p>
          <a:p>
            <a:pPr lvl="1"/>
            <a:r>
              <a:rPr lang="en-US" dirty="0" smtClean="0"/>
              <a:t>Everyone knows no reimbursement without receipts.</a:t>
            </a:r>
          </a:p>
          <a:p>
            <a:pPr lvl="1"/>
            <a:r>
              <a:rPr lang="en-US" dirty="0" smtClean="0"/>
              <a:t>Grant writer knows there will be no “made up” or guessed report for the funder.</a:t>
            </a:r>
          </a:p>
          <a:p>
            <a:r>
              <a:rPr lang="en-US" dirty="0" smtClean="0"/>
              <a:t>Accounting system is the database. You get what you put in.</a:t>
            </a:r>
          </a:p>
          <a:p>
            <a:r>
              <a:rPr lang="en-US" dirty="0" smtClean="0"/>
              <a:t>Center uses QuickBooks (QB) Nonprofit Edition that is set up to track funding sources as well as internal departments/programs. </a:t>
            </a:r>
            <a:endParaRPr lang="en-US" dirty="0"/>
          </a:p>
        </p:txBody>
      </p:sp>
    </p:spTree>
    <p:extLst>
      <p:ext uri="{BB962C8B-B14F-4D97-AF65-F5344CB8AC3E}">
        <p14:creationId xmlns:p14="http://schemas.microsoft.com/office/powerpoint/2010/main" val="3298955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01000" cy="792162"/>
          </a:xfrm>
        </p:spPr>
        <p:txBody>
          <a:bodyPr/>
          <a:lstStyle/>
          <a:p>
            <a:r>
              <a:rPr lang="en-US" dirty="0" smtClean="0"/>
              <a:t>Accounting System</a:t>
            </a:r>
            <a:endParaRPr lang="en-US" dirty="0"/>
          </a:p>
        </p:txBody>
      </p:sp>
      <p:sp>
        <p:nvSpPr>
          <p:cNvPr id="3" name="Content Placeholder 2"/>
          <p:cNvSpPr>
            <a:spLocks noGrp="1"/>
          </p:cNvSpPr>
          <p:nvPr>
            <p:ph idx="1"/>
          </p:nvPr>
        </p:nvSpPr>
        <p:spPr>
          <a:xfrm>
            <a:off x="304800" y="868362"/>
            <a:ext cx="8763000" cy="4922838"/>
          </a:xfrm>
        </p:spPr>
        <p:txBody>
          <a:bodyPr/>
          <a:lstStyle/>
          <a:p>
            <a:r>
              <a:rPr lang="en-US" dirty="0" smtClean="0"/>
              <a:t>Policy says reconcile all bank accounts by 10</a:t>
            </a:r>
            <a:r>
              <a:rPr lang="en-US" baseline="30000" dirty="0" smtClean="0"/>
              <a:t>th</a:t>
            </a:r>
            <a:r>
              <a:rPr lang="en-US" dirty="0" smtClean="0"/>
              <a:t> working day. Void uncashed checks after 6 months.</a:t>
            </a:r>
          </a:p>
          <a:p>
            <a:r>
              <a:rPr lang="en-US" dirty="0" smtClean="0"/>
              <a:t>Once financial reports are generated, month is closed with a password to prevent anyone changing data, even if by accident.</a:t>
            </a:r>
          </a:p>
          <a:p>
            <a:r>
              <a:rPr lang="en-US" dirty="0" smtClean="0"/>
              <a:t>Accounting protocol for finance staff forbids deleting anything in the QB.</a:t>
            </a:r>
          </a:p>
          <a:p>
            <a:r>
              <a:rPr lang="en-US" dirty="0" smtClean="0"/>
              <a:t>QB bank account is reconciled </a:t>
            </a:r>
            <a:r>
              <a:rPr lang="en-US" b="1" dirty="0" smtClean="0"/>
              <a:t>daily</a:t>
            </a:r>
            <a:r>
              <a:rPr lang="en-US" dirty="0" smtClean="0"/>
              <a:t> to what is showing in bank online.</a:t>
            </a:r>
          </a:p>
          <a:p>
            <a:r>
              <a:rPr lang="en-US" dirty="0" smtClean="0"/>
              <a:t>Person working with QB should know how to run quick reports to double check work. Accountant runs these reports and “audits” the work before it gets to Maria.</a:t>
            </a:r>
          </a:p>
        </p:txBody>
      </p:sp>
    </p:spTree>
    <p:extLst>
      <p:ext uri="{BB962C8B-B14F-4D97-AF65-F5344CB8AC3E}">
        <p14:creationId xmlns:p14="http://schemas.microsoft.com/office/powerpoint/2010/main" val="1071059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Accounting System, </a:t>
            </a:r>
            <a:r>
              <a:rPr lang="en-US" sz="2800" dirty="0" smtClean="0"/>
              <a:t>cont’d. </a:t>
            </a:r>
            <a:endParaRPr lang="en-US" dirty="0"/>
          </a:p>
        </p:txBody>
      </p:sp>
      <p:sp>
        <p:nvSpPr>
          <p:cNvPr id="3" name="Content Placeholder 2"/>
          <p:cNvSpPr>
            <a:spLocks noGrp="1"/>
          </p:cNvSpPr>
          <p:nvPr>
            <p:ph idx="1"/>
          </p:nvPr>
        </p:nvSpPr>
        <p:spPr>
          <a:xfrm>
            <a:off x="457200" y="1219200"/>
            <a:ext cx="8382000" cy="4648200"/>
          </a:xfrm>
        </p:spPr>
        <p:txBody>
          <a:bodyPr/>
          <a:lstStyle/>
          <a:p>
            <a:r>
              <a:rPr lang="en-US" dirty="0" smtClean="0"/>
              <a:t>Center uses both classes and Jobs in QB. Classes show internal programs. Jobs track grants and eliminate over or under billing.</a:t>
            </a:r>
          </a:p>
          <a:p>
            <a:r>
              <a:rPr lang="en-US" dirty="0" smtClean="0"/>
              <a:t>Can also show at any given time how much is spent, on what, and how much is left. </a:t>
            </a:r>
          </a:p>
          <a:p>
            <a:r>
              <a:rPr lang="en-US" dirty="0" smtClean="0"/>
              <a:t>When utilizing the Jobs in QB you can run a special report that can show all expenses not allocated to any of the grants. This ensures that everything that should be billed to grants are billed. (See handout P&amp;L by Job).</a:t>
            </a:r>
            <a:endParaRPr lang="en-US" dirty="0"/>
          </a:p>
        </p:txBody>
      </p:sp>
    </p:spTree>
    <p:extLst>
      <p:ext uri="{BB962C8B-B14F-4D97-AF65-F5344CB8AC3E}">
        <p14:creationId xmlns:p14="http://schemas.microsoft.com/office/powerpoint/2010/main" val="8034876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001000" cy="792162"/>
          </a:xfrm>
        </p:spPr>
        <p:txBody>
          <a:bodyPr/>
          <a:lstStyle/>
          <a:p>
            <a:r>
              <a:rPr lang="en-US" dirty="0" smtClean="0"/>
              <a:t>Accounting System, </a:t>
            </a:r>
            <a:r>
              <a:rPr lang="en-US" sz="2800" dirty="0" smtClean="0"/>
              <a:t>cont’d. 2</a:t>
            </a:r>
            <a:endParaRPr lang="en-US" sz="2800" dirty="0"/>
          </a:p>
        </p:txBody>
      </p:sp>
      <p:sp>
        <p:nvSpPr>
          <p:cNvPr id="3" name="Content Placeholder 2"/>
          <p:cNvSpPr>
            <a:spLocks noGrp="1"/>
          </p:cNvSpPr>
          <p:nvPr>
            <p:ph idx="1"/>
          </p:nvPr>
        </p:nvSpPr>
        <p:spPr>
          <a:xfrm>
            <a:off x="304800" y="1143000"/>
            <a:ext cx="8610600" cy="4648200"/>
          </a:xfrm>
        </p:spPr>
        <p:txBody>
          <a:bodyPr/>
          <a:lstStyle/>
          <a:p>
            <a:pPr marL="0" indent="0">
              <a:buNone/>
            </a:pPr>
            <a:r>
              <a:rPr lang="en-US" dirty="0" smtClean="0"/>
              <a:t>Examples: </a:t>
            </a:r>
          </a:p>
          <a:p>
            <a:r>
              <a:rPr lang="en-US" dirty="0" smtClean="0"/>
              <a:t>Run </a:t>
            </a:r>
            <a:r>
              <a:rPr lang="en-US" dirty="0"/>
              <a:t>P&amp;L by class to identify any transactions not recorded to a </a:t>
            </a:r>
            <a:r>
              <a:rPr lang="en-US" dirty="0" smtClean="0"/>
              <a:t>class.</a:t>
            </a:r>
          </a:p>
          <a:p>
            <a:r>
              <a:rPr lang="en-US" dirty="0" smtClean="0"/>
              <a:t>Run P&amp;L by Job to identify expenses not billed to grants. This also </a:t>
            </a:r>
            <a:r>
              <a:rPr lang="en-US" dirty="0"/>
              <a:t>s</a:t>
            </a:r>
            <a:r>
              <a:rPr lang="en-US" dirty="0" smtClean="0"/>
              <a:t>hows any overbilling.</a:t>
            </a:r>
          </a:p>
          <a:p>
            <a:r>
              <a:rPr lang="en-US" dirty="0" smtClean="0"/>
              <a:t>Run AR aging weekly, to collect outstanding money on time. </a:t>
            </a:r>
            <a:endParaRPr lang="en-US" dirty="0"/>
          </a:p>
        </p:txBody>
      </p:sp>
    </p:spTree>
    <p:extLst>
      <p:ext uri="{BB962C8B-B14F-4D97-AF65-F5344CB8AC3E}">
        <p14:creationId xmlns:p14="http://schemas.microsoft.com/office/powerpoint/2010/main" val="21505450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7696200" cy="792162"/>
          </a:xfrm>
        </p:spPr>
        <p:txBody>
          <a:bodyPr/>
          <a:lstStyle/>
          <a:p>
            <a:r>
              <a:rPr lang="en-US" dirty="0" smtClean="0"/>
              <a:t>Final Words on Accountability</a:t>
            </a:r>
            <a:endParaRPr lang="en-US" dirty="0"/>
          </a:p>
        </p:txBody>
      </p:sp>
      <p:sp>
        <p:nvSpPr>
          <p:cNvPr id="3" name="Content Placeholder 2"/>
          <p:cNvSpPr>
            <a:spLocks noGrp="1"/>
          </p:cNvSpPr>
          <p:nvPr>
            <p:ph idx="1"/>
          </p:nvPr>
        </p:nvSpPr>
        <p:spPr>
          <a:xfrm>
            <a:off x="304800" y="914400"/>
            <a:ext cx="8534400" cy="5181600"/>
          </a:xfrm>
        </p:spPr>
        <p:txBody>
          <a:bodyPr/>
          <a:lstStyle/>
          <a:p>
            <a:r>
              <a:rPr lang="en-US" dirty="0" smtClean="0"/>
              <a:t>Refer to Uniform Guidance.</a:t>
            </a:r>
            <a:endParaRPr lang="en-US" i="1" dirty="0" smtClean="0"/>
          </a:p>
          <a:p>
            <a:r>
              <a:rPr lang="en-US" dirty="0" smtClean="0"/>
              <a:t>Attend IL-NET financial </a:t>
            </a:r>
            <a:r>
              <a:rPr lang="en-US" dirty="0"/>
              <a:t>t</a:t>
            </a:r>
            <a:r>
              <a:rPr lang="en-US" dirty="0" smtClean="0"/>
              <a:t>rainings.</a:t>
            </a:r>
          </a:p>
          <a:p>
            <a:r>
              <a:rPr lang="en-US" dirty="0" smtClean="0"/>
              <a:t>Take any other opportunity to learn more or get confirmation of what is already known.</a:t>
            </a:r>
          </a:p>
          <a:p>
            <a:r>
              <a:rPr lang="en-US" dirty="0" smtClean="0"/>
              <a:t>Read about and take training on payroll—it’s the biggest expense and most complicated accountability.</a:t>
            </a:r>
          </a:p>
          <a:p>
            <a:r>
              <a:rPr lang="en-US" dirty="0" smtClean="0"/>
              <a:t>Educate staff on time and effort reporting because no matter how much Maria understands it, staff are actually reporting it. </a:t>
            </a:r>
            <a:r>
              <a:rPr lang="en-US" dirty="0"/>
              <a:t>T</a:t>
            </a:r>
            <a:r>
              <a:rPr lang="en-US" dirty="0" smtClean="0"/>
              <a:t>hey must understand the requirement and feel accountable!</a:t>
            </a:r>
            <a:endParaRPr lang="en-US" dirty="0"/>
          </a:p>
        </p:txBody>
      </p:sp>
    </p:spTree>
    <p:extLst>
      <p:ext uri="{BB962C8B-B14F-4D97-AF65-F5344CB8AC3E}">
        <p14:creationId xmlns:p14="http://schemas.microsoft.com/office/powerpoint/2010/main" val="21924013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67000"/>
            <a:ext cx="9144000" cy="792162"/>
          </a:xfrm>
        </p:spPr>
        <p:txBody>
          <a:bodyPr/>
          <a:lstStyle/>
          <a:p>
            <a:pPr algn="ctr"/>
            <a:r>
              <a:rPr lang="en-US" sz="2800" dirty="0" smtClean="0">
                <a:effectLst/>
              </a:rPr>
              <a:t>Lunch Presentation</a:t>
            </a:r>
            <a:br>
              <a:rPr lang="en-US" sz="2800" dirty="0" smtClean="0">
                <a:effectLst/>
              </a:rPr>
            </a:br>
            <a:r>
              <a:rPr lang="en-US" sz="2800" dirty="0" smtClean="0">
                <a:effectLst/>
              </a:rPr>
              <a:t/>
            </a:r>
            <a:br>
              <a:rPr lang="en-US" sz="2800" dirty="0" smtClean="0">
                <a:effectLst/>
              </a:rPr>
            </a:br>
            <a:r>
              <a:rPr lang="en-US" sz="2800" dirty="0" smtClean="0">
                <a:effectLst/>
              </a:rPr>
              <a:t>Maria Stepanyan, </a:t>
            </a:r>
            <a:br>
              <a:rPr lang="en-US" sz="2800" dirty="0" smtClean="0">
                <a:effectLst/>
              </a:rPr>
            </a:br>
            <a:r>
              <a:rPr lang="en-US" sz="2800" dirty="0" smtClean="0">
                <a:effectLst/>
              </a:rPr>
              <a:t>Director of Operations </a:t>
            </a:r>
            <a:br>
              <a:rPr lang="en-US" sz="2800" dirty="0" smtClean="0">
                <a:effectLst/>
              </a:rPr>
            </a:br>
            <a:r>
              <a:rPr lang="en-US" sz="2800" dirty="0" smtClean="0">
                <a:effectLst/>
              </a:rPr>
              <a:t/>
            </a:r>
            <a:br>
              <a:rPr lang="en-US" sz="2800" dirty="0" smtClean="0">
                <a:effectLst/>
              </a:rPr>
            </a:br>
            <a:r>
              <a:rPr lang="en-US" sz="2800" dirty="0" smtClean="0">
                <a:effectLst/>
              </a:rPr>
              <a:t>Center for People with Disabilities (CPWD)</a:t>
            </a:r>
            <a:br>
              <a:rPr lang="en-US" sz="2800" dirty="0" smtClean="0">
                <a:effectLst/>
              </a:rPr>
            </a:br>
            <a:r>
              <a:rPr lang="en-US" sz="2800" dirty="0" smtClean="0">
                <a:effectLst/>
              </a:rPr>
              <a:t>Boulder, Colorado</a:t>
            </a:r>
            <a:br>
              <a:rPr lang="en-US" sz="2800" dirty="0" smtClean="0">
                <a:effectLst/>
              </a:rPr>
            </a:br>
            <a:r>
              <a:rPr lang="en-US" sz="2800" dirty="0">
                <a:effectLst/>
              </a:rPr>
              <a:t/>
            </a:r>
            <a:br>
              <a:rPr lang="en-US" sz="2800" dirty="0">
                <a:effectLst/>
              </a:rPr>
            </a:br>
            <a:r>
              <a:rPr lang="en-US" sz="2800" dirty="0" smtClean="0">
                <a:effectLst/>
              </a:rPr>
              <a:t>maria@cpwd.org</a:t>
            </a:r>
            <a:endParaRPr lang="en-US" sz="2800" dirty="0">
              <a:effectLst/>
            </a:endParaRPr>
          </a:p>
        </p:txBody>
      </p:sp>
    </p:spTree>
    <p:extLst>
      <p:ext uri="{BB962C8B-B14F-4D97-AF65-F5344CB8AC3E}">
        <p14:creationId xmlns:p14="http://schemas.microsoft.com/office/powerpoint/2010/main" val="8181020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001000" cy="792162"/>
          </a:xfrm>
        </p:spPr>
        <p:txBody>
          <a:bodyPr/>
          <a:lstStyle/>
          <a:p>
            <a:r>
              <a:rPr lang="en-US" dirty="0" smtClean="0"/>
              <a:t>Overview of CPWD</a:t>
            </a:r>
            <a:endParaRPr lang="en-US" dirty="0"/>
          </a:p>
        </p:txBody>
      </p:sp>
      <p:sp>
        <p:nvSpPr>
          <p:cNvPr id="3" name="Content Placeholder 2"/>
          <p:cNvSpPr>
            <a:spLocks noGrp="1"/>
          </p:cNvSpPr>
          <p:nvPr>
            <p:ph idx="1"/>
          </p:nvPr>
        </p:nvSpPr>
        <p:spPr>
          <a:xfrm>
            <a:off x="304800" y="792162"/>
            <a:ext cx="8610600" cy="4770438"/>
          </a:xfrm>
        </p:spPr>
        <p:txBody>
          <a:bodyPr/>
          <a:lstStyle/>
          <a:p>
            <a:r>
              <a:rPr lang="en-US" dirty="0" smtClean="0"/>
              <a:t>Center for People with Disabilities (CPWD) founded 1977 in Boulder, CO with focus on employment.</a:t>
            </a:r>
          </a:p>
          <a:p>
            <a:r>
              <a:rPr lang="en-US" dirty="0" smtClean="0"/>
              <a:t>Currently provides employment services, all five core services, personal assistance services, and skill training for people with developmental disabilities (DD).</a:t>
            </a:r>
          </a:p>
          <a:p>
            <a:r>
              <a:rPr lang="en-US" dirty="0" smtClean="0"/>
              <a:t>Most popular program currently provides IL services to people with low or no vision.</a:t>
            </a:r>
          </a:p>
          <a:p>
            <a:r>
              <a:rPr lang="en-US" dirty="0" smtClean="0"/>
              <a:t>Own main office in Boulder and rent satellite offices in three other cities in CO.</a:t>
            </a:r>
          </a:p>
          <a:p>
            <a:r>
              <a:rPr lang="en-US" dirty="0" smtClean="0"/>
              <a:t>Has 59 </a:t>
            </a:r>
            <a:r>
              <a:rPr lang="en-US" dirty="0"/>
              <a:t>employees, 32 in </a:t>
            </a:r>
            <a:r>
              <a:rPr lang="en-US" dirty="0" smtClean="0"/>
              <a:t>PAS; </a:t>
            </a:r>
            <a:r>
              <a:rPr lang="en-US" dirty="0"/>
              <a:t>most are </a:t>
            </a:r>
            <a:r>
              <a:rPr lang="en-US" dirty="0" smtClean="0"/>
              <a:t>part-time.</a:t>
            </a:r>
          </a:p>
          <a:p>
            <a:pPr marL="0" indent="0">
              <a:buNone/>
            </a:pPr>
            <a:endParaRPr lang="en-US" dirty="0"/>
          </a:p>
        </p:txBody>
      </p:sp>
    </p:spTree>
    <p:extLst>
      <p:ext uri="{BB962C8B-B14F-4D97-AF65-F5344CB8AC3E}">
        <p14:creationId xmlns:p14="http://schemas.microsoft.com/office/powerpoint/2010/main" val="1202189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01000" cy="792162"/>
          </a:xfrm>
        </p:spPr>
        <p:txBody>
          <a:bodyPr/>
          <a:lstStyle/>
          <a:p>
            <a:r>
              <a:rPr lang="en-US" dirty="0" smtClean="0"/>
              <a:t>Budget</a:t>
            </a:r>
            <a:endParaRPr lang="en-US" dirty="0"/>
          </a:p>
        </p:txBody>
      </p:sp>
      <p:sp>
        <p:nvSpPr>
          <p:cNvPr id="3" name="Content Placeholder 2"/>
          <p:cNvSpPr>
            <a:spLocks noGrp="1"/>
          </p:cNvSpPr>
          <p:nvPr>
            <p:ph idx="1"/>
          </p:nvPr>
        </p:nvSpPr>
        <p:spPr>
          <a:xfrm>
            <a:off x="304800" y="914400"/>
            <a:ext cx="8610600" cy="5029200"/>
          </a:xfrm>
        </p:spPr>
        <p:txBody>
          <a:bodyPr/>
          <a:lstStyle/>
          <a:p>
            <a:r>
              <a:rPr lang="en-US" sz="2500" dirty="0"/>
              <a:t>Receive Federal Part C, Part B, and OIB funding, State general funds for IL services and other local government and foundation </a:t>
            </a:r>
            <a:r>
              <a:rPr lang="en-US" sz="2500" dirty="0" smtClean="0"/>
              <a:t>grants.</a:t>
            </a:r>
            <a:endParaRPr lang="en-US" sz="2500" dirty="0"/>
          </a:p>
          <a:p>
            <a:r>
              <a:rPr lang="en-US" sz="2500" dirty="0"/>
              <a:t>For PAS and skills training for people with DD, </a:t>
            </a:r>
            <a:r>
              <a:rPr lang="en-US" sz="2500" dirty="0" smtClean="0"/>
              <a:t>bill </a:t>
            </a:r>
            <a:r>
              <a:rPr lang="en-US" sz="2500" dirty="0"/>
              <a:t>Medicaid under home health and day program </a:t>
            </a:r>
            <a:r>
              <a:rPr lang="en-US" sz="2500" dirty="0" smtClean="0"/>
              <a:t>services.</a:t>
            </a:r>
            <a:endParaRPr lang="en-US" sz="2500" dirty="0"/>
          </a:p>
          <a:p>
            <a:r>
              <a:rPr lang="en-US" sz="2500" dirty="0" smtClean="0"/>
              <a:t>General Budget = $2.2M.</a:t>
            </a:r>
          </a:p>
          <a:p>
            <a:r>
              <a:rPr lang="en-US" sz="2500" dirty="0" smtClean="0"/>
              <a:t>Center has indirect cost rate approved by HHS at 16%.</a:t>
            </a:r>
          </a:p>
          <a:p>
            <a:r>
              <a:rPr lang="en-US" sz="2500" dirty="0" smtClean="0"/>
              <a:t>Revenues by Source are:</a:t>
            </a:r>
          </a:p>
          <a:p>
            <a:pPr lvl="1"/>
            <a:r>
              <a:rPr lang="en-US" sz="2500" dirty="0" smtClean="0"/>
              <a:t>Grants – 45%</a:t>
            </a:r>
          </a:p>
          <a:p>
            <a:pPr lvl="1"/>
            <a:r>
              <a:rPr lang="en-US" sz="2500" dirty="0" smtClean="0"/>
              <a:t>Program Fees – 54%</a:t>
            </a:r>
          </a:p>
          <a:p>
            <a:pPr lvl="1"/>
            <a:r>
              <a:rPr lang="en-US" sz="2500" dirty="0" smtClean="0"/>
              <a:t>Fundraising – 1%</a:t>
            </a:r>
            <a:endParaRPr lang="en-US" sz="2500" dirty="0"/>
          </a:p>
        </p:txBody>
      </p:sp>
    </p:spTree>
    <p:extLst>
      <p:ext uri="{BB962C8B-B14F-4D97-AF65-F5344CB8AC3E}">
        <p14:creationId xmlns:p14="http://schemas.microsoft.com/office/powerpoint/2010/main" val="460991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2657" y="60552"/>
            <a:ext cx="7696200" cy="792162"/>
          </a:xfrm>
        </p:spPr>
        <p:txBody>
          <a:bodyPr/>
          <a:lstStyle/>
          <a:p>
            <a:r>
              <a:rPr lang="en-US" sz="2800" dirty="0" smtClean="0">
                <a:effectLst/>
              </a:rPr>
              <a:t>Revenues by Source and Expenses by Type</a:t>
            </a:r>
            <a:endParaRPr lang="en-US" sz="2800" dirty="0">
              <a:effectLst/>
            </a:endParaRPr>
          </a:p>
        </p:txBody>
      </p:sp>
      <p:graphicFrame>
        <p:nvGraphicFramePr>
          <p:cNvPr id="13" name="Content Placeholder 12"/>
          <p:cNvGraphicFramePr>
            <a:graphicFrameLocks noGrp="1"/>
          </p:cNvGraphicFramePr>
          <p:nvPr>
            <p:ph sz="half" idx="1"/>
            <p:extLst>
              <p:ext uri="{D42A27DB-BD31-4B8C-83A1-F6EECF244321}">
                <p14:modId xmlns:p14="http://schemas.microsoft.com/office/powerpoint/2010/main" val="2032685388"/>
              </p:ext>
            </p:extLst>
          </p:nvPr>
        </p:nvGraphicFramePr>
        <p:xfrm>
          <a:off x="0" y="838200"/>
          <a:ext cx="4229100" cy="5029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ontent Placeholder 17" descr="Expenses by Type&#10;Direct Program 81%; General &amp; Admin 15%; Fundraising 4%"/>
          <p:cNvGraphicFramePr>
            <a:graphicFrameLocks noGrp="1"/>
          </p:cNvGraphicFramePr>
          <p:nvPr>
            <p:ph sz="half" idx="2"/>
            <p:extLst>
              <p:ext uri="{D42A27DB-BD31-4B8C-83A1-F6EECF244321}">
                <p14:modId xmlns:p14="http://schemas.microsoft.com/office/powerpoint/2010/main" val="1205209486"/>
              </p:ext>
            </p:extLst>
          </p:nvPr>
        </p:nvGraphicFramePr>
        <p:xfrm>
          <a:off x="4381500" y="838200"/>
          <a:ext cx="4229100" cy="5029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ontent Placeholder 17" descr="Expenses by Type&#10;Program fees 54%; Grants 45%; Fundraising 1%&#10;"/>
          <p:cNvGraphicFramePr>
            <a:graphicFrameLocks/>
          </p:cNvGraphicFramePr>
          <p:nvPr>
            <p:extLst>
              <p:ext uri="{D42A27DB-BD31-4B8C-83A1-F6EECF244321}">
                <p14:modId xmlns:p14="http://schemas.microsoft.com/office/powerpoint/2010/main" val="1597637265"/>
              </p:ext>
            </p:extLst>
          </p:nvPr>
        </p:nvGraphicFramePr>
        <p:xfrm>
          <a:off x="32657" y="827314"/>
          <a:ext cx="4229100" cy="5029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61401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01000" cy="792162"/>
          </a:xfrm>
        </p:spPr>
        <p:txBody>
          <a:bodyPr/>
          <a:lstStyle/>
          <a:p>
            <a:r>
              <a:rPr lang="en-US" dirty="0" smtClean="0"/>
              <a:t>CWPD Fiscal Policies</a:t>
            </a:r>
            <a:endParaRPr lang="en-US" dirty="0"/>
          </a:p>
        </p:txBody>
      </p:sp>
      <p:sp>
        <p:nvSpPr>
          <p:cNvPr id="3" name="Content Placeholder 2"/>
          <p:cNvSpPr>
            <a:spLocks noGrp="1"/>
          </p:cNvSpPr>
          <p:nvPr>
            <p:ph idx="1"/>
          </p:nvPr>
        </p:nvSpPr>
        <p:spPr>
          <a:xfrm>
            <a:off x="304800" y="990600"/>
            <a:ext cx="8610600" cy="5181600"/>
          </a:xfrm>
        </p:spPr>
        <p:txBody>
          <a:bodyPr/>
          <a:lstStyle/>
          <a:p>
            <a:r>
              <a:rPr lang="en-US" dirty="0" smtClean="0"/>
              <a:t>Financial Policy – serves as operational guide for those involved in finances.</a:t>
            </a:r>
          </a:p>
          <a:p>
            <a:pPr lvl="1"/>
            <a:r>
              <a:rPr lang="en-US" dirty="0" smtClean="0"/>
              <a:t>All accounting staff are required to know the policy, have it within reach, and refer to it frequently.</a:t>
            </a:r>
          </a:p>
          <a:p>
            <a:pPr lvl="1"/>
            <a:r>
              <a:rPr lang="en-US" dirty="0" smtClean="0"/>
              <a:t>Currently in process of updating policies and Fiscal Policies Manual using IL-NET sample. (Newly revised IL-NET manual is in training packet.)</a:t>
            </a:r>
          </a:p>
          <a:p>
            <a:r>
              <a:rPr lang="en-US" dirty="0" smtClean="0"/>
              <a:t>Petty Cash Policy</a:t>
            </a:r>
          </a:p>
          <a:p>
            <a:r>
              <a:rPr lang="en-US" dirty="0" smtClean="0"/>
              <a:t>Travel Policy</a:t>
            </a:r>
          </a:p>
          <a:p>
            <a:r>
              <a:rPr lang="en-US" dirty="0" smtClean="0"/>
              <a:t>Credit Card Policy</a:t>
            </a:r>
          </a:p>
          <a:p>
            <a:r>
              <a:rPr lang="en-US" dirty="0" smtClean="0"/>
              <a:t>Others that are part of fiscal management</a:t>
            </a:r>
            <a:endParaRPr lang="en-US" dirty="0"/>
          </a:p>
        </p:txBody>
      </p:sp>
    </p:spTree>
    <p:extLst>
      <p:ext uri="{BB962C8B-B14F-4D97-AF65-F5344CB8AC3E}">
        <p14:creationId xmlns:p14="http://schemas.microsoft.com/office/powerpoint/2010/main" val="2404129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001000" cy="792162"/>
          </a:xfrm>
        </p:spPr>
        <p:txBody>
          <a:bodyPr/>
          <a:lstStyle/>
          <a:p>
            <a:r>
              <a:rPr lang="en-US" dirty="0" smtClean="0"/>
              <a:t>Structure – Invest in Administration</a:t>
            </a:r>
            <a:endParaRPr lang="en-US" dirty="0"/>
          </a:p>
        </p:txBody>
      </p:sp>
      <p:sp>
        <p:nvSpPr>
          <p:cNvPr id="3" name="Content Placeholder 2"/>
          <p:cNvSpPr>
            <a:spLocks noGrp="1"/>
          </p:cNvSpPr>
          <p:nvPr>
            <p:ph idx="1"/>
          </p:nvPr>
        </p:nvSpPr>
        <p:spPr>
          <a:xfrm>
            <a:off x="152400" y="868362"/>
            <a:ext cx="8915400" cy="4922838"/>
          </a:xfrm>
        </p:spPr>
        <p:txBody>
          <a:bodyPr/>
          <a:lstStyle/>
          <a:p>
            <a:r>
              <a:rPr lang="en-US" sz="2500" dirty="0" smtClean="0"/>
              <a:t>Have qualified people leading different areas – person in charge of programs shouldn’t be in charge of finances, and vice-versa.</a:t>
            </a:r>
          </a:p>
          <a:p>
            <a:r>
              <a:rPr lang="en-US" sz="2500" dirty="0" smtClean="0"/>
              <a:t>Should be aligned with philosophy, meeting population’s demand, &amp; improving to be an example for everyone else.</a:t>
            </a:r>
          </a:p>
          <a:p>
            <a:r>
              <a:rPr lang="en-US" sz="2500" dirty="0" smtClean="0"/>
              <a:t>Person overseeing finances able to say “no,” develops budget, monitors very closely, can tell where money came from and where it went, and can give ED helpful information and analysis</a:t>
            </a:r>
          </a:p>
          <a:p>
            <a:r>
              <a:rPr lang="en-US" sz="2500" dirty="0" smtClean="0"/>
              <a:t>Provides another position for grant-writing, storytelling, marketing, donor recruiting, and getting visibility to develop more funds, volunteers, and consumers.</a:t>
            </a:r>
          </a:p>
          <a:p>
            <a:pPr lvl="1"/>
            <a:endParaRPr lang="en-US" dirty="0"/>
          </a:p>
        </p:txBody>
      </p:sp>
    </p:spTree>
    <p:extLst>
      <p:ext uri="{BB962C8B-B14F-4D97-AF65-F5344CB8AC3E}">
        <p14:creationId xmlns:p14="http://schemas.microsoft.com/office/powerpoint/2010/main" val="6120077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001000" cy="792162"/>
          </a:xfrm>
        </p:spPr>
        <p:txBody>
          <a:bodyPr/>
          <a:lstStyle/>
          <a:p>
            <a:r>
              <a:rPr lang="en-US" dirty="0" smtClean="0"/>
              <a:t>Structure, </a:t>
            </a:r>
            <a:r>
              <a:rPr lang="en-US" sz="2800" dirty="0" smtClean="0"/>
              <a:t>cont’d.</a:t>
            </a:r>
            <a:endParaRPr lang="en-US" dirty="0"/>
          </a:p>
        </p:txBody>
      </p:sp>
      <p:sp>
        <p:nvSpPr>
          <p:cNvPr id="3" name="Content Placeholder 2"/>
          <p:cNvSpPr>
            <a:spLocks noGrp="1"/>
          </p:cNvSpPr>
          <p:nvPr>
            <p:ph idx="1"/>
          </p:nvPr>
        </p:nvSpPr>
        <p:spPr>
          <a:xfrm>
            <a:off x="304800" y="1143000"/>
            <a:ext cx="8610600" cy="4648200"/>
          </a:xfrm>
        </p:spPr>
        <p:txBody>
          <a:bodyPr/>
          <a:lstStyle/>
          <a:p>
            <a:r>
              <a:rPr lang="en-US" dirty="0" smtClean="0"/>
              <a:t>Ideally, ED would just monitor, guide, and ensure needed results. When resources don’t allow having separate positions for roles, ED can take one of the roles in which he/she is more qualified.</a:t>
            </a:r>
          </a:p>
          <a:p>
            <a:r>
              <a:rPr lang="en-US" dirty="0" smtClean="0"/>
              <a:t>Separation of duties is not only for the accounting department but also for the administrative staff.</a:t>
            </a:r>
            <a:endParaRPr lang="en-US" dirty="0"/>
          </a:p>
        </p:txBody>
      </p:sp>
    </p:spTree>
    <p:extLst>
      <p:ext uri="{BB962C8B-B14F-4D97-AF65-F5344CB8AC3E}">
        <p14:creationId xmlns:p14="http://schemas.microsoft.com/office/powerpoint/2010/main" val="676084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153400" cy="792162"/>
          </a:xfrm>
        </p:spPr>
        <p:txBody>
          <a:bodyPr/>
          <a:lstStyle/>
          <a:p>
            <a:r>
              <a:rPr lang="en-US" dirty="0" smtClean="0"/>
              <a:t>Ensure Open, Clear, and On-Time Communication</a:t>
            </a:r>
            <a:endParaRPr lang="en-US" dirty="0"/>
          </a:p>
        </p:txBody>
      </p:sp>
      <p:sp>
        <p:nvSpPr>
          <p:cNvPr id="3" name="Content Placeholder 2"/>
          <p:cNvSpPr>
            <a:spLocks noGrp="1"/>
          </p:cNvSpPr>
          <p:nvPr>
            <p:ph idx="1"/>
          </p:nvPr>
        </p:nvSpPr>
        <p:spPr>
          <a:xfrm>
            <a:off x="304800" y="1219200"/>
            <a:ext cx="8610600" cy="4648200"/>
          </a:xfrm>
        </p:spPr>
        <p:txBody>
          <a:bodyPr/>
          <a:lstStyle/>
          <a:p>
            <a:r>
              <a:rPr lang="en-US" sz="2500" dirty="0" smtClean="0"/>
              <a:t>Monthly Executive Team Meetings are held, but key staff and ED are accessible to each other at any time</a:t>
            </a:r>
          </a:p>
          <a:p>
            <a:pPr lvl="1"/>
            <a:r>
              <a:rPr lang="en-US" sz="2500" dirty="0" smtClean="0"/>
              <a:t>If problems, such as fees-for-service are dropping, or there is excess of grant money that needs to be spent in short time, staff don’t have to wait to report to ED.</a:t>
            </a:r>
          </a:p>
          <a:p>
            <a:pPr lvl="1"/>
            <a:r>
              <a:rPr lang="en-US" sz="2500" dirty="0" smtClean="0"/>
              <a:t>If relationship is not there to openly discuss matters and problems in timely manner, ED cannot make fully informed decisions.</a:t>
            </a:r>
          </a:p>
          <a:p>
            <a:r>
              <a:rPr lang="en-US" sz="2500" dirty="0" smtClean="0"/>
              <a:t>Everyone should take ownership for responsibilities and be equipped with necessary information to do their job.</a:t>
            </a:r>
            <a:endParaRPr lang="en-US" sz="2500" dirty="0"/>
          </a:p>
        </p:txBody>
      </p:sp>
    </p:spTree>
    <p:extLst>
      <p:ext uri="{BB962C8B-B14F-4D97-AF65-F5344CB8AC3E}">
        <p14:creationId xmlns:p14="http://schemas.microsoft.com/office/powerpoint/2010/main" val="48172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15677</TotalTime>
  <Words>1436</Words>
  <Application>Microsoft Office PowerPoint</Application>
  <PresentationFormat>On-screen Show (4:3)</PresentationFormat>
  <Paragraphs>128</Paragraphs>
  <Slides>20</Slides>
  <Notes>15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ＭＳ Ｐゴシック</vt:lpstr>
      <vt:lpstr>Arial</vt:lpstr>
      <vt:lpstr>Arial Rounded MT Bold</vt:lpstr>
      <vt:lpstr>Tahoma</vt:lpstr>
      <vt:lpstr>Default Design</vt:lpstr>
      <vt:lpstr>1_Default Design</vt:lpstr>
      <vt:lpstr>Financial Management:  Workshop for CILs…Regulations and Beyond  Baltimore, Maryland May 25-27, 2016  </vt:lpstr>
      <vt:lpstr>Lunch Presentation  Maria Stepanyan,  Director of Operations   Center for People with Disabilities (CPWD) Boulder, Colorado  maria@cpwd.org</vt:lpstr>
      <vt:lpstr>Overview of CPWD</vt:lpstr>
      <vt:lpstr>Budget</vt:lpstr>
      <vt:lpstr>Revenues by Source and Expenses by Type</vt:lpstr>
      <vt:lpstr>CWPD Fiscal Policies</vt:lpstr>
      <vt:lpstr>Structure – Invest in Administration</vt:lpstr>
      <vt:lpstr>Structure, cont’d.</vt:lpstr>
      <vt:lpstr>Ensure Open, Clear, and On-Time Communication</vt:lpstr>
      <vt:lpstr>Maria’s Role at CWPD</vt:lpstr>
      <vt:lpstr>Maria’s Role at CWPD, cont’d.</vt:lpstr>
      <vt:lpstr>Financial Management</vt:lpstr>
      <vt:lpstr>Budget Details</vt:lpstr>
      <vt:lpstr>Budget, cont’d.</vt:lpstr>
      <vt:lpstr>Accountability</vt:lpstr>
      <vt:lpstr>Accounting System</vt:lpstr>
      <vt:lpstr>Accounting System, cont’d. </vt:lpstr>
      <vt:lpstr>Accounting System, cont’d. 2</vt:lpstr>
      <vt:lpstr>Final Words on Accountability</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570</cp:revision>
  <cp:lastPrinted>2016-04-22T12:50:10Z</cp:lastPrinted>
  <dcterms:created xsi:type="dcterms:W3CDTF">2011-01-05T14:17:40Z</dcterms:created>
  <dcterms:modified xsi:type="dcterms:W3CDTF">2016-06-15T13:13:11Z</dcterms:modified>
</cp:coreProperties>
</file>