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6" r:id="rId2"/>
  </p:sldMasterIdLst>
  <p:notesMasterIdLst>
    <p:notesMasterId r:id="rId6"/>
  </p:notesMasterIdLst>
  <p:handoutMasterIdLst>
    <p:handoutMasterId r:id="rId7"/>
  </p:handoutMasterIdLst>
  <p:sldIdLst>
    <p:sldId id="280" r:id="rId3"/>
    <p:sldId id="605" r:id="rId4"/>
    <p:sldId id="318" r:id="rId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2</a:t>
            </a:fld>
            <a:endParaRPr lang="en-US" dirty="0">
              <a:solidFill>
                <a:prstClr val="black"/>
              </a:solidFill>
            </a:endParaRPr>
          </a:p>
        </p:txBody>
      </p:sp>
    </p:spTree>
    <p:extLst>
      <p:ext uri="{BB962C8B-B14F-4D97-AF65-F5344CB8AC3E}">
        <p14:creationId xmlns:p14="http://schemas.microsoft.com/office/powerpoint/2010/main" val="4084465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136716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9615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562355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42660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67614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1623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92371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14498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1799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6467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5852054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118174442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343047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533400"/>
          </a:xfrm>
        </p:spPr>
        <p:txBody>
          <a:bodyPr/>
          <a:lstStyle/>
          <a:p>
            <a:r>
              <a:rPr lang="en-US" sz="2400" dirty="0">
                <a:effectLst/>
              </a:rPr>
              <a:t>Illustration of an Indirect Rate </a:t>
            </a:r>
            <a:r>
              <a:rPr lang="en-US" sz="2400" dirty="0" smtClean="0">
                <a:effectLst/>
              </a:rPr>
              <a:t>Calculation (example)</a:t>
            </a:r>
            <a:endParaRPr lang="en-US" sz="2400" dirty="0">
              <a:effectLst/>
            </a:endParaRPr>
          </a:p>
        </p:txBody>
      </p:sp>
      <p:sp>
        <p:nvSpPr>
          <p:cNvPr id="3" name="Text Placeholder 2"/>
          <p:cNvSpPr>
            <a:spLocks noGrp="1"/>
          </p:cNvSpPr>
          <p:nvPr>
            <p:ph type="body" idx="1"/>
          </p:nvPr>
        </p:nvSpPr>
        <p:spPr>
          <a:xfrm>
            <a:off x="457200" y="685800"/>
            <a:ext cx="4040188" cy="381000"/>
          </a:xfrm>
        </p:spPr>
        <p:txBody>
          <a:bodyPr/>
          <a:lstStyle/>
          <a:p>
            <a:pPr algn="ctr"/>
            <a:r>
              <a:rPr lang="en-US" sz="2000" dirty="0" smtClean="0"/>
              <a:t>Indirect </a:t>
            </a:r>
            <a:r>
              <a:rPr lang="en-US" sz="2000" dirty="0"/>
              <a:t>Costs</a:t>
            </a:r>
          </a:p>
        </p:txBody>
      </p:sp>
      <p:sp>
        <p:nvSpPr>
          <p:cNvPr id="4" name="Content Placeholder 3" descr="Indirect Costs&#10;Payroll   122,750&#10;Payroll OH    19,183&#10;Outside Services         5,900&#10;Rent       5,100&#10;Utilities       1,270&#10;Maintenance      2,600&#10;Travel and Training                        800&#10;Depreciation      4,648&#10;Telephone      7,572&#10;Insurance      6,586&#10;Dues and Subscriptions     3,500&#10;Advertising      3,660&#10;Office Supplies &amp; Exp.                1,974&#10;Other Exp.      3,057&#10;   TOTAL                                 $188,600&#10;&#10;Depreciation      4,648&#10;Telephone      7,572&#10;Insurance      6,586&#10;Dues and Subscriptions     3,500&#10;Advertising      3,660&#10;Office Supplies &amp; Exp.                1,974&#10;Other Exp.      3,057&#10;   TOTAL                                 $188,600&#10;Direct Costs&#10;&#10;"/>
          <p:cNvSpPr>
            <a:spLocks noGrp="1"/>
          </p:cNvSpPr>
          <p:nvPr>
            <p:ph sz="half" idx="2"/>
          </p:nvPr>
        </p:nvSpPr>
        <p:spPr>
          <a:xfrm>
            <a:off x="457200" y="1066800"/>
            <a:ext cx="4040188" cy="5105400"/>
          </a:xfrm>
        </p:spPr>
        <p:txBody>
          <a:bodyPr/>
          <a:lstStyle/>
          <a:p>
            <a:pPr marL="0" indent="0">
              <a:buNone/>
            </a:pPr>
            <a:r>
              <a:rPr lang="en-US" sz="1800" dirty="0" smtClean="0"/>
              <a:t>Payroll		</a:t>
            </a:r>
            <a:r>
              <a:rPr lang="en-US" sz="1800" dirty="0"/>
              <a:t>	</a:t>
            </a:r>
            <a:r>
              <a:rPr lang="en-US" sz="1800" dirty="0" smtClean="0"/>
              <a:t>122,750</a:t>
            </a:r>
          </a:p>
          <a:p>
            <a:pPr marL="0" indent="0">
              <a:buNone/>
            </a:pPr>
            <a:r>
              <a:rPr lang="en-US" sz="1800" dirty="0" smtClean="0"/>
              <a:t>Payroll OH		  19,183</a:t>
            </a:r>
          </a:p>
          <a:p>
            <a:pPr marL="0" indent="0">
              <a:buNone/>
            </a:pPr>
            <a:r>
              <a:rPr lang="en-US" sz="1800" dirty="0" smtClean="0"/>
              <a:t>Outside Services	   	    5,900</a:t>
            </a:r>
          </a:p>
          <a:p>
            <a:pPr marL="0" indent="0">
              <a:buNone/>
            </a:pPr>
            <a:r>
              <a:rPr lang="en-US" sz="1800" dirty="0" smtClean="0"/>
              <a:t>Rent			    5,100</a:t>
            </a:r>
          </a:p>
          <a:p>
            <a:pPr marL="0" indent="0">
              <a:buNone/>
            </a:pPr>
            <a:r>
              <a:rPr lang="en-US" sz="1800" dirty="0" smtClean="0"/>
              <a:t>Utilities			    1,270</a:t>
            </a:r>
          </a:p>
          <a:p>
            <a:pPr marL="0" indent="0">
              <a:buNone/>
            </a:pPr>
            <a:r>
              <a:rPr lang="en-US" sz="1800" dirty="0" smtClean="0"/>
              <a:t>Maintenance		    2,600</a:t>
            </a:r>
          </a:p>
          <a:p>
            <a:pPr marL="0" indent="0">
              <a:buNone/>
            </a:pPr>
            <a:r>
              <a:rPr lang="en-US" sz="1800" dirty="0" smtClean="0"/>
              <a:t>Travel and Training	       800</a:t>
            </a:r>
          </a:p>
          <a:p>
            <a:pPr marL="0" indent="0">
              <a:buNone/>
            </a:pPr>
            <a:r>
              <a:rPr lang="en-US" sz="1800" dirty="0" smtClean="0"/>
              <a:t>Depreciation		    4,648</a:t>
            </a:r>
          </a:p>
          <a:p>
            <a:pPr marL="0" indent="0">
              <a:buNone/>
            </a:pPr>
            <a:r>
              <a:rPr lang="en-US" sz="1800" dirty="0" smtClean="0"/>
              <a:t>Telephone		    7,572</a:t>
            </a:r>
          </a:p>
          <a:p>
            <a:pPr marL="0" indent="0">
              <a:buNone/>
            </a:pPr>
            <a:r>
              <a:rPr lang="en-US" sz="1800" dirty="0" smtClean="0"/>
              <a:t>Insurance		    6,586</a:t>
            </a:r>
          </a:p>
          <a:p>
            <a:pPr marL="0" indent="0">
              <a:buNone/>
            </a:pPr>
            <a:r>
              <a:rPr lang="en-US" sz="1800" dirty="0" smtClean="0"/>
              <a:t>Dues and Subscriptions	    3,500</a:t>
            </a:r>
          </a:p>
          <a:p>
            <a:pPr marL="0" indent="0">
              <a:buNone/>
            </a:pPr>
            <a:r>
              <a:rPr lang="en-US" sz="1800" dirty="0" smtClean="0"/>
              <a:t>Advertising		    3,660</a:t>
            </a:r>
          </a:p>
          <a:p>
            <a:pPr marL="0" indent="0">
              <a:buNone/>
            </a:pPr>
            <a:r>
              <a:rPr lang="en-US" sz="1800" dirty="0" smtClean="0"/>
              <a:t>Office Supplies &amp; Exp.           1,974</a:t>
            </a:r>
          </a:p>
          <a:p>
            <a:pPr marL="0" indent="0">
              <a:buNone/>
            </a:pPr>
            <a:r>
              <a:rPr lang="en-US" sz="1800" dirty="0" smtClean="0"/>
              <a:t>Other Exp.		</a:t>
            </a:r>
            <a:r>
              <a:rPr lang="en-US" sz="1800" u="sng" dirty="0" smtClean="0"/>
              <a:t>    3,057</a:t>
            </a:r>
          </a:p>
          <a:p>
            <a:pPr marL="0" indent="0">
              <a:buNone/>
            </a:pPr>
            <a:r>
              <a:rPr lang="en-US" sz="1800" dirty="0" smtClean="0"/>
              <a:t> TOTAL                           $188,600</a:t>
            </a:r>
            <a:endParaRPr lang="en-US" sz="1800" dirty="0"/>
          </a:p>
        </p:txBody>
      </p:sp>
      <p:sp>
        <p:nvSpPr>
          <p:cNvPr id="5" name="Text Placeholder 4"/>
          <p:cNvSpPr>
            <a:spLocks noGrp="1"/>
          </p:cNvSpPr>
          <p:nvPr>
            <p:ph type="body" sz="quarter" idx="3"/>
          </p:nvPr>
        </p:nvSpPr>
        <p:spPr>
          <a:xfrm>
            <a:off x="4645025" y="685801"/>
            <a:ext cx="4041775" cy="380999"/>
          </a:xfrm>
        </p:spPr>
        <p:txBody>
          <a:bodyPr/>
          <a:lstStyle/>
          <a:p>
            <a:pPr algn="ctr"/>
            <a:r>
              <a:rPr lang="en-US" sz="2000" dirty="0" smtClean="0"/>
              <a:t>Direct Costs</a:t>
            </a:r>
            <a:endParaRPr lang="en-US" sz="2000" dirty="0"/>
          </a:p>
        </p:txBody>
      </p:sp>
      <p:sp>
        <p:nvSpPr>
          <p:cNvPr id="6" name="Content Placeholder 5" descr="Direct Costs:&#10;Payroll   510,750&#10;Payroll OH    79,820&#10;Payroll   510,750&#10;Payroll OH    79,820&#10;Outside Services                   42,587&#10;Rent   102,757&#10;Utilities     11,597&#10;Maintenance    37,580&#10;Travel and Training                   46,892&#10;Program Supplies                   27,652&#10;TOTAL                $859,635&#10;  &#10;  TOTAL             $859,635&#10;"/>
          <p:cNvSpPr>
            <a:spLocks noGrp="1"/>
          </p:cNvSpPr>
          <p:nvPr>
            <p:ph sz="quarter" idx="4"/>
          </p:nvPr>
        </p:nvSpPr>
        <p:spPr>
          <a:xfrm>
            <a:off x="4800600" y="1142999"/>
            <a:ext cx="3886201" cy="4827161"/>
          </a:xfrm>
        </p:spPr>
        <p:txBody>
          <a:bodyPr/>
          <a:lstStyle/>
          <a:p>
            <a:pPr marL="0" indent="0">
              <a:buNone/>
            </a:pPr>
            <a:r>
              <a:rPr lang="en-US" sz="1800" dirty="0" smtClean="0"/>
              <a:t>Payroll			510,750</a:t>
            </a:r>
          </a:p>
          <a:p>
            <a:pPr marL="0" indent="0">
              <a:buNone/>
            </a:pPr>
            <a:r>
              <a:rPr lang="en-US" sz="1800" dirty="0" smtClean="0"/>
              <a:t>Payroll OH		  79,820</a:t>
            </a:r>
          </a:p>
          <a:p>
            <a:pPr marL="0" indent="0">
              <a:buNone/>
            </a:pPr>
            <a:r>
              <a:rPr lang="en-US" sz="1800" dirty="0" smtClean="0"/>
              <a:t>Outside Services	               42,587</a:t>
            </a:r>
          </a:p>
          <a:p>
            <a:pPr marL="0" indent="0">
              <a:buNone/>
            </a:pPr>
            <a:r>
              <a:rPr lang="en-US" sz="1800" dirty="0" smtClean="0"/>
              <a:t>Rent			102,757</a:t>
            </a:r>
          </a:p>
          <a:p>
            <a:pPr marL="0" indent="0">
              <a:buNone/>
            </a:pPr>
            <a:r>
              <a:rPr lang="en-US" sz="1800" dirty="0" smtClean="0"/>
              <a:t>Utilities			  11,597</a:t>
            </a:r>
          </a:p>
          <a:p>
            <a:pPr marL="0" indent="0">
              <a:buNone/>
            </a:pPr>
            <a:r>
              <a:rPr lang="en-US" sz="1800" dirty="0" smtClean="0"/>
              <a:t>Maintenance		  37,580</a:t>
            </a:r>
          </a:p>
          <a:p>
            <a:pPr marL="0" indent="0">
              <a:buNone/>
            </a:pPr>
            <a:r>
              <a:rPr lang="en-US" sz="1800" dirty="0" smtClean="0"/>
              <a:t>Travel and Training	  46,892</a:t>
            </a:r>
          </a:p>
          <a:p>
            <a:pPr marL="0" indent="0">
              <a:buNone/>
            </a:pPr>
            <a:r>
              <a:rPr lang="en-US" sz="1800" dirty="0" smtClean="0"/>
              <a:t>cost objective Supplies         </a:t>
            </a:r>
            <a:r>
              <a:rPr lang="en-US" sz="1800" u="sng" dirty="0" smtClean="0"/>
              <a:t>27,652</a:t>
            </a:r>
          </a:p>
          <a:p>
            <a:pPr marL="0" indent="0">
              <a:buNone/>
            </a:pPr>
            <a:r>
              <a:rPr lang="en-US" sz="1800" dirty="0" smtClean="0"/>
              <a:t>   TOTAL		            $859,635</a:t>
            </a:r>
          </a:p>
          <a:p>
            <a:pPr marL="0" indent="0">
              <a:buNone/>
            </a:pPr>
            <a:endParaRPr lang="en-US" sz="1800" dirty="0"/>
          </a:p>
          <a:p>
            <a:pPr marL="0" indent="0">
              <a:buNone/>
            </a:pPr>
            <a:r>
              <a:rPr lang="en-US" sz="1800" b="1" dirty="0" smtClean="0"/>
              <a:t>Indirect </a:t>
            </a:r>
            <a:r>
              <a:rPr lang="en-US" sz="1800" b="1" dirty="0"/>
              <a:t>Cost </a:t>
            </a:r>
            <a:r>
              <a:rPr lang="en-US" sz="1800" b="1" dirty="0" smtClean="0"/>
              <a:t>Rate</a:t>
            </a:r>
          </a:p>
          <a:p>
            <a:pPr marL="0" indent="0">
              <a:buNone/>
            </a:pPr>
            <a:r>
              <a:rPr lang="en-US" sz="1800" dirty="0" smtClean="0"/>
              <a:t>188,600/859,635 = 21.9%</a:t>
            </a:r>
            <a:endParaRPr lang="en-US" sz="1800" dirty="0"/>
          </a:p>
        </p:txBody>
      </p:sp>
    </p:spTree>
    <p:extLst>
      <p:ext uri="{BB962C8B-B14F-4D97-AF65-F5344CB8AC3E}">
        <p14:creationId xmlns:p14="http://schemas.microsoft.com/office/powerpoint/2010/main" val="3012462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15700</TotalTime>
  <Words>131</Words>
  <Application>Microsoft Office PowerPoint</Application>
  <PresentationFormat>On-screen Show (4:3)</PresentationFormat>
  <Paragraphs>43</Paragraphs>
  <Slides>3</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vt:i4>
      </vt:variant>
    </vt:vector>
  </HeadingPairs>
  <TitlesOfParts>
    <vt:vector size="9" baseType="lpstr">
      <vt:lpstr>ＭＳ Ｐゴシック</vt:lpstr>
      <vt:lpstr>Arial</vt:lpstr>
      <vt:lpstr>Arial Rounded MT Bold</vt:lpstr>
      <vt:lpstr>Tahoma</vt:lpstr>
      <vt:lpstr>Default Design</vt:lpstr>
      <vt:lpstr>3_Default Design</vt:lpstr>
      <vt:lpstr>Financial Management:  Workshop for CILs…Regulations and Beyond  Baltimore, Maryland May 25-27, 2016  </vt:lpstr>
      <vt:lpstr>Illustration of an Indirect Rate Calculation (example)</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2016-06-15T13:25:55Z</cp:lastPrinted>
  <dcterms:created xsi:type="dcterms:W3CDTF">2011-01-05T14:17:40Z</dcterms:created>
  <dcterms:modified xsi:type="dcterms:W3CDTF">2016-06-15T13:45:56Z</dcterms:modified>
</cp:coreProperties>
</file>