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6" r:id="rId2"/>
    <p:sldMasterId id="2147483699" r:id="rId3"/>
    <p:sldMasterId id="2147483712" r:id="rId4"/>
    <p:sldMasterId id="2147483725" r:id="rId5"/>
    <p:sldMasterId id="2147483738" r:id="rId6"/>
    <p:sldMasterId id="2147483751" r:id="rId7"/>
  </p:sldMasterIdLst>
  <p:notesMasterIdLst>
    <p:notesMasterId r:id="rId17"/>
  </p:notesMasterIdLst>
  <p:handoutMasterIdLst>
    <p:handoutMasterId r:id="rId18"/>
  </p:handoutMasterIdLst>
  <p:sldIdLst>
    <p:sldId id="280" r:id="rId8"/>
    <p:sldId id="605" r:id="rId9"/>
    <p:sldId id="606" r:id="rId10"/>
    <p:sldId id="653" r:id="rId11"/>
    <p:sldId id="607" r:id="rId12"/>
    <p:sldId id="608" r:id="rId13"/>
    <p:sldId id="609" r:id="rId14"/>
    <p:sldId id="610" r:id="rId15"/>
    <p:sldId id="318"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2" d="100"/>
          <a:sy n="62" d="100"/>
        </p:scale>
        <p:origin x="140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2</a:t>
            </a:fld>
            <a:endParaRPr lang="en-US" dirty="0">
              <a:solidFill>
                <a:prstClr val="black"/>
              </a:solidFill>
            </a:endParaRPr>
          </a:p>
        </p:txBody>
      </p:sp>
    </p:spTree>
    <p:extLst>
      <p:ext uri="{BB962C8B-B14F-4D97-AF65-F5344CB8AC3E}">
        <p14:creationId xmlns:p14="http://schemas.microsoft.com/office/powerpoint/2010/main" val="4084465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eaLnBrk="1" fontAlgn="auto" hangingPunct="1">
              <a:spcBef>
                <a:spcPts val="0"/>
              </a:spcBef>
              <a:spcAft>
                <a:spcPts val="0"/>
              </a:spcAft>
              <a:defRPr/>
            </a:pPr>
            <a:endParaRPr lang="en-US" dirty="0" smtClean="0">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C3AB965-C23D-49AF-BF19-8CC83E740EA8}"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363488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5</a:t>
            </a:fld>
            <a:endParaRPr lang="en-US" dirty="0">
              <a:solidFill>
                <a:prstClr val="black"/>
              </a:solidFill>
            </a:endParaRPr>
          </a:p>
        </p:txBody>
      </p:sp>
    </p:spTree>
    <p:extLst>
      <p:ext uri="{BB962C8B-B14F-4D97-AF65-F5344CB8AC3E}">
        <p14:creationId xmlns:p14="http://schemas.microsoft.com/office/powerpoint/2010/main" val="1432396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136716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9615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5623556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426606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67614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1623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92371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14498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931799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64677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5852054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118174442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1779430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14935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1626832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5386492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7E9D206-2623-4073-AE2D-D4511D80D2C8}"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64756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26636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148BEDC0-9539-4489-A63D-019C5996C127}"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5149016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D6402DD9-5C19-42C0-B565-9EE7C5EE9654}"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2441662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ACB00B-5A0A-439B-8125-B5DF33B525B2}"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417364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C63EE2-E2EC-48DE-95F3-01DF20B19F8D}"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1946931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2798466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2695830747"/>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8935932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66702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58118867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782559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7E9D206-2623-4073-AE2D-D4511D80D2C8}"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362803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0C7593C0-382F-4566-B1E0-66E16A0C8445}"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7258418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148BEDC0-9539-4489-A63D-019C5996C127}"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32044587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D6402DD9-5C19-42C0-B565-9EE7C5EE9654}"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816287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ACB00B-5A0A-439B-8125-B5DF33B525B2}"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60863858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C63EE2-E2EC-48DE-95F3-01DF20B19F8D}"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16658255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33291603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3573080785"/>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743069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5854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7378737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50813541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7E9D206-2623-4073-AE2D-D4511D80D2C8}"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228222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0C7593C0-382F-4566-B1E0-66E16A0C8445}"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45674264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148BEDC0-9539-4489-A63D-019C5996C127}"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4082030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D6402DD9-5C19-42C0-B565-9EE7C5EE9654}"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18334989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ACB00B-5A0A-439B-8125-B5DF33B525B2}"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77700127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C63EE2-E2EC-48DE-95F3-01DF20B19F8D}"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03449318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92077801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285183121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27537289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588811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71609095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54142056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7E9D206-2623-4073-AE2D-D4511D80D2C8}"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09607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0C7593C0-382F-4566-B1E0-66E16A0C8445}"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24441102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148BEDC0-9539-4489-A63D-019C5996C127}"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25172491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D6402DD9-5C19-42C0-B565-9EE7C5EE9654}"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53521467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ACB00B-5A0A-439B-8125-B5DF33B525B2}"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46438827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C63EE2-E2EC-48DE-95F3-01DF20B19F8D}"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127512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28972228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2549670876"/>
      </p:ext>
    </p:extLst>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58645063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633270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52731770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01924067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7E9D206-2623-4073-AE2D-D4511D80D2C8}"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482074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0C7593C0-382F-4566-B1E0-66E16A0C8445}"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9966984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148BEDC0-9539-4489-A63D-019C5996C127}"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92626466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D6402DD9-5C19-42C0-B565-9EE7C5EE9654}"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372584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ACB00B-5A0A-439B-8125-B5DF33B525B2}"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29227278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C63EE2-E2EC-48DE-95F3-01DF20B19F8D}"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2114210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99218559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401134862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2.pn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image" Target="../media/image2.png"/><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1.jp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5" Type="http://schemas.openxmlformats.org/officeDocument/2006/relationships/image" Target="../media/image2.png"/><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image" Target="../media/image1.jp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theme" Target="../theme/theme6.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5" Type="http://schemas.openxmlformats.org/officeDocument/2006/relationships/image" Target="../media/image2.png"/><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 Id="rId14" Type="http://schemas.openxmlformats.org/officeDocument/2006/relationships/image" Target="../media/image1.jp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theme" Target="../theme/theme7.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slideLayout" Target="../slideLayouts/slideLayout83.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5" Type="http://schemas.openxmlformats.org/officeDocument/2006/relationships/image" Target="../media/image2.png"/><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900" b="1" smtClean="0">
                <a:solidFill>
                  <a:srgbClr val="000000"/>
                </a:solidFill>
                <a:ea typeface="ＭＳ Ｐゴシック" pitchFamily="-1" charset="-128"/>
              </a:rPr>
              <a:pPr algn="r"/>
              <a:t>‹#›</a:t>
            </a:fld>
            <a:endParaRPr lang="en-US" sz="9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343047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900" b="1" smtClean="0">
                <a:solidFill>
                  <a:srgbClr val="000000"/>
                </a:solidFill>
                <a:ea typeface="ＭＳ Ｐゴシック" pitchFamily="-1" charset="-128"/>
              </a:rPr>
              <a:pPr algn="r"/>
              <a:t>‹#›</a:t>
            </a:fld>
            <a:endParaRPr lang="en-US" sz="9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038028"/>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900" b="1" smtClean="0">
                <a:solidFill>
                  <a:srgbClr val="000000"/>
                </a:solidFill>
                <a:ea typeface="ＭＳ Ｐゴシック" pitchFamily="-1" charset="-128"/>
              </a:rPr>
              <a:pPr algn="r"/>
              <a:t>‹#›</a:t>
            </a:fld>
            <a:endParaRPr lang="en-US" sz="9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3380656"/>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900" b="1" smtClean="0">
                <a:solidFill>
                  <a:srgbClr val="000000"/>
                </a:solidFill>
                <a:ea typeface="ＭＳ Ｐゴシック" pitchFamily="-1" charset="-128"/>
              </a:rPr>
              <a:pPr algn="r"/>
              <a:t>‹#›</a:t>
            </a:fld>
            <a:endParaRPr lang="en-US" sz="9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9412490"/>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900" b="1" smtClean="0">
                <a:solidFill>
                  <a:srgbClr val="000000"/>
                </a:solidFill>
                <a:ea typeface="ＭＳ Ｐゴシック" pitchFamily="-1" charset="-128"/>
              </a:rPr>
              <a:pPr algn="r"/>
              <a:t>‹#›</a:t>
            </a:fld>
            <a:endParaRPr lang="en-US" sz="9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2780681"/>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900" b="1" smtClean="0">
                <a:solidFill>
                  <a:srgbClr val="000000"/>
                </a:solidFill>
                <a:ea typeface="ＭＳ Ｐゴシック" pitchFamily="-1" charset="-128"/>
              </a:rPr>
              <a:pPr algn="r"/>
              <a:t>‹#›</a:t>
            </a:fld>
            <a:endParaRPr lang="en-US" sz="9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5267843"/>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8.xml.rels><?xml version="1.0" encoding="UTF-8" standalone="yes"?>
<Relationships xmlns="http://schemas.openxmlformats.org/package/2006/relationships"><Relationship Id="rId3" Type="http://schemas.openxmlformats.org/officeDocument/2006/relationships/hyperlink" Target="https://rates.psc.gov/fms/dca/np_exall2.html" TargetMode="External"/><Relationship Id="rId2" Type="http://schemas.openxmlformats.org/officeDocument/2006/relationships/hyperlink" Target="https://rates.psc.gov/fms/dca/CIL%20guidance.pdf" TargetMode="External"/><Relationship Id="rId1" Type="http://schemas.openxmlformats.org/officeDocument/2006/relationships/slideLayout" Target="../slideLayouts/slideLayout73.xml"/><Relationship Id="rId4" Type="http://schemas.openxmlformats.org/officeDocument/2006/relationships/hyperlink" Target="https://rates.psc.gov/fms/dca/icpchecklist.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533400"/>
          </a:xfrm>
        </p:spPr>
        <p:txBody>
          <a:bodyPr/>
          <a:lstStyle/>
          <a:p>
            <a:r>
              <a:rPr lang="en-US" sz="2400" dirty="0">
                <a:effectLst/>
              </a:rPr>
              <a:t>Illustration of an Indirect Rate </a:t>
            </a:r>
            <a:r>
              <a:rPr lang="en-US" sz="2400" dirty="0" smtClean="0">
                <a:effectLst/>
              </a:rPr>
              <a:t>Calculation (example)</a:t>
            </a:r>
            <a:endParaRPr lang="en-US" sz="2400" dirty="0">
              <a:effectLst/>
            </a:endParaRPr>
          </a:p>
        </p:txBody>
      </p:sp>
      <p:sp>
        <p:nvSpPr>
          <p:cNvPr id="3" name="Text Placeholder 2"/>
          <p:cNvSpPr>
            <a:spLocks noGrp="1"/>
          </p:cNvSpPr>
          <p:nvPr>
            <p:ph type="body" idx="1"/>
          </p:nvPr>
        </p:nvSpPr>
        <p:spPr>
          <a:xfrm>
            <a:off x="457200" y="685800"/>
            <a:ext cx="4040188" cy="381000"/>
          </a:xfrm>
        </p:spPr>
        <p:txBody>
          <a:bodyPr/>
          <a:lstStyle/>
          <a:p>
            <a:pPr algn="ctr"/>
            <a:r>
              <a:rPr lang="en-US" sz="2000" dirty="0" smtClean="0"/>
              <a:t>Indirect </a:t>
            </a:r>
            <a:r>
              <a:rPr lang="en-US" sz="2000" dirty="0"/>
              <a:t>Costs</a:t>
            </a:r>
          </a:p>
        </p:txBody>
      </p:sp>
      <p:sp>
        <p:nvSpPr>
          <p:cNvPr id="4" name="Content Placeholder 3" descr="Indirect Costs&#10;Payroll   122,750&#10;Payroll OH    19,183&#10;Outside Services         5,900&#10;Rent       5,100&#10;Utilities       1,270&#10;Maintenance      2,600&#10;Travel and Training                        800&#10;Depreciation      4,648&#10;Telephone      7,572&#10;Insurance      6,586&#10;Dues and Subscriptions     3,500&#10;Advertising      3,660&#10;Office Supplies &amp; Exp.                1,974&#10;Other Exp.      3,057&#10;   TOTAL                                 $188,600&#10;&#10;Depreciation      4,648&#10;Telephone      7,572&#10;Insurance      6,586&#10;Dues and Subscriptions     3,500&#10;Advertising      3,660&#10;Office Supplies &amp; Exp.                1,974&#10;Other Exp.      3,057&#10;   TOTAL                                 $188,600&#10;Direct Costs&#10;&#10;"/>
          <p:cNvSpPr>
            <a:spLocks noGrp="1"/>
          </p:cNvSpPr>
          <p:nvPr>
            <p:ph sz="half" idx="2"/>
          </p:nvPr>
        </p:nvSpPr>
        <p:spPr>
          <a:xfrm>
            <a:off x="457200" y="1066800"/>
            <a:ext cx="4040188" cy="5105400"/>
          </a:xfrm>
        </p:spPr>
        <p:txBody>
          <a:bodyPr/>
          <a:lstStyle/>
          <a:p>
            <a:pPr marL="0" indent="0">
              <a:buNone/>
            </a:pPr>
            <a:r>
              <a:rPr lang="en-US" sz="1800" dirty="0" smtClean="0"/>
              <a:t>Payroll		</a:t>
            </a:r>
            <a:r>
              <a:rPr lang="en-US" sz="1800" dirty="0"/>
              <a:t>	</a:t>
            </a:r>
            <a:r>
              <a:rPr lang="en-US" sz="1800" dirty="0" smtClean="0"/>
              <a:t>122,750</a:t>
            </a:r>
          </a:p>
          <a:p>
            <a:pPr marL="0" indent="0">
              <a:buNone/>
            </a:pPr>
            <a:r>
              <a:rPr lang="en-US" sz="1800" dirty="0" smtClean="0"/>
              <a:t>Payroll OH		  19,183</a:t>
            </a:r>
          </a:p>
          <a:p>
            <a:pPr marL="0" indent="0">
              <a:buNone/>
            </a:pPr>
            <a:r>
              <a:rPr lang="en-US" sz="1800" dirty="0" smtClean="0"/>
              <a:t>Outside Services	   	    5,900</a:t>
            </a:r>
          </a:p>
          <a:p>
            <a:pPr marL="0" indent="0">
              <a:buNone/>
            </a:pPr>
            <a:r>
              <a:rPr lang="en-US" sz="1800" dirty="0" smtClean="0"/>
              <a:t>Rent			    5,100</a:t>
            </a:r>
          </a:p>
          <a:p>
            <a:pPr marL="0" indent="0">
              <a:buNone/>
            </a:pPr>
            <a:r>
              <a:rPr lang="en-US" sz="1800" dirty="0" smtClean="0"/>
              <a:t>Utilities			    1,270</a:t>
            </a:r>
          </a:p>
          <a:p>
            <a:pPr marL="0" indent="0">
              <a:buNone/>
            </a:pPr>
            <a:r>
              <a:rPr lang="en-US" sz="1800" dirty="0" smtClean="0"/>
              <a:t>Maintenance		    2,600</a:t>
            </a:r>
          </a:p>
          <a:p>
            <a:pPr marL="0" indent="0">
              <a:buNone/>
            </a:pPr>
            <a:r>
              <a:rPr lang="en-US" sz="1800" dirty="0" smtClean="0"/>
              <a:t>Travel and Training	       800</a:t>
            </a:r>
          </a:p>
          <a:p>
            <a:pPr marL="0" indent="0">
              <a:buNone/>
            </a:pPr>
            <a:r>
              <a:rPr lang="en-US" sz="1800" dirty="0" smtClean="0"/>
              <a:t>Depreciation		    4,648</a:t>
            </a:r>
          </a:p>
          <a:p>
            <a:pPr marL="0" indent="0">
              <a:buNone/>
            </a:pPr>
            <a:r>
              <a:rPr lang="en-US" sz="1800" dirty="0" smtClean="0"/>
              <a:t>Telephone		    7,572</a:t>
            </a:r>
          </a:p>
          <a:p>
            <a:pPr marL="0" indent="0">
              <a:buNone/>
            </a:pPr>
            <a:r>
              <a:rPr lang="en-US" sz="1800" dirty="0" smtClean="0"/>
              <a:t>Insurance		    6,586</a:t>
            </a:r>
          </a:p>
          <a:p>
            <a:pPr marL="0" indent="0">
              <a:buNone/>
            </a:pPr>
            <a:r>
              <a:rPr lang="en-US" sz="1800" dirty="0" smtClean="0"/>
              <a:t>Dues and Subscriptions	    3,500</a:t>
            </a:r>
          </a:p>
          <a:p>
            <a:pPr marL="0" indent="0">
              <a:buNone/>
            </a:pPr>
            <a:r>
              <a:rPr lang="en-US" sz="1800" dirty="0" smtClean="0"/>
              <a:t>Advertising		    3,660</a:t>
            </a:r>
          </a:p>
          <a:p>
            <a:pPr marL="0" indent="0">
              <a:buNone/>
            </a:pPr>
            <a:r>
              <a:rPr lang="en-US" sz="1800" dirty="0" smtClean="0"/>
              <a:t>Office Supplies &amp; Exp.           1,974</a:t>
            </a:r>
          </a:p>
          <a:p>
            <a:pPr marL="0" indent="0">
              <a:buNone/>
            </a:pPr>
            <a:r>
              <a:rPr lang="en-US" sz="1800" dirty="0" smtClean="0"/>
              <a:t>Other Exp.		</a:t>
            </a:r>
            <a:r>
              <a:rPr lang="en-US" sz="1800" u="sng" dirty="0" smtClean="0"/>
              <a:t>    3,057</a:t>
            </a:r>
          </a:p>
          <a:p>
            <a:pPr marL="0" indent="0">
              <a:buNone/>
            </a:pPr>
            <a:r>
              <a:rPr lang="en-US" sz="1800" dirty="0" smtClean="0"/>
              <a:t> TOTAL                           $188,600</a:t>
            </a:r>
            <a:endParaRPr lang="en-US" sz="1800" dirty="0"/>
          </a:p>
        </p:txBody>
      </p:sp>
      <p:sp>
        <p:nvSpPr>
          <p:cNvPr id="5" name="Text Placeholder 4"/>
          <p:cNvSpPr>
            <a:spLocks noGrp="1"/>
          </p:cNvSpPr>
          <p:nvPr>
            <p:ph type="body" sz="quarter" idx="3"/>
          </p:nvPr>
        </p:nvSpPr>
        <p:spPr>
          <a:xfrm>
            <a:off x="4645025" y="685801"/>
            <a:ext cx="4041775" cy="380999"/>
          </a:xfrm>
        </p:spPr>
        <p:txBody>
          <a:bodyPr/>
          <a:lstStyle/>
          <a:p>
            <a:pPr algn="ctr"/>
            <a:r>
              <a:rPr lang="en-US" sz="2000" dirty="0" smtClean="0"/>
              <a:t>Direct Costs</a:t>
            </a:r>
            <a:endParaRPr lang="en-US" sz="2000" dirty="0"/>
          </a:p>
        </p:txBody>
      </p:sp>
      <p:sp>
        <p:nvSpPr>
          <p:cNvPr id="6" name="Content Placeholder 5" descr="Direct Costs:&#10;Payroll   510,750&#10;Payroll OH    79,820&#10;Payroll   510,750&#10;Payroll OH    79,820&#10;Outside Services                   42,587&#10;Rent   102,757&#10;Utilities     11,597&#10;Maintenance    37,580&#10;Travel and Training                   46,892&#10;Program Supplies                   27,652&#10;TOTAL                $859,635&#10;  &#10;  TOTAL             $859,635&#10;"/>
          <p:cNvSpPr>
            <a:spLocks noGrp="1"/>
          </p:cNvSpPr>
          <p:nvPr>
            <p:ph sz="quarter" idx="4"/>
          </p:nvPr>
        </p:nvSpPr>
        <p:spPr>
          <a:xfrm>
            <a:off x="4800600" y="1142999"/>
            <a:ext cx="3886201" cy="4827161"/>
          </a:xfrm>
        </p:spPr>
        <p:txBody>
          <a:bodyPr/>
          <a:lstStyle/>
          <a:p>
            <a:pPr marL="0" indent="0">
              <a:buNone/>
            </a:pPr>
            <a:r>
              <a:rPr lang="en-US" sz="1800" dirty="0" smtClean="0"/>
              <a:t>Payroll			510,750</a:t>
            </a:r>
          </a:p>
          <a:p>
            <a:pPr marL="0" indent="0">
              <a:buNone/>
            </a:pPr>
            <a:r>
              <a:rPr lang="en-US" sz="1800" dirty="0" smtClean="0"/>
              <a:t>Payroll OH		  79,820</a:t>
            </a:r>
          </a:p>
          <a:p>
            <a:pPr marL="0" indent="0">
              <a:buNone/>
            </a:pPr>
            <a:r>
              <a:rPr lang="en-US" sz="1800" dirty="0" smtClean="0"/>
              <a:t>Outside Services	               42,587</a:t>
            </a:r>
          </a:p>
          <a:p>
            <a:pPr marL="0" indent="0">
              <a:buNone/>
            </a:pPr>
            <a:r>
              <a:rPr lang="en-US" sz="1800" dirty="0" smtClean="0"/>
              <a:t>Rent			102,757</a:t>
            </a:r>
          </a:p>
          <a:p>
            <a:pPr marL="0" indent="0">
              <a:buNone/>
            </a:pPr>
            <a:r>
              <a:rPr lang="en-US" sz="1800" dirty="0" smtClean="0"/>
              <a:t>Utilities			  11,597</a:t>
            </a:r>
          </a:p>
          <a:p>
            <a:pPr marL="0" indent="0">
              <a:buNone/>
            </a:pPr>
            <a:r>
              <a:rPr lang="en-US" sz="1800" dirty="0" smtClean="0"/>
              <a:t>Maintenance		  37,580</a:t>
            </a:r>
          </a:p>
          <a:p>
            <a:pPr marL="0" indent="0">
              <a:buNone/>
            </a:pPr>
            <a:r>
              <a:rPr lang="en-US" sz="1800" dirty="0" smtClean="0"/>
              <a:t>Travel and Training	  46,892</a:t>
            </a:r>
          </a:p>
          <a:p>
            <a:pPr marL="0" indent="0">
              <a:buNone/>
            </a:pPr>
            <a:r>
              <a:rPr lang="en-US" sz="1800" dirty="0" smtClean="0"/>
              <a:t>cost objective Supplies         </a:t>
            </a:r>
            <a:r>
              <a:rPr lang="en-US" sz="1800" u="sng" dirty="0" smtClean="0"/>
              <a:t>27,652</a:t>
            </a:r>
          </a:p>
          <a:p>
            <a:pPr marL="0" indent="0">
              <a:buNone/>
            </a:pPr>
            <a:r>
              <a:rPr lang="en-US" sz="1800" dirty="0" smtClean="0"/>
              <a:t>   TOTAL		            $859,635</a:t>
            </a:r>
          </a:p>
          <a:p>
            <a:pPr marL="0" indent="0">
              <a:buNone/>
            </a:pPr>
            <a:endParaRPr lang="en-US" sz="1800" dirty="0"/>
          </a:p>
          <a:p>
            <a:pPr marL="0" indent="0">
              <a:buNone/>
            </a:pPr>
            <a:r>
              <a:rPr lang="en-US" sz="1800" b="1" dirty="0" smtClean="0"/>
              <a:t>Indirect </a:t>
            </a:r>
            <a:r>
              <a:rPr lang="en-US" sz="1800" b="1" dirty="0"/>
              <a:t>Cost </a:t>
            </a:r>
            <a:r>
              <a:rPr lang="en-US" sz="1800" b="1" dirty="0" smtClean="0"/>
              <a:t>Rate</a:t>
            </a:r>
          </a:p>
          <a:p>
            <a:pPr marL="0" indent="0">
              <a:buNone/>
            </a:pPr>
            <a:r>
              <a:rPr lang="en-US" sz="1800" dirty="0" smtClean="0"/>
              <a:t>188,600/859,635 = 21.9%</a:t>
            </a:r>
            <a:endParaRPr lang="en-US" sz="1800" dirty="0"/>
          </a:p>
        </p:txBody>
      </p:sp>
    </p:spTree>
    <p:extLst>
      <p:ext uri="{BB962C8B-B14F-4D97-AF65-F5344CB8AC3E}">
        <p14:creationId xmlns:p14="http://schemas.microsoft.com/office/powerpoint/2010/main" val="3012462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792162"/>
          </a:xfrm>
        </p:spPr>
        <p:txBody>
          <a:bodyPr>
            <a:noAutofit/>
          </a:bodyPr>
          <a:lstStyle/>
          <a:p>
            <a:r>
              <a:rPr lang="en-US" dirty="0" smtClean="0">
                <a:effectLst/>
              </a:rPr>
              <a:t>Attachment G—Reconciliation to Financial Statements (example)</a:t>
            </a:r>
            <a:endParaRPr lang="en-US" dirty="0">
              <a:effectLst/>
            </a:endParaRPr>
          </a:p>
        </p:txBody>
      </p:sp>
      <p:sp>
        <p:nvSpPr>
          <p:cNvPr id="8" name="Content Placeholder 7" descr="Total Direct Costs: 859,635&#10;Total Indirect Costs: 188,600&#10;Total Costs: 1,048,235&#10;Total expenses on the audited financial Statements: 1,087,235&#10;Explanation: Depreciation relating to the equipment purchased with federal monies is excluded from the cost allocation plan (-$2,000)&#10;The organization is adding an assistant Executive Director for the current year (+$41,000)&#10;&#10;"/>
          <p:cNvSpPr>
            <a:spLocks noGrp="1"/>
          </p:cNvSpPr>
          <p:nvPr>
            <p:ph idx="1"/>
          </p:nvPr>
        </p:nvSpPr>
        <p:spPr>
          <a:xfrm>
            <a:off x="533400" y="1143000"/>
            <a:ext cx="8229600" cy="4876800"/>
          </a:xfrm>
        </p:spPr>
        <p:txBody>
          <a:bodyPr/>
          <a:lstStyle/>
          <a:p>
            <a:pPr marL="0" indent="0" fontAlgn="base">
              <a:spcBef>
                <a:spcPct val="20000"/>
              </a:spcBef>
              <a:spcAft>
                <a:spcPct val="0"/>
              </a:spcAft>
              <a:buNone/>
            </a:pPr>
            <a:r>
              <a:rPr lang="en-US" dirty="0" smtClean="0"/>
              <a:t>Total Direct Costs					859,635</a:t>
            </a:r>
          </a:p>
          <a:p>
            <a:pPr marL="0" indent="0" fontAlgn="base">
              <a:spcBef>
                <a:spcPct val="20000"/>
              </a:spcBef>
              <a:spcAft>
                <a:spcPct val="0"/>
              </a:spcAft>
              <a:buNone/>
            </a:pPr>
            <a:r>
              <a:rPr lang="en-US" dirty="0" smtClean="0"/>
              <a:t>Total Indirect Costs				188,600</a:t>
            </a:r>
          </a:p>
          <a:p>
            <a:pPr marL="0" indent="0" fontAlgn="base">
              <a:spcBef>
                <a:spcPct val="20000"/>
              </a:spcBef>
              <a:spcAft>
                <a:spcPct val="0"/>
              </a:spcAft>
              <a:buNone/>
            </a:pPr>
            <a:r>
              <a:rPr lang="en-US" sz="1000" dirty="0"/>
              <a:t>	</a:t>
            </a:r>
            <a:r>
              <a:rPr lang="en-US" sz="1000" dirty="0" smtClean="0"/>
              <a:t>					             ________________________</a:t>
            </a:r>
          </a:p>
          <a:p>
            <a:pPr marL="0" indent="0" fontAlgn="base">
              <a:spcBef>
                <a:spcPct val="20000"/>
              </a:spcBef>
              <a:spcAft>
                <a:spcPct val="0"/>
              </a:spcAft>
              <a:buNone/>
            </a:pPr>
            <a:r>
              <a:rPr lang="en-US" dirty="0" smtClean="0"/>
              <a:t>     Total Costs				      1,048,235</a:t>
            </a:r>
          </a:p>
          <a:p>
            <a:pPr marL="0" indent="0" fontAlgn="base">
              <a:spcBef>
                <a:spcPct val="20000"/>
              </a:spcBef>
              <a:spcAft>
                <a:spcPct val="0"/>
              </a:spcAft>
              <a:buNone/>
            </a:pPr>
            <a:r>
              <a:rPr lang="en-US" dirty="0" smtClean="0"/>
              <a:t>Total Expenses on the Audited Financial </a:t>
            </a:r>
          </a:p>
          <a:p>
            <a:pPr marL="0" indent="0" fontAlgn="base">
              <a:spcBef>
                <a:spcPct val="20000"/>
              </a:spcBef>
              <a:spcAft>
                <a:spcPct val="0"/>
              </a:spcAft>
              <a:buNone/>
            </a:pPr>
            <a:r>
              <a:rPr lang="en-US" dirty="0" smtClean="0"/>
              <a:t>Statements:					      1,087,235</a:t>
            </a:r>
          </a:p>
          <a:p>
            <a:pPr marL="0" indent="0" fontAlgn="base">
              <a:spcBef>
                <a:spcPct val="20000"/>
              </a:spcBef>
              <a:spcAft>
                <a:spcPct val="0"/>
              </a:spcAft>
              <a:buNone/>
            </a:pPr>
            <a:endParaRPr lang="en-US" sz="1000" dirty="0" smtClean="0"/>
          </a:p>
          <a:p>
            <a:pPr marL="0" indent="0" fontAlgn="base">
              <a:spcBef>
                <a:spcPct val="20000"/>
              </a:spcBef>
              <a:spcAft>
                <a:spcPct val="0"/>
              </a:spcAft>
              <a:buNone/>
            </a:pPr>
            <a:r>
              <a:rPr lang="en-US" dirty="0" smtClean="0"/>
              <a:t>Explanation: Depreciation relating to the equipment purchased with federal monies is excluded from the cost allocation plan (-$2,000).</a:t>
            </a:r>
          </a:p>
          <a:p>
            <a:pPr marL="0" indent="0" fontAlgn="base">
              <a:spcBef>
                <a:spcPct val="20000"/>
              </a:spcBef>
              <a:spcAft>
                <a:spcPct val="0"/>
              </a:spcAft>
              <a:buNone/>
            </a:pPr>
            <a:r>
              <a:rPr lang="en-US" dirty="0" smtClean="0"/>
              <a:t>The organization is adding an assistant Executive Director for the current year (+$41,000).</a:t>
            </a:r>
            <a:endParaRPr lang="en-US" dirty="0"/>
          </a:p>
        </p:txBody>
      </p:sp>
    </p:spTree>
    <p:extLst>
      <p:ext uri="{BB962C8B-B14F-4D97-AF65-F5344CB8AC3E}">
        <p14:creationId xmlns:p14="http://schemas.microsoft.com/office/powerpoint/2010/main" val="3845621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696200" cy="792162"/>
          </a:xfrm>
        </p:spPr>
        <p:txBody>
          <a:bodyPr/>
          <a:lstStyle/>
          <a:p>
            <a:r>
              <a:rPr lang="en-US" sz="3200" dirty="0"/>
              <a:t>Lobbying Cost Certificate</a:t>
            </a:r>
          </a:p>
        </p:txBody>
      </p:sp>
      <p:sp>
        <p:nvSpPr>
          <p:cNvPr id="3" name="Content Placeholder 2"/>
          <p:cNvSpPr>
            <a:spLocks noGrp="1"/>
          </p:cNvSpPr>
          <p:nvPr>
            <p:ph idx="1"/>
          </p:nvPr>
        </p:nvSpPr>
        <p:spPr/>
        <p:txBody>
          <a:bodyPr/>
          <a:lstStyle/>
          <a:p>
            <a:r>
              <a:rPr lang="en-US" dirty="0"/>
              <a:t>I hereby certify that PENN CIL has complied with the requirements and standards on lobbying cost in two CFR 200 subpart E section 200.450 for the fiscal year ended September 30, </a:t>
            </a:r>
            <a:r>
              <a:rPr lang="en-US" dirty="0" smtClean="0"/>
              <a:t>2016.</a:t>
            </a:r>
            <a:endParaRPr lang="en-US" dirty="0"/>
          </a:p>
          <a:p>
            <a:r>
              <a:rPr lang="en-US" dirty="0"/>
              <a:t>Signature</a:t>
            </a:r>
          </a:p>
          <a:p>
            <a:r>
              <a:rPr lang="en-US" dirty="0"/>
              <a:t>Name</a:t>
            </a:r>
          </a:p>
          <a:p>
            <a:r>
              <a:rPr lang="en-US" dirty="0"/>
              <a:t>Title</a:t>
            </a:r>
          </a:p>
          <a:p>
            <a:r>
              <a:rPr lang="en-US" dirty="0"/>
              <a:t>Date</a:t>
            </a:r>
          </a:p>
          <a:p>
            <a:r>
              <a:rPr lang="en-US" dirty="0"/>
              <a:t>Signed by the official having the authority to negotiate indirect cost rates for the organization or by a higher-level </a:t>
            </a:r>
            <a:r>
              <a:rPr lang="en-US" dirty="0" smtClean="0"/>
              <a:t>official.</a:t>
            </a:r>
            <a:endParaRPr lang="en-US" dirty="0"/>
          </a:p>
          <a:p>
            <a:endParaRPr lang="en-US" dirty="0"/>
          </a:p>
        </p:txBody>
      </p:sp>
    </p:spTree>
    <p:extLst>
      <p:ext uri="{BB962C8B-B14F-4D97-AF65-F5344CB8AC3E}">
        <p14:creationId xmlns:p14="http://schemas.microsoft.com/office/powerpoint/2010/main" val="22429671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22238"/>
            <a:ext cx="8458200" cy="792162"/>
          </a:xfrm>
        </p:spPr>
        <p:txBody>
          <a:bodyPr/>
          <a:lstStyle/>
          <a:p>
            <a:r>
              <a:rPr lang="en-US" sz="3200" dirty="0" smtClean="0">
                <a:effectLst/>
              </a:rPr>
              <a:t>Certification </a:t>
            </a:r>
            <a:r>
              <a:rPr lang="en-US" sz="2400" dirty="0" smtClean="0">
                <a:effectLst/>
              </a:rPr>
              <a:t>(from Uniform </a:t>
            </a:r>
            <a:r>
              <a:rPr lang="en-US" sz="2400" dirty="0"/>
              <a:t>G</a:t>
            </a:r>
            <a:r>
              <a:rPr lang="en-US" sz="2400" dirty="0" smtClean="0">
                <a:effectLst/>
              </a:rPr>
              <a:t>uidance </a:t>
            </a:r>
            <a:r>
              <a:rPr lang="en-US" sz="2400" dirty="0"/>
              <a:t/>
            </a:r>
            <a:br>
              <a:rPr lang="en-US" sz="2400" dirty="0"/>
            </a:br>
            <a:r>
              <a:rPr lang="en-US" sz="2400" dirty="0" smtClean="0">
                <a:effectLst/>
              </a:rPr>
              <a:t>appendix IV)</a:t>
            </a:r>
            <a:endParaRPr lang="en-US" sz="3600" b="0" dirty="0">
              <a:effectLst/>
            </a:endParaRPr>
          </a:p>
        </p:txBody>
      </p:sp>
      <p:sp>
        <p:nvSpPr>
          <p:cNvPr id="4" name="Content Placeholder 3"/>
          <p:cNvSpPr>
            <a:spLocks noGrp="1"/>
          </p:cNvSpPr>
          <p:nvPr>
            <p:ph idx="1"/>
          </p:nvPr>
        </p:nvSpPr>
        <p:spPr>
          <a:xfrm>
            <a:off x="228600" y="1066800"/>
            <a:ext cx="8839200" cy="5638800"/>
          </a:xfrm>
        </p:spPr>
        <p:txBody>
          <a:bodyPr/>
          <a:lstStyle/>
          <a:p>
            <a:pPr marL="0" indent="0">
              <a:buNone/>
            </a:pPr>
            <a:r>
              <a:rPr lang="en-US" sz="2200" b="1" dirty="0" smtClean="0"/>
              <a:t>Certificate </a:t>
            </a:r>
            <a:r>
              <a:rPr lang="en-US" sz="2200" b="1" dirty="0"/>
              <a:t>of Indirect (F&amp;A) Costs</a:t>
            </a:r>
          </a:p>
          <a:p>
            <a:pPr marL="0" indent="0">
              <a:buNone/>
            </a:pPr>
            <a:r>
              <a:rPr lang="en-US" sz="2200" dirty="0"/>
              <a:t>This is to certify that to the best of my knowledge and belief:</a:t>
            </a:r>
          </a:p>
          <a:p>
            <a:pPr marL="400050" lvl="1" indent="0">
              <a:buNone/>
            </a:pPr>
            <a:r>
              <a:rPr lang="en-US" sz="2200" dirty="0"/>
              <a:t>(1) I have reviewed the indirect (F&amp;A) cost proposal </a:t>
            </a:r>
            <a:r>
              <a:rPr lang="en-US" sz="2200" dirty="0" smtClean="0"/>
              <a:t>submitted            herewith</a:t>
            </a:r>
            <a:r>
              <a:rPr lang="en-US" sz="2200" dirty="0"/>
              <a:t>;</a:t>
            </a:r>
          </a:p>
          <a:p>
            <a:pPr marL="400050" lvl="1" indent="0">
              <a:buNone/>
            </a:pPr>
            <a:r>
              <a:rPr lang="en-US" sz="2200" dirty="0"/>
              <a:t>(2) All costs included in this proposal </a:t>
            </a:r>
            <a:r>
              <a:rPr lang="en-US" sz="2200" dirty="0" smtClean="0"/>
              <a:t>[dated </a:t>
            </a:r>
            <a:r>
              <a:rPr lang="en-US" sz="2200" b="1" dirty="0" smtClean="0"/>
              <a:t>March 31, 2016</a:t>
            </a:r>
            <a:r>
              <a:rPr lang="en-US" sz="2200" dirty="0" smtClean="0"/>
              <a:t>] </a:t>
            </a:r>
            <a:r>
              <a:rPr lang="en-US" sz="2200" dirty="0"/>
              <a:t>to establish billing or final indirect (F&amp;A) costs rate for </a:t>
            </a:r>
            <a:r>
              <a:rPr lang="en-US" sz="2200" dirty="0" smtClean="0"/>
              <a:t>[the fiscal year </a:t>
            </a:r>
            <a:r>
              <a:rPr lang="en-US" sz="2200" b="1" dirty="0" smtClean="0"/>
              <a:t>October 1, 2016 through September 30, 2017</a:t>
            </a:r>
            <a:r>
              <a:rPr lang="en-US" sz="2200" dirty="0" smtClean="0"/>
              <a:t>] </a:t>
            </a:r>
            <a:r>
              <a:rPr lang="en-US" sz="2200" dirty="0"/>
              <a:t>are allowable in accordance with the requirements of the Federal awards to which they apply and with Subpart E—Cost Principles of Part 200.</a:t>
            </a:r>
          </a:p>
          <a:p>
            <a:pPr marL="400050" lvl="1" indent="0">
              <a:buNone/>
            </a:pPr>
            <a:r>
              <a:rPr lang="en-US" sz="2200" dirty="0"/>
              <a:t>(3) This proposal does not include any costs which are unallowable under Subpart E of Part </a:t>
            </a:r>
            <a:r>
              <a:rPr lang="en-US" sz="2200" dirty="0" smtClean="0"/>
              <a:t>200—Cost </a:t>
            </a:r>
            <a:r>
              <a:rPr lang="en-US" sz="2200" dirty="0"/>
              <a:t>Principles </a:t>
            </a:r>
            <a:r>
              <a:rPr lang="en-US" sz="2200" dirty="0" smtClean="0"/>
              <a:t>such </a:t>
            </a:r>
            <a:r>
              <a:rPr lang="en-US" sz="2200" dirty="0"/>
              <a:t>as (without limitation): public relations </a:t>
            </a:r>
            <a:r>
              <a:rPr lang="en-US" sz="2200" dirty="0" smtClean="0"/>
              <a:t>advertising, </a:t>
            </a:r>
            <a:r>
              <a:rPr lang="en-US" sz="2200" dirty="0"/>
              <a:t>contributions and donations, entertainment costs, fines and penalties, lobbying costs, and defense of fraud proceedings; </a:t>
            </a:r>
          </a:p>
          <a:p>
            <a:pPr marL="0" indent="0">
              <a:buNone/>
            </a:pPr>
            <a:endParaRPr lang="en-US" sz="2200" dirty="0" smtClean="0"/>
          </a:p>
          <a:p>
            <a:pPr marL="0" indent="0">
              <a:buNone/>
            </a:pPr>
            <a:endParaRPr lang="en-US" sz="2200" dirty="0"/>
          </a:p>
          <a:p>
            <a:pPr marL="0" indent="0">
              <a:buNone/>
            </a:pPr>
            <a:endParaRPr lang="en-US" sz="2200" dirty="0"/>
          </a:p>
          <a:p>
            <a:pPr marL="0" indent="0">
              <a:buNone/>
            </a:pPr>
            <a:endParaRPr lang="en-US" sz="2200" dirty="0"/>
          </a:p>
        </p:txBody>
      </p:sp>
    </p:spTree>
    <p:extLst>
      <p:ext uri="{BB962C8B-B14F-4D97-AF65-F5344CB8AC3E}">
        <p14:creationId xmlns:p14="http://schemas.microsoft.com/office/powerpoint/2010/main" val="5624218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696200" cy="792162"/>
          </a:xfrm>
        </p:spPr>
        <p:txBody>
          <a:bodyPr/>
          <a:lstStyle/>
          <a:p>
            <a:r>
              <a:rPr lang="en-US" sz="3200" dirty="0" smtClean="0"/>
              <a:t>Certification, </a:t>
            </a:r>
            <a:r>
              <a:rPr lang="en-US" sz="2400" dirty="0" smtClean="0"/>
              <a:t>cont’d.</a:t>
            </a:r>
            <a:endParaRPr lang="en-US" sz="3200" dirty="0"/>
          </a:p>
        </p:txBody>
      </p:sp>
      <p:sp>
        <p:nvSpPr>
          <p:cNvPr id="3" name="Content Placeholder 2"/>
          <p:cNvSpPr>
            <a:spLocks noGrp="1"/>
          </p:cNvSpPr>
          <p:nvPr>
            <p:ph idx="1"/>
          </p:nvPr>
        </p:nvSpPr>
        <p:spPr>
          <a:xfrm>
            <a:off x="152400" y="990600"/>
            <a:ext cx="8763000" cy="5105400"/>
          </a:xfrm>
        </p:spPr>
        <p:txBody>
          <a:bodyPr/>
          <a:lstStyle/>
          <a:p>
            <a:pPr marL="400050" lvl="1" indent="0">
              <a:buNone/>
            </a:pPr>
            <a:r>
              <a:rPr lang="en-US" sz="2500" dirty="0"/>
              <a:t>(4) All costs included in this proposal are properly allocable to Federal awards on the basis of a beneficial or causal relationship between the expenses incurred and the Federal awards to which they are allocated in accordance with applicable requirements.</a:t>
            </a:r>
          </a:p>
          <a:p>
            <a:pPr marL="0" indent="0">
              <a:buNone/>
            </a:pPr>
            <a:r>
              <a:rPr lang="en-US" sz="2500" dirty="0"/>
              <a:t>I declare that the foregoing is true and correct.</a:t>
            </a:r>
          </a:p>
          <a:p>
            <a:pPr marL="0" indent="0">
              <a:buNone/>
            </a:pPr>
            <a:r>
              <a:rPr lang="en-US" sz="2500" dirty="0"/>
              <a:t> Nonprofit Organization:</a:t>
            </a:r>
          </a:p>
          <a:p>
            <a:pPr marL="0" indent="0">
              <a:buNone/>
            </a:pPr>
            <a:r>
              <a:rPr lang="en-US" sz="2500" dirty="0"/>
              <a:t> Signature:</a:t>
            </a:r>
          </a:p>
          <a:p>
            <a:pPr marL="0" indent="0">
              <a:buNone/>
            </a:pPr>
            <a:r>
              <a:rPr lang="en-US" sz="2500" dirty="0"/>
              <a:t> Name of Official:</a:t>
            </a:r>
          </a:p>
          <a:p>
            <a:pPr marL="0" indent="0">
              <a:buNone/>
            </a:pPr>
            <a:r>
              <a:rPr lang="en-US" sz="2500" dirty="0"/>
              <a:t> Title:</a:t>
            </a:r>
          </a:p>
          <a:p>
            <a:pPr marL="0" indent="0">
              <a:buNone/>
            </a:pPr>
            <a:r>
              <a:rPr lang="en-US" sz="2500" dirty="0"/>
              <a:t> Date of Execution:</a:t>
            </a:r>
          </a:p>
          <a:p>
            <a:endParaRPr lang="en-US" sz="2500" dirty="0"/>
          </a:p>
        </p:txBody>
      </p:sp>
    </p:spTree>
    <p:extLst>
      <p:ext uri="{BB962C8B-B14F-4D97-AF65-F5344CB8AC3E}">
        <p14:creationId xmlns:p14="http://schemas.microsoft.com/office/powerpoint/2010/main" val="354363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Final Thoughts</a:t>
            </a:r>
            <a:endParaRPr lang="en-US" sz="3200" dirty="0"/>
          </a:p>
        </p:txBody>
      </p:sp>
      <p:sp>
        <p:nvSpPr>
          <p:cNvPr id="3" name="Content Placeholder 2"/>
          <p:cNvSpPr>
            <a:spLocks noGrp="1"/>
          </p:cNvSpPr>
          <p:nvPr>
            <p:ph idx="1"/>
          </p:nvPr>
        </p:nvSpPr>
        <p:spPr>
          <a:xfrm>
            <a:off x="304800" y="1143000"/>
            <a:ext cx="8534400" cy="5105400"/>
          </a:xfrm>
        </p:spPr>
        <p:txBody>
          <a:bodyPr/>
          <a:lstStyle/>
          <a:p>
            <a:r>
              <a:rPr lang="en-US" sz="2500" dirty="0" smtClean="0"/>
              <a:t>Remember you will need to do this calculation each year, so set up an Excel template or some other format that will help in the future.</a:t>
            </a:r>
          </a:p>
          <a:p>
            <a:r>
              <a:rPr lang="en-US" sz="2500" dirty="0" smtClean="0"/>
              <a:t>It is also important to remember that, although you submit a rate for approval, </a:t>
            </a:r>
            <a:r>
              <a:rPr lang="en-US" sz="2500" b="1" dirty="0" smtClean="0"/>
              <a:t>it is your method of determining that rate that is approved. Your actual rate is likely to change each year.</a:t>
            </a:r>
          </a:p>
          <a:p>
            <a:r>
              <a:rPr lang="en-US" sz="2500" dirty="0" smtClean="0"/>
              <a:t>Any overcharges based on an incorrect rate may need to be paid back or may be adjusted into the subsequent year’s rate.</a:t>
            </a:r>
          </a:p>
          <a:p>
            <a:r>
              <a:rPr lang="en-US" sz="2500" dirty="0" smtClean="0"/>
              <a:t>Any under billings will not be able to be recovered other than by a possible adjustment to a subsequent rate.</a:t>
            </a:r>
          </a:p>
        </p:txBody>
      </p:sp>
    </p:spTree>
    <p:extLst>
      <p:ext uri="{BB962C8B-B14F-4D97-AF65-F5344CB8AC3E}">
        <p14:creationId xmlns:p14="http://schemas.microsoft.com/office/powerpoint/2010/main" val="2646228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Resources</a:t>
            </a:r>
            <a:endParaRPr lang="en-US" sz="3200" dirty="0"/>
          </a:p>
        </p:txBody>
      </p:sp>
      <p:sp>
        <p:nvSpPr>
          <p:cNvPr id="3" name="Content Placeholder 2"/>
          <p:cNvSpPr>
            <a:spLocks noGrp="1"/>
          </p:cNvSpPr>
          <p:nvPr>
            <p:ph idx="1"/>
          </p:nvPr>
        </p:nvSpPr>
        <p:spPr/>
        <p:txBody>
          <a:bodyPr/>
          <a:lstStyle/>
          <a:p>
            <a:r>
              <a:rPr lang="en-US" sz="2500" dirty="0"/>
              <a:t>Consider contacting ILRU with questions as you prepare your proposal.</a:t>
            </a:r>
          </a:p>
          <a:p>
            <a:r>
              <a:rPr lang="en-US" sz="2500" dirty="0"/>
              <a:t>Consider sending a draft of your proposal to ILRU for evaluation.</a:t>
            </a:r>
          </a:p>
          <a:p>
            <a:r>
              <a:rPr lang="en-US" sz="2500" dirty="0" smtClean="0"/>
              <a:t>Here </a:t>
            </a:r>
            <a:r>
              <a:rPr lang="en-US" sz="2500" dirty="0"/>
              <a:t>are links to HHS guidance for CILs, and </a:t>
            </a:r>
            <a:r>
              <a:rPr lang="en-US" sz="2500" dirty="0" smtClean="0"/>
              <a:t>their </a:t>
            </a:r>
            <a:r>
              <a:rPr lang="en-US" sz="2500" dirty="0"/>
              <a:t>sample indirect cost rate proposal.</a:t>
            </a:r>
          </a:p>
          <a:p>
            <a:pPr lvl="1"/>
            <a:r>
              <a:rPr lang="en-US" sz="2600" dirty="0">
                <a:hlinkClick r:id="rId2"/>
              </a:rPr>
              <a:t>https://</a:t>
            </a:r>
            <a:r>
              <a:rPr lang="en-US" sz="2600" dirty="0" smtClean="0">
                <a:hlinkClick r:id="rId2"/>
              </a:rPr>
              <a:t>rates.psc.gov/fms/dca/CIL%20guidance.pdf</a:t>
            </a:r>
            <a:r>
              <a:rPr lang="en-US" sz="2600" dirty="0" smtClean="0"/>
              <a:t>  </a:t>
            </a:r>
            <a:endParaRPr lang="en-US" sz="2600" dirty="0"/>
          </a:p>
          <a:p>
            <a:pPr lvl="1"/>
            <a:r>
              <a:rPr lang="en-US" sz="2600" dirty="0">
                <a:hlinkClick r:id="rId3"/>
              </a:rPr>
              <a:t>https://</a:t>
            </a:r>
            <a:r>
              <a:rPr lang="en-US" sz="2600" dirty="0" smtClean="0">
                <a:hlinkClick r:id="rId3"/>
              </a:rPr>
              <a:t>rates.psc.gov/fms/dca/np_exall2.html</a:t>
            </a:r>
            <a:r>
              <a:rPr lang="en-US" sz="2600" dirty="0" smtClean="0"/>
              <a:t>   </a:t>
            </a:r>
            <a:r>
              <a:rPr lang="en-US" sz="2800" u="sng" dirty="0">
                <a:hlinkClick r:id="rId4"/>
              </a:rPr>
              <a:t>https://</a:t>
            </a:r>
            <a:r>
              <a:rPr lang="en-US" sz="2800" u="sng" dirty="0" smtClean="0">
                <a:hlinkClick r:id="rId4"/>
              </a:rPr>
              <a:t>rates.psc.gov/fms/dca/icpchecklist.pdf</a:t>
            </a:r>
            <a:r>
              <a:rPr lang="en-US" sz="2800" u="sng" dirty="0" smtClean="0"/>
              <a:t> </a:t>
            </a:r>
            <a:r>
              <a:rPr lang="en-US" sz="2800" dirty="0" smtClean="0"/>
              <a:t> </a:t>
            </a:r>
            <a:endParaRPr lang="en-US" sz="2800" dirty="0"/>
          </a:p>
          <a:p>
            <a:r>
              <a:rPr lang="en-US" dirty="0"/>
              <a:t>The ACL website also contains “Guidance for Centers for Independent Living </a:t>
            </a:r>
            <a:r>
              <a:rPr lang="en-US" dirty="0" smtClean="0"/>
              <a:t>Grantees.”</a:t>
            </a:r>
            <a:endParaRPr lang="en-US" dirty="0"/>
          </a:p>
          <a:p>
            <a:pPr marL="0" indent="0">
              <a:buNone/>
            </a:pPr>
            <a:endParaRPr lang="en-US" dirty="0"/>
          </a:p>
        </p:txBody>
      </p:sp>
    </p:spTree>
    <p:extLst>
      <p:ext uri="{BB962C8B-B14F-4D97-AF65-F5344CB8AC3E}">
        <p14:creationId xmlns:p14="http://schemas.microsoft.com/office/powerpoint/2010/main" val="40580529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15682</TotalTime>
  <Words>597</Words>
  <Application>Microsoft Office PowerPoint</Application>
  <PresentationFormat>On-screen Show (4:3)</PresentationFormat>
  <Paragraphs>90</Paragraphs>
  <Slides>9</Slides>
  <Notes>4</Notes>
  <HiddenSlides>0</HiddenSlides>
  <MMClips>0</MMClips>
  <ScaleCrop>false</ScaleCrop>
  <HeadingPairs>
    <vt:vector size="6" baseType="variant">
      <vt:variant>
        <vt:lpstr>Fonts Used</vt:lpstr>
      </vt:variant>
      <vt:variant>
        <vt:i4>5</vt:i4>
      </vt:variant>
      <vt:variant>
        <vt:lpstr>Theme</vt:lpstr>
      </vt:variant>
      <vt:variant>
        <vt:i4>7</vt:i4>
      </vt:variant>
      <vt:variant>
        <vt:lpstr>Slide Titles</vt:lpstr>
      </vt:variant>
      <vt:variant>
        <vt:i4>9</vt:i4>
      </vt:variant>
    </vt:vector>
  </HeadingPairs>
  <TitlesOfParts>
    <vt:vector size="21" baseType="lpstr">
      <vt:lpstr>ＭＳ Ｐゴシック</vt:lpstr>
      <vt:lpstr>Arial</vt:lpstr>
      <vt:lpstr>Arial Rounded MT Bold</vt:lpstr>
      <vt:lpstr>Calibri</vt:lpstr>
      <vt:lpstr>Tahoma</vt:lpstr>
      <vt:lpstr>Default Design</vt:lpstr>
      <vt:lpstr>3_Default Design</vt:lpstr>
      <vt:lpstr>4_Default Design</vt:lpstr>
      <vt:lpstr>5_Default Design</vt:lpstr>
      <vt:lpstr>6_Default Design</vt:lpstr>
      <vt:lpstr>7_Default Design</vt:lpstr>
      <vt:lpstr>8_Default Design</vt:lpstr>
      <vt:lpstr>Financial Management:  Workshop for CILs…Regulations and Beyond  Baltimore, Maryland May 25-27, 2016  </vt:lpstr>
      <vt:lpstr>Illustration of an Indirect Rate Calculation (example)</vt:lpstr>
      <vt:lpstr>Attachment G—Reconciliation to Financial Statements (example)</vt:lpstr>
      <vt:lpstr>Lobbying Cost Certificate</vt:lpstr>
      <vt:lpstr>Certification (from Uniform Guidance  appendix IV)</vt:lpstr>
      <vt:lpstr>Certification, cont’d.</vt:lpstr>
      <vt:lpstr>Final Thoughts</vt:lpstr>
      <vt:lpstr>Resources</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 Eubanks</cp:lastModifiedBy>
  <cp:revision>570</cp:revision>
  <cp:lastPrinted>2016-04-22T12:50:10Z</cp:lastPrinted>
  <dcterms:created xsi:type="dcterms:W3CDTF">2011-01-05T14:17:40Z</dcterms:created>
  <dcterms:modified xsi:type="dcterms:W3CDTF">2016-06-15T13:54:32Z</dcterms:modified>
</cp:coreProperties>
</file>