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9.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10.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1.xml" ContentType="application/vnd.openxmlformats-officedocument.theme+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764" r:id="rId5"/>
    <p:sldMasterId id="2147483777" r:id="rId6"/>
    <p:sldMasterId id="2147483790" r:id="rId7"/>
    <p:sldMasterId id="2147483803" r:id="rId8"/>
    <p:sldMasterId id="2147483816" r:id="rId9"/>
    <p:sldMasterId id="2147483829" r:id="rId10"/>
    <p:sldMasterId id="2147483842" r:id="rId11"/>
    <p:sldMasterId id="2147483855" r:id="rId12"/>
  </p:sldMasterIdLst>
  <p:notesMasterIdLst>
    <p:notesMasterId r:id="rId34"/>
  </p:notesMasterIdLst>
  <p:handoutMasterIdLst>
    <p:handoutMasterId r:id="rId35"/>
  </p:handoutMasterIdLst>
  <p:sldIdLst>
    <p:sldId id="280" r:id="rId13"/>
    <p:sldId id="659" r:id="rId14"/>
    <p:sldId id="583" r:id="rId15"/>
    <p:sldId id="584" r:id="rId16"/>
    <p:sldId id="585" r:id="rId17"/>
    <p:sldId id="586" r:id="rId18"/>
    <p:sldId id="681" r:id="rId19"/>
    <p:sldId id="587" r:id="rId20"/>
    <p:sldId id="611" r:id="rId21"/>
    <p:sldId id="652" r:id="rId22"/>
    <p:sldId id="612" r:id="rId23"/>
    <p:sldId id="613" r:id="rId24"/>
    <p:sldId id="614" r:id="rId25"/>
    <p:sldId id="615" r:id="rId26"/>
    <p:sldId id="616" r:id="rId27"/>
    <p:sldId id="617" r:id="rId28"/>
    <p:sldId id="618" r:id="rId29"/>
    <p:sldId id="603" r:id="rId30"/>
    <p:sldId id="604" r:id="rId31"/>
    <p:sldId id="605" r:id="rId32"/>
    <p:sldId id="318"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commentAuthors" Target="commentAuthor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900446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755974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16</a:t>
            </a:fld>
            <a:endParaRPr lang="en-US" dirty="0">
              <a:solidFill>
                <a:prstClr val="black"/>
              </a:solidFill>
            </a:endParaRPr>
          </a:p>
        </p:txBody>
      </p:sp>
    </p:spTree>
    <p:extLst>
      <p:ext uri="{BB962C8B-B14F-4D97-AF65-F5344CB8AC3E}">
        <p14:creationId xmlns:p14="http://schemas.microsoft.com/office/powerpoint/2010/main" val="545676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2217599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eaLnBrk="1" fontAlgn="auto" hangingPunct="1">
              <a:spcBef>
                <a:spcPts val="0"/>
              </a:spcBef>
              <a:spcAft>
                <a:spcPts val="0"/>
              </a:spcAft>
              <a:defRPr/>
            </a:pPr>
            <a:endParaRPr lang="en-US" dirty="0" smtClean="0">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3AB965-C23D-49AF-BF19-8CC83E740EA8}"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3669072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solidFill>
                  <a:prstClr val="black"/>
                </a:solidFill>
              </a:rPr>
              <a:pPr>
                <a:defRPr/>
              </a:pPr>
              <a:t>20</a:t>
            </a:fld>
            <a:endParaRPr lang="en-US" dirty="0">
              <a:solidFill>
                <a:prstClr val="black"/>
              </a:solidFill>
            </a:endParaRPr>
          </a:p>
        </p:txBody>
      </p:sp>
    </p:spTree>
    <p:extLst>
      <p:ext uri="{BB962C8B-B14F-4D97-AF65-F5344CB8AC3E}">
        <p14:creationId xmlns:p14="http://schemas.microsoft.com/office/powerpoint/2010/main" val="4084465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86446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54920232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46656766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6413778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319234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94339585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44270467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4119460829"/>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35540668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684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3248103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00910773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091035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46408579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42151544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20532196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71224622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2431926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61160783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390899999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960921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4368769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4475380"/>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54827119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35791930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425381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34949640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4960547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1183407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31240907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430444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29613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51831763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1473836471"/>
      </p:ext>
    </p:extLst>
  </p:cSld>
  <p:clrMapOvr>
    <a:masterClrMapping/>
  </p:clrMapOvr>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7029506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542052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40203847"/>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1294901"/>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052792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7338005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65759129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654582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5200842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2820719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8975727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72487350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10325089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193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143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54149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899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078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334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0634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7556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Tree>
    <p:extLst>
      <p:ext uri="{BB962C8B-B14F-4D97-AF65-F5344CB8AC3E}">
        <p14:creationId xmlns:p14="http://schemas.microsoft.com/office/powerpoint/2010/main" val="160121018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803707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2051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844432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6079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10402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52875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4605886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731765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51646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9219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6745895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849732061"/>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367169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96151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623556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42660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67614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1623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2371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144980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1799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64677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852054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1181744427"/>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2680144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5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5581485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7119081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64759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98180423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83963559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2679009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177823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850841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01052167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2354870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73517860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55568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09336310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1107957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82520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0435613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73693507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4155257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0906359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07789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67139364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368815438"/>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02658516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21601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4399757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0282088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22202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05570088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87604993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747557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15244694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51696136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58936956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65624014"/>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31904463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659566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233453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97423854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7E9D206-2623-4073-AE2D-D4511D80D2C8}"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925725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0C7593C0-382F-4566-B1E0-66E16A0C8445}"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245951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148BEDC0-9539-4489-A63D-019C5996C127}"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97570365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D6402DD9-5C19-42C0-B565-9EE7C5EE9654}"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375276017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ACB00B-5A0A-439B-8125-B5DF33B525B2}"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85430342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76C63EE2-E2EC-48DE-95F3-01DF20B19F8D}"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92350635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CF483A5F-DF67-4E36-8905-9B5554078D51}"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125085437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8" name="Slide Number Placeholder 17"/>
          <p:cNvSpPr txBox="1">
            <a:spLocks noGrp="1"/>
          </p:cNvSpPr>
          <p:nvPr>
            <p:ph type="sldNum" sz="quarter" idx="12"/>
          </p:nvPr>
        </p:nvSpPr>
        <p:spPr>
          <a:xfrm>
            <a:off x="8305800" y="6858000"/>
            <a:ext cx="2362200" cy="244475"/>
          </a:xfrm>
          <a:prstGeom prst="rect">
            <a:avLst/>
          </a:prstGeom>
        </p:spPr>
        <p:txBody>
          <a:bodyPr/>
          <a:lstStyle>
            <a:lvl1pPr>
              <a:defRPr/>
            </a:lvl1pPr>
          </a:lstStyle>
          <a:p>
            <a:pPr>
              <a:defRPr/>
            </a:pPr>
            <a:fld id="{5D1477E3-162D-4645-9E96-7D0AD33578EF}" type="slidenum">
              <a:rPr>
                <a:solidFill>
                  <a:srgbClr val="000000"/>
                </a:solidFill>
                <a:ea typeface="ＭＳ Ｐゴシック" pitchFamily="-1" charset="-128"/>
              </a:rPr>
              <a:pPr>
                <a:defRPr/>
              </a:pPr>
              <a:t>‹#›</a:t>
            </a:fld>
            <a:endParaRPr dirty="0">
              <a:solidFill>
                <a:srgbClr val="000000"/>
              </a:solidFill>
              <a:ea typeface="ＭＳ Ｐゴシック" pitchFamily="-1" charset="-128"/>
            </a:endParaRPr>
          </a:p>
        </p:txBody>
      </p:sp>
    </p:spTree>
    <p:extLst>
      <p:ext uri="{BB962C8B-B14F-4D97-AF65-F5344CB8AC3E}">
        <p14:creationId xmlns:p14="http://schemas.microsoft.com/office/powerpoint/2010/main" val="3730032243"/>
      </p:ext>
    </p:extLst>
  </p:cSld>
  <p:clrMapOvr>
    <a:masterClrMapping/>
  </p:clrMapOv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998FB04D-D30C-4C45-A6DE-946FAEC5AD09}"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8819272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746933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2E0088FE-FB46-4D1A-866C-E9C678CC61AC}"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417958185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8305800" y="6858000"/>
            <a:ext cx="2362200" cy="244475"/>
          </a:xfrm>
          <a:prstGeom prst="rect">
            <a:avLst/>
          </a:prstGeom>
          <a:ln/>
        </p:spPr>
        <p:txBody>
          <a:bodyPr/>
          <a:lstStyle>
            <a:lvl1pPr>
              <a:defRPr/>
            </a:lvl1pPr>
          </a:lstStyle>
          <a:p>
            <a:pPr>
              <a:defRPr/>
            </a:pPr>
            <a:fld id="{A9E9E9D3-2FDF-4DBA-840E-46EAFE32698B}" type="slidenum">
              <a:rPr lang="en-US">
                <a:solidFill>
                  <a:srgbClr val="000000"/>
                </a:solidFill>
                <a:ea typeface="ＭＳ Ｐゴシック" pitchFamily="-1" charset="-128"/>
              </a:rPr>
              <a:pPr>
                <a:defRPr/>
              </a:pPr>
              <a:t>‹#›</a:t>
            </a:fld>
            <a:endParaRPr lang="en-US" dirty="0">
              <a:solidFill>
                <a:srgbClr val="000000"/>
              </a:solidFill>
              <a:ea typeface="ＭＳ Ｐゴシック" pitchFamily="-1" charset="-128"/>
            </a:endParaRPr>
          </a:p>
        </p:txBody>
      </p:sp>
    </p:spTree>
    <p:extLst>
      <p:ext uri="{BB962C8B-B14F-4D97-AF65-F5344CB8AC3E}">
        <p14:creationId xmlns:p14="http://schemas.microsoft.com/office/powerpoint/2010/main" val="2996246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5.xml"/><Relationship Id="rId13" Type="http://schemas.openxmlformats.org/officeDocument/2006/relationships/theme" Target="../theme/theme10.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12" Type="http://schemas.openxmlformats.org/officeDocument/2006/relationships/slideLayout" Target="../slideLayouts/slideLayout119.xml"/><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slideLayout" Target="../slideLayouts/slideLayout118.xml"/><Relationship Id="rId5" Type="http://schemas.openxmlformats.org/officeDocument/2006/relationships/slideLayout" Target="../slideLayouts/slideLayout112.xml"/><Relationship Id="rId15" Type="http://schemas.openxmlformats.org/officeDocument/2006/relationships/image" Target="../media/image2.png"/><Relationship Id="rId10" Type="http://schemas.openxmlformats.org/officeDocument/2006/relationships/slideLayout" Target="../slideLayouts/slideLayout117.xml"/><Relationship Id="rId4" Type="http://schemas.openxmlformats.org/officeDocument/2006/relationships/slideLayout" Target="../slideLayouts/slideLayout111.xml"/><Relationship Id="rId9" Type="http://schemas.openxmlformats.org/officeDocument/2006/relationships/slideLayout" Target="../slideLayouts/slideLayout116.xml"/><Relationship Id="rId14" Type="http://schemas.openxmlformats.org/officeDocument/2006/relationships/image" Target="../media/image1.jp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7.xml"/><Relationship Id="rId13" Type="http://schemas.openxmlformats.org/officeDocument/2006/relationships/theme" Target="../theme/theme11.xml"/><Relationship Id="rId3" Type="http://schemas.openxmlformats.org/officeDocument/2006/relationships/slideLayout" Target="../slideLayouts/slideLayout122.xml"/><Relationship Id="rId7" Type="http://schemas.openxmlformats.org/officeDocument/2006/relationships/slideLayout" Target="../slideLayouts/slideLayout126.xml"/><Relationship Id="rId12" Type="http://schemas.openxmlformats.org/officeDocument/2006/relationships/slideLayout" Target="../slideLayouts/slideLayout131.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slideLayout" Target="../slideLayouts/slideLayout130.xml"/><Relationship Id="rId5" Type="http://schemas.openxmlformats.org/officeDocument/2006/relationships/slideLayout" Target="../slideLayouts/slideLayout124.xml"/><Relationship Id="rId15" Type="http://schemas.openxmlformats.org/officeDocument/2006/relationships/image" Target="../media/image2.png"/><Relationship Id="rId10" Type="http://schemas.openxmlformats.org/officeDocument/2006/relationships/slideLayout" Target="../slideLayouts/slideLayout129.xml"/><Relationship Id="rId4" Type="http://schemas.openxmlformats.org/officeDocument/2006/relationships/slideLayout" Target="../slideLayouts/slideLayout123.xml"/><Relationship Id="rId9" Type="http://schemas.openxmlformats.org/officeDocument/2006/relationships/slideLayout" Target="../slideLayouts/slideLayout128.xml"/><Relationship Id="rId14" Type="http://schemas.openxmlformats.org/officeDocument/2006/relationships/image" Target="../media/image1.jp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9.xml"/><Relationship Id="rId13" Type="http://schemas.openxmlformats.org/officeDocument/2006/relationships/theme" Target="../theme/theme12.xml"/><Relationship Id="rId3" Type="http://schemas.openxmlformats.org/officeDocument/2006/relationships/slideLayout" Target="../slideLayouts/slideLayout134.xml"/><Relationship Id="rId7" Type="http://schemas.openxmlformats.org/officeDocument/2006/relationships/slideLayout" Target="../slideLayouts/slideLayout138.xml"/><Relationship Id="rId12" Type="http://schemas.openxmlformats.org/officeDocument/2006/relationships/slideLayout" Target="../slideLayouts/slideLayout143.xml"/><Relationship Id="rId2" Type="http://schemas.openxmlformats.org/officeDocument/2006/relationships/slideLayout" Target="../slideLayouts/slideLayout133.xml"/><Relationship Id="rId1" Type="http://schemas.openxmlformats.org/officeDocument/2006/relationships/slideLayout" Target="../slideLayouts/slideLayout132.xml"/><Relationship Id="rId6" Type="http://schemas.openxmlformats.org/officeDocument/2006/relationships/slideLayout" Target="../slideLayouts/slideLayout137.xml"/><Relationship Id="rId11" Type="http://schemas.openxmlformats.org/officeDocument/2006/relationships/slideLayout" Target="../slideLayouts/slideLayout142.xml"/><Relationship Id="rId5" Type="http://schemas.openxmlformats.org/officeDocument/2006/relationships/slideLayout" Target="../slideLayouts/slideLayout136.xml"/><Relationship Id="rId15" Type="http://schemas.openxmlformats.org/officeDocument/2006/relationships/image" Target="../media/image2.png"/><Relationship Id="rId10" Type="http://schemas.openxmlformats.org/officeDocument/2006/relationships/slideLayout" Target="../slideLayouts/slideLayout141.xml"/><Relationship Id="rId4" Type="http://schemas.openxmlformats.org/officeDocument/2006/relationships/slideLayout" Target="../slideLayouts/slideLayout135.xml"/><Relationship Id="rId9" Type="http://schemas.openxmlformats.org/officeDocument/2006/relationships/slideLayout" Target="../slideLayouts/slideLayout140.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2.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jp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image" Target="../media/image2.png"/><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jp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image" Target="../media/image2.png"/><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jp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theme" Target="../theme/theme7.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image" Target="../media/image2.png"/><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image" Target="../media/image1.jp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theme" Target="../theme/theme8.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slideLayout" Target="../slideLayouts/slideLayout95.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5" Type="http://schemas.openxmlformats.org/officeDocument/2006/relationships/image" Target="../media/image2.png"/><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 Id="rId14" Type="http://schemas.openxmlformats.org/officeDocument/2006/relationships/image" Target="../media/image1.jp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3.xml"/><Relationship Id="rId13" Type="http://schemas.openxmlformats.org/officeDocument/2006/relationships/theme" Target="../theme/theme9.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slideLayout" Target="../slideLayouts/slideLayout107.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5" Type="http://schemas.openxmlformats.org/officeDocument/2006/relationships/image" Target="../media/image2.png"/><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8899403"/>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832344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5407512"/>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1200" b="1" smtClean="0">
                <a:solidFill>
                  <a:srgbClr val="000000"/>
                </a:solidFill>
                <a:ea typeface="ＭＳ Ｐゴシック" pitchFamily="-1" charset="-128"/>
              </a:rPr>
              <a:pPr algn="r"/>
              <a:t>‹#›</a:t>
            </a:fld>
            <a:endParaRPr lang="en-US" sz="12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325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1200" b="1" smtClean="0">
                <a:solidFill>
                  <a:srgbClr val="000000"/>
                </a:solidFill>
                <a:ea typeface="ＭＳ Ｐゴシック" pitchFamily="-1" charset="-128"/>
              </a:rPr>
              <a:pPr algn="r"/>
              <a:t>‹#›</a:t>
            </a:fld>
            <a:endParaRPr lang="en-US" sz="12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92351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43047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731706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117562"/>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8021846"/>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6829052"/>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900" b="1" smtClean="0">
                <a:solidFill>
                  <a:srgbClr val="000000"/>
                </a:solidFill>
                <a:ea typeface="ＭＳ Ｐゴシック" pitchFamily="-1" charset="-128"/>
              </a:rPr>
              <a:pPr algn="r"/>
              <a:t>‹#›</a:t>
            </a:fld>
            <a:endParaRPr lang="en-US" sz="9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008386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ates.psc.gov/fms/dca/map1.html" TargetMode="External"/><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cfr.gov/cgi-bin/text-idx?SID=416cff3dabc2084c6576a12b06b09006&amp;mc=true&amp;node=sg2.1.200_1419.sg16&amp;rgn=div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to submit your indirect cost rate proposal</a:t>
            </a:r>
          </a:p>
        </p:txBody>
      </p:sp>
      <p:sp>
        <p:nvSpPr>
          <p:cNvPr id="3" name="Content Placeholder 2"/>
          <p:cNvSpPr>
            <a:spLocks noGrp="1"/>
          </p:cNvSpPr>
          <p:nvPr>
            <p:ph idx="1"/>
          </p:nvPr>
        </p:nvSpPr>
        <p:spPr>
          <a:xfrm>
            <a:off x="228600" y="1219200"/>
            <a:ext cx="8686800" cy="4876800"/>
          </a:xfrm>
        </p:spPr>
        <p:txBody>
          <a:bodyPr/>
          <a:lstStyle/>
          <a:p>
            <a:r>
              <a:rPr lang="en-US" dirty="0"/>
              <a:t>HHS requires that all indirect cost rate proposals be submitted electronically. </a:t>
            </a:r>
            <a:r>
              <a:rPr lang="en-US" dirty="0" smtClean="0"/>
              <a:t>They require two </a:t>
            </a:r>
            <a:r>
              <a:rPr lang="en-US" dirty="0"/>
              <a:t>separate PDF files (CD or flash drives if file size exceeds 25 </a:t>
            </a:r>
            <a:r>
              <a:rPr lang="en-US" dirty="0" smtClean="0"/>
              <a:t>MB).</a:t>
            </a:r>
            <a:endParaRPr lang="en-US" dirty="0"/>
          </a:p>
          <a:p>
            <a:r>
              <a:rPr lang="en-US" dirty="0"/>
              <a:t>The first file marked “proposal” will contain the entire proposal including your transmittal letter checklists and certifications as well as supporting schedules. </a:t>
            </a:r>
          </a:p>
          <a:p>
            <a:r>
              <a:rPr lang="en-US" dirty="0"/>
              <a:t>The second file, marked “financial statements” will contain financial information such as audited financial statements or your annual form </a:t>
            </a:r>
            <a:r>
              <a:rPr lang="en-US" dirty="0" smtClean="0"/>
              <a:t>990.</a:t>
            </a:r>
            <a:endParaRPr lang="en-US" dirty="0"/>
          </a:p>
          <a:p>
            <a:r>
              <a:rPr lang="en-US" dirty="0"/>
              <a:t>Go to </a:t>
            </a:r>
            <a:r>
              <a:rPr lang="en-US" dirty="0">
                <a:hlinkClick r:id="rId2"/>
              </a:rPr>
              <a:t>https://</a:t>
            </a:r>
            <a:r>
              <a:rPr lang="en-US" dirty="0" smtClean="0">
                <a:hlinkClick r:id="rId2"/>
              </a:rPr>
              <a:t>rates.psc.gov/fms/dca/map1.html</a:t>
            </a:r>
            <a:r>
              <a:rPr lang="en-US" dirty="0" smtClean="0"/>
              <a:t> to </a:t>
            </a:r>
            <a:r>
              <a:rPr lang="en-US" dirty="0"/>
              <a:t>find the regional office where you will submit your </a:t>
            </a:r>
            <a:r>
              <a:rPr lang="en-US" dirty="0" smtClean="0"/>
              <a:t>proposal.</a:t>
            </a:r>
            <a:endParaRPr lang="en-US" dirty="0"/>
          </a:p>
          <a:p>
            <a:endParaRPr lang="en-US" dirty="0"/>
          </a:p>
        </p:txBody>
      </p:sp>
    </p:spTree>
    <p:extLst>
      <p:ext uri="{BB962C8B-B14F-4D97-AF65-F5344CB8AC3E}">
        <p14:creationId xmlns:p14="http://schemas.microsoft.com/office/powerpoint/2010/main" val="605833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One Size Doesn't Fit All</a:t>
            </a:r>
          </a:p>
        </p:txBody>
      </p:sp>
      <p:sp>
        <p:nvSpPr>
          <p:cNvPr id="3" name="Content Placeholder 2"/>
          <p:cNvSpPr>
            <a:spLocks noGrp="1"/>
          </p:cNvSpPr>
          <p:nvPr>
            <p:ph idx="1"/>
          </p:nvPr>
        </p:nvSpPr>
        <p:spPr>
          <a:xfrm>
            <a:off x="304800" y="1143000"/>
            <a:ext cx="8839200" cy="4876800"/>
          </a:xfrm>
        </p:spPr>
        <p:txBody>
          <a:bodyPr/>
          <a:lstStyle/>
          <a:p>
            <a:r>
              <a:rPr lang="en-US" dirty="0" smtClean="0"/>
              <a:t>The following example is for a relatively simple CIL, we call PENN CIL, with a limited number of cost objectives and a limited number of funding sources.</a:t>
            </a:r>
          </a:p>
          <a:p>
            <a:r>
              <a:rPr lang="en-US" dirty="0" smtClean="0"/>
              <a:t>The example uses a “simplified allocation method,” which is appropriate where your cost objectives benefit from indirect costs to approximately the same degree.</a:t>
            </a:r>
          </a:p>
          <a:p>
            <a:r>
              <a:rPr lang="en-US" dirty="0" smtClean="0"/>
              <a:t>It also follows the “direct allocation method” which treats all costs as direct except general and administrative expenses.</a:t>
            </a:r>
          </a:p>
          <a:p>
            <a:endParaRPr lang="en-US" dirty="0" smtClean="0"/>
          </a:p>
          <a:p>
            <a:endParaRPr lang="en-US" dirty="0"/>
          </a:p>
        </p:txBody>
      </p:sp>
    </p:spTree>
    <p:extLst>
      <p:ext uri="{BB962C8B-B14F-4D97-AF65-F5344CB8AC3E}">
        <p14:creationId xmlns:p14="http://schemas.microsoft.com/office/powerpoint/2010/main" val="1346490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sz="3200" dirty="0" smtClean="0"/>
              <a:t>Introduction</a:t>
            </a:r>
            <a:endParaRPr lang="en-US" sz="3200" dirty="0"/>
          </a:p>
        </p:txBody>
      </p:sp>
      <p:sp>
        <p:nvSpPr>
          <p:cNvPr id="3" name="Content Placeholder 2"/>
          <p:cNvSpPr>
            <a:spLocks noGrp="1"/>
          </p:cNvSpPr>
          <p:nvPr>
            <p:ph idx="1"/>
          </p:nvPr>
        </p:nvSpPr>
        <p:spPr>
          <a:xfrm>
            <a:off x="228600" y="838200"/>
            <a:ext cx="8763000" cy="5181600"/>
          </a:xfrm>
        </p:spPr>
        <p:txBody>
          <a:bodyPr/>
          <a:lstStyle/>
          <a:p>
            <a:pPr marL="0" indent="0">
              <a:buNone/>
            </a:pPr>
            <a:r>
              <a:rPr lang="en-US" sz="2500" dirty="0" smtClean="0"/>
              <a:t>There is no set format for the introduction, but it should describe your organization with information such as</a:t>
            </a:r>
            <a:r>
              <a:rPr lang="en-US" sz="2500" dirty="0" smtClean="0">
                <a:latin typeface="Tahoma" panose="020B0604030504040204" pitchFamily="34" charset="0"/>
                <a:ea typeface="Tahoma" panose="020B0604030504040204" pitchFamily="34" charset="0"/>
                <a:cs typeface="Tahoma" panose="020B0604030504040204" pitchFamily="34" charset="0"/>
              </a:rPr>
              <a:t>–</a:t>
            </a:r>
            <a:endParaRPr lang="en-US" sz="2500" dirty="0" smtClean="0"/>
          </a:p>
          <a:p>
            <a:r>
              <a:rPr lang="en-US" sz="2500" dirty="0" smtClean="0"/>
              <a:t>Your legal and any DBA or known name.</a:t>
            </a:r>
          </a:p>
          <a:p>
            <a:r>
              <a:rPr lang="en-US" sz="2500" dirty="0" smtClean="0"/>
              <a:t>Your business office location and any other locations.</a:t>
            </a:r>
          </a:p>
          <a:p>
            <a:r>
              <a:rPr lang="en-US" sz="2500" dirty="0" smtClean="0"/>
              <a:t>The population you serve.</a:t>
            </a:r>
          </a:p>
          <a:p>
            <a:r>
              <a:rPr lang="en-US" sz="2500" dirty="0" smtClean="0"/>
              <a:t>The services you provide.</a:t>
            </a:r>
          </a:p>
          <a:p>
            <a:r>
              <a:rPr lang="en-US" sz="2500" dirty="0" smtClean="0"/>
              <a:t>The primary funding sources you receive.</a:t>
            </a:r>
          </a:p>
          <a:p>
            <a:r>
              <a:rPr lang="en-US" sz="2500" dirty="0" smtClean="0"/>
              <a:t>Your legal structure and governance (nonprofit corporation governed by an independent board).</a:t>
            </a:r>
          </a:p>
          <a:p>
            <a:r>
              <a:rPr lang="en-US" sz="2500" dirty="0" smtClean="0"/>
              <a:t>The approximate FTE staff size of your organization.</a:t>
            </a:r>
          </a:p>
          <a:p>
            <a:r>
              <a:rPr lang="en-US" sz="2500" dirty="0" smtClean="0"/>
              <a:t>Whether you own or lease your facility and an approximate size of the facility.</a:t>
            </a:r>
          </a:p>
          <a:p>
            <a:pPr marL="0" indent="0">
              <a:buNone/>
            </a:pPr>
            <a:endParaRPr lang="en-US" sz="2500" dirty="0" smtClean="0"/>
          </a:p>
          <a:p>
            <a:endParaRPr lang="en-US" sz="2500" dirty="0"/>
          </a:p>
        </p:txBody>
      </p:sp>
    </p:spTree>
    <p:extLst>
      <p:ext uri="{BB962C8B-B14F-4D97-AF65-F5344CB8AC3E}">
        <p14:creationId xmlns:p14="http://schemas.microsoft.com/office/powerpoint/2010/main" val="315596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792162"/>
          </a:xfrm>
        </p:spPr>
        <p:txBody>
          <a:bodyPr/>
          <a:lstStyle/>
          <a:p>
            <a:r>
              <a:rPr lang="en-US" sz="3200" dirty="0" smtClean="0"/>
              <a:t>Description of How Costs are Allocated</a:t>
            </a:r>
            <a:endParaRPr lang="en-US" sz="3200" dirty="0"/>
          </a:p>
        </p:txBody>
      </p:sp>
      <p:sp>
        <p:nvSpPr>
          <p:cNvPr id="3" name="Content Placeholder 2"/>
          <p:cNvSpPr>
            <a:spLocks noGrp="1"/>
          </p:cNvSpPr>
          <p:nvPr>
            <p:ph idx="1"/>
          </p:nvPr>
        </p:nvSpPr>
        <p:spPr>
          <a:xfrm>
            <a:off x="228600" y="1066800"/>
            <a:ext cx="8763000" cy="4876800"/>
          </a:xfrm>
        </p:spPr>
        <p:txBody>
          <a:bodyPr/>
          <a:lstStyle/>
          <a:p>
            <a:pPr marL="0" indent="0">
              <a:buNone/>
            </a:pPr>
            <a:r>
              <a:rPr lang="en-US" dirty="0" smtClean="0"/>
              <a:t>You must accurately describe how you allocate costs. The following format is typical.</a:t>
            </a:r>
          </a:p>
          <a:p>
            <a:pPr marL="0" indent="0" algn="ctr">
              <a:buNone/>
            </a:pPr>
            <a:r>
              <a:rPr lang="en-US" dirty="0" smtClean="0"/>
              <a:t>EXAMPLE</a:t>
            </a:r>
          </a:p>
          <a:p>
            <a:pPr marL="0" indent="0">
              <a:buNone/>
            </a:pPr>
            <a:endParaRPr lang="en-US" sz="1200" dirty="0" smtClean="0"/>
          </a:p>
          <a:p>
            <a:r>
              <a:rPr lang="en-US" dirty="0" smtClean="0">
                <a:solidFill>
                  <a:srgbClr val="000000"/>
                </a:solidFill>
              </a:rPr>
              <a:t>PENN </a:t>
            </a:r>
            <a:r>
              <a:rPr lang="en-US" dirty="0">
                <a:solidFill>
                  <a:srgbClr val="000000"/>
                </a:solidFill>
              </a:rPr>
              <a:t>CIL follows US generally accepted accounting principles and uses the accrual </a:t>
            </a:r>
            <a:r>
              <a:rPr lang="en-US" dirty="0" smtClean="0">
                <a:solidFill>
                  <a:srgbClr val="000000"/>
                </a:solidFill>
              </a:rPr>
              <a:t>method of </a:t>
            </a:r>
            <a:r>
              <a:rPr lang="en-US" dirty="0">
                <a:solidFill>
                  <a:srgbClr val="000000"/>
                </a:solidFill>
              </a:rPr>
              <a:t>accounting.</a:t>
            </a:r>
          </a:p>
          <a:p>
            <a:r>
              <a:rPr lang="en-US" dirty="0">
                <a:solidFill>
                  <a:srgbClr val="000000"/>
                </a:solidFill>
              </a:rPr>
              <a:t>The general approach of PENN CIL in allocating costs to particular grants and contracts is as follows</a:t>
            </a:r>
            <a:r>
              <a:rPr lang="en-US" dirty="0" smtClean="0">
                <a:solidFill>
                  <a:srgbClr val="000000"/>
                </a:solidFill>
              </a:rPr>
              <a:t>:</a:t>
            </a:r>
          </a:p>
          <a:p>
            <a:pPr lvl="1"/>
            <a:r>
              <a:rPr lang="en-US" sz="2600" dirty="0" smtClean="0">
                <a:solidFill>
                  <a:srgbClr val="000000"/>
                </a:solidFill>
              </a:rPr>
              <a:t>All </a:t>
            </a:r>
            <a:r>
              <a:rPr lang="en-US" sz="2600" dirty="0">
                <a:solidFill>
                  <a:srgbClr val="000000"/>
                </a:solidFill>
              </a:rPr>
              <a:t>allowable direct costs are charged directly to </a:t>
            </a:r>
            <a:r>
              <a:rPr lang="en-US" sz="2600" dirty="0" smtClean="0">
                <a:solidFill>
                  <a:srgbClr val="000000"/>
                </a:solidFill>
              </a:rPr>
              <a:t>cost objectives</a:t>
            </a:r>
            <a:r>
              <a:rPr lang="en-US" sz="2600" dirty="0">
                <a:solidFill>
                  <a:srgbClr val="000000"/>
                </a:solidFill>
              </a:rPr>
              <a:t>, </a:t>
            </a:r>
            <a:r>
              <a:rPr lang="en-US" sz="2600" dirty="0" smtClean="0">
                <a:solidFill>
                  <a:srgbClr val="000000"/>
                </a:solidFill>
              </a:rPr>
              <a:t>program grants</a:t>
            </a:r>
            <a:r>
              <a:rPr lang="en-US" sz="2600" dirty="0">
                <a:solidFill>
                  <a:srgbClr val="000000"/>
                </a:solidFill>
              </a:rPr>
              <a:t>, activities, etc</a:t>
            </a:r>
            <a:r>
              <a:rPr lang="en-US" sz="2600" dirty="0" smtClean="0">
                <a:solidFill>
                  <a:srgbClr val="000000"/>
                </a:solidFill>
              </a:rPr>
              <a:t>.</a:t>
            </a:r>
            <a:endParaRPr lang="en-US" sz="2600" dirty="0"/>
          </a:p>
        </p:txBody>
      </p:sp>
    </p:spTree>
    <p:extLst>
      <p:ext uri="{BB962C8B-B14F-4D97-AF65-F5344CB8AC3E}">
        <p14:creationId xmlns:p14="http://schemas.microsoft.com/office/powerpoint/2010/main" val="1862339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Description of How Costs are Allocated,  </a:t>
            </a:r>
            <a:r>
              <a:rPr lang="en-US" sz="2400" dirty="0" smtClean="0"/>
              <a:t>cont’d.</a:t>
            </a:r>
            <a:endParaRPr lang="en-US" dirty="0"/>
          </a:p>
        </p:txBody>
      </p:sp>
      <p:sp>
        <p:nvSpPr>
          <p:cNvPr id="3" name="Content Placeholder 2"/>
          <p:cNvSpPr>
            <a:spLocks noGrp="1"/>
          </p:cNvSpPr>
          <p:nvPr>
            <p:ph idx="1"/>
          </p:nvPr>
        </p:nvSpPr>
        <p:spPr>
          <a:xfrm>
            <a:off x="152400" y="1371600"/>
            <a:ext cx="8763000" cy="4876800"/>
          </a:xfrm>
        </p:spPr>
        <p:txBody>
          <a:bodyPr/>
          <a:lstStyle/>
          <a:p>
            <a:r>
              <a:rPr lang="en-US" dirty="0" smtClean="0">
                <a:solidFill>
                  <a:srgbClr val="000000"/>
                </a:solidFill>
              </a:rPr>
              <a:t>If </a:t>
            </a:r>
            <a:r>
              <a:rPr lang="en-US" dirty="0">
                <a:solidFill>
                  <a:srgbClr val="000000"/>
                </a:solidFill>
              </a:rPr>
              <a:t>an allowable direct cost </a:t>
            </a:r>
            <a:r>
              <a:rPr lang="en-US" dirty="0" smtClean="0">
                <a:solidFill>
                  <a:srgbClr val="000000"/>
                </a:solidFill>
              </a:rPr>
              <a:t>benefits </a:t>
            </a:r>
            <a:r>
              <a:rPr lang="en-US" dirty="0">
                <a:solidFill>
                  <a:srgbClr val="000000"/>
                </a:solidFill>
              </a:rPr>
              <a:t>more than one </a:t>
            </a:r>
            <a:r>
              <a:rPr lang="en-US" dirty="0" smtClean="0">
                <a:solidFill>
                  <a:srgbClr val="000000"/>
                </a:solidFill>
              </a:rPr>
              <a:t>cost objective, </a:t>
            </a:r>
            <a:r>
              <a:rPr lang="en-US" dirty="0">
                <a:solidFill>
                  <a:srgbClr val="000000"/>
                </a:solidFill>
              </a:rPr>
              <a:t>it is </a:t>
            </a:r>
            <a:r>
              <a:rPr lang="en-US" dirty="0" smtClean="0">
                <a:solidFill>
                  <a:srgbClr val="000000"/>
                </a:solidFill>
              </a:rPr>
              <a:t>assigned directly to the cost objectives that benefit based on the level of benefit they receive.</a:t>
            </a:r>
          </a:p>
          <a:p>
            <a:r>
              <a:rPr lang="en-US" dirty="0" smtClean="0">
                <a:solidFill>
                  <a:srgbClr val="000000"/>
                </a:solidFill>
              </a:rPr>
              <a:t>All other </a:t>
            </a:r>
            <a:r>
              <a:rPr lang="en-US" dirty="0">
                <a:solidFill>
                  <a:srgbClr val="000000"/>
                </a:solidFill>
              </a:rPr>
              <a:t>allowable indirect costs (costs that benefit all cost objectives and cannot be identified to a specific cost objective) are pooled(combined) and allocated to cost objectives, grants, etc. based on direct costs </a:t>
            </a:r>
            <a:r>
              <a:rPr lang="en-US" dirty="0" smtClean="0">
                <a:solidFill>
                  <a:srgbClr val="000000"/>
                </a:solidFill>
              </a:rPr>
              <a:t>for each cost objective, except as noted below.</a:t>
            </a:r>
          </a:p>
        </p:txBody>
      </p:sp>
    </p:spTree>
    <p:extLst>
      <p:ext uri="{BB962C8B-B14F-4D97-AF65-F5344CB8AC3E}">
        <p14:creationId xmlns:p14="http://schemas.microsoft.com/office/powerpoint/2010/main" val="482347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a:t>Description of How Costs are Allocated, </a:t>
            </a:r>
            <a:r>
              <a:rPr lang="en-US" sz="2400" dirty="0" smtClean="0"/>
              <a:t>cont’d. 2</a:t>
            </a:r>
            <a:endParaRPr lang="en-US" dirty="0">
              <a:effectLst/>
            </a:endParaRPr>
          </a:p>
        </p:txBody>
      </p:sp>
      <p:sp>
        <p:nvSpPr>
          <p:cNvPr id="3" name="Content Placeholder 2"/>
          <p:cNvSpPr>
            <a:spLocks noGrp="1"/>
          </p:cNvSpPr>
          <p:nvPr>
            <p:ph idx="1"/>
          </p:nvPr>
        </p:nvSpPr>
        <p:spPr>
          <a:xfrm>
            <a:off x="228600" y="1219200"/>
            <a:ext cx="8686800" cy="4876800"/>
          </a:xfrm>
        </p:spPr>
        <p:txBody>
          <a:bodyPr/>
          <a:lstStyle/>
          <a:p>
            <a:pPr marL="0" indent="0" algn="ctr">
              <a:buNone/>
            </a:pPr>
            <a:r>
              <a:rPr lang="en-US" dirty="0" smtClean="0"/>
              <a:t>EXAMPLE cont’d.</a:t>
            </a:r>
          </a:p>
          <a:p>
            <a:pPr marL="0" indent="0">
              <a:buNone/>
            </a:pPr>
            <a:r>
              <a:rPr lang="en-US" dirty="0" smtClean="0"/>
              <a:t>The </a:t>
            </a:r>
            <a:r>
              <a:rPr lang="en-US" dirty="0"/>
              <a:t>following information summarizes the procedures used by PENN CIL, Inc. beginning October 1, </a:t>
            </a:r>
            <a:r>
              <a:rPr lang="en-US" dirty="0" smtClean="0"/>
              <a:t>2016.</a:t>
            </a:r>
            <a:endParaRPr lang="en-US" dirty="0"/>
          </a:p>
          <a:p>
            <a:pPr marL="400050" indent="-400050">
              <a:buNone/>
            </a:pPr>
            <a:r>
              <a:rPr lang="en-US" b="1" dirty="0" smtClean="0"/>
              <a:t>Payroll </a:t>
            </a:r>
            <a:r>
              <a:rPr lang="en-US" b="1" dirty="0"/>
              <a:t>and Related </a:t>
            </a:r>
            <a:r>
              <a:rPr lang="en-US" b="1" dirty="0" smtClean="0"/>
              <a:t>Costs</a:t>
            </a:r>
            <a:r>
              <a:rPr lang="en-US" dirty="0" smtClean="0"/>
              <a:t>—Payroll costs are documented </a:t>
            </a:r>
            <a:r>
              <a:rPr lang="en-US" dirty="0"/>
              <a:t>with timesheets and personnel activity reports (PARs) showing time distribution for all </a:t>
            </a:r>
            <a:r>
              <a:rPr lang="en-US" dirty="0" smtClean="0"/>
              <a:t>employees. Payroll costs are </a:t>
            </a:r>
            <a:r>
              <a:rPr lang="en-US" dirty="0"/>
              <a:t>assigned to </a:t>
            </a:r>
            <a:r>
              <a:rPr lang="en-US" dirty="0" smtClean="0"/>
              <a:t>cost objectives based </a:t>
            </a:r>
            <a:r>
              <a:rPr lang="en-US" dirty="0"/>
              <a:t>on </a:t>
            </a:r>
            <a:r>
              <a:rPr lang="en-US" dirty="0" smtClean="0"/>
              <a:t>actual work done. Payroll is charged </a:t>
            </a:r>
            <a:r>
              <a:rPr lang="en-US" dirty="0"/>
              <a:t>directly to the </a:t>
            </a:r>
            <a:r>
              <a:rPr lang="en-US" dirty="0" smtClean="0"/>
              <a:t>cost objective </a:t>
            </a:r>
            <a:r>
              <a:rPr lang="en-US" dirty="0"/>
              <a:t>for which services have been performed. </a:t>
            </a:r>
            <a:r>
              <a:rPr lang="en-US" dirty="0" smtClean="0"/>
              <a:t>Payroll costs that </a:t>
            </a:r>
            <a:r>
              <a:rPr lang="en-US" dirty="0"/>
              <a:t>benefit all </a:t>
            </a:r>
            <a:r>
              <a:rPr lang="en-US" dirty="0" smtClean="0"/>
              <a:t>cost objectives </a:t>
            </a:r>
            <a:r>
              <a:rPr lang="en-US" dirty="0"/>
              <a:t>are </a:t>
            </a:r>
            <a:r>
              <a:rPr lang="en-US" dirty="0" smtClean="0"/>
              <a:t>pooled and allocated as explained above.</a:t>
            </a:r>
            <a:endParaRPr lang="en-US" dirty="0"/>
          </a:p>
          <a:p>
            <a:endParaRPr lang="en-US" dirty="0">
              <a:solidFill>
                <a:srgbClr val="000000"/>
              </a:solidFill>
            </a:endParaRPr>
          </a:p>
          <a:p>
            <a:endParaRPr lang="en-US" dirty="0" smtClean="0"/>
          </a:p>
        </p:txBody>
      </p:sp>
    </p:spTree>
    <p:extLst>
      <p:ext uri="{BB962C8B-B14F-4D97-AF65-F5344CB8AC3E}">
        <p14:creationId xmlns:p14="http://schemas.microsoft.com/office/powerpoint/2010/main" val="1879838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01000" cy="792162"/>
          </a:xfrm>
        </p:spPr>
        <p:txBody>
          <a:bodyPr/>
          <a:lstStyle/>
          <a:p>
            <a:r>
              <a:rPr lang="en-US" sz="3200" dirty="0"/>
              <a:t>Description of How Costs are </a:t>
            </a:r>
            <a:r>
              <a:rPr lang="en-US" sz="3200" dirty="0" smtClean="0"/>
              <a:t>Allocated, </a:t>
            </a:r>
            <a:r>
              <a:rPr lang="en-US" sz="2400" dirty="0" smtClean="0"/>
              <a:t>cont’d. </a:t>
            </a:r>
            <a:r>
              <a:rPr lang="en-US" sz="2400" dirty="0"/>
              <a:t>3</a:t>
            </a:r>
            <a:endParaRPr lang="en-US" sz="2400" dirty="0">
              <a:effectLst/>
            </a:endParaRPr>
          </a:p>
        </p:txBody>
      </p:sp>
      <p:sp>
        <p:nvSpPr>
          <p:cNvPr id="3" name="Content Placeholder 2"/>
          <p:cNvSpPr>
            <a:spLocks noGrp="1"/>
          </p:cNvSpPr>
          <p:nvPr>
            <p:ph idx="1"/>
          </p:nvPr>
        </p:nvSpPr>
        <p:spPr>
          <a:xfrm>
            <a:off x="228600" y="1295400"/>
            <a:ext cx="8686800" cy="4724400"/>
          </a:xfrm>
        </p:spPr>
        <p:txBody>
          <a:bodyPr/>
          <a:lstStyle/>
          <a:p>
            <a:pPr marL="0" indent="0">
              <a:buNone/>
            </a:pPr>
            <a:r>
              <a:rPr lang="en-US" dirty="0">
                <a:solidFill>
                  <a:srgbClr val="000000"/>
                </a:solidFill>
              </a:rPr>
              <a:t>Payroll and Related </a:t>
            </a:r>
            <a:r>
              <a:rPr lang="en-US" dirty="0" smtClean="0">
                <a:solidFill>
                  <a:srgbClr val="000000"/>
                </a:solidFill>
              </a:rPr>
              <a:t>costs, </a:t>
            </a:r>
            <a:r>
              <a:rPr lang="en-US" dirty="0">
                <a:solidFill>
                  <a:srgbClr val="000000"/>
                </a:solidFill>
              </a:rPr>
              <a:t>cont’d</a:t>
            </a:r>
            <a:r>
              <a:rPr lang="en-US" dirty="0" smtClean="0">
                <a:solidFill>
                  <a:srgbClr val="000000"/>
                </a:solidFill>
              </a:rPr>
              <a:t>.</a:t>
            </a:r>
            <a:endParaRPr lang="en-US" dirty="0">
              <a:solidFill>
                <a:srgbClr val="000000"/>
              </a:solidFill>
            </a:endParaRPr>
          </a:p>
          <a:p>
            <a:pPr lvl="1"/>
            <a:r>
              <a:rPr lang="en-US" sz="2600" dirty="0" smtClean="0">
                <a:solidFill>
                  <a:srgbClr val="000000"/>
                </a:solidFill>
              </a:rPr>
              <a:t>Payroll taxes and fringe benefits (FICA</a:t>
            </a:r>
            <a:r>
              <a:rPr lang="en-US" sz="2600" dirty="0">
                <a:solidFill>
                  <a:srgbClr val="000000"/>
                </a:solidFill>
              </a:rPr>
              <a:t>, Unemployment Compensation, and Worker’s </a:t>
            </a:r>
            <a:r>
              <a:rPr lang="en-US" sz="2600" dirty="0" smtClean="0">
                <a:solidFill>
                  <a:srgbClr val="000000"/>
                </a:solidFill>
              </a:rPr>
              <a:t>Compensation costs) </a:t>
            </a:r>
            <a:r>
              <a:rPr lang="en-US" sz="2600" dirty="0">
                <a:solidFill>
                  <a:srgbClr val="000000"/>
                </a:solidFill>
              </a:rPr>
              <a:t>are assigned in the same manner as salaries and wages. Health insurance, dental insurance, life and disability, and other fringe benefits are also allocated in the same manner as salaries and wages</a:t>
            </a:r>
            <a:r>
              <a:rPr lang="en-US" sz="2600" dirty="0" smtClean="0">
                <a:solidFill>
                  <a:srgbClr val="000000"/>
                </a:solidFill>
              </a:rPr>
              <a:t>.</a:t>
            </a:r>
          </a:p>
          <a:p>
            <a:pPr lvl="1"/>
            <a:r>
              <a:rPr lang="en-US" sz="2600" dirty="0" smtClean="0">
                <a:solidFill>
                  <a:srgbClr val="000000"/>
                </a:solidFill>
              </a:rPr>
              <a:t>Vacation</a:t>
            </a:r>
            <a:r>
              <a:rPr lang="en-US" sz="2600" dirty="0">
                <a:solidFill>
                  <a:srgbClr val="000000"/>
                </a:solidFill>
              </a:rPr>
              <a:t>, holiday, and sick pay are assigned in the same manner as salaries and wages</a:t>
            </a:r>
            <a:r>
              <a:rPr lang="en-US" sz="2600" dirty="0" smtClean="0">
                <a:solidFill>
                  <a:srgbClr val="000000"/>
                </a:solidFill>
              </a:rPr>
              <a:t>.</a:t>
            </a:r>
          </a:p>
          <a:p>
            <a:pPr marL="0" indent="0">
              <a:buNone/>
            </a:pPr>
            <a:endParaRPr lang="en-US" dirty="0">
              <a:solidFill>
                <a:srgbClr val="000000"/>
              </a:solidFill>
            </a:endParaRPr>
          </a:p>
          <a:p>
            <a:pPr marL="514350" indent="-514350">
              <a:buFont typeface="+mj-lt"/>
              <a:buAutoNum type="arabicPeriod"/>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351538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a:t>Description of How Costs </a:t>
            </a:r>
            <a:r>
              <a:rPr lang="en-US" sz="3200" dirty="0" smtClean="0"/>
              <a:t>are Allocated, </a:t>
            </a:r>
            <a:r>
              <a:rPr lang="en-US" sz="2400" dirty="0" smtClean="0"/>
              <a:t>cont’d. 4</a:t>
            </a:r>
            <a:endParaRPr lang="en-US" sz="2400" dirty="0">
              <a:effectLst/>
            </a:endParaRPr>
          </a:p>
        </p:txBody>
      </p:sp>
      <p:sp>
        <p:nvSpPr>
          <p:cNvPr id="3" name="Content Placeholder 2"/>
          <p:cNvSpPr>
            <a:spLocks noGrp="1"/>
          </p:cNvSpPr>
          <p:nvPr>
            <p:ph idx="1"/>
          </p:nvPr>
        </p:nvSpPr>
        <p:spPr>
          <a:xfrm>
            <a:off x="228600" y="1295400"/>
            <a:ext cx="8686800" cy="4724400"/>
          </a:xfrm>
        </p:spPr>
        <p:txBody>
          <a:bodyPr/>
          <a:lstStyle/>
          <a:p>
            <a:pPr lvl="1"/>
            <a:r>
              <a:rPr lang="en-US" sz="2600" dirty="0"/>
              <a:t>Rent and </a:t>
            </a:r>
            <a:r>
              <a:rPr lang="en-US" sz="2600" dirty="0" smtClean="0"/>
              <a:t>Utilities – occupancy costs are charged to individual cost objectives/activities </a:t>
            </a:r>
            <a:r>
              <a:rPr lang="en-US" sz="2600" dirty="0"/>
              <a:t>based on </a:t>
            </a:r>
            <a:r>
              <a:rPr lang="en-US" sz="2600" dirty="0" smtClean="0"/>
              <a:t>square footage used by each cost objective or activity. </a:t>
            </a:r>
            <a:r>
              <a:rPr lang="en-US" sz="2600" dirty="0"/>
              <a:t>Facilities costs that benefit all </a:t>
            </a:r>
            <a:r>
              <a:rPr lang="en-US" sz="2600" dirty="0" smtClean="0"/>
              <a:t>cost objectives </a:t>
            </a:r>
            <a:r>
              <a:rPr lang="en-US" sz="2600" dirty="0"/>
              <a:t>are included with general and administrative, and allocated </a:t>
            </a:r>
            <a:r>
              <a:rPr lang="en-US" sz="2600" dirty="0" smtClean="0"/>
              <a:t>as described above.</a:t>
            </a:r>
            <a:endParaRPr lang="en-US" sz="2600" dirty="0"/>
          </a:p>
          <a:p>
            <a:pPr lvl="1"/>
            <a:r>
              <a:rPr lang="en-US" sz="2600" dirty="0" smtClean="0"/>
              <a:t>Other – Allowable </a:t>
            </a:r>
            <a:r>
              <a:rPr lang="en-US" sz="2600" dirty="0"/>
              <a:t>costs that benefit </a:t>
            </a:r>
            <a:r>
              <a:rPr lang="en-US" sz="2600" dirty="0" smtClean="0"/>
              <a:t>single </a:t>
            </a:r>
            <a:r>
              <a:rPr lang="en-US" sz="2600" dirty="0"/>
              <a:t>or multiple </a:t>
            </a:r>
            <a:r>
              <a:rPr lang="en-US" sz="2600" dirty="0" smtClean="0"/>
              <a:t>cost objectives </a:t>
            </a:r>
            <a:r>
              <a:rPr lang="en-US" sz="2600" dirty="0"/>
              <a:t>are assigned directly to those </a:t>
            </a:r>
            <a:r>
              <a:rPr lang="en-US" sz="2600" dirty="0" smtClean="0"/>
              <a:t>cost objectives</a:t>
            </a:r>
            <a:r>
              <a:rPr lang="en-US" sz="2600" dirty="0"/>
              <a:t>. Costs that benefit all </a:t>
            </a:r>
            <a:r>
              <a:rPr lang="en-US" sz="2600" dirty="0" smtClean="0"/>
              <a:t>cost objectives </a:t>
            </a:r>
            <a:r>
              <a:rPr lang="en-US" sz="2600" dirty="0"/>
              <a:t>are included with general and administrative, and allocated </a:t>
            </a:r>
            <a:r>
              <a:rPr lang="en-US" sz="2600" dirty="0" smtClean="0"/>
              <a:t>as described above.</a:t>
            </a:r>
            <a:endParaRPr lang="en-US" sz="2600" dirty="0"/>
          </a:p>
          <a:p>
            <a:pPr marL="0" indent="0">
              <a:buNone/>
            </a:pPr>
            <a:endParaRPr lang="en-US" dirty="0"/>
          </a:p>
        </p:txBody>
      </p:sp>
    </p:spTree>
    <p:extLst>
      <p:ext uri="{BB962C8B-B14F-4D97-AF65-F5344CB8AC3E}">
        <p14:creationId xmlns:p14="http://schemas.microsoft.com/office/powerpoint/2010/main" val="4019713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normAutofit/>
          </a:bodyPr>
          <a:lstStyle/>
          <a:p>
            <a:r>
              <a:rPr lang="en-US" sz="3200" dirty="0" smtClean="0"/>
              <a:t>Schedule </a:t>
            </a:r>
            <a:r>
              <a:rPr lang="en-US" sz="3200" dirty="0"/>
              <a:t>of Federal </a:t>
            </a:r>
            <a:r>
              <a:rPr lang="en-US" sz="3200" dirty="0" smtClean="0"/>
              <a:t>Funding </a:t>
            </a:r>
            <a:endParaRPr lang="en-US" sz="3200" dirty="0">
              <a:effectLst/>
            </a:endParaRPr>
          </a:p>
        </p:txBody>
      </p:sp>
      <p:sp>
        <p:nvSpPr>
          <p:cNvPr id="8" name="Content Placeholder 7"/>
          <p:cNvSpPr>
            <a:spLocks noGrp="1"/>
          </p:cNvSpPr>
          <p:nvPr>
            <p:ph idx="1"/>
          </p:nvPr>
        </p:nvSpPr>
        <p:spPr>
          <a:xfrm>
            <a:off x="304800" y="1143000"/>
            <a:ext cx="8610600" cy="4876800"/>
          </a:xfrm>
        </p:spPr>
        <p:txBody>
          <a:bodyPr/>
          <a:lstStyle/>
          <a:p>
            <a:pPr marL="0" indent="0" fontAlgn="base">
              <a:spcBef>
                <a:spcPct val="20000"/>
              </a:spcBef>
              <a:spcAft>
                <a:spcPct val="0"/>
              </a:spcAft>
              <a:buNone/>
            </a:pPr>
            <a:r>
              <a:rPr lang="en-US" dirty="0" smtClean="0"/>
              <a:t>PENN CIL Schedule of federal awards: (example)</a:t>
            </a:r>
          </a:p>
          <a:p>
            <a:pPr marL="0" indent="0" fontAlgn="base">
              <a:spcBef>
                <a:spcPct val="20000"/>
              </a:spcBef>
              <a:spcAft>
                <a:spcPct val="0"/>
              </a:spcAft>
              <a:buNone/>
            </a:pPr>
            <a:r>
              <a:rPr lang="en-US" dirty="0" smtClean="0"/>
              <a:t> </a:t>
            </a:r>
            <a:endParaRPr lang="en-US" dirty="0"/>
          </a:p>
        </p:txBody>
      </p:sp>
      <p:graphicFrame>
        <p:nvGraphicFramePr>
          <p:cNvPr id="5" name="Table 4" descr="Attachment C - Schedule of Federal Awards (example)&#10;PENN CIL Schedule of federal awards:&#10;Grantor: Health and Human Services; Passthru: blank CFDA# 84.132A;2014 Total $: $400,000; Expenditures $400,000; Period of Performance: 10/1/13 - 9/30/14 &#10;Grantor: Social Security; Passthru: blank; CFDA# 96.008; 2014 Total $ :$90,000;Expenditures: $390,000; Period of Perf:7/1/13 - 6/30/14&#10;Grantor: Department of Labor; Passthru: NY State; CFDA#96.630; 2014 Total$: $150,000; Expenditures: $150,000; Period of Perf: 7/1/13 - 6/30/14"/>
          <p:cNvGraphicFramePr>
            <a:graphicFrameLocks noGrp="1"/>
          </p:cNvGraphicFramePr>
          <p:nvPr>
            <p:extLst>
              <p:ext uri="{D42A27DB-BD31-4B8C-83A1-F6EECF244321}">
                <p14:modId xmlns:p14="http://schemas.microsoft.com/office/powerpoint/2010/main" val="946559441"/>
              </p:ext>
            </p:extLst>
          </p:nvPr>
        </p:nvGraphicFramePr>
        <p:xfrm>
          <a:off x="381000" y="1828799"/>
          <a:ext cx="8534400" cy="3657600"/>
        </p:xfrm>
        <a:graphic>
          <a:graphicData uri="http://schemas.openxmlformats.org/drawingml/2006/table">
            <a:tbl>
              <a:tblPr firstRow="1" bandRow="1">
                <a:tableStyleId>{5C22544A-7EE6-4342-B048-85BDC9FD1C3A}</a:tableStyleId>
              </a:tblPr>
              <a:tblGrid>
                <a:gridCol w="1422400"/>
                <a:gridCol w="1422400"/>
                <a:gridCol w="1041400"/>
                <a:gridCol w="1752600"/>
                <a:gridCol w="1828800"/>
                <a:gridCol w="1066800"/>
              </a:tblGrid>
              <a:tr h="774876">
                <a:tc>
                  <a:txBody>
                    <a:bodyPr/>
                    <a:lstStyle/>
                    <a:p>
                      <a:r>
                        <a:rPr lang="en-US" dirty="0" smtClean="0">
                          <a:solidFill>
                            <a:schemeClr val="tx1"/>
                          </a:solidFill>
                        </a:rPr>
                        <a:t>Grantor</a:t>
                      </a:r>
                      <a:endParaRPr lang="en-US" dirty="0">
                        <a:solidFill>
                          <a:schemeClr val="tx1"/>
                        </a:solidFill>
                      </a:endParaRPr>
                    </a:p>
                  </a:txBody>
                  <a:tcPr/>
                </a:tc>
                <a:tc>
                  <a:txBody>
                    <a:bodyPr/>
                    <a:lstStyle/>
                    <a:p>
                      <a:r>
                        <a:rPr lang="en-US" dirty="0" smtClean="0">
                          <a:solidFill>
                            <a:schemeClr val="tx1"/>
                          </a:solidFill>
                        </a:rPr>
                        <a:t>Pass</a:t>
                      </a:r>
                      <a:r>
                        <a:rPr lang="en-US" baseline="0" dirty="0" smtClean="0">
                          <a:solidFill>
                            <a:schemeClr val="tx1"/>
                          </a:solidFill>
                        </a:rPr>
                        <a:t>thru</a:t>
                      </a:r>
                      <a:endParaRPr lang="en-US" dirty="0">
                        <a:solidFill>
                          <a:schemeClr val="tx1"/>
                        </a:solidFill>
                      </a:endParaRPr>
                    </a:p>
                  </a:txBody>
                  <a:tcPr/>
                </a:tc>
                <a:tc>
                  <a:txBody>
                    <a:bodyPr/>
                    <a:lstStyle/>
                    <a:p>
                      <a:r>
                        <a:rPr lang="en-US" dirty="0" smtClean="0">
                          <a:solidFill>
                            <a:schemeClr val="tx1"/>
                          </a:solidFill>
                        </a:rPr>
                        <a:t>CFDA#</a:t>
                      </a:r>
                      <a:endParaRPr lang="en-US" dirty="0">
                        <a:solidFill>
                          <a:schemeClr val="tx1"/>
                        </a:solidFill>
                      </a:endParaRPr>
                    </a:p>
                  </a:txBody>
                  <a:tcPr/>
                </a:tc>
                <a:tc>
                  <a:txBody>
                    <a:bodyPr/>
                    <a:lstStyle/>
                    <a:p>
                      <a:r>
                        <a:rPr lang="en-US" dirty="0" smtClean="0">
                          <a:solidFill>
                            <a:schemeClr val="tx1"/>
                          </a:solidFill>
                        </a:rPr>
                        <a:t>2014 Total $</a:t>
                      </a:r>
                      <a:endParaRPr lang="en-US" dirty="0">
                        <a:solidFill>
                          <a:schemeClr val="tx1"/>
                        </a:solidFill>
                      </a:endParaRPr>
                    </a:p>
                  </a:txBody>
                  <a:tcPr/>
                </a:tc>
                <a:tc>
                  <a:txBody>
                    <a:bodyPr/>
                    <a:lstStyle/>
                    <a:p>
                      <a:r>
                        <a:rPr lang="en-US" dirty="0" smtClean="0">
                          <a:solidFill>
                            <a:schemeClr val="tx1"/>
                          </a:solidFill>
                        </a:rPr>
                        <a:t>Expenditures</a:t>
                      </a:r>
                      <a:endParaRPr lang="en-US" dirty="0">
                        <a:solidFill>
                          <a:schemeClr val="tx1"/>
                        </a:solidFill>
                      </a:endParaRPr>
                    </a:p>
                  </a:txBody>
                  <a:tcPr/>
                </a:tc>
                <a:tc>
                  <a:txBody>
                    <a:bodyPr/>
                    <a:lstStyle/>
                    <a:p>
                      <a:r>
                        <a:rPr lang="en-US" dirty="0" smtClean="0">
                          <a:solidFill>
                            <a:schemeClr val="tx1"/>
                          </a:solidFill>
                        </a:rPr>
                        <a:t>Period</a:t>
                      </a:r>
                      <a:r>
                        <a:rPr lang="en-US" baseline="0" dirty="0" smtClean="0">
                          <a:solidFill>
                            <a:schemeClr val="tx1"/>
                          </a:solidFill>
                        </a:rPr>
                        <a:t> of Perf.</a:t>
                      </a:r>
                      <a:endParaRPr lang="en-US" dirty="0">
                        <a:solidFill>
                          <a:schemeClr val="tx1"/>
                        </a:solidFill>
                      </a:endParaRPr>
                    </a:p>
                  </a:txBody>
                  <a:tcPr/>
                </a:tc>
              </a:tr>
              <a:tr h="960908">
                <a:tc>
                  <a:txBody>
                    <a:bodyPr/>
                    <a:lstStyle/>
                    <a:p>
                      <a:r>
                        <a:rPr lang="en-US" dirty="0" smtClean="0"/>
                        <a:t>Health and Human Services</a:t>
                      </a:r>
                      <a:endParaRPr lang="en-US" dirty="0"/>
                    </a:p>
                  </a:txBody>
                  <a:tcPr/>
                </a:tc>
                <a:tc>
                  <a:txBody>
                    <a:bodyPr/>
                    <a:lstStyle/>
                    <a:p>
                      <a:endParaRPr lang="en-US" dirty="0"/>
                    </a:p>
                  </a:txBody>
                  <a:tcPr/>
                </a:tc>
                <a:tc>
                  <a:txBody>
                    <a:bodyPr/>
                    <a:lstStyle/>
                    <a:p>
                      <a:r>
                        <a:rPr lang="en-US" dirty="0" smtClean="0"/>
                        <a:t>84.132A</a:t>
                      </a:r>
                      <a:endParaRPr lang="en-US" dirty="0"/>
                    </a:p>
                  </a:txBody>
                  <a:tcPr/>
                </a:tc>
                <a:tc>
                  <a:txBody>
                    <a:bodyPr/>
                    <a:lstStyle/>
                    <a:p>
                      <a:r>
                        <a:rPr lang="en-US" dirty="0" smtClean="0"/>
                        <a:t>$400,000</a:t>
                      </a:r>
                      <a:endParaRPr lang="en-US" dirty="0"/>
                    </a:p>
                  </a:txBody>
                  <a:tcPr/>
                </a:tc>
                <a:tc>
                  <a:txBody>
                    <a:bodyPr/>
                    <a:lstStyle/>
                    <a:p>
                      <a:r>
                        <a:rPr lang="en-US" dirty="0" smtClean="0"/>
                        <a:t>$400,000</a:t>
                      </a:r>
                      <a:endParaRPr lang="en-US" dirty="0"/>
                    </a:p>
                  </a:txBody>
                  <a:tcPr/>
                </a:tc>
                <a:tc>
                  <a:txBody>
                    <a:bodyPr/>
                    <a:lstStyle/>
                    <a:p>
                      <a:r>
                        <a:rPr lang="en-US" dirty="0" smtClean="0"/>
                        <a:t>10/1/16 9/30/17</a:t>
                      </a:r>
                      <a:endParaRPr lang="en-US" dirty="0"/>
                    </a:p>
                  </a:txBody>
                  <a:tcPr/>
                </a:tc>
              </a:tr>
              <a:tr h="960908">
                <a:tc>
                  <a:txBody>
                    <a:bodyPr/>
                    <a:lstStyle/>
                    <a:p>
                      <a:r>
                        <a:rPr lang="en-US" dirty="0" smtClean="0"/>
                        <a:t>Social Security</a:t>
                      </a:r>
                      <a:endParaRPr lang="en-US" dirty="0"/>
                    </a:p>
                  </a:txBody>
                  <a:tcPr/>
                </a:tc>
                <a:tc>
                  <a:txBody>
                    <a:bodyPr/>
                    <a:lstStyle/>
                    <a:p>
                      <a:endParaRPr lang="en-US" dirty="0"/>
                    </a:p>
                  </a:txBody>
                  <a:tcPr/>
                </a:tc>
                <a:tc>
                  <a:txBody>
                    <a:bodyPr/>
                    <a:lstStyle/>
                    <a:p>
                      <a:r>
                        <a:rPr lang="en-US" dirty="0" smtClean="0"/>
                        <a:t>96.008</a:t>
                      </a:r>
                      <a:endParaRPr lang="en-US" dirty="0"/>
                    </a:p>
                  </a:txBody>
                  <a:tcPr/>
                </a:tc>
                <a:tc>
                  <a:txBody>
                    <a:bodyPr/>
                    <a:lstStyle/>
                    <a:p>
                      <a:r>
                        <a:rPr lang="en-US" dirty="0" smtClean="0"/>
                        <a:t>$  90,000</a:t>
                      </a:r>
                      <a:endParaRPr lang="en-US" dirty="0"/>
                    </a:p>
                  </a:txBody>
                  <a:tcPr/>
                </a:tc>
                <a:tc>
                  <a:txBody>
                    <a:bodyPr/>
                    <a:lstStyle/>
                    <a:p>
                      <a:r>
                        <a:rPr lang="en-US" dirty="0" smtClean="0"/>
                        <a:t>$390,000</a:t>
                      </a:r>
                      <a:endParaRPr lang="en-US" dirty="0"/>
                    </a:p>
                  </a:txBody>
                  <a:tcPr/>
                </a:tc>
                <a:tc>
                  <a:txBody>
                    <a:bodyPr/>
                    <a:lstStyle/>
                    <a:p>
                      <a:r>
                        <a:rPr lang="en-US" dirty="0" smtClean="0"/>
                        <a:t>7/1/15 – 6/30/16</a:t>
                      </a:r>
                      <a:endParaRPr lang="en-US" dirty="0"/>
                    </a:p>
                  </a:txBody>
                  <a:tcPr/>
                </a:tc>
              </a:tr>
              <a:tr h="960908">
                <a:tc>
                  <a:txBody>
                    <a:bodyPr/>
                    <a:lstStyle/>
                    <a:p>
                      <a:r>
                        <a:rPr lang="en-US" dirty="0" smtClean="0"/>
                        <a:t>Department of Labor</a:t>
                      </a:r>
                      <a:endParaRPr lang="en-US" dirty="0"/>
                    </a:p>
                  </a:txBody>
                  <a:tcPr/>
                </a:tc>
                <a:tc>
                  <a:txBody>
                    <a:bodyPr/>
                    <a:lstStyle/>
                    <a:p>
                      <a:r>
                        <a:rPr lang="en-US" dirty="0" smtClean="0"/>
                        <a:t>NY State</a:t>
                      </a:r>
                      <a:endParaRPr lang="en-US" dirty="0"/>
                    </a:p>
                  </a:txBody>
                  <a:tcPr/>
                </a:tc>
                <a:tc>
                  <a:txBody>
                    <a:bodyPr/>
                    <a:lstStyle/>
                    <a:p>
                      <a:r>
                        <a:rPr lang="en-US" dirty="0" smtClean="0"/>
                        <a:t>96.630</a:t>
                      </a:r>
                      <a:endParaRPr lang="en-US" dirty="0"/>
                    </a:p>
                  </a:txBody>
                  <a:tcPr/>
                </a:tc>
                <a:tc>
                  <a:txBody>
                    <a:bodyPr/>
                    <a:lstStyle/>
                    <a:p>
                      <a:r>
                        <a:rPr lang="en-US" dirty="0" smtClean="0"/>
                        <a:t>$150,000</a:t>
                      </a:r>
                      <a:endParaRPr lang="en-US" dirty="0"/>
                    </a:p>
                  </a:txBody>
                  <a:tcPr/>
                </a:tc>
                <a:tc>
                  <a:txBody>
                    <a:bodyPr/>
                    <a:lstStyle/>
                    <a:p>
                      <a:r>
                        <a:rPr lang="en-US" dirty="0" smtClean="0"/>
                        <a:t>$150,000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7/1/15 – 6/30/16</a:t>
                      </a:r>
                    </a:p>
                    <a:p>
                      <a:endParaRPr lang="en-US" dirty="0"/>
                    </a:p>
                  </a:txBody>
                  <a:tcPr/>
                </a:tc>
              </a:tr>
            </a:tbl>
          </a:graphicData>
        </a:graphic>
      </p:graphicFrame>
    </p:spTree>
    <p:extLst>
      <p:ext uri="{BB962C8B-B14F-4D97-AF65-F5344CB8AC3E}">
        <p14:creationId xmlns:p14="http://schemas.microsoft.com/office/powerpoint/2010/main" val="957489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8153400" cy="792162"/>
          </a:xfrm>
        </p:spPr>
        <p:txBody>
          <a:bodyPr/>
          <a:lstStyle/>
          <a:p>
            <a:r>
              <a:rPr lang="en-US" sz="1800" dirty="0">
                <a:latin typeface="Arial Rounded MT Bold" panose="020F0704030504030204" pitchFamily="34" charset="0"/>
              </a:rPr>
              <a:t>PENN CIL Attachment E</a:t>
            </a:r>
            <a:r>
              <a:rPr lang="en-US" sz="1800" dirty="0">
                <a:latin typeface="Arial Rounded MT Bold" panose="020F0704030504030204" pitchFamily="34" charset="0"/>
                <a:cs typeface="Arial" panose="020B0604020202020204" pitchFamily="34" charset="0"/>
              </a:rPr>
              <a:t>─Schedule of Payroll &amp; Related Costs (example</a:t>
            </a:r>
            <a:r>
              <a:rPr lang="en-US" sz="1800" dirty="0" smtClean="0">
                <a:latin typeface="Arial Rounded MT Bold" panose="020F0704030504030204" pitchFamily="34" charset="0"/>
                <a:cs typeface="Arial" panose="020B0604020202020204" pitchFamily="34" charset="0"/>
              </a:rPr>
              <a:t>)  </a:t>
            </a:r>
            <a:r>
              <a:rPr lang="en-US" sz="1800" dirty="0">
                <a:latin typeface="Arial Rounded MT Bold" panose="020F0704030504030204" pitchFamily="34" charset="0"/>
                <a:cs typeface="Arial" panose="020B0604020202020204" pitchFamily="34" charset="0"/>
              </a:rPr>
              <a:t>Projected Payroll, Payroll Overhead and Indirect Allocation</a:t>
            </a:r>
            <a:endParaRPr lang="en-US" sz="1800" dirty="0"/>
          </a:p>
        </p:txBody>
      </p:sp>
      <p:pic>
        <p:nvPicPr>
          <p:cNvPr id="4" name="Content Placeholder 3" descr="PENN CIL Attachment E─Schedule of Payroll &amp; Related Costs (example)&#10;Projected Payroll, Payroll Overhead and Indirect Allocation&#10;&#10;Horizontal headers: PENN CIL Attachment E─Schedule of Payroll &amp; Related Costs (example)&#10;Projected Payroll, Payroll Overhead and Indirect Allocation.&#10; &#10;First Row: Richard, Program Director, Total 71,000, VIIB 17,750, VIIC 39,050, Local Proj 10,650, Fundraising 0, G&amp;A 3,550.&#10;Second Row: Jane, Executive Director, Total 74,000, VIIB 7,400, VIIC 22,200, Local Proj 7,400, Fundraising 11,100, G&amp;A 25,900.&#10;Third Row: Sally, Development Director, Total 32,000, VIIB 0, VIIC 0, Local Proj 0, Fundraising 27,200, G&amp;A 4,800.&#10;Fourth Row:Brenda, Systems Manager, Total 15,5000, VIIB 0, VIIC 0, Local Proj 0, Fundraising 0, G&amp;A 15,550.&#10;Fifth Row: Stephanie, Deaf Services Coordinator, Total 48,000, VIIB 0, VIIC 48,000, Local Proj 0, Fundraising 0, G&amp;A 0.&#10;Sixth Row: Multiple, Counselor/Advocate (4), Total 185,000, VIIB 0, VIIC 185,000, Local Proj 0, Fundraising 0, G&amp;A 0.&#10;Seventh Row: Multiple, Case Manager  (3), Total 135,000, VIIB 0, VIIC 135,000, Local Proj 0, Fundraising 0, G&amp;A 0.&#10;Eighth Row: Daniel, Accountant, Total 42,000&#10;Ninth Row: Patti, Receptionist&#10;Tenth Row: Totals: Total: 633,50;, VIIB: 25,150; VIIC: 429,250; Local Prog: 18,050; Fundraising: 38,300; G&amp;A: 122,750.&#10;Eleventh Row: Horizontal Header: Payroll Overhead&#10;Twelfth Row: FICA; Total 48,463&#10;Thirtheenth Row: SUTA; Total 9,503&#10;Fourteenth Row: Disability/compensation: Total 15,838&#10;Fifteenth Row: Health/life total 25,200&#10;Sixteenth Row: Totals 99,003&#10;Seventeenth Row: Payroll OH%: Total: 15.63%; VIIB: 3,930; VIIC: 67,083; Local Proj: 2,821; Fundraising: 5,985; G&amp;A 19,183.&#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935115"/>
            <a:ext cx="8305800" cy="5160885"/>
          </a:xfrm>
        </p:spPr>
      </p:pic>
    </p:spTree>
    <p:extLst>
      <p:ext uri="{BB962C8B-B14F-4D97-AF65-F5344CB8AC3E}">
        <p14:creationId xmlns:p14="http://schemas.microsoft.com/office/powerpoint/2010/main" val="217182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36838"/>
            <a:ext cx="7696200" cy="792162"/>
          </a:xfrm>
        </p:spPr>
        <p:txBody>
          <a:bodyPr/>
          <a:lstStyle/>
          <a:p>
            <a:pPr algn="ctr"/>
            <a:r>
              <a:rPr lang="en-US" dirty="0" smtClean="0">
                <a:effectLst/>
              </a:rPr>
              <a:t>Preparing An Indirect Cost Rate Proposal</a:t>
            </a:r>
            <a:endParaRPr lang="en-US" dirty="0">
              <a:effectLst/>
            </a:endParaRPr>
          </a:p>
        </p:txBody>
      </p:sp>
    </p:spTree>
    <p:extLst>
      <p:ext uri="{BB962C8B-B14F-4D97-AF65-F5344CB8AC3E}">
        <p14:creationId xmlns:p14="http://schemas.microsoft.com/office/powerpoint/2010/main" val="3363266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533400"/>
          </a:xfrm>
        </p:spPr>
        <p:txBody>
          <a:bodyPr/>
          <a:lstStyle/>
          <a:p>
            <a:r>
              <a:rPr lang="en-US" sz="2400" dirty="0">
                <a:effectLst/>
              </a:rPr>
              <a:t>Illustration of an Indirect Rate </a:t>
            </a:r>
            <a:r>
              <a:rPr lang="en-US" sz="2400" dirty="0" smtClean="0">
                <a:effectLst/>
              </a:rPr>
              <a:t>Calculation (example)</a:t>
            </a:r>
            <a:endParaRPr lang="en-US" sz="2400" dirty="0">
              <a:effectLst/>
            </a:endParaRPr>
          </a:p>
        </p:txBody>
      </p:sp>
      <p:sp>
        <p:nvSpPr>
          <p:cNvPr id="3" name="Text Placeholder 2"/>
          <p:cNvSpPr>
            <a:spLocks noGrp="1"/>
          </p:cNvSpPr>
          <p:nvPr>
            <p:ph type="body" idx="1"/>
          </p:nvPr>
        </p:nvSpPr>
        <p:spPr>
          <a:xfrm>
            <a:off x="457200" y="685800"/>
            <a:ext cx="4040188" cy="381000"/>
          </a:xfrm>
        </p:spPr>
        <p:txBody>
          <a:bodyPr/>
          <a:lstStyle/>
          <a:p>
            <a:pPr algn="ctr"/>
            <a:r>
              <a:rPr lang="en-US" sz="2000" dirty="0" smtClean="0"/>
              <a:t>Indirect </a:t>
            </a:r>
            <a:r>
              <a:rPr lang="en-US" sz="2000" dirty="0"/>
              <a:t>Costs</a:t>
            </a:r>
          </a:p>
        </p:txBody>
      </p:sp>
      <p:sp>
        <p:nvSpPr>
          <p:cNvPr id="4" name="Content Placeholder 3" descr="Indirect Costs&#10;Payroll   122,750&#10;Payroll OH    19,183&#10;Outside Services         5,900&#10;Rent       5,100&#10;Utilities       1,270&#10;Maintenance      2,600&#10;Travel and Training                        800&#10;Depreciation      4,648&#10;Telephone      7,572&#10;Insurance      6,586&#10;Dues and Subscriptions     3,500&#10;Advertising      3,660&#10;Office Supplies &amp; Exp.                1,974&#10;Other Exp.      3,057&#10;   TOTAL                                 $188,600&#10;&#10;Depreciation      4,648&#10;Telephone      7,572&#10;Insurance      6,586&#10;Dues and Subscriptions     3,500&#10;Advertising      3,660&#10;Office Supplies &amp; Exp.                1,974&#10;Other Exp.      3,057&#10;   TOTAL                                 $188,600&#10;Direct Costs&#10;&#10;"/>
          <p:cNvSpPr>
            <a:spLocks noGrp="1"/>
          </p:cNvSpPr>
          <p:nvPr>
            <p:ph sz="half" idx="2"/>
          </p:nvPr>
        </p:nvSpPr>
        <p:spPr>
          <a:xfrm>
            <a:off x="457200" y="1066800"/>
            <a:ext cx="4040188" cy="5105400"/>
          </a:xfrm>
        </p:spPr>
        <p:txBody>
          <a:bodyPr/>
          <a:lstStyle/>
          <a:p>
            <a:pPr marL="0" indent="0">
              <a:buNone/>
            </a:pPr>
            <a:r>
              <a:rPr lang="en-US" sz="1800" dirty="0" smtClean="0"/>
              <a:t>Payroll		</a:t>
            </a:r>
            <a:r>
              <a:rPr lang="en-US" sz="1800" dirty="0"/>
              <a:t>	</a:t>
            </a:r>
            <a:r>
              <a:rPr lang="en-US" sz="1800" dirty="0" smtClean="0"/>
              <a:t>122,750</a:t>
            </a:r>
          </a:p>
          <a:p>
            <a:pPr marL="0" indent="0">
              <a:buNone/>
            </a:pPr>
            <a:r>
              <a:rPr lang="en-US" sz="1800" dirty="0" smtClean="0"/>
              <a:t>Payroll OH		  19,183</a:t>
            </a:r>
          </a:p>
          <a:p>
            <a:pPr marL="0" indent="0">
              <a:buNone/>
            </a:pPr>
            <a:r>
              <a:rPr lang="en-US" sz="1800" dirty="0" smtClean="0"/>
              <a:t>Outside Services	   	    5,900</a:t>
            </a:r>
          </a:p>
          <a:p>
            <a:pPr marL="0" indent="0">
              <a:buNone/>
            </a:pPr>
            <a:r>
              <a:rPr lang="en-US" sz="1800" dirty="0" smtClean="0"/>
              <a:t>Rent			    5,100</a:t>
            </a:r>
          </a:p>
          <a:p>
            <a:pPr marL="0" indent="0">
              <a:buNone/>
            </a:pPr>
            <a:r>
              <a:rPr lang="en-US" sz="1800" dirty="0" smtClean="0"/>
              <a:t>Utilities			    1,270</a:t>
            </a:r>
          </a:p>
          <a:p>
            <a:pPr marL="0" indent="0">
              <a:buNone/>
            </a:pPr>
            <a:r>
              <a:rPr lang="en-US" sz="1800" dirty="0" smtClean="0"/>
              <a:t>Maintenance		    2,600</a:t>
            </a:r>
          </a:p>
          <a:p>
            <a:pPr marL="0" indent="0">
              <a:buNone/>
            </a:pPr>
            <a:r>
              <a:rPr lang="en-US" sz="1800" dirty="0" smtClean="0"/>
              <a:t>Travel and Training	       800</a:t>
            </a:r>
          </a:p>
          <a:p>
            <a:pPr marL="0" indent="0">
              <a:buNone/>
            </a:pPr>
            <a:r>
              <a:rPr lang="en-US" sz="1800" dirty="0" smtClean="0"/>
              <a:t>Depreciation		    4,648</a:t>
            </a:r>
          </a:p>
          <a:p>
            <a:pPr marL="0" indent="0">
              <a:buNone/>
            </a:pPr>
            <a:r>
              <a:rPr lang="en-US" sz="1800" dirty="0" smtClean="0"/>
              <a:t>Telephone		    7,572</a:t>
            </a:r>
          </a:p>
          <a:p>
            <a:pPr marL="0" indent="0">
              <a:buNone/>
            </a:pPr>
            <a:r>
              <a:rPr lang="en-US" sz="1800" dirty="0" smtClean="0"/>
              <a:t>Insurance		    6,586</a:t>
            </a:r>
          </a:p>
          <a:p>
            <a:pPr marL="0" indent="0">
              <a:buNone/>
            </a:pPr>
            <a:r>
              <a:rPr lang="en-US" sz="1800" dirty="0" smtClean="0"/>
              <a:t>Dues and Subscriptions	    3,500</a:t>
            </a:r>
          </a:p>
          <a:p>
            <a:pPr marL="0" indent="0">
              <a:buNone/>
            </a:pPr>
            <a:r>
              <a:rPr lang="en-US" sz="1800" dirty="0" smtClean="0"/>
              <a:t>Advertising		    3,660</a:t>
            </a:r>
          </a:p>
          <a:p>
            <a:pPr marL="0" indent="0">
              <a:buNone/>
            </a:pPr>
            <a:r>
              <a:rPr lang="en-US" sz="1800" dirty="0" smtClean="0"/>
              <a:t>Office Supplies &amp; Exp.           1,974</a:t>
            </a:r>
          </a:p>
          <a:p>
            <a:pPr marL="0" indent="0">
              <a:buNone/>
            </a:pPr>
            <a:r>
              <a:rPr lang="en-US" sz="1800" dirty="0" smtClean="0"/>
              <a:t>Other Exp.		</a:t>
            </a:r>
            <a:r>
              <a:rPr lang="en-US" sz="1800" u="sng" dirty="0" smtClean="0"/>
              <a:t>    3,057</a:t>
            </a:r>
          </a:p>
          <a:p>
            <a:pPr marL="0" indent="0">
              <a:buNone/>
            </a:pPr>
            <a:r>
              <a:rPr lang="en-US" sz="1800" dirty="0" smtClean="0"/>
              <a:t> TOTAL                           $188,600</a:t>
            </a:r>
            <a:endParaRPr lang="en-US" sz="1800" dirty="0"/>
          </a:p>
        </p:txBody>
      </p:sp>
      <p:sp>
        <p:nvSpPr>
          <p:cNvPr id="5" name="Text Placeholder 4"/>
          <p:cNvSpPr>
            <a:spLocks noGrp="1"/>
          </p:cNvSpPr>
          <p:nvPr>
            <p:ph type="body" sz="quarter" idx="3"/>
          </p:nvPr>
        </p:nvSpPr>
        <p:spPr>
          <a:xfrm>
            <a:off x="4645025" y="685801"/>
            <a:ext cx="4041775" cy="380999"/>
          </a:xfrm>
        </p:spPr>
        <p:txBody>
          <a:bodyPr/>
          <a:lstStyle/>
          <a:p>
            <a:pPr algn="ctr"/>
            <a:r>
              <a:rPr lang="en-US" sz="2000" dirty="0" smtClean="0"/>
              <a:t>Direct Costs</a:t>
            </a:r>
            <a:endParaRPr lang="en-US" sz="2000" dirty="0"/>
          </a:p>
        </p:txBody>
      </p:sp>
      <p:sp>
        <p:nvSpPr>
          <p:cNvPr id="6" name="Content Placeholder 5" descr="Direct Costs:&#10;Payroll   510,750&#10;Payroll OH    79,820&#10;Payroll   510,750&#10;Payroll OH    79,820&#10;Outside Services                   42,587&#10;Rent   102,757&#10;Utilities     11,597&#10;Maintenance    37,580&#10;Travel and Training                   46,892&#10;Program Supplies                   27,652&#10;TOTAL                $859,635&#10;  &#10;  TOTAL             $859,635&#10;"/>
          <p:cNvSpPr>
            <a:spLocks noGrp="1"/>
          </p:cNvSpPr>
          <p:nvPr>
            <p:ph sz="quarter" idx="4"/>
          </p:nvPr>
        </p:nvSpPr>
        <p:spPr>
          <a:xfrm>
            <a:off x="4800600" y="1142999"/>
            <a:ext cx="3886201" cy="4827161"/>
          </a:xfrm>
        </p:spPr>
        <p:txBody>
          <a:bodyPr/>
          <a:lstStyle/>
          <a:p>
            <a:pPr marL="0" indent="0">
              <a:buNone/>
            </a:pPr>
            <a:r>
              <a:rPr lang="en-US" sz="1800" dirty="0" smtClean="0"/>
              <a:t>Payroll			510,750</a:t>
            </a:r>
          </a:p>
          <a:p>
            <a:pPr marL="0" indent="0">
              <a:buNone/>
            </a:pPr>
            <a:r>
              <a:rPr lang="en-US" sz="1800" dirty="0" smtClean="0"/>
              <a:t>Payroll OH		  79,820</a:t>
            </a:r>
          </a:p>
          <a:p>
            <a:pPr marL="0" indent="0">
              <a:buNone/>
            </a:pPr>
            <a:r>
              <a:rPr lang="en-US" sz="1800" dirty="0" smtClean="0"/>
              <a:t>Outside Services	               42,587</a:t>
            </a:r>
          </a:p>
          <a:p>
            <a:pPr marL="0" indent="0">
              <a:buNone/>
            </a:pPr>
            <a:r>
              <a:rPr lang="en-US" sz="1800" dirty="0" smtClean="0"/>
              <a:t>Rent			102,757</a:t>
            </a:r>
          </a:p>
          <a:p>
            <a:pPr marL="0" indent="0">
              <a:buNone/>
            </a:pPr>
            <a:r>
              <a:rPr lang="en-US" sz="1800" dirty="0" smtClean="0"/>
              <a:t>Utilities			  11,597</a:t>
            </a:r>
          </a:p>
          <a:p>
            <a:pPr marL="0" indent="0">
              <a:buNone/>
            </a:pPr>
            <a:r>
              <a:rPr lang="en-US" sz="1800" dirty="0" smtClean="0"/>
              <a:t>Maintenance		  37,580</a:t>
            </a:r>
          </a:p>
          <a:p>
            <a:pPr marL="0" indent="0">
              <a:buNone/>
            </a:pPr>
            <a:r>
              <a:rPr lang="en-US" sz="1800" dirty="0" smtClean="0"/>
              <a:t>Travel and Training	  46,892</a:t>
            </a:r>
          </a:p>
          <a:p>
            <a:pPr marL="0" indent="0">
              <a:buNone/>
            </a:pPr>
            <a:r>
              <a:rPr lang="en-US" sz="1800" dirty="0" smtClean="0"/>
              <a:t>cost objective Supplies         </a:t>
            </a:r>
            <a:r>
              <a:rPr lang="en-US" sz="1800" u="sng" dirty="0" smtClean="0"/>
              <a:t>27,652</a:t>
            </a:r>
          </a:p>
          <a:p>
            <a:pPr marL="0" indent="0">
              <a:buNone/>
            </a:pPr>
            <a:r>
              <a:rPr lang="en-US" sz="1800" dirty="0" smtClean="0"/>
              <a:t>   TOTAL		            $859,635</a:t>
            </a:r>
          </a:p>
          <a:p>
            <a:pPr marL="0" indent="0">
              <a:buNone/>
            </a:pPr>
            <a:endParaRPr lang="en-US" sz="1800" dirty="0"/>
          </a:p>
          <a:p>
            <a:pPr marL="0" indent="0">
              <a:buNone/>
            </a:pPr>
            <a:r>
              <a:rPr lang="en-US" sz="1800" b="1" dirty="0" smtClean="0"/>
              <a:t>Indirect </a:t>
            </a:r>
            <a:r>
              <a:rPr lang="en-US" sz="1800" b="1" dirty="0"/>
              <a:t>Cost </a:t>
            </a:r>
            <a:r>
              <a:rPr lang="en-US" sz="1800" b="1" dirty="0" smtClean="0"/>
              <a:t>Rate</a:t>
            </a:r>
          </a:p>
          <a:p>
            <a:pPr marL="0" indent="0">
              <a:buNone/>
            </a:pPr>
            <a:r>
              <a:rPr lang="en-US" sz="1800" dirty="0" smtClean="0"/>
              <a:t>188,600/859,635 = 21.9%</a:t>
            </a:r>
            <a:endParaRPr lang="en-US" sz="1800" dirty="0"/>
          </a:p>
        </p:txBody>
      </p:sp>
    </p:spTree>
    <p:extLst>
      <p:ext uri="{BB962C8B-B14F-4D97-AF65-F5344CB8AC3E}">
        <p14:creationId xmlns:p14="http://schemas.microsoft.com/office/powerpoint/2010/main" val="3012462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Does Not Need to Submit an Indirect Cost Rate Proposal?</a:t>
            </a:r>
            <a:endParaRPr lang="en-US" dirty="0"/>
          </a:p>
        </p:txBody>
      </p:sp>
      <p:sp>
        <p:nvSpPr>
          <p:cNvPr id="3" name="Content Placeholder 2"/>
          <p:cNvSpPr>
            <a:spLocks noGrp="1"/>
          </p:cNvSpPr>
          <p:nvPr>
            <p:ph idx="1"/>
          </p:nvPr>
        </p:nvSpPr>
        <p:spPr>
          <a:xfrm>
            <a:off x="381000" y="1219200"/>
            <a:ext cx="8458200" cy="4876800"/>
          </a:xfrm>
        </p:spPr>
        <p:txBody>
          <a:bodyPr/>
          <a:lstStyle/>
          <a:p>
            <a:r>
              <a:rPr lang="en-US" dirty="0"/>
              <a:t>Organizations with only one cost objective, even if there are multiple funders for that cost objective, may be exempt. </a:t>
            </a:r>
          </a:p>
          <a:p>
            <a:pPr lvl="1"/>
            <a:r>
              <a:rPr lang="en-US" u="sng" dirty="0"/>
              <a:t>Fundraising is </a:t>
            </a:r>
            <a:r>
              <a:rPr lang="en-US" u="sng" dirty="0" smtClean="0"/>
              <a:t>an </a:t>
            </a:r>
            <a:r>
              <a:rPr lang="en-US" u="sng" dirty="0"/>
              <a:t>additional cost objective</a:t>
            </a:r>
            <a:r>
              <a:rPr lang="en-US" dirty="0"/>
              <a:t>.</a:t>
            </a:r>
          </a:p>
          <a:p>
            <a:r>
              <a:rPr lang="en-US" dirty="0"/>
              <a:t>Organizations that can allocate everything directly to each of their cost objectives, and can prove it!</a:t>
            </a:r>
          </a:p>
          <a:p>
            <a:r>
              <a:rPr lang="en-US" dirty="0"/>
              <a:t>Organizations that are eligible </a:t>
            </a:r>
            <a:r>
              <a:rPr lang="en-US" dirty="0" smtClean="0"/>
              <a:t>for </a:t>
            </a:r>
            <a:r>
              <a:rPr lang="en-US" dirty="0"/>
              <a:t>and do elect a 10% reimbursement for indirect costs will not need an indirect cost rate. </a:t>
            </a:r>
          </a:p>
          <a:p>
            <a:endParaRPr lang="en-US" dirty="0"/>
          </a:p>
        </p:txBody>
      </p:sp>
    </p:spTree>
    <p:extLst>
      <p:ext uri="{BB962C8B-B14F-4D97-AF65-F5344CB8AC3E}">
        <p14:creationId xmlns:p14="http://schemas.microsoft.com/office/powerpoint/2010/main" val="1602659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Indirect Rate Proposal?</a:t>
            </a:r>
            <a:endParaRPr lang="en-US" dirty="0"/>
          </a:p>
        </p:txBody>
      </p:sp>
      <p:sp>
        <p:nvSpPr>
          <p:cNvPr id="3" name="Content Placeholder 2"/>
          <p:cNvSpPr>
            <a:spLocks noGrp="1"/>
          </p:cNvSpPr>
          <p:nvPr>
            <p:ph idx="1"/>
          </p:nvPr>
        </p:nvSpPr>
        <p:spPr>
          <a:xfrm>
            <a:off x="304800" y="1219200"/>
            <a:ext cx="8534400" cy="4800600"/>
          </a:xfrm>
        </p:spPr>
        <p:txBody>
          <a:bodyPr/>
          <a:lstStyle/>
          <a:p>
            <a:r>
              <a:rPr lang="en-US" sz="2600" dirty="0"/>
              <a:t>An indirect cost rate proposal is similar to a Cost Allocation Plan. It includes an additional requirement to calculate a preliminary or provisional rate of indirect cost near the beginning of the year, and reports the actual rate after the end of the year.</a:t>
            </a:r>
          </a:p>
          <a:p>
            <a:r>
              <a:rPr lang="en-US" sz="2600" dirty="0">
                <a:solidFill>
                  <a:srgbClr val="000000"/>
                </a:solidFill>
              </a:rPr>
              <a:t>Costs are classified as direct </a:t>
            </a:r>
            <a:r>
              <a:rPr lang="en-US" sz="2600" dirty="0" smtClean="0">
                <a:solidFill>
                  <a:srgbClr val="000000"/>
                </a:solidFill>
              </a:rPr>
              <a:t>(benefiting </a:t>
            </a:r>
            <a:r>
              <a:rPr lang="en-US" sz="2600" dirty="0">
                <a:solidFill>
                  <a:srgbClr val="000000"/>
                </a:solidFill>
              </a:rPr>
              <a:t>one of your programs or other activities such as fundraising), or indirect </a:t>
            </a:r>
            <a:r>
              <a:rPr lang="en-US" sz="2600" dirty="0" smtClean="0">
                <a:solidFill>
                  <a:srgbClr val="000000"/>
                </a:solidFill>
              </a:rPr>
              <a:t>(benefiting </a:t>
            </a:r>
            <a:r>
              <a:rPr lang="en-US" sz="2600" dirty="0">
                <a:solidFill>
                  <a:srgbClr val="000000"/>
                </a:solidFill>
              </a:rPr>
              <a:t>all programs and </a:t>
            </a:r>
            <a:r>
              <a:rPr lang="en-US" sz="2600" dirty="0" smtClean="0">
                <a:solidFill>
                  <a:srgbClr val="000000"/>
                </a:solidFill>
              </a:rPr>
              <a:t>therefore shared </a:t>
            </a:r>
            <a:r>
              <a:rPr lang="en-US" sz="2600" dirty="0">
                <a:solidFill>
                  <a:srgbClr val="000000"/>
                </a:solidFill>
              </a:rPr>
              <a:t>or split fairly between those programs).</a:t>
            </a:r>
          </a:p>
          <a:p>
            <a:r>
              <a:rPr lang="en-US" sz="2600" dirty="0"/>
              <a:t>Most CILs will treat general and administrative costs as indirect costs.</a:t>
            </a:r>
          </a:p>
          <a:p>
            <a:endParaRPr lang="en-US" sz="2600" dirty="0"/>
          </a:p>
        </p:txBody>
      </p:sp>
    </p:spTree>
    <p:extLst>
      <p:ext uri="{BB962C8B-B14F-4D97-AF65-F5344CB8AC3E}">
        <p14:creationId xmlns:p14="http://schemas.microsoft.com/office/powerpoint/2010/main" val="2907624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Indirect Cost Rate?</a:t>
            </a:r>
            <a:endParaRPr lang="en-US" dirty="0"/>
          </a:p>
        </p:txBody>
      </p:sp>
      <p:sp>
        <p:nvSpPr>
          <p:cNvPr id="3" name="Content Placeholder 2"/>
          <p:cNvSpPr>
            <a:spLocks noGrp="1"/>
          </p:cNvSpPr>
          <p:nvPr>
            <p:ph idx="1"/>
          </p:nvPr>
        </p:nvSpPr>
        <p:spPr>
          <a:xfrm>
            <a:off x="304800" y="1143000"/>
            <a:ext cx="8534400" cy="4876800"/>
          </a:xfrm>
        </p:spPr>
        <p:txBody>
          <a:bodyPr/>
          <a:lstStyle/>
          <a:p>
            <a:r>
              <a:rPr lang="en-US" dirty="0"/>
              <a:t>General administrative and general expenses include costs such as </a:t>
            </a:r>
            <a:r>
              <a:rPr lang="en-US" dirty="0" smtClean="0"/>
              <a:t>a receptionist</a:t>
            </a:r>
            <a:r>
              <a:rPr lang="en-US" dirty="0"/>
              <a:t>, </a:t>
            </a:r>
            <a:r>
              <a:rPr lang="en-US" dirty="0" smtClean="0"/>
              <a:t>bookkeeper or accountant, </a:t>
            </a:r>
            <a:r>
              <a:rPr lang="en-US" dirty="0"/>
              <a:t>rent and utilities for your business office and similar items that benefit all programs.</a:t>
            </a:r>
          </a:p>
          <a:p>
            <a:r>
              <a:rPr lang="en-US" dirty="0"/>
              <a:t>Organizations that don’t have </a:t>
            </a:r>
            <a:r>
              <a:rPr lang="en-US" dirty="0" smtClean="0"/>
              <a:t>a current </a:t>
            </a:r>
            <a:r>
              <a:rPr lang="en-US" dirty="0"/>
              <a:t>approved indirect cost </a:t>
            </a:r>
            <a:r>
              <a:rPr lang="en-US" dirty="0" smtClean="0"/>
              <a:t>rate, </a:t>
            </a:r>
            <a:r>
              <a:rPr lang="en-US" dirty="0"/>
              <a:t>and don’t elect the 10% reimbursement, may be denied any indirect cost reimbursement.</a:t>
            </a:r>
          </a:p>
          <a:p>
            <a:r>
              <a:rPr lang="en-US" dirty="0"/>
              <a:t>Funders may continue to require a breakout of costs by funding source even if the services and the consumers are the same.</a:t>
            </a:r>
          </a:p>
          <a:p>
            <a:endParaRPr lang="en-US" dirty="0"/>
          </a:p>
        </p:txBody>
      </p:sp>
    </p:spTree>
    <p:extLst>
      <p:ext uri="{BB962C8B-B14F-4D97-AF65-F5344CB8AC3E}">
        <p14:creationId xmlns:p14="http://schemas.microsoft.com/office/powerpoint/2010/main" val="2643523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Allowable and Unallowable Costs</a:t>
            </a:r>
            <a:endParaRPr lang="en-US" dirty="0"/>
          </a:p>
        </p:txBody>
      </p:sp>
      <p:sp>
        <p:nvSpPr>
          <p:cNvPr id="3" name="Content Placeholder 2"/>
          <p:cNvSpPr>
            <a:spLocks noGrp="1"/>
          </p:cNvSpPr>
          <p:nvPr>
            <p:ph idx="1"/>
          </p:nvPr>
        </p:nvSpPr>
        <p:spPr>
          <a:xfrm>
            <a:off x="381000" y="1219200"/>
            <a:ext cx="8458200" cy="4876800"/>
          </a:xfrm>
        </p:spPr>
        <p:txBody>
          <a:bodyPr/>
          <a:lstStyle/>
          <a:p>
            <a:pPr marL="0" indent="0">
              <a:buNone/>
            </a:pPr>
            <a:r>
              <a:rPr lang="en-US" sz="2400" dirty="0">
                <a:solidFill>
                  <a:srgbClr val="000000"/>
                </a:solidFill>
              </a:rPr>
              <a:t>Only costs that are allowable, in accordance with </a:t>
            </a:r>
            <a:r>
              <a:rPr lang="en-US" sz="2400" dirty="0" smtClean="0">
                <a:solidFill>
                  <a:srgbClr val="000000"/>
                </a:solidFill>
              </a:rPr>
              <a:t>Uniform </a:t>
            </a:r>
            <a:r>
              <a:rPr lang="en-US" sz="2400" dirty="0">
                <a:solidFill>
                  <a:srgbClr val="000000"/>
                </a:solidFill>
              </a:rPr>
              <a:t>Guidance, can be charged to programs.</a:t>
            </a:r>
            <a:r>
              <a:rPr lang="en-US" sz="2400" dirty="0"/>
              <a:t> </a:t>
            </a:r>
            <a:endParaRPr lang="en-US" sz="2400" dirty="0" smtClean="0"/>
          </a:p>
          <a:p>
            <a:pPr marL="0" indent="0">
              <a:buNone/>
            </a:pPr>
            <a:r>
              <a:rPr lang="en-US" sz="2400" dirty="0" smtClean="0"/>
              <a:t>An alphabetical list of many different types of costs, with information about whether they are or may be unallowable can be found starting at section 200.420</a:t>
            </a:r>
          </a:p>
          <a:p>
            <a:pPr marL="0" indent="0">
              <a:buNone/>
            </a:pPr>
            <a:r>
              <a:rPr lang="en-US" sz="2400" dirty="0">
                <a:hlinkClick r:id="rId2"/>
              </a:rPr>
              <a:t>http://</a:t>
            </a:r>
            <a:r>
              <a:rPr lang="en-US" sz="2400" dirty="0" smtClean="0">
                <a:hlinkClick r:id="rId2"/>
              </a:rPr>
              <a:t>www.ecfr.gov/cgi-bin/text-idx?SID=416cff3dabc2084c6576a12b06b09006&amp;mc=true&amp;node=sg2.1.200_1419.sg16&amp;rgn=div7</a:t>
            </a:r>
            <a:r>
              <a:rPr lang="en-US" sz="2400" dirty="0" smtClean="0"/>
              <a:t> </a:t>
            </a:r>
            <a:endParaRPr lang="en-US" sz="2400"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2801027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Unallowable Costs</a:t>
            </a:r>
            <a:endParaRPr lang="en-US" dirty="0"/>
          </a:p>
        </p:txBody>
      </p:sp>
      <p:sp>
        <p:nvSpPr>
          <p:cNvPr id="3" name="Content Placeholder 2"/>
          <p:cNvSpPr>
            <a:spLocks noGrp="1"/>
          </p:cNvSpPr>
          <p:nvPr>
            <p:ph idx="1"/>
          </p:nvPr>
        </p:nvSpPr>
        <p:spPr>
          <a:xfrm>
            <a:off x="304800" y="1066800"/>
            <a:ext cx="8534400" cy="5029200"/>
          </a:xfrm>
        </p:spPr>
        <p:txBody>
          <a:bodyPr/>
          <a:lstStyle/>
          <a:p>
            <a:pPr marL="0" indent="0">
              <a:buNone/>
            </a:pPr>
            <a:r>
              <a:rPr lang="en-US" sz="2400" dirty="0" smtClean="0"/>
              <a:t>These </a:t>
            </a:r>
            <a:r>
              <a:rPr lang="en-US" sz="2400" dirty="0"/>
              <a:t>costs are </a:t>
            </a:r>
            <a:r>
              <a:rPr lang="en-US" sz="2400" dirty="0" smtClean="0"/>
              <a:t>identified as unallowable </a:t>
            </a:r>
            <a:r>
              <a:rPr lang="en-US" sz="2400" dirty="0"/>
              <a:t>in Uniform Guidance and can’t be paid with federal funding. They include: </a:t>
            </a:r>
          </a:p>
          <a:p>
            <a:r>
              <a:rPr lang="en-US" sz="2400" dirty="0"/>
              <a:t>alcoholic beverages</a:t>
            </a:r>
          </a:p>
          <a:p>
            <a:r>
              <a:rPr lang="en-US" sz="2400" dirty="0"/>
              <a:t>bad debts</a:t>
            </a:r>
          </a:p>
          <a:p>
            <a:r>
              <a:rPr lang="en-US" sz="2400" dirty="0"/>
              <a:t>certain advertising</a:t>
            </a:r>
          </a:p>
          <a:p>
            <a:r>
              <a:rPr lang="en-US" sz="2400" dirty="0" smtClean="0"/>
              <a:t>contributions</a:t>
            </a:r>
            <a:endParaRPr lang="en-US" sz="2400" dirty="0"/>
          </a:p>
          <a:p>
            <a:r>
              <a:rPr lang="en-US" sz="2400" dirty="0"/>
              <a:t>certain entertainment</a:t>
            </a:r>
          </a:p>
          <a:p>
            <a:r>
              <a:rPr lang="en-US" sz="2400" dirty="0"/>
              <a:t>fines and penalties, and </a:t>
            </a:r>
          </a:p>
          <a:p>
            <a:r>
              <a:rPr lang="en-US" sz="2400" dirty="0"/>
              <a:t>lobbying. </a:t>
            </a:r>
          </a:p>
          <a:p>
            <a:pPr marL="0" indent="0">
              <a:buNone/>
            </a:pPr>
            <a:r>
              <a:rPr lang="en-US" sz="2400" dirty="0"/>
              <a:t>These unallowable costs cannot be charged to programs that are entirely or partially federally funded.</a:t>
            </a:r>
          </a:p>
          <a:p>
            <a:endParaRPr lang="en-US" dirty="0"/>
          </a:p>
        </p:txBody>
      </p:sp>
    </p:spTree>
    <p:extLst>
      <p:ext uri="{BB962C8B-B14F-4D97-AF65-F5344CB8AC3E}">
        <p14:creationId xmlns:p14="http://schemas.microsoft.com/office/powerpoint/2010/main" val="84749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Allocating Salary Costs</a:t>
            </a:r>
            <a:endParaRPr lang="en-US" dirty="0"/>
          </a:p>
        </p:txBody>
      </p:sp>
      <p:sp>
        <p:nvSpPr>
          <p:cNvPr id="3" name="Content Placeholder 2"/>
          <p:cNvSpPr>
            <a:spLocks noGrp="1"/>
          </p:cNvSpPr>
          <p:nvPr>
            <p:ph idx="1"/>
          </p:nvPr>
        </p:nvSpPr>
        <p:spPr/>
        <p:txBody>
          <a:bodyPr/>
          <a:lstStyle/>
          <a:p>
            <a:r>
              <a:rPr lang="en-US" dirty="0"/>
              <a:t>Executive Director’s time/salary and fringe costs may be both direct and indirect. Direct costs are shared between </a:t>
            </a:r>
            <a:r>
              <a:rPr lang="en-US" dirty="0" smtClean="0"/>
              <a:t>the benefiting cost </a:t>
            </a:r>
            <a:r>
              <a:rPr lang="en-US" dirty="0"/>
              <a:t>objectives based on actual time records.</a:t>
            </a:r>
          </a:p>
          <a:p>
            <a:r>
              <a:rPr lang="en-US" dirty="0"/>
              <a:t>A Program Manager’s time/salary and fringe costs are shared between all the cost objectives based on actual time records.</a:t>
            </a:r>
          </a:p>
          <a:p>
            <a:r>
              <a:rPr lang="en-US" dirty="0"/>
              <a:t>General and administrative salaries such as the receptionist, the accounting staff, </a:t>
            </a:r>
            <a:r>
              <a:rPr lang="en-US" dirty="0" smtClean="0"/>
              <a:t>and a </a:t>
            </a:r>
            <a:r>
              <a:rPr lang="en-US" dirty="0"/>
              <a:t>portion of the Executive Director salary </a:t>
            </a:r>
            <a:r>
              <a:rPr lang="en-US" dirty="0" smtClean="0"/>
              <a:t>will </a:t>
            </a:r>
            <a:r>
              <a:rPr lang="en-US" dirty="0"/>
              <a:t>be indirect.</a:t>
            </a:r>
          </a:p>
          <a:p>
            <a:endParaRPr lang="en-US" dirty="0"/>
          </a:p>
        </p:txBody>
      </p:sp>
    </p:spTree>
    <p:extLst>
      <p:ext uri="{BB962C8B-B14F-4D97-AF65-F5344CB8AC3E}">
        <p14:creationId xmlns:p14="http://schemas.microsoft.com/office/powerpoint/2010/main" val="674318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98438"/>
            <a:ext cx="7696200" cy="792162"/>
          </a:xfrm>
        </p:spPr>
        <p:txBody>
          <a:bodyPr/>
          <a:lstStyle/>
          <a:p>
            <a:r>
              <a:rPr lang="en-US" sz="3200" dirty="0"/>
              <a:t>Components of an Indirect Cost Rate Proposal</a:t>
            </a:r>
            <a:endParaRPr lang="en-US" sz="3200" dirty="0">
              <a:effectLst/>
            </a:endParaRPr>
          </a:p>
        </p:txBody>
      </p:sp>
      <p:sp>
        <p:nvSpPr>
          <p:cNvPr id="4" name="Content Placeholder 3"/>
          <p:cNvSpPr>
            <a:spLocks noGrp="1"/>
          </p:cNvSpPr>
          <p:nvPr>
            <p:ph idx="1"/>
          </p:nvPr>
        </p:nvSpPr>
        <p:spPr>
          <a:xfrm>
            <a:off x="228600" y="1143000"/>
            <a:ext cx="8763000" cy="5029200"/>
          </a:xfrm>
        </p:spPr>
        <p:txBody>
          <a:bodyPr/>
          <a:lstStyle/>
          <a:p>
            <a:pPr marL="0" indent="0">
              <a:buNone/>
            </a:pPr>
            <a:r>
              <a:rPr lang="en-US" sz="2500" dirty="0" smtClean="0">
                <a:solidFill>
                  <a:srgbClr val="000000"/>
                </a:solidFill>
              </a:rPr>
              <a:t>Your </a:t>
            </a:r>
            <a:r>
              <a:rPr lang="en-US" sz="2500" dirty="0">
                <a:solidFill>
                  <a:srgbClr val="000000"/>
                </a:solidFill>
              </a:rPr>
              <a:t>indirect cost rate proposal to HHS will </a:t>
            </a:r>
            <a:r>
              <a:rPr lang="en-US" sz="2500" dirty="0" smtClean="0">
                <a:solidFill>
                  <a:srgbClr val="000000"/>
                </a:solidFill>
              </a:rPr>
              <a:t>include</a:t>
            </a:r>
            <a:r>
              <a:rPr lang="en-US" sz="2500" dirty="0" smtClean="0">
                <a:solidFill>
                  <a:srgbClr val="000000"/>
                </a:solidFill>
                <a:latin typeface="Tahoma" panose="020B0604030504040204" pitchFamily="34" charset="0"/>
                <a:ea typeface="Tahoma" panose="020B0604030504040204" pitchFamily="34" charset="0"/>
                <a:cs typeface="Tahoma" panose="020B0604030504040204" pitchFamily="34" charset="0"/>
              </a:rPr>
              <a:t>–</a:t>
            </a:r>
            <a:endParaRPr lang="en-US" sz="2500" dirty="0" smtClean="0">
              <a:solidFill>
                <a:srgbClr val="000000"/>
              </a:solidFill>
            </a:endParaRPr>
          </a:p>
          <a:p>
            <a:r>
              <a:rPr lang="en-US" sz="2500" dirty="0" smtClean="0">
                <a:solidFill>
                  <a:srgbClr val="000000"/>
                </a:solidFill>
              </a:rPr>
              <a:t>An </a:t>
            </a:r>
            <a:r>
              <a:rPr lang="en-US" sz="2500" dirty="0">
                <a:solidFill>
                  <a:srgbClr val="000000"/>
                </a:solidFill>
              </a:rPr>
              <a:t>introduction </a:t>
            </a:r>
            <a:r>
              <a:rPr lang="en-US" sz="2500" dirty="0" smtClean="0">
                <a:solidFill>
                  <a:srgbClr val="000000"/>
                </a:solidFill>
              </a:rPr>
              <a:t>to your </a:t>
            </a:r>
            <a:r>
              <a:rPr lang="en-US" sz="2500" dirty="0">
                <a:solidFill>
                  <a:srgbClr val="000000"/>
                </a:solidFill>
              </a:rPr>
              <a:t>organization </a:t>
            </a:r>
            <a:r>
              <a:rPr lang="en-US" sz="2500" dirty="0" smtClean="0">
                <a:solidFill>
                  <a:srgbClr val="000000"/>
                </a:solidFill>
              </a:rPr>
              <a:t>with background information.</a:t>
            </a:r>
            <a:endParaRPr lang="en-US" sz="2500" dirty="0">
              <a:solidFill>
                <a:srgbClr val="000000"/>
              </a:solidFill>
            </a:endParaRPr>
          </a:p>
          <a:p>
            <a:r>
              <a:rPr lang="en-US" sz="2500" dirty="0" smtClean="0">
                <a:solidFill>
                  <a:srgbClr val="000000"/>
                </a:solidFill>
              </a:rPr>
              <a:t>An explanation of how you allocate costs.</a:t>
            </a:r>
            <a:endParaRPr lang="en-US" sz="2500" dirty="0">
              <a:solidFill>
                <a:srgbClr val="000000"/>
              </a:solidFill>
            </a:endParaRPr>
          </a:p>
          <a:p>
            <a:r>
              <a:rPr lang="en-US" sz="2500" dirty="0">
                <a:solidFill>
                  <a:srgbClr val="000000"/>
                </a:solidFill>
              </a:rPr>
              <a:t>A schedule of federal </a:t>
            </a:r>
            <a:r>
              <a:rPr lang="en-US" sz="2500" dirty="0" smtClean="0">
                <a:solidFill>
                  <a:srgbClr val="000000"/>
                </a:solidFill>
              </a:rPr>
              <a:t>funding you receive.</a:t>
            </a:r>
            <a:endParaRPr lang="en-US" sz="2500" dirty="0">
              <a:solidFill>
                <a:srgbClr val="000000"/>
              </a:solidFill>
            </a:endParaRPr>
          </a:p>
          <a:p>
            <a:r>
              <a:rPr lang="en-US" sz="2500" dirty="0">
                <a:solidFill>
                  <a:srgbClr val="000000"/>
                </a:solidFill>
              </a:rPr>
              <a:t>A schedule of Payroll and Related </a:t>
            </a:r>
            <a:r>
              <a:rPr lang="en-US" sz="2500" dirty="0" smtClean="0">
                <a:solidFill>
                  <a:srgbClr val="000000"/>
                </a:solidFill>
              </a:rPr>
              <a:t>Costs.</a:t>
            </a:r>
            <a:endParaRPr lang="en-US" sz="2500" dirty="0">
              <a:solidFill>
                <a:srgbClr val="000000"/>
              </a:solidFill>
            </a:endParaRPr>
          </a:p>
          <a:p>
            <a:r>
              <a:rPr lang="en-US" sz="2500" dirty="0">
                <a:solidFill>
                  <a:srgbClr val="000000"/>
                </a:solidFill>
              </a:rPr>
              <a:t>A </a:t>
            </a:r>
            <a:r>
              <a:rPr lang="en-US" sz="2500" dirty="0" smtClean="0">
                <a:solidFill>
                  <a:srgbClr val="000000"/>
                </a:solidFill>
              </a:rPr>
              <a:t>schedule of </a:t>
            </a:r>
            <a:r>
              <a:rPr lang="en-US" sz="2500" dirty="0">
                <a:solidFill>
                  <a:srgbClr val="000000"/>
                </a:solidFill>
              </a:rPr>
              <a:t>Direct and Indirect Costs </a:t>
            </a:r>
            <a:r>
              <a:rPr lang="en-US" sz="2500" dirty="0" smtClean="0">
                <a:solidFill>
                  <a:srgbClr val="000000"/>
                </a:solidFill>
              </a:rPr>
              <a:t>with a </a:t>
            </a:r>
            <a:r>
              <a:rPr lang="en-US" sz="2500" dirty="0">
                <a:solidFill>
                  <a:srgbClr val="000000"/>
                </a:solidFill>
              </a:rPr>
              <a:t>calculation of the indirect cost rate </a:t>
            </a:r>
            <a:r>
              <a:rPr lang="en-US" sz="2500" dirty="0" smtClean="0">
                <a:solidFill>
                  <a:srgbClr val="000000"/>
                </a:solidFill>
              </a:rPr>
              <a:t>% (see example).</a:t>
            </a:r>
            <a:endParaRPr lang="en-US" sz="2500" dirty="0">
              <a:solidFill>
                <a:srgbClr val="000000"/>
              </a:solidFill>
            </a:endParaRPr>
          </a:p>
          <a:p>
            <a:r>
              <a:rPr lang="en-US" sz="2500" dirty="0">
                <a:solidFill>
                  <a:srgbClr val="000000"/>
                </a:solidFill>
              </a:rPr>
              <a:t>A reconciliation to your financial statements or </a:t>
            </a:r>
            <a:r>
              <a:rPr lang="en-US" sz="2500" dirty="0" smtClean="0">
                <a:solidFill>
                  <a:srgbClr val="000000"/>
                </a:solidFill>
              </a:rPr>
              <a:t>990.</a:t>
            </a:r>
          </a:p>
          <a:p>
            <a:r>
              <a:rPr lang="en-US" sz="2500" dirty="0" smtClean="0">
                <a:solidFill>
                  <a:srgbClr val="000000"/>
                </a:solidFill>
              </a:rPr>
              <a:t>A </a:t>
            </a:r>
            <a:r>
              <a:rPr lang="en-US" sz="2500" dirty="0" smtClean="0"/>
              <a:t>Certification about the accuracy of the proposal.</a:t>
            </a:r>
          </a:p>
          <a:p>
            <a:r>
              <a:rPr lang="en-US" sz="2500" dirty="0"/>
              <a:t>A lobbying Cost </a:t>
            </a:r>
            <a:r>
              <a:rPr lang="en-US" sz="2500" dirty="0" smtClean="0"/>
              <a:t>Certificate.</a:t>
            </a:r>
            <a:endParaRPr lang="en-US" sz="2500" dirty="0"/>
          </a:p>
          <a:p>
            <a:endParaRPr lang="en-US" sz="2550" dirty="0"/>
          </a:p>
        </p:txBody>
      </p:sp>
    </p:spTree>
    <p:extLst>
      <p:ext uri="{BB962C8B-B14F-4D97-AF65-F5344CB8AC3E}">
        <p14:creationId xmlns:p14="http://schemas.microsoft.com/office/powerpoint/2010/main" val="3722519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15684</TotalTime>
  <Words>1491</Words>
  <Application>Microsoft Office PowerPoint</Application>
  <PresentationFormat>On-screen Show (4:3)</PresentationFormat>
  <Paragraphs>158</Paragraphs>
  <Slides>21</Slides>
  <Notes>7</Notes>
  <HiddenSlides>0</HiddenSlides>
  <MMClips>0</MMClips>
  <ScaleCrop>false</ScaleCrop>
  <HeadingPairs>
    <vt:vector size="6" baseType="variant">
      <vt:variant>
        <vt:lpstr>Fonts Used</vt:lpstr>
      </vt:variant>
      <vt:variant>
        <vt:i4>5</vt:i4>
      </vt:variant>
      <vt:variant>
        <vt:lpstr>Theme</vt:lpstr>
      </vt:variant>
      <vt:variant>
        <vt:i4>12</vt:i4>
      </vt:variant>
      <vt:variant>
        <vt:lpstr>Slide Titles</vt:lpstr>
      </vt:variant>
      <vt:variant>
        <vt:i4>21</vt:i4>
      </vt:variant>
    </vt:vector>
  </HeadingPairs>
  <TitlesOfParts>
    <vt:vector size="38" baseType="lpstr">
      <vt:lpstr>ＭＳ Ｐゴシック</vt:lpstr>
      <vt:lpstr>Arial</vt:lpstr>
      <vt:lpstr>Arial Rounded MT Bold</vt:lpstr>
      <vt:lpstr>Calibri</vt:lpstr>
      <vt:lpstr>Tahoma</vt:lpstr>
      <vt:lpstr>Default Design</vt:lpstr>
      <vt:lpstr>1_Default Design</vt:lpstr>
      <vt:lpstr>2_Default Design</vt:lpstr>
      <vt:lpstr>3_Default Design</vt:lpstr>
      <vt:lpstr>9_Default Design</vt:lpstr>
      <vt:lpstr>10_Default Design</vt:lpstr>
      <vt:lpstr>11_Default Design</vt:lpstr>
      <vt:lpstr>12_Default Design</vt:lpstr>
      <vt:lpstr>13_Default Design</vt:lpstr>
      <vt:lpstr>14_Default Design</vt:lpstr>
      <vt:lpstr>15_Default Design</vt:lpstr>
      <vt:lpstr>16_Default Design</vt:lpstr>
      <vt:lpstr>Financial Management:  Workshop for CILs…Regulations and Beyond  Baltimore, Maryland May 25-27, 2016  </vt:lpstr>
      <vt:lpstr>Preparing An Indirect Cost Rate Proposal</vt:lpstr>
      <vt:lpstr>Who Does Not Need to Submit an Indirect Cost Rate Proposal?</vt:lpstr>
      <vt:lpstr>What is an Indirect Rate Proposal?</vt:lpstr>
      <vt:lpstr>What is an Indirect Cost Rate?</vt:lpstr>
      <vt:lpstr>Allowable and Unallowable Costs</vt:lpstr>
      <vt:lpstr>Unallowable Costs</vt:lpstr>
      <vt:lpstr>Allocating Salary Costs</vt:lpstr>
      <vt:lpstr>Components of an Indirect Cost Rate Proposal</vt:lpstr>
      <vt:lpstr>How to submit your indirect cost rate proposal</vt:lpstr>
      <vt:lpstr>One Size Doesn't Fit All</vt:lpstr>
      <vt:lpstr>Introduction</vt:lpstr>
      <vt:lpstr>Description of How Costs are Allocated</vt:lpstr>
      <vt:lpstr>Description of How Costs are Allocated,  cont’d.</vt:lpstr>
      <vt:lpstr>Description of How Costs are Allocated, cont’d. 2</vt:lpstr>
      <vt:lpstr>Description of How Costs are Allocated, cont’d. 3</vt:lpstr>
      <vt:lpstr>Description of How Costs are Allocated, cont’d. 4</vt:lpstr>
      <vt:lpstr>Schedule of Federal Funding </vt:lpstr>
      <vt:lpstr>PENN CIL Attachment E─Schedule of Payroll &amp; Related Costs (example)  Projected Payroll, Payroll Overhead and Indirect Allocation</vt:lpstr>
      <vt:lpstr>Illustration of an Indirect Rate Calculation (example)</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2016-06-15T13:21:46Z</dcterms:modified>
</cp:coreProperties>
</file>