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682" r:id="rId3"/>
    <p:sldId id="581" r:id="rId4"/>
    <p:sldId id="650" r:id="rId5"/>
    <p:sldId id="651" r:id="rId6"/>
    <p:sldId id="318"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3</a:t>
            </a:fld>
            <a:endParaRPr lang="en-US" dirty="0"/>
          </a:p>
        </p:txBody>
      </p:sp>
    </p:spTree>
    <p:extLst>
      <p:ext uri="{BB962C8B-B14F-4D97-AF65-F5344CB8AC3E}">
        <p14:creationId xmlns:p14="http://schemas.microsoft.com/office/powerpoint/2010/main" val="2225289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4</a:t>
            </a:fld>
            <a:endParaRPr lang="en-US" dirty="0"/>
          </a:p>
        </p:txBody>
      </p:sp>
    </p:spTree>
    <p:extLst>
      <p:ext uri="{BB962C8B-B14F-4D97-AF65-F5344CB8AC3E}">
        <p14:creationId xmlns:p14="http://schemas.microsoft.com/office/powerpoint/2010/main" val="2303262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5</a:t>
            </a:fld>
            <a:endParaRPr lang="en-US" dirty="0"/>
          </a:p>
        </p:txBody>
      </p:sp>
    </p:spTree>
    <p:extLst>
      <p:ext uri="{BB962C8B-B14F-4D97-AF65-F5344CB8AC3E}">
        <p14:creationId xmlns:p14="http://schemas.microsoft.com/office/powerpoint/2010/main" val="139614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effectLst/>
              </a:rPr>
              <a:t>New Auditor Independence Rules</a:t>
            </a:r>
            <a:endParaRPr lang="en-US" dirty="0">
              <a:effectLst/>
            </a:endParaRPr>
          </a:p>
        </p:txBody>
      </p:sp>
    </p:spTree>
    <p:extLst>
      <p:ext uri="{BB962C8B-B14F-4D97-AF65-F5344CB8AC3E}">
        <p14:creationId xmlns:p14="http://schemas.microsoft.com/office/powerpoint/2010/main" val="4255679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dirty="0" smtClean="0"/>
              <a:t>Auditor Independence Rules</a:t>
            </a:r>
            <a:endParaRPr lang="en-US" dirty="0"/>
          </a:p>
        </p:txBody>
      </p:sp>
      <p:sp>
        <p:nvSpPr>
          <p:cNvPr id="3" name="Content Placeholder 2"/>
          <p:cNvSpPr>
            <a:spLocks noGrp="1"/>
          </p:cNvSpPr>
          <p:nvPr>
            <p:ph idx="1"/>
          </p:nvPr>
        </p:nvSpPr>
        <p:spPr>
          <a:xfrm>
            <a:off x="304800" y="1066800"/>
            <a:ext cx="8763000" cy="4648200"/>
          </a:xfrm>
        </p:spPr>
        <p:txBody>
          <a:bodyPr/>
          <a:lstStyle/>
          <a:p>
            <a:r>
              <a:rPr lang="en-US" dirty="0" smtClean="0"/>
              <a:t>CPAs </a:t>
            </a:r>
            <a:r>
              <a:rPr lang="en-US" dirty="0"/>
              <a:t>are governed by the American Institute of CPAs </a:t>
            </a:r>
            <a:r>
              <a:rPr lang="en-US" dirty="0" smtClean="0"/>
              <a:t>Code of Professional Conduct.</a:t>
            </a:r>
            <a:endParaRPr lang="en-US" dirty="0"/>
          </a:p>
          <a:p>
            <a:r>
              <a:rPr lang="en-US" dirty="0"/>
              <a:t>Auditors who </a:t>
            </a:r>
            <a:r>
              <a:rPr lang="en-US" dirty="0" smtClean="0"/>
              <a:t>perform compliance </a:t>
            </a:r>
            <a:r>
              <a:rPr lang="en-US" dirty="0"/>
              <a:t>audits </a:t>
            </a:r>
            <a:r>
              <a:rPr lang="en-US" dirty="0" smtClean="0"/>
              <a:t>are </a:t>
            </a:r>
            <a:r>
              <a:rPr lang="en-US" dirty="0"/>
              <a:t>also governed by the independence rules found at section 200 of Governmental Auditing Standards (AKA the Yellow Book).</a:t>
            </a:r>
          </a:p>
          <a:p>
            <a:r>
              <a:rPr lang="en-US" dirty="0"/>
              <a:t>Auditors </a:t>
            </a:r>
            <a:r>
              <a:rPr lang="en-US" dirty="0" smtClean="0"/>
              <a:t>are not independent if they do bookkeeping or make management type decisions about things like what record-keeping or payroll processing system to use, </a:t>
            </a:r>
            <a:r>
              <a:rPr lang="en-US" dirty="0"/>
              <a:t>or about </a:t>
            </a:r>
            <a:r>
              <a:rPr lang="en-US" dirty="0" smtClean="0"/>
              <a:t>how </a:t>
            </a:r>
            <a:r>
              <a:rPr lang="en-US" dirty="0"/>
              <a:t>to invest retirement plan contributions. </a:t>
            </a:r>
          </a:p>
        </p:txBody>
      </p:sp>
    </p:spTree>
    <p:extLst>
      <p:ext uri="{BB962C8B-B14F-4D97-AF65-F5344CB8AC3E}">
        <p14:creationId xmlns:p14="http://schemas.microsoft.com/office/powerpoint/2010/main" val="1546339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p>
            <a:r>
              <a:rPr lang="en-US" dirty="0" smtClean="0"/>
              <a:t>Auditor Independence Rules, </a:t>
            </a:r>
            <a:r>
              <a:rPr lang="en-US" sz="2400" dirty="0" smtClean="0"/>
              <a:t>cont’d.</a:t>
            </a:r>
            <a:endParaRPr lang="en-US" sz="2400" dirty="0"/>
          </a:p>
        </p:txBody>
      </p:sp>
      <p:sp>
        <p:nvSpPr>
          <p:cNvPr id="3" name="Content Placeholder 2"/>
          <p:cNvSpPr>
            <a:spLocks noGrp="1"/>
          </p:cNvSpPr>
          <p:nvPr>
            <p:ph idx="1"/>
          </p:nvPr>
        </p:nvSpPr>
        <p:spPr>
          <a:xfrm>
            <a:off x="152400" y="944562"/>
            <a:ext cx="8763000" cy="5075238"/>
          </a:xfrm>
        </p:spPr>
        <p:txBody>
          <a:bodyPr/>
          <a:lstStyle/>
          <a:p>
            <a:r>
              <a:rPr lang="en-US" sz="2600" dirty="0" smtClean="0"/>
              <a:t>The Yellow Book (sections 3.45 – 3.58) lists items that automatically impair independence, such </a:t>
            </a:r>
            <a:r>
              <a:rPr lang="en-US" sz="2600" dirty="0"/>
              <a:t>as </a:t>
            </a:r>
            <a:r>
              <a:rPr lang="en-US" sz="2600" dirty="0" smtClean="0"/>
              <a:t>preparing regular journal </a:t>
            </a:r>
            <a:r>
              <a:rPr lang="en-US" sz="2600" dirty="0"/>
              <a:t>entries </a:t>
            </a:r>
            <a:r>
              <a:rPr lang="en-US" sz="2600" dirty="0" smtClean="0"/>
              <a:t>or </a:t>
            </a:r>
            <a:r>
              <a:rPr lang="en-US" sz="2600" dirty="0"/>
              <a:t>authorizing transactions, preparing or changing </a:t>
            </a:r>
            <a:r>
              <a:rPr lang="en-US" sz="2600" dirty="0" smtClean="0"/>
              <a:t>receipts</a:t>
            </a:r>
            <a:r>
              <a:rPr lang="en-US" sz="2600" dirty="0"/>
              <a:t>, purchases, disbursements </a:t>
            </a:r>
            <a:r>
              <a:rPr lang="en-US" sz="2600" dirty="0" smtClean="0"/>
              <a:t>or payroll records </a:t>
            </a:r>
            <a:r>
              <a:rPr lang="en-US" sz="2600" dirty="0"/>
              <a:t>without management approval. </a:t>
            </a:r>
          </a:p>
          <a:p>
            <a:r>
              <a:rPr lang="en-US" sz="2600" dirty="0"/>
              <a:t>Certain internal audit services also impair independence.</a:t>
            </a:r>
          </a:p>
          <a:p>
            <a:r>
              <a:rPr lang="en-US" sz="2600" dirty="0" smtClean="0"/>
              <a:t>Recording </a:t>
            </a:r>
            <a:r>
              <a:rPr lang="en-US" sz="2600" dirty="0"/>
              <a:t>transactions that management has approved, preparing financial statements from information </a:t>
            </a:r>
            <a:r>
              <a:rPr lang="en-US" sz="2600" dirty="0" smtClean="0"/>
              <a:t>the organization has provided, performing audit reconciliations </a:t>
            </a:r>
            <a:r>
              <a:rPr lang="en-US" sz="2600" dirty="0"/>
              <a:t>and </a:t>
            </a:r>
            <a:r>
              <a:rPr lang="en-US" sz="2600" dirty="0" smtClean="0"/>
              <a:t>recommending adjustments </a:t>
            </a:r>
            <a:r>
              <a:rPr lang="en-US" sz="2600" dirty="0"/>
              <a:t>to the organization's financial </a:t>
            </a:r>
            <a:r>
              <a:rPr lang="en-US" sz="2600" dirty="0" smtClean="0"/>
              <a:t>statements are permitted. </a:t>
            </a:r>
            <a:endParaRPr lang="en-US" sz="2600" dirty="0"/>
          </a:p>
          <a:p>
            <a:pPr marL="0" indent="0">
              <a:buNone/>
            </a:pPr>
            <a:endParaRPr lang="en-US" sz="2600" dirty="0"/>
          </a:p>
        </p:txBody>
      </p:sp>
    </p:spTree>
    <p:extLst>
      <p:ext uri="{BB962C8B-B14F-4D97-AF65-F5344CB8AC3E}">
        <p14:creationId xmlns:p14="http://schemas.microsoft.com/office/powerpoint/2010/main" val="3538194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Auditor Independence Rules, </a:t>
            </a:r>
            <a:r>
              <a:rPr lang="en-US" sz="2400" dirty="0" smtClean="0"/>
              <a:t>cont’d. 2</a:t>
            </a:r>
            <a:endParaRPr lang="en-US" sz="2400" dirty="0"/>
          </a:p>
        </p:txBody>
      </p:sp>
      <p:sp>
        <p:nvSpPr>
          <p:cNvPr id="3" name="Content Placeholder 2"/>
          <p:cNvSpPr>
            <a:spLocks noGrp="1"/>
          </p:cNvSpPr>
          <p:nvPr>
            <p:ph idx="1"/>
          </p:nvPr>
        </p:nvSpPr>
        <p:spPr>
          <a:xfrm>
            <a:off x="457200" y="1219200"/>
            <a:ext cx="8458200" cy="4648200"/>
          </a:xfrm>
        </p:spPr>
        <p:txBody>
          <a:bodyPr/>
          <a:lstStyle/>
          <a:p>
            <a:r>
              <a:rPr lang="en-US" sz="2650" dirty="0"/>
              <a:t>The Yellow Book provides auditors with a framework to evaluate any </a:t>
            </a:r>
            <a:r>
              <a:rPr lang="en-US" sz="2650" dirty="0" smtClean="0"/>
              <a:t>non-audit </a:t>
            </a:r>
            <a:r>
              <a:rPr lang="en-US" sz="2650" dirty="0"/>
              <a:t>services that aren't specifically </a:t>
            </a:r>
            <a:r>
              <a:rPr lang="en-US" sz="2650" dirty="0" smtClean="0"/>
              <a:t>prohibited. Auditors need </a:t>
            </a:r>
            <a:r>
              <a:rPr lang="en-US" sz="2650" dirty="0"/>
              <a:t>to </a:t>
            </a:r>
            <a:r>
              <a:rPr lang="en-US" sz="2650" dirty="0" smtClean="0"/>
              <a:t>evaluate. threats to independence, apply safeguards, or </a:t>
            </a:r>
            <a:r>
              <a:rPr lang="en-US" sz="2650" dirty="0"/>
              <a:t>conclude that independence is impaired. Threats could come from self interests, bias, </a:t>
            </a:r>
            <a:r>
              <a:rPr lang="en-US" sz="2650" dirty="0" smtClean="0"/>
              <a:t>and familiarity </a:t>
            </a:r>
            <a:r>
              <a:rPr lang="en-US" sz="2650" dirty="0"/>
              <a:t>through relationships.</a:t>
            </a:r>
          </a:p>
          <a:p>
            <a:r>
              <a:rPr lang="en-US" sz="2650" dirty="0"/>
              <a:t>The conclusion </a:t>
            </a:r>
            <a:r>
              <a:rPr lang="en-US" sz="2650" dirty="0" smtClean="0"/>
              <a:t>is that Organizations </a:t>
            </a:r>
            <a:r>
              <a:rPr lang="en-US" sz="2650" dirty="0"/>
              <a:t>need to be very careful before engaging independent auditors to provide </a:t>
            </a:r>
            <a:r>
              <a:rPr lang="en-US" sz="2650" dirty="0" smtClean="0"/>
              <a:t>non-audit </a:t>
            </a:r>
            <a:r>
              <a:rPr lang="en-US" sz="2650" dirty="0"/>
              <a:t>services, especially when those Organizations </a:t>
            </a:r>
            <a:r>
              <a:rPr lang="en-US" sz="2650" dirty="0" smtClean="0"/>
              <a:t>receive </a:t>
            </a:r>
            <a:r>
              <a:rPr lang="en-US" sz="2650" dirty="0"/>
              <a:t>federal funds.</a:t>
            </a:r>
          </a:p>
          <a:p>
            <a:pPr marL="0" indent="0">
              <a:buNone/>
            </a:pPr>
            <a:endParaRPr lang="en-US" sz="2650" dirty="0"/>
          </a:p>
        </p:txBody>
      </p:sp>
    </p:spTree>
    <p:extLst>
      <p:ext uri="{BB962C8B-B14F-4D97-AF65-F5344CB8AC3E}">
        <p14:creationId xmlns:p14="http://schemas.microsoft.com/office/powerpoint/2010/main" val="3538194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370</Words>
  <Application>Microsoft Office PowerPoint</Application>
  <PresentationFormat>On-screen Show (4:3)</PresentationFormat>
  <Paragraphs>27</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Rounded MT Bold</vt:lpstr>
      <vt:lpstr>Tahoma</vt:lpstr>
      <vt:lpstr>Default Design</vt:lpstr>
      <vt:lpstr>Financial Management:  Workshop for CILs…Regulations and Beyond  Baltimore, Maryland May 25-27, 2016  </vt:lpstr>
      <vt:lpstr>New Auditor Independence Rules</vt:lpstr>
      <vt:lpstr>Auditor Independence Rules</vt:lpstr>
      <vt:lpstr>Auditor Independence Rules, cont’d.</vt:lpstr>
      <vt:lpstr>Auditor Independence Rules, cont’d. 2</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2016-06-15T13:57:19Z</dcterms:modified>
</cp:coreProperties>
</file>