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51" r:id="rId2"/>
  </p:sldMasterIdLst>
  <p:notesMasterIdLst>
    <p:notesMasterId r:id="rId8"/>
  </p:notesMasterIdLst>
  <p:handoutMasterIdLst>
    <p:handoutMasterId r:id="rId9"/>
  </p:handoutMasterIdLst>
  <p:sldIdLst>
    <p:sldId id="280" r:id="rId3"/>
    <p:sldId id="660" r:id="rId4"/>
    <p:sldId id="599" r:id="rId5"/>
    <p:sldId id="683" r:id="rId6"/>
    <p:sldId id="318" r:id="rId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2" autoAdjust="0"/>
    <p:restoredTop sz="94640" autoAdjust="0"/>
  </p:normalViewPr>
  <p:slideViewPr>
    <p:cSldViewPr>
      <p:cViewPr varScale="1">
        <p:scale>
          <a:sx n="66" d="100"/>
          <a:sy n="66" d="100"/>
        </p:scale>
        <p:origin x="1284" y="60"/>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25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6/15/2016</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a:t>
            </a:fld>
            <a:endParaRPr lang="en-US" dirty="0"/>
          </a:p>
        </p:txBody>
      </p:sp>
    </p:spTree>
    <p:extLst>
      <p:ext uri="{BB962C8B-B14F-4D97-AF65-F5344CB8AC3E}">
        <p14:creationId xmlns:p14="http://schemas.microsoft.com/office/powerpoint/2010/main" val="536319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998FB04D-D30C-4C45-A6DE-946FAEC5AD09}"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5864506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6332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2E0088FE-FB46-4D1A-866C-E9C678CC61AC}"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527317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9E9E9D3-2FDF-4DBA-840E-46EAFE32698B}"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0192406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7E9D206-2623-4073-AE2D-D4511D80D2C8}"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48207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0C7593C0-382F-4566-B1E0-66E16A0C8445}"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996698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148BEDC0-9539-4489-A63D-019C5996C127}"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9262646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D6402DD9-5C19-42C0-B565-9EE7C5EE9654}"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372584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ACB00B-5A0A-439B-8125-B5DF33B525B2}"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2922727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C63EE2-E2EC-48DE-95F3-01DF20B19F8D}"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211421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CF483A5F-DF67-4E36-8905-9B5554078D51}"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9921855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8" name="Slide Number Placeholder 17"/>
          <p:cNvSpPr txBox="1">
            <a:spLocks noGrp="1"/>
          </p:cNvSpPr>
          <p:nvPr>
            <p:ph type="sldNum" sz="quarter" idx="12"/>
          </p:nvPr>
        </p:nvSpPr>
        <p:spPr>
          <a:xfrm>
            <a:off x="8305800" y="6858000"/>
            <a:ext cx="2362200" cy="244475"/>
          </a:xfrm>
          <a:prstGeom prst="rect">
            <a:avLst/>
          </a:prstGeom>
        </p:spPr>
        <p:txBody>
          <a:bodyPr/>
          <a:lstStyle>
            <a:lvl1pPr>
              <a:defRPr/>
            </a:lvl1pPr>
          </a:lstStyle>
          <a:p>
            <a:pPr>
              <a:defRPr/>
            </a:pPr>
            <a:fld id="{5D1477E3-162D-4645-9E96-7D0AD33578EF}" type="slidenum">
              <a:rPr>
                <a:solidFill>
                  <a:srgbClr val="000000"/>
                </a:solidFill>
                <a:ea typeface="ＭＳ Ｐゴシック" pitchFamily="-1" charset="-128"/>
              </a:rPr>
              <a:pPr>
                <a:defRPr/>
              </a:pPr>
              <a:t>‹#›</a:t>
            </a:fld>
            <a:endParaRPr dirty="0">
              <a:solidFill>
                <a:srgbClr val="000000"/>
              </a:solidFill>
              <a:ea typeface="ＭＳ Ｐゴシック" pitchFamily="-1" charset="-128"/>
            </a:endParaRPr>
          </a:p>
        </p:txBody>
      </p:sp>
    </p:spTree>
    <p:extLst>
      <p:ext uri="{BB962C8B-B14F-4D97-AF65-F5344CB8AC3E}">
        <p14:creationId xmlns:p14="http://schemas.microsoft.com/office/powerpoint/2010/main" val="401134862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0406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900" b="1" smtClean="0">
                <a:solidFill>
                  <a:srgbClr val="000000"/>
                </a:solidFill>
                <a:ea typeface="ＭＳ Ｐゴシック" pitchFamily="-1" charset="-128"/>
              </a:rPr>
              <a:pPr algn="r"/>
              <a:t>‹#›</a:t>
            </a:fld>
            <a:endParaRPr lang="en-US" sz="9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5267843"/>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1000" b="1"/>
              <a:pPr algn="r"/>
              <a:t>1</a:t>
            </a:fld>
            <a:endParaRPr lang="en-US" sz="1000" b="1" dirty="0"/>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730375"/>
            <a:ext cx="9144000" cy="1470025"/>
          </a:xfrm>
        </p:spPr>
        <p:txBody>
          <a:bodyPr/>
          <a:lstStyle/>
          <a:p>
            <a:pPr algn="ctr">
              <a:spcBef>
                <a:spcPct val="20000"/>
              </a:spcBef>
            </a:pPr>
            <a:r>
              <a:rPr lang="en-US" sz="2400" dirty="0">
                <a:effectLst/>
              </a:rPr>
              <a:t>Financial Management: </a:t>
            </a:r>
            <a:r>
              <a:rPr lang="en-US" sz="2400" dirty="0" smtClean="0">
                <a:effectLst/>
              </a:rPr>
              <a:t/>
            </a:r>
            <a:br>
              <a:rPr lang="en-US" sz="2400" dirty="0" smtClean="0">
                <a:effectLst/>
              </a:rPr>
            </a:br>
            <a:r>
              <a:rPr lang="en-US" sz="2400" dirty="0" smtClean="0">
                <a:effectLst/>
              </a:rPr>
              <a:t>Workshop </a:t>
            </a:r>
            <a:r>
              <a:rPr lang="en-US" sz="2400" dirty="0">
                <a:effectLst/>
              </a:rPr>
              <a:t>for CILs…Regulations and </a:t>
            </a:r>
            <a:r>
              <a:rPr lang="en-US" sz="2400" dirty="0" smtClean="0">
                <a:effectLst/>
              </a:rPr>
              <a:t>Beyond</a:t>
            </a:r>
            <a:br>
              <a:rPr lang="en-US" sz="2400" dirty="0" smtClean="0">
                <a:effectLst/>
              </a:rPr>
            </a:br>
            <a:r>
              <a:rPr lang="en-US" sz="2400" dirty="0" smtClean="0">
                <a:effectLst/>
              </a:rPr>
              <a:t/>
            </a:r>
            <a:br>
              <a:rPr lang="en-US" sz="2400" dirty="0" smtClean="0">
                <a:effectLst/>
              </a:rPr>
            </a:br>
            <a:r>
              <a:rPr lang="en-US" sz="2000" dirty="0" smtClean="0">
                <a:solidFill>
                  <a:srgbClr val="333399"/>
                </a:solidFill>
                <a:effectLst/>
                <a:latin typeface="Arial Rounded MT Bold" pitchFamily="34" charset="0"/>
              </a:rPr>
              <a:t>Baltimore, </a:t>
            </a:r>
            <a:r>
              <a:rPr lang="en-US" sz="2000" dirty="0">
                <a:solidFill>
                  <a:srgbClr val="333399"/>
                </a:solidFill>
                <a:effectLst/>
                <a:latin typeface="Arial Rounded MT Bold" pitchFamily="34" charset="0"/>
              </a:rPr>
              <a:t>Maryland</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May 25-27, 2016</a:t>
            </a:r>
            <a:br>
              <a:rPr lang="en-US" sz="2000" dirty="0">
                <a:solidFill>
                  <a:srgbClr val="333399"/>
                </a:solidFill>
                <a:effectLst/>
                <a:latin typeface="Arial Rounded MT Bold" pitchFamily="34" charset="0"/>
              </a:rPr>
            </a:br>
            <a:r>
              <a:rPr lang="en-US" sz="2000" i="1" dirty="0">
                <a:solidFill>
                  <a:srgbClr val="333399"/>
                </a:solidFill>
                <a:effectLst/>
                <a:latin typeface="Arial Rounded MT Bold" pitchFamily="34" charset="0"/>
              </a:rPr>
              <a:t/>
            </a:r>
            <a:br>
              <a:rPr lang="en-US" sz="2000" i="1" dirty="0">
                <a:solidFill>
                  <a:srgbClr val="333399"/>
                </a:solidFill>
                <a:effectLst/>
                <a:latin typeface="Arial Rounded MT Bold" pitchFamily="34" charset="0"/>
              </a:rPr>
            </a:br>
            <a:endParaRPr lang="en-US" sz="2400" dirty="0">
              <a:effectLst/>
            </a:endParaRPr>
          </a:p>
        </p:txBody>
      </p:sp>
      <p:sp>
        <p:nvSpPr>
          <p:cNvPr id="3" name="Subtitle 2"/>
          <p:cNvSpPr>
            <a:spLocks noGrp="1"/>
          </p:cNvSpPr>
          <p:nvPr>
            <p:ph type="subTitle" idx="1"/>
          </p:nvPr>
        </p:nvSpPr>
        <p:spPr>
          <a:xfrm>
            <a:off x="0" y="3298825"/>
            <a:ext cx="9144000" cy="2720975"/>
          </a:xfrm>
        </p:spPr>
        <p:txBody>
          <a:bodyPr/>
          <a:lstStyle/>
          <a:p>
            <a:r>
              <a:rPr lang="en-US" sz="2000" i="1" dirty="0" smtClean="0">
                <a:solidFill>
                  <a:srgbClr val="333399"/>
                </a:solidFill>
                <a:latin typeface="Arial Rounded MT Bold" pitchFamily="34" charset="0"/>
              </a:rPr>
              <a:t>Presenters</a:t>
            </a:r>
            <a:r>
              <a:rPr lang="en-US" sz="2000" i="1" dirty="0">
                <a:solidFill>
                  <a:srgbClr val="333399"/>
                </a:solidFill>
                <a:latin typeface="Arial Rounded MT Bold" pitchFamily="34" charset="0"/>
              </a:rPr>
              <a:t>:</a:t>
            </a:r>
          </a:p>
          <a:p>
            <a:r>
              <a:rPr lang="en-US" sz="2000" b="1" dirty="0">
                <a:solidFill>
                  <a:schemeClr val="accent2"/>
                </a:solidFill>
                <a:latin typeface="Arial Rounded MT Bold" pitchFamily="34" charset="0"/>
              </a:rPr>
              <a:t>John Heveron, Jr. CPA</a:t>
            </a:r>
          </a:p>
          <a:p>
            <a:r>
              <a:rPr lang="en-US" sz="2000" i="1" dirty="0">
                <a:solidFill>
                  <a:schemeClr val="accent2"/>
                </a:solidFill>
                <a:latin typeface="Arial Rounded MT Bold" pitchFamily="34" charset="0"/>
              </a:rPr>
              <a:t>Heveron &amp; Company, CPAs</a:t>
            </a:r>
          </a:p>
          <a:p>
            <a:r>
              <a:rPr lang="en-US" sz="2000" b="1" dirty="0" smtClean="0">
                <a:solidFill>
                  <a:schemeClr val="accent2"/>
                </a:solidFill>
                <a:latin typeface="Arial Rounded MT Bold" pitchFamily="34" charset="0"/>
              </a:rPr>
              <a:t>Paula </a:t>
            </a:r>
            <a:r>
              <a:rPr lang="en-US" sz="2000" b="1" dirty="0">
                <a:solidFill>
                  <a:schemeClr val="accent2"/>
                </a:solidFill>
                <a:latin typeface="Arial Rounded MT Bold" pitchFamily="34" charset="0"/>
              </a:rPr>
              <a:t>McElwee </a:t>
            </a:r>
            <a:r>
              <a:rPr lang="en-US" sz="2000" dirty="0" smtClean="0">
                <a:solidFill>
                  <a:schemeClr val="accent2"/>
                </a:solidFill>
                <a:latin typeface="Arial Rounded MT Bold" pitchFamily="34" charset="0"/>
              </a:rPr>
              <a:t> </a:t>
            </a:r>
          </a:p>
          <a:p>
            <a:r>
              <a:rPr lang="en-US" sz="2000" i="1" dirty="0" smtClean="0">
                <a:solidFill>
                  <a:schemeClr val="accent2"/>
                </a:solidFill>
                <a:latin typeface="Arial Rounded MT Bold" pitchFamily="34" charset="0"/>
              </a:rPr>
              <a:t>IL-NET</a:t>
            </a:r>
          </a:p>
          <a:p>
            <a:r>
              <a:rPr lang="en-US" sz="2000" b="1" dirty="0" smtClean="0">
                <a:solidFill>
                  <a:schemeClr val="accent2"/>
                </a:solidFill>
                <a:latin typeface="Arial Rounded MT Bold" pitchFamily="34" charset="0"/>
              </a:rPr>
              <a:t>Steven Spillan, Esq. </a:t>
            </a:r>
          </a:p>
          <a:p>
            <a:r>
              <a:rPr lang="en-US" sz="2000" i="1" dirty="0" smtClean="0">
                <a:solidFill>
                  <a:schemeClr val="accent2"/>
                </a:solidFill>
                <a:latin typeface="+mj-lt"/>
              </a:rPr>
              <a:t>Brustein </a:t>
            </a:r>
            <a:r>
              <a:rPr lang="en-US" sz="2000" i="1" dirty="0">
                <a:solidFill>
                  <a:schemeClr val="accent2"/>
                </a:solidFill>
                <a:latin typeface="+mj-lt"/>
              </a:rPr>
              <a:t>&amp; Manasevit, PLLC</a:t>
            </a:r>
            <a:r>
              <a:rPr lang="en-US" sz="2000" dirty="0">
                <a:solidFill>
                  <a:schemeClr val="accent2"/>
                </a:solidFill>
                <a:latin typeface="+mj-lt"/>
              </a:rPr>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89238"/>
            <a:ext cx="9144000" cy="792162"/>
          </a:xfrm>
        </p:spPr>
        <p:txBody>
          <a:bodyPr/>
          <a:lstStyle/>
          <a:p>
            <a:pPr algn="ctr"/>
            <a:r>
              <a:rPr lang="en-US" dirty="0" smtClean="0">
                <a:effectLst/>
              </a:rPr>
              <a:t>Develop or Update your Fiscal Policies and Procedures to Comply with Federal Requirements</a:t>
            </a:r>
            <a:br>
              <a:rPr lang="en-US" dirty="0" smtClean="0">
                <a:effectLst/>
              </a:rPr>
            </a:br>
            <a:r>
              <a:rPr lang="en-US" dirty="0">
                <a:effectLst/>
              </a:rPr>
              <a:t/>
            </a:r>
            <a:br>
              <a:rPr lang="en-US" dirty="0">
                <a:effectLst/>
              </a:rPr>
            </a:br>
            <a:endParaRPr lang="en-US" dirty="0">
              <a:effectLst/>
            </a:endParaRPr>
          </a:p>
        </p:txBody>
      </p:sp>
    </p:spTree>
    <p:extLst>
      <p:ext uri="{BB962C8B-B14F-4D97-AF65-F5344CB8AC3E}">
        <p14:creationId xmlns:p14="http://schemas.microsoft.com/office/powerpoint/2010/main" val="2337896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7924800" cy="792162"/>
          </a:xfrm>
        </p:spPr>
        <p:txBody>
          <a:bodyPr/>
          <a:lstStyle/>
          <a:p>
            <a:r>
              <a:rPr lang="en-US" dirty="0" smtClean="0"/>
              <a:t>Fiscal Policies and Procedures Manual</a:t>
            </a:r>
            <a:endParaRPr lang="en-US" dirty="0"/>
          </a:p>
        </p:txBody>
      </p:sp>
      <p:sp>
        <p:nvSpPr>
          <p:cNvPr id="3" name="Content Placeholder 2"/>
          <p:cNvSpPr>
            <a:spLocks noGrp="1"/>
          </p:cNvSpPr>
          <p:nvPr>
            <p:ph idx="1"/>
          </p:nvPr>
        </p:nvSpPr>
        <p:spPr>
          <a:xfrm>
            <a:off x="457200" y="1219200"/>
            <a:ext cx="8534400" cy="4648200"/>
          </a:xfrm>
        </p:spPr>
        <p:txBody>
          <a:bodyPr/>
          <a:lstStyle/>
          <a:p>
            <a:r>
              <a:rPr lang="en-US" dirty="0" smtClean="0"/>
              <a:t>Helps you achieve consistency in accounting and reporting.</a:t>
            </a:r>
          </a:p>
          <a:p>
            <a:r>
              <a:rPr lang="en-US" dirty="0" smtClean="0"/>
              <a:t>Addresses the nature and frequency of reports, reconciliations, separation of responsibilities and other internal controls, and addresses procedures for receipts, disbursements, payroll, receivables, etc. including follow-up collections.</a:t>
            </a:r>
          </a:p>
        </p:txBody>
      </p:sp>
    </p:spTree>
    <p:extLst>
      <p:ext uri="{BB962C8B-B14F-4D97-AF65-F5344CB8AC3E}">
        <p14:creationId xmlns:p14="http://schemas.microsoft.com/office/powerpoint/2010/main" val="38611151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Fiscal Policies and Procedures </a:t>
            </a:r>
            <a:r>
              <a:rPr lang="en-US" dirty="0" smtClean="0"/>
              <a:t>Manual, </a:t>
            </a:r>
            <a:r>
              <a:rPr lang="en-US" sz="2400" dirty="0" smtClean="0"/>
              <a:t>cont’d.</a:t>
            </a:r>
            <a:endParaRPr lang="en-US" sz="2400" dirty="0"/>
          </a:p>
        </p:txBody>
      </p:sp>
      <p:sp>
        <p:nvSpPr>
          <p:cNvPr id="3" name="Content Placeholder 2"/>
          <p:cNvSpPr>
            <a:spLocks noGrp="1"/>
          </p:cNvSpPr>
          <p:nvPr>
            <p:ph idx="1"/>
          </p:nvPr>
        </p:nvSpPr>
        <p:spPr>
          <a:xfrm>
            <a:off x="533400" y="1219200"/>
            <a:ext cx="8153400" cy="4648200"/>
          </a:xfrm>
        </p:spPr>
        <p:txBody>
          <a:bodyPr/>
          <a:lstStyle/>
          <a:p>
            <a:pPr marL="0" indent="0">
              <a:buNone/>
            </a:pPr>
            <a:endParaRPr lang="en-US" i="1" dirty="0" smtClean="0"/>
          </a:p>
          <a:p>
            <a:pPr marL="0" indent="0">
              <a:buNone/>
            </a:pPr>
            <a:r>
              <a:rPr lang="en-US" i="1" dirty="0" smtClean="0"/>
              <a:t>Let’s </a:t>
            </a:r>
            <a:r>
              <a:rPr lang="en-US" i="1" dirty="0"/>
              <a:t>review a sample fiscal procedures </a:t>
            </a:r>
            <a:r>
              <a:rPr lang="en-US" i="1" dirty="0" smtClean="0"/>
              <a:t>manual (included in your packet).</a:t>
            </a:r>
            <a:endParaRPr lang="en-US" i="1" dirty="0"/>
          </a:p>
          <a:p>
            <a:endParaRPr lang="en-US" dirty="0"/>
          </a:p>
        </p:txBody>
      </p:sp>
    </p:spTree>
    <p:extLst>
      <p:ext uri="{BB962C8B-B14F-4D97-AF65-F5344CB8AC3E}">
        <p14:creationId xmlns:p14="http://schemas.microsoft.com/office/powerpoint/2010/main" val="35141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2" name="Content Placeholder 1"/>
          <p:cNvSpPr>
            <a:spLocks noGrp="1"/>
          </p:cNvSpPr>
          <p:nvPr>
            <p:ph idx="1"/>
          </p:nvPr>
        </p:nvSpPr>
        <p:spPr>
          <a:xfrm>
            <a:off x="457200" y="1219200"/>
            <a:ext cx="8537366" cy="4648200"/>
          </a:xfrm>
        </p:spPr>
        <p:txBody>
          <a:bodyPr/>
          <a:lstStyle/>
          <a:p>
            <a:pPr marL="0" indent="0">
              <a:buNone/>
            </a:pPr>
            <a:r>
              <a:rPr lang="en-US" dirty="0" smtClean="0"/>
              <a:t>Support </a:t>
            </a:r>
            <a:r>
              <a:rPr lang="en-US" dirty="0"/>
              <a:t>for development of this technical assistance information was provided by the Department of Health and Human Services, Administration for Community Living under grant number </a:t>
            </a:r>
            <a:r>
              <a:rPr lang="en-US" dirty="0" smtClean="0"/>
              <a:t>90TT0001-02-00</a:t>
            </a:r>
            <a:r>
              <a:rPr lang="en-US" dirty="0"/>
              <a:t>. No official endorsement of the Department of Health and Human Services should be inferred. Permission is granted for duplication of any portion of this information, providing that the following credit is given to the project: Developed as part of the IL-NET, an ILRU/NCIL/APRIL National Training and Technical Assistance Program.</a:t>
            </a:r>
            <a:endParaRPr lang="en-US" sz="2200"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15677</TotalTime>
  <Words>199</Words>
  <Application>Microsoft Office PowerPoint</Application>
  <PresentationFormat>On-screen Show (4:3)</PresentationFormat>
  <Paragraphs>19</Paragraphs>
  <Slides>5</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ＭＳ Ｐゴシック</vt:lpstr>
      <vt:lpstr>Arial</vt:lpstr>
      <vt:lpstr>Arial Rounded MT Bold</vt:lpstr>
      <vt:lpstr>Tahoma</vt:lpstr>
      <vt:lpstr>Default Design</vt:lpstr>
      <vt:lpstr>8_Default Design</vt:lpstr>
      <vt:lpstr>Financial Management:  Workshop for CILs…Regulations and Beyond  Baltimore, Maryland May 25-27, 2016  </vt:lpstr>
      <vt:lpstr>Develop or Update your Fiscal Policies and Procedures to Comply with Federal Requirements  </vt:lpstr>
      <vt:lpstr>Fiscal Policies and Procedures Manual</vt:lpstr>
      <vt:lpstr>Fiscal Policies and Procedures Manual, cont’d.</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Carol Eubanks</cp:lastModifiedBy>
  <cp:revision>570</cp:revision>
  <cp:lastPrinted>2016-04-22T12:50:10Z</cp:lastPrinted>
  <dcterms:created xsi:type="dcterms:W3CDTF">2011-01-05T14:17:40Z</dcterms:created>
  <dcterms:modified xsi:type="dcterms:W3CDTF">2016-06-15T13:59:05Z</dcterms:modified>
</cp:coreProperties>
</file>