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663" r:id="rId3"/>
    <p:sldId id="691" r:id="rId4"/>
    <p:sldId id="692" r:id="rId5"/>
    <p:sldId id="703" r:id="rId6"/>
    <p:sldId id="318"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3</a:t>
            </a:fld>
            <a:endParaRPr lang="en-US" dirty="0">
              <a:solidFill>
                <a:prstClr val="black"/>
              </a:solidFill>
            </a:endParaRPr>
          </a:p>
        </p:txBody>
      </p:sp>
    </p:spTree>
    <p:extLst>
      <p:ext uri="{BB962C8B-B14F-4D97-AF65-F5344CB8AC3E}">
        <p14:creationId xmlns:p14="http://schemas.microsoft.com/office/powerpoint/2010/main" val="2460603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3432887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81200"/>
            <a:ext cx="9144000" cy="1325562"/>
          </a:xfrm>
        </p:spPr>
        <p:txBody>
          <a:bodyPr/>
          <a:lstStyle/>
          <a:p>
            <a:pPr algn="ctr"/>
            <a:r>
              <a:rPr lang="en-US" dirty="0" smtClean="0">
                <a:effectLst/>
              </a:rPr>
              <a:t/>
            </a:r>
            <a:br>
              <a:rPr lang="en-US" dirty="0" smtClean="0">
                <a:effectLst/>
              </a:rPr>
            </a:br>
            <a:r>
              <a:rPr lang="en-US" dirty="0">
                <a:effectLst/>
              </a:rPr>
              <a:t/>
            </a:r>
            <a:br>
              <a:rPr lang="en-US" dirty="0">
                <a:effectLst/>
              </a:rPr>
            </a:br>
            <a:r>
              <a:rPr lang="en-US" dirty="0" smtClean="0">
                <a:effectLst/>
              </a:rPr>
              <a:t/>
            </a:r>
            <a:br>
              <a:rPr lang="en-US" dirty="0" smtClean="0">
                <a:effectLst/>
              </a:rPr>
            </a:br>
            <a:r>
              <a:rPr lang="en-US" dirty="0">
                <a:effectLst/>
              </a:rPr>
              <a:t/>
            </a:r>
            <a:br>
              <a:rPr lang="en-US" dirty="0">
                <a:effectLst/>
              </a:rPr>
            </a:br>
            <a:r>
              <a:rPr lang="en-US" dirty="0" smtClean="0">
                <a:effectLst/>
              </a:rPr>
              <a:t>Documentation of Expenditures</a:t>
            </a:r>
            <a:r>
              <a:rPr lang="en-US" dirty="0" smtClean="0">
                <a:effectLst/>
                <a:latin typeface="Tahoma" panose="020B0604030504040204" pitchFamily="34" charset="0"/>
                <a:ea typeface="Tahoma" panose="020B0604030504040204" pitchFamily="34" charset="0"/>
                <a:cs typeface="Tahoma" panose="020B0604030504040204" pitchFamily="34" charset="0"/>
              </a:rPr>
              <a:t>―</a:t>
            </a:r>
            <a:br>
              <a:rPr lang="en-US" dirty="0" smtClean="0">
                <a:effectLst/>
                <a:latin typeface="Tahoma" panose="020B0604030504040204" pitchFamily="34" charset="0"/>
                <a:ea typeface="Tahoma" panose="020B0604030504040204" pitchFamily="34" charset="0"/>
                <a:cs typeface="Tahoma" panose="020B0604030504040204" pitchFamily="34" charset="0"/>
              </a:rPr>
            </a:br>
            <a:r>
              <a:rPr lang="en-US" dirty="0" smtClean="0">
                <a:effectLst/>
                <a:ea typeface="Tahoma" panose="020B0604030504040204" pitchFamily="34" charset="0"/>
                <a:cs typeface="Tahoma" panose="020B0604030504040204" pitchFamily="34" charset="0"/>
              </a:rPr>
              <a:t>General Documentation</a:t>
            </a:r>
            <a:br>
              <a:rPr lang="en-US" dirty="0" smtClean="0">
                <a:effectLst/>
                <a:ea typeface="Tahoma" panose="020B0604030504040204" pitchFamily="34" charset="0"/>
                <a:cs typeface="Tahoma" panose="020B0604030504040204" pitchFamily="34" charset="0"/>
              </a:rPr>
            </a:br>
            <a:r>
              <a:rPr lang="en-US" dirty="0" smtClean="0">
                <a:effectLst/>
                <a:ea typeface="Tahoma" panose="020B0604030504040204" pitchFamily="34" charset="0"/>
                <a:cs typeface="Tahoma" panose="020B0604030504040204" pitchFamily="34" charset="0"/>
              </a:rPr>
              <a:t>Non-invoiced Documentation</a:t>
            </a:r>
            <a:br>
              <a:rPr lang="en-US" dirty="0" smtClean="0">
                <a:effectLst/>
                <a:ea typeface="Tahoma" panose="020B0604030504040204" pitchFamily="34" charset="0"/>
                <a:cs typeface="Tahoma" panose="020B0604030504040204" pitchFamily="34" charset="0"/>
              </a:rPr>
            </a:br>
            <a:r>
              <a:rPr lang="en-US" dirty="0" smtClean="0">
                <a:effectLst/>
                <a:ea typeface="Tahoma" panose="020B0604030504040204" pitchFamily="34" charset="0"/>
                <a:cs typeface="Tahoma" panose="020B0604030504040204" pitchFamily="34" charset="0"/>
              </a:rPr>
              <a:t/>
            </a:r>
            <a:br>
              <a:rPr lang="en-US" dirty="0" smtClean="0">
                <a:effectLst/>
                <a:ea typeface="Tahoma" panose="020B0604030504040204" pitchFamily="34" charset="0"/>
                <a:cs typeface="Tahoma" panose="020B0604030504040204" pitchFamily="34" charset="0"/>
              </a:rPr>
            </a:br>
            <a:r>
              <a:rPr lang="en-US" dirty="0">
                <a:ea typeface="Tahoma" panose="020B0604030504040204" pitchFamily="34" charset="0"/>
                <a:cs typeface="Tahoma" panose="020B0604030504040204" pitchFamily="34" charset="0"/>
              </a:rPr>
              <a:t/>
            </a:r>
            <a:br>
              <a:rPr lang="en-US" dirty="0">
                <a:ea typeface="Tahoma" panose="020B0604030504040204" pitchFamily="34" charset="0"/>
                <a:cs typeface="Tahoma" panose="020B0604030504040204" pitchFamily="34" charset="0"/>
              </a:rPr>
            </a:br>
            <a:r>
              <a:rPr lang="en-US" dirty="0" smtClean="0">
                <a:solidFill>
                  <a:srgbClr val="FF0000"/>
                </a:solidFill>
              </a:rPr>
              <a:t/>
            </a:r>
            <a:br>
              <a:rPr lang="en-US" dirty="0" smtClean="0">
                <a:solidFill>
                  <a:srgbClr val="FF0000"/>
                </a:solidFill>
              </a:rPr>
            </a:br>
            <a:endParaRPr lang="en-US" dirty="0">
              <a:solidFill>
                <a:srgbClr val="FF0000"/>
              </a:solidFill>
            </a:endParaRPr>
          </a:p>
        </p:txBody>
      </p:sp>
    </p:spTree>
    <p:extLst>
      <p:ext uri="{BB962C8B-B14F-4D97-AF65-F5344CB8AC3E}">
        <p14:creationId xmlns:p14="http://schemas.microsoft.com/office/powerpoint/2010/main" val="3500630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458200" cy="792162"/>
          </a:xfrm>
        </p:spPr>
        <p:txBody>
          <a:bodyPr>
            <a:noAutofit/>
          </a:bodyPr>
          <a:lstStyle/>
          <a:p>
            <a:r>
              <a:rPr lang="en-US" sz="3200" dirty="0" smtClean="0"/>
              <a:t>Disbursements</a:t>
            </a:r>
            <a:endParaRPr lang="en-US" sz="3200" dirty="0"/>
          </a:p>
        </p:txBody>
      </p:sp>
      <p:sp>
        <p:nvSpPr>
          <p:cNvPr id="3" name="Content Placeholder 2"/>
          <p:cNvSpPr>
            <a:spLocks noGrp="1"/>
          </p:cNvSpPr>
          <p:nvPr>
            <p:ph idx="1"/>
          </p:nvPr>
        </p:nvSpPr>
        <p:spPr>
          <a:xfrm>
            <a:off x="304800" y="1295400"/>
            <a:ext cx="8686800" cy="5029200"/>
          </a:xfrm>
        </p:spPr>
        <p:txBody>
          <a:bodyPr>
            <a:normAutofit/>
          </a:bodyPr>
          <a:lstStyle/>
          <a:p>
            <a:r>
              <a:rPr lang="en-US" dirty="0" smtClean="0"/>
              <a:t>After </a:t>
            </a:r>
            <a:r>
              <a:rPr lang="en-US" dirty="0"/>
              <a:t>checks are prepared, they should be submitted to the check </a:t>
            </a:r>
            <a:r>
              <a:rPr lang="en-US" dirty="0" smtClean="0"/>
              <a:t>signer </a:t>
            </a:r>
            <a:r>
              <a:rPr lang="en-US" dirty="0"/>
              <a:t>with original invoices</a:t>
            </a:r>
            <a:r>
              <a:rPr lang="en-US" dirty="0" smtClean="0"/>
              <a:t>.</a:t>
            </a:r>
            <a:endParaRPr lang="en-US" dirty="0"/>
          </a:p>
          <a:p>
            <a:r>
              <a:rPr lang="en-US" dirty="0"/>
              <a:t>Invoices should be canceled by marking them paid</a:t>
            </a:r>
            <a:r>
              <a:rPr lang="en-US" dirty="0" smtClean="0"/>
              <a:t>.</a:t>
            </a:r>
            <a:endParaRPr lang="en-US" dirty="0"/>
          </a:p>
          <a:p>
            <a:r>
              <a:rPr lang="en-US" dirty="0"/>
              <a:t>Checks should be sent out without being returned to the check preparer after signing</a:t>
            </a:r>
            <a:r>
              <a:rPr lang="en-US" dirty="0" smtClean="0"/>
              <a:t>.</a:t>
            </a:r>
            <a:endParaRPr lang="en-US" dirty="0"/>
          </a:p>
          <a:p>
            <a:r>
              <a:rPr lang="en-US" dirty="0"/>
              <a:t>Documentation for all credit card charges and for all employee expense reimbursements should be reviewed by an independent </a:t>
            </a:r>
            <a:r>
              <a:rPr lang="en-US" dirty="0" smtClean="0"/>
              <a:t>person.</a:t>
            </a:r>
            <a:endParaRPr lang="en-US" dirty="0"/>
          </a:p>
          <a:p>
            <a:r>
              <a:rPr lang="en-US" dirty="0"/>
              <a:t>Access to blank checks should be limited to authorized </a:t>
            </a:r>
            <a:r>
              <a:rPr lang="en-US" dirty="0" smtClean="0"/>
              <a:t>Check Preparers. </a:t>
            </a:r>
            <a:endParaRPr lang="en-US" dirty="0"/>
          </a:p>
          <a:p>
            <a:endParaRPr lang="en-US" dirty="0"/>
          </a:p>
        </p:txBody>
      </p:sp>
    </p:spTree>
    <p:extLst>
      <p:ext uri="{BB962C8B-B14F-4D97-AF65-F5344CB8AC3E}">
        <p14:creationId xmlns:p14="http://schemas.microsoft.com/office/powerpoint/2010/main" val="1328056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86800" cy="5029200"/>
          </a:xfrm>
        </p:spPr>
        <p:txBody>
          <a:bodyPr/>
          <a:lstStyle/>
          <a:p>
            <a:r>
              <a:rPr lang="en-US" dirty="0" smtClean="0"/>
              <a:t>There </a:t>
            </a:r>
            <a:r>
              <a:rPr lang="en-US" dirty="0"/>
              <a:t>should be documentation for time worked and for what was worked </a:t>
            </a:r>
            <a:r>
              <a:rPr lang="en-US" dirty="0" smtClean="0"/>
              <a:t>on.</a:t>
            </a:r>
          </a:p>
          <a:p>
            <a:r>
              <a:rPr lang="en-US" dirty="0" smtClean="0"/>
              <a:t>Someone </a:t>
            </a:r>
            <a:r>
              <a:rPr lang="en-US" dirty="0"/>
              <a:t>other than the person entering payroll information should review completed payrolls to verify that rates and hours are proper</a:t>
            </a:r>
            <a:r>
              <a:rPr lang="en-US" dirty="0" smtClean="0"/>
              <a:t>.</a:t>
            </a:r>
            <a:endParaRPr lang="en-US" dirty="0"/>
          </a:p>
        </p:txBody>
      </p:sp>
      <p:sp>
        <p:nvSpPr>
          <p:cNvPr id="2" name="Title 1"/>
          <p:cNvSpPr>
            <a:spLocks noGrp="1"/>
          </p:cNvSpPr>
          <p:nvPr>
            <p:ph type="title"/>
          </p:nvPr>
        </p:nvSpPr>
        <p:spPr>
          <a:xfrm>
            <a:off x="76200" y="274638"/>
            <a:ext cx="8458200" cy="792162"/>
          </a:xfrm>
        </p:spPr>
        <p:txBody>
          <a:bodyPr>
            <a:noAutofit/>
          </a:bodyPr>
          <a:lstStyle/>
          <a:p>
            <a:r>
              <a:rPr lang="en-US" sz="3200" dirty="0" smtClean="0"/>
              <a:t>Payroll</a:t>
            </a:r>
            <a:endParaRPr lang="en-US" sz="3200" dirty="0"/>
          </a:p>
        </p:txBody>
      </p:sp>
    </p:spTree>
    <p:extLst>
      <p:ext uri="{BB962C8B-B14F-4D97-AF65-F5344CB8AC3E}">
        <p14:creationId xmlns:p14="http://schemas.microsoft.com/office/powerpoint/2010/main" val="3526059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229600" cy="792162"/>
          </a:xfrm>
        </p:spPr>
        <p:txBody>
          <a:bodyPr/>
          <a:lstStyle/>
          <a:p>
            <a:r>
              <a:rPr lang="en-US" dirty="0" smtClean="0"/>
              <a:t>Documenting Expenses without Invoices</a:t>
            </a:r>
            <a:endParaRPr lang="en-US" dirty="0"/>
          </a:p>
        </p:txBody>
      </p:sp>
      <p:sp>
        <p:nvSpPr>
          <p:cNvPr id="3" name="Content Placeholder 2"/>
          <p:cNvSpPr>
            <a:spLocks noGrp="1"/>
          </p:cNvSpPr>
          <p:nvPr>
            <p:ph idx="1"/>
          </p:nvPr>
        </p:nvSpPr>
        <p:spPr>
          <a:xfrm>
            <a:off x="457200" y="838200"/>
            <a:ext cx="8382000" cy="4648200"/>
          </a:xfrm>
        </p:spPr>
        <p:txBody>
          <a:bodyPr/>
          <a:lstStyle/>
          <a:p>
            <a:r>
              <a:rPr lang="en-US" dirty="0" smtClean="0"/>
              <a:t>Some expenses won’t have invoice support such as employee travel for training.</a:t>
            </a:r>
          </a:p>
          <a:p>
            <a:r>
              <a:rPr lang="en-US" dirty="0" smtClean="0"/>
              <a:t>Documentation for these types of items is necessary.</a:t>
            </a:r>
          </a:p>
          <a:p>
            <a:r>
              <a:rPr lang="en-US" dirty="0" smtClean="0"/>
              <a:t>A check request can serve as documentation. Examples can be found on the Internet but make it your own.</a:t>
            </a:r>
          </a:p>
          <a:p>
            <a:r>
              <a:rPr lang="en-US" dirty="0" smtClean="0"/>
              <a:t>If travel is reimbursed frequently, the check request should have space for date, purpose and distance traveled.</a:t>
            </a:r>
          </a:p>
          <a:p>
            <a:r>
              <a:rPr lang="en-US" dirty="0" smtClean="0"/>
              <a:t>Check requests should be signed by the requester and by a supervisor or other independent person.</a:t>
            </a:r>
            <a:endParaRPr lang="en-US" dirty="0"/>
          </a:p>
        </p:txBody>
      </p:sp>
    </p:spTree>
    <p:extLst>
      <p:ext uri="{BB962C8B-B14F-4D97-AF65-F5344CB8AC3E}">
        <p14:creationId xmlns:p14="http://schemas.microsoft.com/office/powerpoint/2010/main" val="1065543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15678</TotalTime>
  <Words>311</Words>
  <Application>Microsoft Office PowerPoint</Application>
  <PresentationFormat>On-screen Show (4:3)</PresentationFormat>
  <Paragraphs>30</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Rounded MT Bold</vt:lpstr>
      <vt:lpstr>Tahoma</vt:lpstr>
      <vt:lpstr>Default Design</vt:lpstr>
      <vt:lpstr>Financial Management:  Workshop for CILs…Regulations and Beyond  Baltimore, Maryland May 25-27, 2016  </vt:lpstr>
      <vt:lpstr>    Documentation of Expenditures― General Documentation Non-invoiced Documentation    </vt:lpstr>
      <vt:lpstr>Disbursements</vt:lpstr>
      <vt:lpstr>Payroll</vt:lpstr>
      <vt:lpstr>Documenting Expenses without Invoices</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2016-06-15T14:05:29Z</dcterms:modified>
</cp:coreProperties>
</file>