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80" r:id="rId2"/>
    <p:sldId id="689" r:id="rId3"/>
    <p:sldId id="318" r:id="rId4"/>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ula McElwee" initials="plm" lastIdx="5" clrIdx="0"/>
  <p:cmAuthor id="1" name="Carol Eubanks" initials="CE" lastIdx="5" clrIdx="1">
    <p:extLst/>
  </p:cmAuthor>
  <p:cmAuthor id="2" name="Darrell Lynn Jones" initials="DLJ" lastIdx="2" clrIdx="2"/>
  <p:cmAuthor id="3" name="Eubanks, Carol" initials="EC" lastIdx="1" clrIdx="3">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CC3300"/>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9872" autoAdjust="0"/>
    <p:restoredTop sz="94640" autoAdjust="0"/>
  </p:normalViewPr>
  <p:slideViewPr>
    <p:cSldViewPr>
      <p:cViewPr varScale="1">
        <p:scale>
          <a:sx n="66" d="100"/>
          <a:sy n="66" d="100"/>
        </p:scale>
        <p:origin x="1284" y="60"/>
      </p:cViewPr>
      <p:guideLst>
        <p:guide orient="horz" pos="2160"/>
        <p:guide pos="2880"/>
      </p:guideLst>
    </p:cSldViewPr>
  </p:slideViewPr>
  <p:outlineViewPr>
    <p:cViewPr>
      <p:scale>
        <a:sx n="33" d="100"/>
        <a:sy n="33" d="100"/>
      </p:scale>
      <p:origin x="0" y="1515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9" d="100"/>
          <a:sy n="49" d="100"/>
        </p:scale>
        <p:origin x="225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1"/>
            <a:ext cx="3037840" cy="464820"/>
          </a:xfrm>
          <a:prstGeom prst="rect">
            <a:avLst/>
          </a:prstGeom>
        </p:spPr>
        <p:txBody>
          <a:bodyPr vert="horz" lIns="93177" tIns="46589" rIns="93177" bIns="46589" rtlCol="0"/>
          <a:lstStyle>
            <a:lvl1pPr algn="r">
              <a:defRPr sz="1200"/>
            </a:lvl1pPr>
          </a:lstStyle>
          <a:p>
            <a:fld id="{E93E6568-D653-4B50-A7DE-42B198757D95}" type="datetimeFigureOut">
              <a:rPr lang="en-US" smtClean="0"/>
              <a:pPr/>
              <a:t>6/15/2016</a:t>
            </a:fld>
            <a:endParaRPr lang="en-US" dirty="0"/>
          </a:p>
        </p:txBody>
      </p:sp>
      <p:sp>
        <p:nvSpPr>
          <p:cNvPr id="4" name="Footer Placeholder 3"/>
          <p:cNvSpPr>
            <a:spLocks noGrp="1"/>
          </p:cNvSpPr>
          <p:nvPr>
            <p:ph type="ftr" sz="quarter" idx="2"/>
          </p:nvPr>
        </p:nvSpPr>
        <p:spPr>
          <a:xfrm>
            <a:off x="0" y="8829968"/>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8"/>
            <a:ext cx="3037840" cy="464820"/>
          </a:xfrm>
          <a:prstGeom prst="rect">
            <a:avLst/>
          </a:prstGeom>
        </p:spPr>
        <p:txBody>
          <a:bodyPr vert="horz" lIns="93177" tIns="46589" rIns="93177" bIns="46589" rtlCol="0" anchor="b"/>
          <a:lstStyle>
            <a:lvl1pPr algn="r">
              <a:defRPr sz="1200"/>
            </a:lvl1pPr>
          </a:lstStyle>
          <a:p>
            <a:fld id="{19889795-308A-4145-A447-E1ADDDED3CD0}" type="slidenum">
              <a:rPr lang="en-US" smtClean="0"/>
              <a:pPr/>
              <a:t>‹#›</a:t>
            </a:fld>
            <a:endParaRPr lang="en-US" dirty="0"/>
          </a:p>
        </p:txBody>
      </p:sp>
    </p:spTree>
    <p:extLst>
      <p:ext uri="{BB962C8B-B14F-4D97-AF65-F5344CB8AC3E}">
        <p14:creationId xmlns:p14="http://schemas.microsoft.com/office/powerpoint/2010/main" val="33780031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1"/>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dirty="0"/>
          </a:p>
        </p:txBody>
      </p:sp>
      <p:sp>
        <p:nvSpPr>
          <p:cNvPr id="26627" name="Rectangle 3"/>
          <p:cNvSpPr>
            <a:spLocks noGrp="1" noChangeArrowheads="1"/>
          </p:cNvSpPr>
          <p:nvPr>
            <p:ph type="dt" idx="1"/>
          </p:nvPr>
        </p:nvSpPr>
        <p:spPr bwMode="auto">
          <a:xfrm>
            <a:off x="3970938" y="1"/>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dirty="0"/>
          </a:p>
        </p:txBody>
      </p:sp>
      <p:sp>
        <p:nvSpPr>
          <p:cNvPr id="2662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6629" name="Rectangle 5"/>
          <p:cNvSpPr>
            <a:spLocks noGrp="1" noChangeArrowheads="1"/>
          </p:cNvSpPr>
          <p:nvPr>
            <p:ph type="body" sz="quarter" idx="3"/>
          </p:nvPr>
        </p:nvSpPr>
        <p:spPr bwMode="auto">
          <a:xfrm>
            <a:off x="701040" y="4415791"/>
            <a:ext cx="560832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6630" name="Rectangle 6"/>
          <p:cNvSpPr>
            <a:spLocks noGrp="1" noChangeArrowheads="1"/>
          </p:cNvSpPr>
          <p:nvPr>
            <p:ph type="ftr" sz="quarter" idx="4"/>
          </p:nvPr>
        </p:nvSpPr>
        <p:spPr bwMode="auto">
          <a:xfrm>
            <a:off x="0" y="8829968"/>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dirty="0"/>
          </a:p>
        </p:txBody>
      </p:sp>
      <p:sp>
        <p:nvSpPr>
          <p:cNvPr id="26631" name="Rectangle 7"/>
          <p:cNvSpPr>
            <a:spLocks noGrp="1" noChangeArrowheads="1"/>
          </p:cNvSpPr>
          <p:nvPr>
            <p:ph type="sldNum" sz="quarter" idx="5"/>
          </p:nvPr>
        </p:nvSpPr>
        <p:spPr bwMode="auto">
          <a:xfrm>
            <a:off x="3970938" y="8829968"/>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D3E77D9F-7F95-4728-B6EF-22AC0E70A73D}" type="slidenum">
              <a:rPr lang="en-US"/>
              <a:pPr/>
              <a:t>‹#›</a:t>
            </a:fld>
            <a:endParaRPr lang="en-US" dirty="0"/>
          </a:p>
        </p:txBody>
      </p:sp>
    </p:spTree>
    <p:extLst>
      <p:ext uri="{BB962C8B-B14F-4D97-AF65-F5344CB8AC3E}">
        <p14:creationId xmlns:p14="http://schemas.microsoft.com/office/powerpoint/2010/main" val="238472698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E77D9F-7F95-4728-B6EF-22AC0E70A73D}" type="slidenum">
              <a:rPr lang="en-US" smtClean="0"/>
              <a:pPr/>
              <a:t>1</a:t>
            </a:fld>
            <a:endParaRPr lang="en-US" dirty="0"/>
          </a:p>
        </p:txBody>
      </p:sp>
    </p:spTree>
    <p:extLst>
      <p:ext uri="{BB962C8B-B14F-4D97-AF65-F5344CB8AC3E}">
        <p14:creationId xmlns:p14="http://schemas.microsoft.com/office/powerpoint/2010/main" val="536319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a:lvl1pPr>
          </a:lstStyle>
          <a:p>
            <a:fld id="{18534E98-DBDD-49E9-9606-19EC03587E98}" type="slidenum">
              <a:rPr lang="en-US"/>
              <a:pPr/>
              <a:t>‹#›</a:t>
            </a:fld>
            <a:endParaRPr lang="en-US" dirty="0"/>
          </a:p>
        </p:txBody>
      </p:sp>
    </p:spTree>
    <p:extLst>
      <p:ext uri="{BB962C8B-B14F-4D97-AF65-F5344CB8AC3E}">
        <p14:creationId xmlns:p14="http://schemas.microsoft.com/office/powerpoint/2010/main" val="833724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7C5E5FC9-DD81-4945-895C-78759FA08448}" type="slidenum">
              <a:rPr lang="en-US"/>
              <a:pPr/>
              <a:t>‹#›</a:t>
            </a:fld>
            <a:endParaRPr lang="en-US" dirty="0"/>
          </a:p>
        </p:txBody>
      </p:sp>
    </p:spTree>
    <p:extLst>
      <p:ext uri="{BB962C8B-B14F-4D97-AF65-F5344CB8AC3E}">
        <p14:creationId xmlns:p14="http://schemas.microsoft.com/office/powerpoint/2010/main" val="1425801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74638"/>
            <a:ext cx="2095500" cy="5592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274638"/>
            <a:ext cx="613410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sz="1200"/>
            </a:lvl1pPr>
          </a:lstStyle>
          <a:p>
            <a:fld id="{F674C90E-BE93-4DBF-8C7A-6D1EF0C7A194}" type="slidenum">
              <a:rPr lang="en-US" smtClean="0"/>
              <a:pPr/>
              <a:t>‹#›</a:t>
            </a:fld>
            <a:endParaRPr lang="en-US" dirty="0"/>
          </a:p>
        </p:txBody>
      </p:sp>
    </p:spTree>
    <p:extLst>
      <p:ext uri="{BB962C8B-B14F-4D97-AF65-F5344CB8AC3E}">
        <p14:creationId xmlns:p14="http://schemas.microsoft.com/office/powerpoint/2010/main" val="1144030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Tx/>
              <a:defRPr sz="2600"/>
            </a:lvl1pPr>
            <a:lvl2pPr>
              <a:buClr>
                <a:schemeClr val="tx1"/>
              </a:buClr>
              <a:defRPr sz="2600">
                <a:solidFill>
                  <a:schemeClr val="tx1"/>
                </a:solidFill>
              </a:defRPr>
            </a:lvl2pPr>
            <a:lvl3pPr>
              <a:buClr>
                <a:schemeClr val="tx1"/>
              </a:buClr>
              <a:defRPr sz="2600">
                <a:solidFill>
                  <a:schemeClr val="tx1"/>
                </a:solidFill>
              </a:defRPr>
            </a:lvl3pPr>
            <a:lvl4pPr>
              <a:buClr>
                <a:schemeClr val="tx1"/>
              </a:buClr>
              <a:defRPr sz="2600">
                <a:solidFill>
                  <a:schemeClr val="tx1"/>
                </a:solidFill>
              </a:defRPr>
            </a:lvl4pPr>
            <a:lvl5pPr>
              <a:buClr>
                <a:schemeClr val="tx1"/>
              </a:buClr>
              <a:defRPr sz="260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5" name="Picture 4"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077200" y="762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70629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97218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91083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10406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110270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573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12595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sz="1200"/>
            </a:lvl1pPr>
          </a:lstStyle>
          <a:p>
            <a:fld id="{21F466F9-1577-498D-9712-8A6605EE41BF}" type="slidenum">
              <a:rPr lang="en-US" smtClean="0"/>
              <a:pPr/>
              <a:t>‹#›</a:t>
            </a:fld>
            <a:endParaRPr lang="en-US" dirty="0"/>
          </a:p>
        </p:txBody>
      </p:sp>
    </p:spTree>
    <p:extLst>
      <p:ext uri="{BB962C8B-B14F-4D97-AF65-F5344CB8AC3E}">
        <p14:creationId xmlns:p14="http://schemas.microsoft.com/office/powerpoint/2010/main" val="2724029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76962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219200"/>
            <a:ext cx="81534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477000"/>
            <a:ext cx="23622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b="1">
                <a:solidFill>
                  <a:schemeClr val="bg1"/>
                </a:solidFill>
              </a:defRPr>
            </a:lvl1pPr>
          </a:lstStyle>
          <a:p>
            <a:fld id="{946C5288-9E79-4436-A925-C1D56EBA5A02}" type="slidenum">
              <a:rPr lang="en-US"/>
              <a:pPr/>
              <a:t>‹#›</a:t>
            </a:fld>
            <a:endParaRPr lang="en-US" dirty="0"/>
          </a:p>
        </p:txBody>
      </p:sp>
      <p:sp>
        <p:nvSpPr>
          <p:cNvPr id="2"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0D777517-D118-49AF-82B7-874C6E4E8FD1}" type="slidenum">
              <a:rPr lang="en-US" sz="800" b="1"/>
              <a:pPr algn="r"/>
              <a:t>‹#›</a:t>
            </a:fld>
            <a:endParaRPr lang="en-US" sz="800" b="1" dirty="0"/>
          </a:p>
        </p:txBody>
      </p:sp>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76200" y="6132576"/>
            <a:ext cx="2833816" cy="524256"/>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fontAlgn="base">
        <a:spcBef>
          <a:spcPct val="0"/>
        </a:spcBef>
        <a:spcAft>
          <a:spcPct val="0"/>
        </a:spcAft>
        <a:defRPr sz="3200" b="1">
          <a:solidFill>
            <a:schemeClr val="accent2"/>
          </a:solidFill>
          <a:effectLst>
            <a:outerShdw blurRad="38100" dist="38100" dir="2700000" algn="tl">
              <a:srgbClr val="C0C0C0"/>
            </a:outerShdw>
          </a:effectLst>
          <a:latin typeface="+mj-lt"/>
          <a:ea typeface="+mj-ea"/>
          <a:cs typeface="+mj-cs"/>
        </a:defRPr>
      </a:lvl1pPr>
      <a:lvl2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2pPr>
      <a:lvl3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3pPr>
      <a:lvl4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4pPr>
      <a:lvl5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fontAlgn="base">
        <a:spcBef>
          <a:spcPct val="20000"/>
        </a:spcBef>
        <a:spcAft>
          <a:spcPct val="0"/>
        </a:spcAft>
        <a:buClr>
          <a:schemeClr val="accent2"/>
        </a:buClr>
        <a:buFont typeface="Tahoma" pitchFamily="34" charset="0"/>
        <a:buChar char="•"/>
        <a:defRPr sz="2800">
          <a:solidFill>
            <a:schemeClr val="tx1"/>
          </a:solidFill>
          <a:latin typeface="+mn-lt"/>
          <a:ea typeface="+mn-ea"/>
          <a:cs typeface="+mn-cs"/>
        </a:defRPr>
      </a:lvl1pPr>
      <a:lvl2pPr marL="742950" indent="-285750" algn="l" rtl="0" fontAlgn="base">
        <a:spcBef>
          <a:spcPct val="20000"/>
        </a:spcBef>
        <a:spcAft>
          <a:spcPct val="0"/>
        </a:spcAft>
        <a:buFont typeface="Tahoma" pitchFamily="34" charset="0"/>
        <a:buChar char="•"/>
        <a:defRPr sz="2400">
          <a:solidFill>
            <a:schemeClr val="accent2"/>
          </a:solidFill>
          <a:latin typeface="+mn-lt"/>
        </a:defRPr>
      </a:lvl2pPr>
      <a:lvl3pPr marL="1143000" indent="-228600" algn="l" rtl="0" fontAlgn="base">
        <a:spcBef>
          <a:spcPct val="20000"/>
        </a:spcBef>
        <a:spcAft>
          <a:spcPct val="0"/>
        </a:spcAft>
        <a:buFont typeface="Tahoma" pitchFamily="34" charset="0"/>
        <a:buChar char="•"/>
        <a:defRPr sz="2400">
          <a:solidFill>
            <a:schemeClr val="accent2"/>
          </a:solidFill>
          <a:latin typeface="+mn-lt"/>
        </a:defRPr>
      </a:lvl3pPr>
      <a:lvl4pPr marL="1600200" indent="-228600" algn="l" rtl="0" fontAlgn="base">
        <a:spcBef>
          <a:spcPct val="20000"/>
        </a:spcBef>
        <a:spcAft>
          <a:spcPct val="0"/>
        </a:spcAft>
        <a:buFont typeface="Tahoma" pitchFamily="34" charset="0"/>
        <a:buChar char="•"/>
        <a:defRPr sz="2000">
          <a:solidFill>
            <a:schemeClr val="accent2"/>
          </a:solidFill>
          <a:latin typeface="+mn-lt"/>
        </a:defRPr>
      </a:lvl4pPr>
      <a:lvl5pPr marL="2057400" indent="-228600" algn="l" rtl="0" fontAlgn="base">
        <a:spcBef>
          <a:spcPct val="20000"/>
        </a:spcBef>
        <a:spcAft>
          <a:spcPct val="0"/>
        </a:spcAft>
        <a:buFont typeface="Tahoma" pitchFamily="34" charset="0"/>
        <a:buChar char="•"/>
        <a:defRPr sz="2000">
          <a:solidFill>
            <a:schemeClr val="accent2"/>
          </a:solidFill>
          <a:latin typeface="+mn-lt"/>
        </a:defRPr>
      </a:lvl5pPr>
      <a:lvl6pPr marL="2514600" indent="-228600" algn="l" rtl="0" fontAlgn="base">
        <a:spcBef>
          <a:spcPct val="20000"/>
        </a:spcBef>
        <a:spcAft>
          <a:spcPct val="0"/>
        </a:spcAft>
        <a:buFont typeface="Tahoma" pitchFamily="34" charset="0"/>
        <a:buChar char="•"/>
        <a:defRPr sz="2000">
          <a:solidFill>
            <a:schemeClr val="accent2"/>
          </a:solidFill>
          <a:latin typeface="+mn-lt"/>
        </a:defRPr>
      </a:lvl6pPr>
      <a:lvl7pPr marL="2971800" indent="-228600" algn="l" rtl="0" fontAlgn="base">
        <a:spcBef>
          <a:spcPct val="20000"/>
        </a:spcBef>
        <a:spcAft>
          <a:spcPct val="0"/>
        </a:spcAft>
        <a:buFont typeface="Tahoma" pitchFamily="34" charset="0"/>
        <a:buChar char="•"/>
        <a:defRPr sz="2000">
          <a:solidFill>
            <a:schemeClr val="accent2"/>
          </a:solidFill>
          <a:latin typeface="+mn-lt"/>
        </a:defRPr>
      </a:lvl7pPr>
      <a:lvl8pPr marL="3429000" indent="-228600" algn="l" rtl="0" fontAlgn="base">
        <a:spcBef>
          <a:spcPct val="20000"/>
        </a:spcBef>
        <a:spcAft>
          <a:spcPct val="0"/>
        </a:spcAft>
        <a:buFont typeface="Tahoma" pitchFamily="34" charset="0"/>
        <a:buChar char="•"/>
        <a:defRPr sz="2000">
          <a:solidFill>
            <a:schemeClr val="accent2"/>
          </a:solidFill>
          <a:latin typeface="+mn-lt"/>
        </a:defRPr>
      </a:lvl8pPr>
      <a:lvl9pPr marL="3886200" indent="-228600" algn="l" rtl="0" fontAlgn="base">
        <a:spcBef>
          <a:spcPct val="20000"/>
        </a:spcBef>
        <a:spcAft>
          <a:spcPct val="0"/>
        </a:spcAft>
        <a:buFont typeface="Tahoma" pitchFamily="34" charset="0"/>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7FD5A621-1AD0-47EF-BA17-073629B1A68C}" type="slidenum">
              <a:rPr lang="en-US" sz="1000" b="1"/>
              <a:pPr algn="r"/>
              <a:t>1</a:t>
            </a:fld>
            <a:endParaRPr lang="en-US" sz="1000" b="1" dirty="0"/>
          </a:p>
        </p:txBody>
      </p:sp>
      <p:pic>
        <p:nvPicPr>
          <p:cNvPr id="1026" name="Picture 2" descr="IL-NET Logo in blue block letters, with CIL-NET SILC-NET underneath in smaller red letter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52246" y="392024"/>
            <a:ext cx="1581754" cy="86214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0" y="1730375"/>
            <a:ext cx="9144000" cy="1470025"/>
          </a:xfrm>
        </p:spPr>
        <p:txBody>
          <a:bodyPr/>
          <a:lstStyle/>
          <a:p>
            <a:pPr algn="ctr">
              <a:spcBef>
                <a:spcPct val="20000"/>
              </a:spcBef>
            </a:pPr>
            <a:r>
              <a:rPr lang="en-US" sz="2400" dirty="0">
                <a:effectLst/>
              </a:rPr>
              <a:t>Financial Management: </a:t>
            </a:r>
            <a:r>
              <a:rPr lang="en-US" sz="2400" dirty="0" smtClean="0">
                <a:effectLst/>
              </a:rPr>
              <a:t/>
            </a:r>
            <a:br>
              <a:rPr lang="en-US" sz="2400" dirty="0" smtClean="0">
                <a:effectLst/>
              </a:rPr>
            </a:br>
            <a:r>
              <a:rPr lang="en-US" sz="2400" dirty="0" smtClean="0">
                <a:effectLst/>
              </a:rPr>
              <a:t>Workshop </a:t>
            </a:r>
            <a:r>
              <a:rPr lang="en-US" sz="2400" dirty="0">
                <a:effectLst/>
              </a:rPr>
              <a:t>for CILs…Regulations and </a:t>
            </a:r>
            <a:r>
              <a:rPr lang="en-US" sz="2400" dirty="0" smtClean="0">
                <a:effectLst/>
              </a:rPr>
              <a:t>Beyond</a:t>
            </a:r>
            <a:br>
              <a:rPr lang="en-US" sz="2400" dirty="0" smtClean="0">
                <a:effectLst/>
              </a:rPr>
            </a:br>
            <a:r>
              <a:rPr lang="en-US" sz="2400" dirty="0" smtClean="0">
                <a:effectLst/>
              </a:rPr>
              <a:t/>
            </a:r>
            <a:br>
              <a:rPr lang="en-US" sz="2400" dirty="0" smtClean="0">
                <a:effectLst/>
              </a:rPr>
            </a:br>
            <a:r>
              <a:rPr lang="en-US" sz="2000" dirty="0" smtClean="0">
                <a:solidFill>
                  <a:srgbClr val="333399"/>
                </a:solidFill>
                <a:effectLst/>
                <a:latin typeface="Arial Rounded MT Bold" pitchFamily="34" charset="0"/>
              </a:rPr>
              <a:t>Baltimore, </a:t>
            </a:r>
            <a:r>
              <a:rPr lang="en-US" sz="2000" dirty="0">
                <a:solidFill>
                  <a:srgbClr val="333399"/>
                </a:solidFill>
                <a:effectLst/>
                <a:latin typeface="Arial Rounded MT Bold" pitchFamily="34" charset="0"/>
              </a:rPr>
              <a:t>Maryland</a:t>
            </a:r>
            <a:br>
              <a:rPr lang="en-US" sz="2000" dirty="0">
                <a:solidFill>
                  <a:srgbClr val="333399"/>
                </a:solidFill>
                <a:effectLst/>
                <a:latin typeface="Arial Rounded MT Bold" pitchFamily="34" charset="0"/>
              </a:rPr>
            </a:br>
            <a:r>
              <a:rPr lang="en-US" sz="2000" dirty="0">
                <a:solidFill>
                  <a:srgbClr val="333399"/>
                </a:solidFill>
                <a:effectLst/>
                <a:latin typeface="Arial Rounded MT Bold" pitchFamily="34" charset="0"/>
              </a:rPr>
              <a:t>May 25-27, 2016</a:t>
            </a:r>
            <a:br>
              <a:rPr lang="en-US" sz="2000" dirty="0">
                <a:solidFill>
                  <a:srgbClr val="333399"/>
                </a:solidFill>
                <a:effectLst/>
                <a:latin typeface="Arial Rounded MT Bold" pitchFamily="34" charset="0"/>
              </a:rPr>
            </a:br>
            <a:r>
              <a:rPr lang="en-US" sz="2000" i="1" dirty="0">
                <a:solidFill>
                  <a:srgbClr val="333399"/>
                </a:solidFill>
                <a:effectLst/>
                <a:latin typeface="Arial Rounded MT Bold" pitchFamily="34" charset="0"/>
              </a:rPr>
              <a:t/>
            </a:r>
            <a:br>
              <a:rPr lang="en-US" sz="2000" i="1" dirty="0">
                <a:solidFill>
                  <a:srgbClr val="333399"/>
                </a:solidFill>
                <a:effectLst/>
                <a:latin typeface="Arial Rounded MT Bold" pitchFamily="34" charset="0"/>
              </a:rPr>
            </a:br>
            <a:endParaRPr lang="en-US" sz="2400" dirty="0">
              <a:effectLst/>
            </a:endParaRPr>
          </a:p>
        </p:txBody>
      </p:sp>
      <p:sp>
        <p:nvSpPr>
          <p:cNvPr id="3" name="Subtitle 2"/>
          <p:cNvSpPr>
            <a:spLocks noGrp="1"/>
          </p:cNvSpPr>
          <p:nvPr>
            <p:ph type="subTitle" idx="1"/>
          </p:nvPr>
        </p:nvSpPr>
        <p:spPr>
          <a:xfrm>
            <a:off x="0" y="3298825"/>
            <a:ext cx="9144000" cy="2720975"/>
          </a:xfrm>
        </p:spPr>
        <p:txBody>
          <a:bodyPr/>
          <a:lstStyle/>
          <a:p>
            <a:r>
              <a:rPr lang="en-US" sz="2000" i="1" dirty="0" smtClean="0">
                <a:solidFill>
                  <a:srgbClr val="333399"/>
                </a:solidFill>
                <a:latin typeface="Arial Rounded MT Bold" pitchFamily="34" charset="0"/>
              </a:rPr>
              <a:t>Presenters</a:t>
            </a:r>
            <a:r>
              <a:rPr lang="en-US" sz="2000" i="1" dirty="0">
                <a:solidFill>
                  <a:srgbClr val="333399"/>
                </a:solidFill>
                <a:latin typeface="Arial Rounded MT Bold" pitchFamily="34" charset="0"/>
              </a:rPr>
              <a:t>:</a:t>
            </a:r>
          </a:p>
          <a:p>
            <a:r>
              <a:rPr lang="en-US" sz="2000" b="1" dirty="0">
                <a:solidFill>
                  <a:schemeClr val="accent2"/>
                </a:solidFill>
                <a:latin typeface="Arial Rounded MT Bold" pitchFamily="34" charset="0"/>
              </a:rPr>
              <a:t>John Heveron, Jr. CPA</a:t>
            </a:r>
          </a:p>
          <a:p>
            <a:r>
              <a:rPr lang="en-US" sz="2000" i="1" dirty="0">
                <a:solidFill>
                  <a:schemeClr val="accent2"/>
                </a:solidFill>
                <a:latin typeface="Arial Rounded MT Bold" pitchFamily="34" charset="0"/>
              </a:rPr>
              <a:t>Heveron &amp; Company, CPAs</a:t>
            </a:r>
          </a:p>
          <a:p>
            <a:r>
              <a:rPr lang="en-US" sz="2000" b="1" dirty="0" smtClean="0">
                <a:solidFill>
                  <a:schemeClr val="accent2"/>
                </a:solidFill>
                <a:latin typeface="Arial Rounded MT Bold" pitchFamily="34" charset="0"/>
              </a:rPr>
              <a:t>Paula </a:t>
            </a:r>
            <a:r>
              <a:rPr lang="en-US" sz="2000" b="1" dirty="0">
                <a:solidFill>
                  <a:schemeClr val="accent2"/>
                </a:solidFill>
                <a:latin typeface="Arial Rounded MT Bold" pitchFamily="34" charset="0"/>
              </a:rPr>
              <a:t>McElwee </a:t>
            </a:r>
            <a:r>
              <a:rPr lang="en-US" sz="2000" dirty="0" smtClean="0">
                <a:solidFill>
                  <a:schemeClr val="accent2"/>
                </a:solidFill>
                <a:latin typeface="Arial Rounded MT Bold" pitchFamily="34" charset="0"/>
              </a:rPr>
              <a:t> </a:t>
            </a:r>
          </a:p>
          <a:p>
            <a:r>
              <a:rPr lang="en-US" sz="2000" i="1" dirty="0" smtClean="0">
                <a:solidFill>
                  <a:schemeClr val="accent2"/>
                </a:solidFill>
                <a:latin typeface="Arial Rounded MT Bold" pitchFamily="34" charset="0"/>
              </a:rPr>
              <a:t>IL-NET</a:t>
            </a:r>
          </a:p>
          <a:p>
            <a:r>
              <a:rPr lang="en-US" sz="2000" b="1" dirty="0" smtClean="0">
                <a:solidFill>
                  <a:schemeClr val="accent2"/>
                </a:solidFill>
                <a:latin typeface="Arial Rounded MT Bold" pitchFamily="34" charset="0"/>
              </a:rPr>
              <a:t>Steven Spillan, Esq. </a:t>
            </a:r>
          </a:p>
          <a:p>
            <a:r>
              <a:rPr lang="en-US" sz="2000" i="1" dirty="0" smtClean="0">
                <a:solidFill>
                  <a:schemeClr val="accent2"/>
                </a:solidFill>
                <a:latin typeface="+mj-lt"/>
              </a:rPr>
              <a:t>Brustein </a:t>
            </a:r>
            <a:r>
              <a:rPr lang="en-US" sz="2000" i="1" dirty="0">
                <a:solidFill>
                  <a:schemeClr val="accent2"/>
                </a:solidFill>
                <a:latin typeface="+mj-lt"/>
              </a:rPr>
              <a:t>&amp; Manasevit, PLLC</a:t>
            </a:r>
            <a:r>
              <a:rPr lang="en-US" sz="2000" dirty="0">
                <a:solidFill>
                  <a:schemeClr val="accent2"/>
                </a:solidFill>
                <a:latin typeface="+mj-lt"/>
              </a:rPr>
              <a:t> </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effectLst/>
              </a:rPr>
              <a:t>Elements of a Purchasing Plan</a:t>
            </a:r>
            <a:r>
              <a:rPr lang="en-US" dirty="0" smtClean="0">
                <a:effectLst/>
                <a:latin typeface="Tahoma" panose="020B0604030504040204" pitchFamily="34" charset="0"/>
                <a:ea typeface="Tahoma" panose="020B0604030504040204" pitchFamily="34" charset="0"/>
                <a:cs typeface="Tahoma" panose="020B0604030504040204" pitchFamily="34" charset="0"/>
              </a:rPr>
              <a:t>–</a:t>
            </a:r>
            <a:r>
              <a:rPr lang="en-US" dirty="0" smtClean="0">
                <a:effectLst/>
              </a:rPr>
              <a:t/>
            </a:r>
            <a:br>
              <a:rPr lang="en-US" dirty="0" smtClean="0">
                <a:effectLst/>
              </a:rPr>
            </a:br>
            <a:r>
              <a:rPr lang="en-US" i="1" dirty="0" smtClean="0">
                <a:effectLst/>
              </a:rPr>
              <a:t>Refer to Handout</a:t>
            </a:r>
            <a:endParaRPr lang="en-US" i="1" dirty="0">
              <a:effectLst/>
            </a:endParaRPr>
          </a:p>
        </p:txBody>
      </p:sp>
    </p:spTree>
    <p:extLst>
      <p:ext uri="{BB962C8B-B14F-4D97-AF65-F5344CB8AC3E}">
        <p14:creationId xmlns:p14="http://schemas.microsoft.com/office/powerpoint/2010/main" val="12308194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Rectangle 2"/>
          <p:cNvSpPr>
            <a:spLocks noGrp="1" noChangeArrowheads="1"/>
          </p:cNvSpPr>
          <p:nvPr>
            <p:ph type="title"/>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en-US" dirty="0" smtClean="0">
                <a:effectLst/>
              </a:rPr>
              <a:t>CIL-NET </a:t>
            </a:r>
            <a:r>
              <a:rPr lang="en-US" dirty="0">
                <a:effectLst/>
              </a:rPr>
              <a:t>Attribution</a:t>
            </a:r>
          </a:p>
        </p:txBody>
      </p:sp>
      <p:sp>
        <p:nvSpPr>
          <p:cNvPr id="2" name="Content Placeholder 1"/>
          <p:cNvSpPr>
            <a:spLocks noGrp="1"/>
          </p:cNvSpPr>
          <p:nvPr>
            <p:ph idx="1"/>
          </p:nvPr>
        </p:nvSpPr>
        <p:spPr>
          <a:xfrm>
            <a:off x="457200" y="1219200"/>
            <a:ext cx="8537366" cy="4648200"/>
          </a:xfrm>
        </p:spPr>
        <p:txBody>
          <a:bodyPr/>
          <a:lstStyle/>
          <a:p>
            <a:pPr marL="0" indent="0">
              <a:buNone/>
            </a:pPr>
            <a:r>
              <a:rPr lang="en-US" dirty="0" smtClean="0"/>
              <a:t>Support </a:t>
            </a:r>
            <a:r>
              <a:rPr lang="en-US" dirty="0"/>
              <a:t>for development of this technical assistance information was provided by the Department of Health and Human Services, Administration for Community Living under grant number </a:t>
            </a:r>
            <a:r>
              <a:rPr lang="en-US" dirty="0" smtClean="0"/>
              <a:t>90TT0001-02-00</a:t>
            </a:r>
            <a:r>
              <a:rPr lang="en-US" dirty="0"/>
              <a:t>. No official endorsement of the Department of Health and Human Services should be inferred. Permission is granted for duplication of any portion of this information, providing that the following credit is given to the project: Developed as part of the IL-NET, an ILRU/NCIL/APRIL National Training and Technical Assistance Program.</a:t>
            </a:r>
            <a:endParaRPr lang="en-US" sz="2200" dirty="0"/>
          </a:p>
          <a:p>
            <a:pPr marL="0" indent="0">
              <a:buNone/>
            </a:pP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15680</TotalTime>
  <Words>121</Words>
  <Application>Microsoft Office PowerPoint</Application>
  <PresentationFormat>On-screen Show (4:3)</PresentationFormat>
  <Paragraphs>13</Paragraphs>
  <Slides>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Arial Rounded MT Bold</vt:lpstr>
      <vt:lpstr>Tahoma</vt:lpstr>
      <vt:lpstr>Default Design</vt:lpstr>
      <vt:lpstr>Financial Management:  Workshop for CILs…Regulations and Beyond  Baltimore, Maryland May 25-27, 2016  </vt:lpstr>
      <vt:lpstr>Elements of a Purchasing Plan– Refer to Handout</vt:lpstr>
      <vt:lpstr>CIL-NET Attribution</vt:lpstr>
    </vt:vector>
  </TitlesOfParts>
  <Company>Tirr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eubanks</dc:creator>
  <cp:lastModifiedBy>Eubanks, Carol</cp:lastModifiedBy>
  <cp:revision>570</cp:revision>
  <cp:lastPrinted>2016-04-22T12:50:10Z</cp:lastPrinted>
  <dcterms:created xsi:type="dcterms:W3CDTF">2011-01-05T14:17:40Z</dcterms:created>
  <dcterms:modified xsi:type="dcterms:W3CDTF">2016-06-15T14:26:56Z</dcterms:modified>
</cp:coreProperties>
</file>