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3.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4.xml" ContentType="application/vnd.openxmlformats-officedocument.theme+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5.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6.xml" ContentType="application/vnd.openxmlformats-officedocument.theme+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theme/theme7.xml" ContentType="application/vnd.openxmlformats-officedocument.theme+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theme/theme8.xml" ContentType="application/vnd.openxmlformats-officedocument.theme+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theme/theme9.xml" ContentType="application/vnd.openxmlformats-officedocument.theme+xml"/>
  <Override PartName="/ppt/theme/theme10.xml" ContentType="application/vnd.openxmlformats-officedocument.theme+xml"/>
  <Override PartName="/ppt/theme/theme11.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868" r:id="rId3"/>
    <p:sldMasterId id="2147483873" r:id="rId4"/>
    <p:sldMasterId id="2147483878" r:id="rId5"/>
    <p:sldMasterId id="2147483883" r:id="rId6"/>
    <p:sldMasterId id="2147483888" r:id="rId7"/>
    <p:sldMasterId id="2147483893" r:id="rId8"/>
    <p:sldMasterId id="2147483898" r:id="rId9"/>
  </p:sldMasterIdLst>
  <p:notesMasterIdLst>
    <p:notesMasterId r:id="rId34"/>
  </p:notesMasterIdLst>
  <p:handoutMasterIdLst>
    <p:handoutMasterId r:id="rId35"/>
  </p:handoutMasterIdLst>
  <p:sldIdLst>
    <p:sldId id="280" r:id="rId10"/>
    <p:sldId id="685" r:id="rId11"/>
    <p:sldId id="619" r:id="rId12"/>
    <p:sldId id="620" r:id="rId13"/>
    <p:sldId id="621" r:id="rId14"/>
    <p:sldId id="622" r:id="rId15"/>
    <p:sldId id="623" r:id="rId16"/>
    <p:sldId id="624" r:id="rId17"/>
    <p:sldId id="625" r:id="rId18"/>
    <p:sldId id="626" r:id="rId19"/>
    <p:sldId id="561" r:id="rId20"/>
    <p:sldId id="562" r:id="rId21"/>
    <p:sldId id="510" r:id="rId22"/>
    <p:sldId id="511" r:id="rId23"/>
    <p:sldId id="512" r:id="rId24"/>
    <p:sldId id="513" r:id="rId25"/>
    <p:sldId id="564" r:id="rId26"/>
    <p:sldId id="565" r:id="rId27"/>
    <p:sldId id="514" r:id="rId28"/>
    <p:sldId id="515" r:id="rId29"/>
    <p:sldId id="516" r:id="rId30"/>
    <p:sldId id="517" r:id="rId31"/>
    <p:sldId id="518" r:id="rId32"/>
    <p:sldId id="318" r:id="rId33"/>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aula McElwee" initials="plm" lastIdx="5" clrIdx="0"/>
  <p:cmAuthor id="1" name="Carol Eubanks" initials="CE" lastIdx="5" clrIdx="1">
    <p:extLst/>
  </p:cmAuthor>
  <p:cmAuthor id="2" name="Darrell Lynn Jones" initials="DLJ" lastIdx="2" clrIdx="2"/>
  <p:cmAuthor id="3" name="Eubanks, Carol" initials="EC" lastIdx="1" clrIdx="3">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CC3300"/>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9872" autoAdjust="0"/>
    <p:restoredTop sz="94640" autoAdjust="0"/>
  </p:normalViewPr>
  <p:slideViewPr>
    <p:cSldViewPr>
      <p:cViewPr varScale="1">
        <p:scale>
          <a:sx n="66" d="100"/>
          <a:sy n="66" d="100"/>
        </p:scale>
        <p:origin x="1284" y="60"/>
      </p:cViewPr>
      <p:guideLst>
        <p:guide orient="horz" pos="2160"/>
        <p:guide pos="2880"/>
      </p:guideLst>
    </p:cSldViewPr>
  </p:slideViewPr>
  <p:outlineViewPr>
    <p:cViewPr>
      <p:scale>
        <a:sx n="33" d="100"/>
        <a:sy n="33" d="100"/>
      </p:scale>
      <p:origin x="0" y="1515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49" d="100"/>
          <a:sy n="49" d="100"/>
        </p:scale>
        <p:origin x="2250"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4.xml"/><Relationship Id="rId18" Type="http://schemas.openxmlformats.org/officeDocument/2006/relationships/slide" Target="slides/slide9.xml"/><Relationship Id="rId26" Type="http://schemas.openxmlformats.org/officeDocument/2006/relationships/slide" Target="slides/slide17.xml"/><Relationship Id="rId39"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slide" Target="slides/slide12.xml"/><Relationship Id="rId34" Type="http://schemas.openxmlformats.org/officeDocument/2006/relationships/notesMaster" Target="notesMasters/notesMaster1.xml"/><Relationship Id="rId7" Type="http://schemas.openxmlformats.org/officeDocument/2006/relationships/slideMaster" Target="slideMasters/slideMaster7.xml"/><Relationship Id="rId12" Type="http://schemas.openxmlformats.org/officeDocument/2006/relationships/slide" Target="slides/slide3.xml"/><Relationship Id="rId17" Type="http://schemas.openxmlformats.org/officeDocument/2006/relationships/slide" Target="slides/slide8.xml"/><Relationship Id="rId25" Type="http://schemas.openxmlformats.org/officeDocument/2006/relationships/slide" Target="slides/slide16.xml"/><Relationship Id="rId33" Type="http://schemas.openxmlformats.org/officeDocument/2006/relationships/slide" Target="slides/slide24.xml"/><Relationship Id="rId38"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7.xml"/><Relationship Id="rId20" Type="http://schemas.openxmlformats.org/officeDocument/2006/relationships/slide" Target="slides/slide11.xml"/><Relationship Id="rId29" Type="http://schemas.openxmlformats.org/officeDocument/2006/relationships/slide" Target="slides/slide20.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2.xml"/><Relationship Id="rId24" Type="http://schemas.openxmlformats.org/officeDocument/2006/relationships/slide" Target="slides/slide15.xml"/><Relationship Id="rId32" Type="http://schemas.openxmlformats.org/officeDocument/2006/relationships/slide" Target="slides/slide23.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6.xml"/><Relationship Id="rId23" Type="http://schemas.openxmlformats.org/officeDocument/2006/relationships/slide" Target="slides/slide14.xml"/><Relationship Id="rId28" Type="http://schemas.openxmlformats.org/officeDocument/2006/relationships/slide" Target="slides/slide19.xml"/><Relationship Id="rId36" Type="http://schemas.openxmlformats.org/officeDocument/2006/relationships/commentAuthors" Target="commentAuthors.xml"/><Relationship Id="rId10" Type="http://schemas.openxmlformats.org/officeDocument/2006/relationships/slide" Target="slides/slide1.xml"/><Relationship Id="rId19" Type="http://schemas.openxmlformats.org/officeDocument/2006/relationships/slide" Target="slides/slide10.xml"/><Relationship Id="rId31" Type="http://schemas.openxmlformats.org/officeDocument/2006/relationships/slide" Target="slides/slide22.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5.xml"/><Relationship Id="rId22" Type="http://schemas.openxmlformats.org/officeDocument/2006/relationships/slide" Target="slides/slide13.xml"/><Relationship Id="rId27" Type="http://schemas.openxmlformats.org/officeDocument/2006/relationships/slide" Target="slides/slide18.xml"/><Relationship Id="rId30" Type="http://schemas.openxmlformats.org/officeDocument/2006/relationships/slide" Target="slides/slide21.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1.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1"/>
            <a:ext cx="3037840" cy="464820"/>
          </a:xfrm>
          <a:prstGeom prst="rect">
            <a:avLst/>
          </a:prstGeom>
        </p:spPr>
        <p:txBody>
          <a:bodyPr vert="horz" lIns="93177" tIns="46589" rIns="93177" bIns="46589" rtlCol="0"/>
          <a:lstStyle>
            <a:lvl1pPr algn="r">
              <a:defRPr sz="1200"/>
            </a:lvl1pPr>
          </a:lstStyle>
          <a:p>
            <a:fld id="{E93E6568-D653-4B50-A7DE-42B198757D95}" type="datetimeFigureOut">
              <a:rPr lang="en-US" smtClean="0"/>
              <a:pPr/>
              <a:t>6/15/2016</a:t>
            </a:fld>
            <a:endParaRPr lang="en-US" dirty="0"/>
          </a:p>
        </p:txBody>
      </p:sp>
      <p:sp>
        <p:nvSpPr>
          <p:cNvPr id="4" name="Footer Placeholder 3"/>
          <p:cNvSpPr>
            <a:spLocks noGrp="1"/>
          </p:cNvSpPr>
          <p:nvPr>
            <p:ph type="ftr" sz="quarter" idx="2"/>
          </p:nvPr>
        </p:nvSpPr>
        <p:spPr>
          <a:xfrm>
            <a:off x="0" y="8829968"/>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8"/>
            <a:ext cx="3037840" cy="464820"/>
          </a:xfrm>
          <a:prstGeom prst="rect">
            <a:avLst/>
          </a:prstGeom>
        </p:spPr>
        <p:txBody>
          <a:bodyPr vert="horz" lIns="93177" tIns="46589" rIns="93177" bIns="46589" rtlCol="0" anchor="b"/>
          <a:lstStyle>
            <a:lvl1pPr algn="r">
              <a:defRPr sz="1200"/>
            </a:lvl1pPr>
          </a:lstStyle>
          <a:p>
            <a:fld id="{19889795-308A-4145-A447-E1ADDDED3CD0}" type="slidenum">
              <a:rPr lang="en-US" smtClean="0"/>
              <a:pPr/>
              <a:t>‹#›</a:t>
            </a:fld>
            <a:endParaRPr lang="en-US" dirty="0"/>
          </a:p>
        </p:txBody>
      </p:sp>
    </p:spTree>
    <p:extLst>
      <p:ext uri="{BB962C8B-B14F-4D97-AF65-F5344CB8AC3E}">
        <p14:creationId xmlns:p14="http://schemas.microsoft.com/office/powerpoint/2010/main" val="33780031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0.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0" y="1"/>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defRPr sz="1200"/>
            </a:lvl1pPr>
          </a:lstStyle>
          <a:p>
            <a:endParaRPr lang="en-US" dirty="0"/>
          </a:p>
        </p:txBody>
      </p:sp>
      <p:sp>
        <p:nvSpPr>
          <p:cNvPr id="26627" name="Rectangle 3"/>
          <p:cNvSpPr>
            <a:spLocks noGrp="1" noChangeArrowheads="1"/>
          </p:cNvSpPr>
          <p:nvPr>
            <p:ph type="dt" idx="1"/>
          </p:nvPr>
        </p:nvSpPr>
        <p:spPr bwMode="auto">
          <a:xfrm>
            <a:off x="3970938" y="1"/>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a:defRPr sz="1200"/>
            </a:lvl1pPr>
          </a:lstStyle>
          <a:p>
            <a:endParaRPr lang="en-US" dirty="0"/>
          </a:p>
        </p:txBody>
      </p:sp>
      <p:sp>
        <p:nvSpPr>
          <p:cNvPr id="26628"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6629" name="Rectangle 5"/>
          <p:cNvSpPr>
            <a:spLocks noGrp="1" noChangeArrowheads="1"/>
          </p:cNvSpPr>
          <p:nvPr>
            <p:ph type="body" sz="quarter" idx="3"/>
          </p:nvPr>
        </p:nvSpPr>
        <p:spPr bwMode="auto">
          <a:xfrm>
            <a:off x="701040" y="4415791"/>
            <a:ext cx="5608320" cy="41833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6630" name="Rectangle 6"/>
          <p:cNvSpPr>
            <a:spLocks noGrp="1" noChangeArrowheads="1"/>
          </p:cNvSpPr>
          <p:nvPr>
            <p:ph type="ftr" sz="quarter" idx="4"/>
          </p:nvPr>
        </p:nvSpPr>
        <p:spPr bwMode="auto">
          <a:xfrm>
            <a:off x="0" y="8829968"/>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defRPr sz="1200"/>
            </a:lvl1pPr>
          </a:lstStyle>
          <a:p>
            <a:endParaRPr lang="en-US" dirty="0"/>
          </a:p>
        </p:txBody>
      </p:sp>
      <p:sp>
        <p:nvSpPr>
          <p:cNvPr id="26631" name="Rectangle 7"/>
          <p:cNvSpPr>
            <a:spLocks noGrp="1" noChangeArrowheads="1"/>
          </p:cNvSpPr>
          <p:nvPr>
            <p:ph type="sldNum" sz="quarter" idx="5"/>
          </p:nvPr>
        </p:nvSpPr>
        <p:spPr bwMode="auto">
          <a:xfrm>
            <a:off x="3970938" y="8829968"/>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a:defRPr sz="1200"/>
            </a:lvl1pPr>
          </a:lstStyle>
          <a:p>
            <a:fld id="{D3E77D9F-7F95-4728-B6EF-22AC0E70A73D}" type="slidenum">
              <a:rPr lang="en-US"/>
              <a:pPr/>
              <a:t>‹#›</a:t>
            </a:fld>
            <a:endParaRPr lang="en-US" dirty="0"/>
          </a:p>
        </p:txBody>
      </p:sp>
    </p:spTree>
    <p:extLst>
      <p:ext uri="{BB962C8B-B14F-4D97-AF65-F5344CB8AC3E}">
        <p14:creationId xmlns:p14="http://schemas.microsoft.com/office/powerpoint/2010/main" val="238472698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E77D9F-7F95-4728-B6EF-22AC0E70A73D}" type="slidenum">
              <a:rPr lang="en-US" smtClean="0"/>
              <a:pPr/>
              <a:t>1</a:t>
            </a:fld>
            <a:endParaRPr lang="en-US" dirty="0"/>
          </a:p>
        </p:txBody>
      </p:sp>
    </p:spTree>
    <p:extLst>
      <p:ext uri="{BB962C8B-B14F-4D97-AF65-F5344CB8AC3E}">
        <p14:creationId xmlns:p14="http://schemas.microsoft.com/office/powerpoint/2010/main" val="5363195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We also are working on a reorganization plan to formally incorporate these programs into our organization structure. That plan will go first to the Secretary of HHS for approval, then to Congress for notification, and then will become final when it is published in the Federal Register. This process is likely to take several months to complete, so it will be a little while before we can share a new organization chart that fully represents our expanded mission and final placement of all of the programs.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Announce</a:t>
            </a:r>
            <a:r>
              <a:rPr lang="en-US" sz="1200" kern="1200" baseline="0" dirty="0" smtClean="0">
                <a:solidFill>
                  <a:schemeClr val="tx1"/>
                </a:solidFill>
                <a:effectLst/>
                <a:latin typeface="+mn-lt"/>
                <a:ea typeface="+mn-ea"/>
                <a:cs typeface="+mn-cs"/>
              </a:rPr>
              <a:t> staff transition, if accomplished.</a:t>
            </a:r>
            <a:endParaRPr lang="en-US" dirty="0"/>
          </a:p>
        </p:txBody>
      </p:sp>
      <p:sp>
        <p:nvSpPr>
          <p:cNvPr id="4" name="Slide Number Placeholder 3"/>
          <p:cNvSpPr>
            <a:spLocks noGrp="1"/>
          </p:cNvSpPr>
          <p:nvPr>
            <p:ph type="sldNum" sz="quarter" idx="10"/>
          </p:nvPr>
        </p:nvSpPr>
        <p:spPr/>
        <p:txBody>
          <a:bodyPr/>
          <a:lstStyle/>
          <a:p>
            <a:fld id="{A6E7F1A3-7A5F-4753-8F3C-7ED12965CE88}" type="slidenum">
              <a:rPr lang="en-US" smtClean="0">
                <a:solidFill>
                  <a:prstClr val="black"/>
                </a:solidFill>
              </a:rPr>
              <a:pPr/>
              <a:t>4</a:t>
            </a:fld>
            <a:endParaRPr lang="en-US" dirty="0">
              <a:solidFill>
                <a:prstClr val="black"/>
              </a:solidFill>
            </a:endParaRPr>
          </a:p>
        </p:txBody>
      </p:sp>
    </p:spTree>
    <p:extLst>
      <p:ext uri="{BB962C8B-B14F-4D97-AF65-F5344CB8AC3E}">
        <p14:creationId xmlns:p14="http://schemas.microsoft.com/office/powerpoint/2010/main" val="35160518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552942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272C85DA-A647-4E10-A536-6062E9453501}" type="slidenum">
              <a:rPr lang="en-US" smtClean="0">
                <a:solidFill>
                  <a:prstClr val="black"/>
                </a:solidFill>
              </a:rPr>
              <a:pPr>
                <a:defRPr/>
              </a:pPr>
              <a:t>10</a:t>
            </a:fld>
            <a:endParaRPr lang="en-US" dirty="0">
              <a:solidFill>
                <a:prstClr val="black"/>
              </a:solidFill>
            </a:endParaRPr>
          </a:p>
        </p:txBody>
      </p:sp>
    </p:spTree>
    <p:extLst>
      <p:ext uri="{BB962C8B-B14F-4D97-AF65-F5344CB8AC3E}">
        <p14:creationId xmlns:p14="http://schemas.microsoft.com/office/powerpoint/2010/main" val="24798970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Slide Number Placeholder 3"/>
          <p:cNvSpPr>
            <a:spLocks noGrp="1"/>
          </p:cNvSpPr>
          <p:nvPr>
            <p:ph type="sldNum" sz="quarter" idx="10"/>
          </p:nvPr>
        </p:nvSpPr>
        <p:spPr/>
        <p:txBody>
          <a:bodyPr/>
          <a:lstStyle>
            <a:lvl1pPr>
              <a:defRPr/>
            </a:lvl1pPr>
          </a:lstStyle>
          <a:p>
            <a:fld id="{18534E98-DBDD-49E9-9606-19EC03587E98}" type="slidenum">
              <a:rPr lang="en-US"/>
              <a:pPr/>
              <a:t>‹#›</a:t>
            </a:fld>
            <a:endParaRPr lang="en-US" dirty="0"/>
          </a:p>
        </p:txBody>
      </p:sp>
    </p:spTree>
    <p:extLst>
      <p:ext uri="{BB962C8B-B14F-4D97-AF65-F5344CB8AC3E}">
        <p14:creationId xmlns:p14="http://schemas.microsoft.com/office/powerpoint/2010/main" val="8337241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7C5E5FC9-DD81-4945-895C-78759FA08448}" type="slidenum">
              <a:rPr lang="en-US"/>
              <a:pPr/>
              <a:t>‹#›</a:t>
            </a:fld>
            <a:endParaRPr lang="en-US" dirty="0"/>
          </a:p>
        </p:txBody>
      </p:sp>
    </p:spTree>
    <p:extLst>
      <p:ext uri="{BB962C8B-B14F-4D97-AF65-F5344CB8AC3E}">
        <p14:creationId xmlns:p14="http://schemas.microsoft.com/office/powerpoint/2010/main" val="1425801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274638"/>
            <a:ext cx="2095500" cy="55927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28600" y="274638"/>
            <a:ext cx="6134100" cy="55927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sz="1200"/>
            </a:lvl1pPr>
          </a:lstStyle>
          <a:p>
            <a:fld id="{F674C90E-BE93-4DBF-8C7A-6D1EF0C7A194}" type="slidenum">
              <a:rPr lang="en-US" smtClean="0"/>
              <a:pPr/>
              <a:t>‹#›</a:t>
            </a:fld>
            <a:endParaRPr lang="en-US" dirty="0"/>
          </a:p>
        </p:txBody>
      </p:sp>
    </p:spTree>
    <p:extLst>
      <p:ext uri="{BB962C8B-B14F-4D97-AF65-F5344CB8AC3E}">
        <p14:creationId xmlns:p14="http://schemas.microsoft.com/office/powerpoint/2010/main" val="11440302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34396092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sz="2800">
                <a:effectLst/>
              </a:defRPr>
            </a:lvl1pPr>
          </a:lstStyle>
          <a:p>
            <a:r>
              <a:rPr lang="en-US" dirty="0" smtClean="0"/>
              <a:t>Click to edit Master title style</a:t>
            </a:r>
            <a:endParaRPr lang="en-US" dirty="0"/>
          </a:p>
        </p:txBody>
      </p:sp>
      <p:sp>
        <p:nvSpPr>
          <p:cNvPr id="3" name="Content Placeholder 2"/>
          <p:cNvSpPr>
            <a:spLocks noGrp="1"/>
          </p:cNvSpPr>
          <p:nvPr>
            <p:ph idx="1"/>
          </p:nvPr>
        </p:nvSpPr>
        <p:spPr>
          <a:xfrm>
            <a:off x="152400" y="1143000"/>
            <a:ext cx="8610600" cy="4876800"/>
          </a:xfrm>
        </p:spPr>
        <p:txBody>
          <a:bodyPr/>
          <a:lstStyle>
            <a:lvl1pPr marL="342900" indent="-342900">
              <a:buFont typeface="Arial" pitchFamily="34" charset="0"/>
              <a:buChar char="•"/>
              <a:defRPr sz="2600"/>
            </a:lvl1pPr>
            <a:lvl2pPr marL="742950" indent="-285750">
              <a:buFont typeface="Arial" pitchFamily="34" charset="0"/>
              <a:buChar char="•"/>
              <a:defRPr sz="2000"/>
            </a:lvl2pPr>
            <a:lvl3pPr marL="1143000" indent="-228600">
              <a:buFont typeface="Arial" pitchFamily="34" charset="0"/>
              <a:buChar char="•"/>
              <a:defRPr sz="2000"/>
            </a:lvl3pPr>
            <a:lvl4pPr marL="1600200" indent="-228600">
              <a:buFont typeface="Arial" pitchFamily="34" charset="0"/>
              <a:buChar char="•"/>
              <a:defRPr sz="1800"/>
            </a:lvl4pPr>
            <a:lvl5pPr marL="2057400" indent="-228600">
              <a:buFont typeface="Arial" pitchFamily="34" charset="0"/>
              <a:buChar char="•"/>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4" name="Picture 7" descr="ilru_new_logo"/>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924800" y="152400"/>
            <a:ext cx="990600"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302961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4520084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0" y="838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381500" y="838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381937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8" name="Picture 7" descr="ilru_new_logo"/>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924800" y="152400"/>
            <a:ext cx="990600"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3314313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65414943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34489919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407865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effectLst/>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buClrTx/>
              <a:defRPr sz="2600"/>
            </a:lvl1pPr>
            <a:lvl2pPr>
              <a:buClr>
                <a:schemeClr val="tx1"/>
              </a:buClr>
              <a:defRPr sz="2600">
                <a:solidFill>
                  <a:schemeClr val="tx1"/>
                </a:solidFill>
              </a:defRPr>
            </a:lvl2pPr>
            <a:lvl3pPr>
              <a:buClr>
                <a:schemeClr val="tx1"/>
              </a:buClr>
              <a:defRPr sz="2600">
                <a:solidFill>
                  <a:schemeClr val="tx1"/>
                </a:solidFill>
              </a:defRPr>
            </a:lvl3pPr>
            <a:lvl4pPr>
              <a:buClr>
                <a:schemeClr val="tx1"/>
              </a:buClr>
              <a:defRPr sz="2600">
                <a:solidFill>
                  <a:schemeClr val="tx1"/>
                </a:solidFill>
              </a:defRPr>
            </a:lvl4pPr>
            <a:lvl5pPr>
              <a:buClr>
                <a:schemeClr val="tx1"/>
              </a:buClr>
              <a:defRPr sz="2600">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5" name="Picture 4" descr="ilru_new_logo"/>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077200" y="76200"/>
            <a:ext cx="990600"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7062973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43334059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606342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57950" y="274638"/>
            <a:ext cx="2152650" cy="55927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274638"/>
            <a:ext cx="6305550" cy="55927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71755649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txBox="1">
            <a:spLocks noGrp="1"/>
          </p:cNvSpPr>
          <p:nvPr>
            <p:ph type="title"/>
          </p:nvPr>
        </p:nvSpPr>
        <p:spPr>
          <a:xfrm>
            <a:off x="574672" y="304796"/>
            <a:ext cx="8001000" cy="1216023"/>
          </a:xfrm>
        </p:spPr>
        <p:txBody>
          <a:bodyPr/>
          <a:lstStyle>
            <a:lvl1pPr>
              <a:defRPr/>
            </a:lvl1pPr>
          </a:lstStyle>
          <a:p>
            <a:pPr lvl="0"/>
            <a:r>
              <a:rPr lang="en-US"/>
              <a:t>Click to edit Master title style</a:t>
            </a:r>
          </a:p>
        </p:txBody>
      </p:sp>
      <p:sp>
        <p:nvSpPr>
          <p:cNvPr id="3" name="Text Placeholder 2"/>
          <p:cNvSpPr txBox="1">
            <a:spLocks noGrp="1"/>
          </p:cNvSpPr>
          <p:nvPr>
            <p:ph type="body" idx="1"/>
          </p:nvPr>
        </p:nvSpPr>
        <p:spPr>
          <a:xfrm>
            <a:off x="566735" y="1752603"/>
            <a:ext cx="3924303" cy="4267203"/>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txBox="1">
            <a:spLocks noGrp="1"/>
          </p:cNvSpPr>
          <p:nvPr>
            <p:ph idx="2"/>
          </p:nvPr>
        </p:nvSpPr>
        <p:spPr>
          <a:xfrm>
            <a:off x="4643442" y="1752603"/>
            <a:ext cx="3924303" cy="2057400"/>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txBox="1">
            <a:spLocks noGrp="1"/>
          </p:cNvSpPr>
          <p:nvPr>
            <p:ph idx="3"/>
          </p:nvPr>
        </p:nvSpPr>
        <p:spPr>
          <a:xfrm>
            <a:off x="4643442" y="3962396"/>
            <a:ext cx="3924303" cy="2057400"/>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9"/>
          <p:cNvSpPr txBox="1">
            <a:spLocks noGrp="1"/>
          </p:cNvSpPr>
          <p:nvPr>
            <p:ph type="dt" sz="half" idx="10"/>
          </p:nvPr>
        </p:nvSpPr>
        <p:spPr>
          <a:xfrm>
            <a:off x="457200" y="6356350"/>
            <a:ext cx="2133600" cy="365125"/>
          </a:xfrm>
          <a:prstGeom prst="rect">
            <a:avLst/>
          </a:prstGeom>
        </p:spPr>
        <p:txBody>
          <a:bodyPr/>
          <a:lstStyle>
            <a:lvl1pPr>
              <a:defRPr/>
            </a:lvl1pPr>
          </a:lstStyle>
          <a:p>
            <a:pPr>
              <a:defRPr/>
            </a:pPr>
            <a:endParaRPr dirty="0">
              <a:solidFill>
                <a:srgbClr val="000000"/>
              </a:solidFill>
              <a:ea typeface="ＭＳ Ｐゴシック" pitchFamily="-1" charset="-128"/>
            </a:endParaRPr>
          </a:p>
        </p:txBody>
      </p:sp>
      <p:sp>
        <p:nvSpPr>
          <p:cNvPr id="7" name="Footer Placeholder 21"/>
          <p:cNvSpPr txBox="1">
            <a:spLocks noGrp="1"/>
          </p:cNvSpPr>
          <p:nvPr>
            <p:ph type="ftr" sz="quarter" idx="11"/>
          </p:nvPr>
        </p:nvSpPr>
        <p:spPr>
          <a:xfrm>
            <a:off x="3124200" y="6356350"/>
            <a:ext cx="2895600" cy="365125"/>
          </a:xfrm>
          <a:prstGeom prst="rect">
            <a:avLst/>
          </a:prstGeom>
        </p:spPr>
        <p:txBody>
          <a:bodyPr/>
          <a:lstStyle>
            <a:lvl1pPr>
              <a:defRPr/>
            </a:lvl1pPr>
          </a:lstStyle>
          <a:p>
            <a:pPr>
              <a:defRPr/>
            </a:pPr>
            <a:endParaRPr dirty="0">
              <a:solidFill>
                <a:srgbClr val="000000"/>
              </a:solidFill>
              <a:ea typeface="ＭＳ Ｐゴシック" pitchFamily="-1" charset="-128"/>
            </a:endParaRPr>
          </a:p>
        </p:txBody>
      </p:sp>
    </p:spTree>
    <p:extLst>
      <p:ext uri="{BB962C8B-B14F-4D97-AF65-F5344CB8AC3E}">
        <p14:creationId xmlns:p14="http://schemas.microsoft.com/office/powerpoint/2010/main" val="1601210180"/>
      </p:ext>
    </p:extLst>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US" dirty="0"/>
          </a:p>
        </p:txBody>
      </p:sp>
      <p:sp>
        <p:nvSpPr>
          <p:cNvPr id="4" name="Rectangle 6"/>
          <p:cNvSpPr>
            <a:spLocks noGrp="1" noChangeArrowheads="1"/>
          </p:cNvSpPr>
          <p:nvPr>
            <p:ph type="sldNum" sz="quarter" idx="10"/>
          </p:nvPr>
        </p:nvSpPr>
        <p:spPr>
          <a:ln/>
        </p:spPr>
        <p:txBody>
          <a:bodyPr/>
          <a:lstStyle>
            <a:lvl1pPr>
              <a:defRPr/>
            </a:lvl1pPr>
          </a:lstStyle>
          <a:p>
            <a:pPr>
              <a:defRPr/>
            </a:pPr>
            <a:fld id="{C7C8ACA3-9F92-4AD5-9E39-716CB6917A7B}"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563013530"/>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sz="2600"/>
            </a:lvl1pPr>
            <a:lvl2pPr>
              <a:defRPr sz="2400"/>
            </a:lvl2pPr>
            <a:lvl3pPr>
              <a:defRPr sz="2400"/>
            </a:lvl3pPr>
            <a:lvl4pPr>
              <a:defRPr sz="2000"/>
            </a:lvl4pPr>
            <a:lvl5pPr>
              <a:defRPr sz="2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6"/>
          <p:cNvSpPr>
            <a:spLocks noGrp="1" noChangeArrowheads="1"/>
          </p:cNvSpPr>
          <p:nvPr>
            <p:ph type="sldNum" sz="quarter" idx="10"/>
          </p:nvPr>
        </p:nvSpPr>
        <p:spPr>
          <a:ln/>
        </p:spPr>
        <p:txBody>
          <a:bodyPr/>
          <a:lstStyle>
            <a:lvl1pPr>
              <a:defRPr sz="1200"/>
            </a:lvl1pPr>
          </a:lstStyle>
          <a:p>
            <a:pPr>
              <a:defRPr/>
            </a:pPr>
            <a:fld id="{F2DF5F09-D78D-44DB-A338-E90D23C46220}" type="slidenum">
              <a:rPr lang="en-US" smtClean="0">
                <a:solidFill>
                  <a:srgbClr val="000000"/>
                </a:solidFill>
              </a:rPr>
              <a:pPr>
                <a:defRPr/>
              </a:pPr>
              <a:t>‹#›</a:t>
            </a:fld>
            <a:endParaRPr lang="en-US" dirty="0">
              <a:solidFill>
                <a:srgbClr val="000000"/>
              </a:solidFill>
            </a:endParaRPr>
          </a:p>
        </p:txBody>
      </p:sp>
      <p:sp>
        <p:nvSpPr>
          <p:cNvPr id="2" name="Title 1"/>
          <p:cNvSpPr>
            <a:spLocks noGrp="1"/>
          </p:cNvSpPr>
          <p:nvPr>
            <p:ph type="title"/>
          </p:nvPr>
        </p:nvSpPr>
        <p:spPr>
          <a:xfrm>
            <a:off x="228600" y="274638"/>
            <a:ext cx="7696200" cy="792162"/>
          </a:xfrm>
        </p:spPr>
        <p:txBody>
          <a:bodyPr/>
          <a:lstStyle/>
          <a:p>
            <a:r>
              <a:rPr lang="en-US" dirty="0" smtClean="0"/>
              <a:t>Click to edit Master title style</a:t>
            </a:r>
            <a:endParaRPr lang="en-US" dirty="0"/>
          </a:p>
        </p:txBody>
      </p:sp>
    </p:spTree>
    <p:extLst>
      <p:ext uri="{BB962C8B-B14F-4D97-AF65-F5344CB8AC3E}">
        <p14:creationId xmlns:p14="http://schemas.microsoft.com/office/powerpoint/2010/main" val="2933055907"/>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304800" y="1219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0" y="1219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4CF5312C-8747-4F3B-BF17-2BCC2CA352BE}"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384112826"/>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Rectangle 6"/>
          <p:cNvSpPr>
            <a:spLocks noGrp="1" noChangeArrowheads="1"/>
          </p:cNvSpPr>
          <p:nvPr>
            <p:ph type="sldNum" sz="quarter" idx="10"/>
          </p:nvPr>
        </p:nvSpPr>
        <p:spPr>
          <a:ln/>
        </p:spPr>
        <p:txBody>
          <a:bodyPr/>
          <a:lstStyle>
            <a:lvl1pPr>
              <a:defRPr/>
            </a:lvl1pPr>
          </a:lstStyle>
          <a:p>
            <a:pPr>
              <a:defRPr/>
            </a:pPr>
            <a:fld id="{F42DF3E2-0175-464B-95E4-5D6CFE698002}"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83647282"/>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US" dirty="0"/>
          </a:p>
        </p:txBody>
      </p:sp>
      <p:sp>
        <p:nvSpPr>
          <p:cNvPr id="4" name="Rectangle 6"/>
          <p:cNvSpPr>
            <a:spLocks noGrp="1" noChangeArrowheads="1"/>
          </p:cNvSpPr>
          <p:nvPr>
            <p:ph type="sldNum" sz="quarter" idx="10"/>
          </p:nvPr>
        </p:nvSpPr>
        <p:spPr>
          <a:ln/>
        </p:spPr>
        <p:txBody>
          <a:bodyPr/>
          <a:lstStyle>
            <a:lvl1pPr>
              <a:defRPr/>
            </a:lvl1pPr>
          </a:lstStyle>
          <a:p>
            <a:pPr>
              <a:defRPr/>
            </a:pPr>
            <a:fld id="{C7C8ACA3-9F92-4AD5-9E39-716CB6917A7B}"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774242064"/>
      </p:ext>
    </p:extLst>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sz="2600"/>
            </a:lvl1pPr>
            <a:lvl2pPr>
              <a:defRPr sz="2400"/>
            </a:lvl2pPr>
            <a:lvl3pPr>
              <a:defRPr sz="2400"/>
            </a:lvl3pPr>
            <a:lvl4pPr>
              <a:defRPr sz="2000"/>
            </a:lvl4pPr>
            <a:lvl5pPr>
              <a:defRPr sz="2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6"/>
          <p:cNvSpPr>
            <a:spLocks noGrp="1" noChangeArrowheads="1"/>
          </p:cNvSpPr>
          <p:nvPr>
            <p:ph type="sldNum" sz="quarter" idx="10"/>
          </p:nvPr>
        </p:nvSpPr>
        <p:spPr>
          <a:ln/>
        </p:spPr>
        <p:txBody>
          <a:bodyPr/>
          <a:lstStyle>
            <a:lvl1pPr>
              <a:defRPr sz="1200"/>
            </a:lvl1pPr>
          </a:lstStyle>
          <a:p>
            <a:pPr>
              <a:defRPr/>
            </a:pPr>
            <a:fld id="{F2DF5F09-D78D-44DB-A338-E90D23C46220}" type="slidenum">
              <a:rPr lang="en-US" smtClean="0">
                <a:solidFill>
                  <a:srgbClr val="000000"/>
                </a:solidFill>
              </a:rPr>
              <a:pPr>
                <a:defRPr/>
              </a:pPr>
              <a:t>‹#›</a:t>
            </a:fld>
            <a:endParaRPr lang="en-US" dirty="0">
              <a:solidFill>
                <a:srgbClr val="000000"/>
              </a:solidFill>
            </a:endParaRPr>
          </a:p>
        </p:txBody>
      </p:sp>
      <p:sp>
        <p:nvSpPr>
          <p:cNvPr id="2" name="Title 1"/>
          <p:cNvSpPr>
            <a:spLocks noGrp="1"/>
          </p:cNvSpPr>
          <p:nvPr>
            <p:ph type="title"/>
          </p:nvPr>
        </p:nvSpPr>
        <p:spPr>
          <a:xfrm>
            <a:off x="228600" y="274638"/>
            <a:ext cx="7696200" cy="792162"/>
          </a:xfrm>
        </p:spPr>
        <p:txBody>
          <a:bodyPr/>
          <a:lstStyle/>
          <a:p>
            <a:r>
              <a:rPr lang="en-US" dirty="0" smtClean="0"/>
              <a:t>Click to edit Master title style</a:t>
            </a:r>
            <a:endParaRPr lang="en-US" dirty="0"/>
          </a:p>
        </p:txBody>
      </p:sp>
    </p:spTree>
    <p:extLst>
      <p:ext uri="{BB962C8B-B14F-4D97-AF65-F5344CB8AC3E}">
        <p14:creationId xmlns:p14="http://schemas.microsoft.com/office/powerpoint/2010/main" val="228265152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9721854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304800" y="1219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0" y="1219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4CF5312C-8747-4F3B-BF17-2BCC2CA352BE}"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973056914"/>
      </p:ext>
    </p:extLst>
  </p:cSld>
  <p:clrMapOvr>
    <a:masterClrMapping/>
  </p:clrMapOvr>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Rectangle 6"/>
          <p:cNvSpPr>
            <a:spLocks noGrp="1" noChangeArrowheads="1"/>
          </p:cNvSpPr>
          <p:nvPr>
            <p:ph type="sldNum" sz="quarter" idx="10"/>
          </p:nvPr>
        </p:nvSpPr>
        <p:spPr>
          <a:ln/>
        </p:spPr>
        <p:txBody>
          <a:bodyPr/>
          <a:lstStyle>
            <a:lvl1pPr>
              <a:defRPr/>
            </a:lvl1pPr>
          </a:lstStyle>
          <a:p>
            <a:pPr>
              <a:defRPr/>
            </a:pPr>
            <a:fld id="{F42DF3E2-0175-464B-95E4-5D6CFE698002}"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686941704"/>
      </p:ext>
    </p:extLst>
  </p:cSld>
  <p:clrMapOvr>
    <a:masterClrMapping/>
  </p:clrMapOvr>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US" dirty="0"/>
          </a:p>
        </p:txBody>
      </p:sp>
      <p:sp>
        <p:nvSpPr>
          <p:cNvPr id="4" name="Rectangle 6"/>
          <p:cNvSpPr>
            <a:spLocks noGrp="1" noChangeArrowheads="1"/>
          </p:cNvSpPr>
          <p:nvPr>
            <p:ph type="sldNum" sz="quarter" idx="10"/>
          </p:nvPr>
        </p:nvSpPr>
        <p:spPr>
          <a:ln/>
        </p:spPr>
        <p:txBody>
          <a:bodyPr/>
          <a:lstStyle>
            <a:lvl1pPr>
              <a:defRPr/>
            </a:lvl1pPr>
          </a:lstStyle>
          <a:p>
            <a:pPr>
              <a:defRPr/>
            </a:pPr>
            <a:fld id="{C7C8ACA3-9F92-4AD5-9E39-716CB6917A7B}"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229379322"/>
      </p:ext>
    </p:extLst>
  </p:cSld>
  <p:clrMapOvr>
    <a:masterClrMapping/>
  </p:clrMapOvr>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sz="2600"/>
            </a:lvl1pPr>
            <a:lvl2pPr>
              <a:defRPr sz="2400"/>
            </a:lvl2pPr>
            <a:lvl3pPr>
              <a:defRPr sz="2400"/>
            </a:lvl3pPr>
            <a:lvl4pPr>
              <a:defRPr sz="2000"/>
            </a:lvl4pPr>
            <a:lvl5pPr>
              <a:defRPr sz="2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6"/>
          <p:cNvSpPr>
            <a:spLocks noGrp="1" noChangeArrowheads="1"/>
          </p:cNvSpPr>
          <p:nvPr>
            <p:ph type="sldNum" sz="quarter" idx="10"/>
          </p:nvPr>
        </p:nvSpPr>
        <p:spPr>
          <a:ln/>
        </p:spPr>
        <p:txBody>
          <a:bodyPr/>
          <a:lstStyle>
            <a:lvl1pPr>
              <a:defRPr sz="1200"/>
            </a:lvl1pPr>
          </a:lstStyle>
          <a:p>
            <a:pPr>
              <a:defRPr/>
            </a:pPr>
            <a:fld id="{F2DF5F09-D78D-44DB-A338-E90D23C46220}" type="slidenum">
              <a:rPr lang="en-US" smtClean="0">
                <a:solidFill>
                  <a:srgbClr val="000000"/>
                </a:solidFill>
              </a:rPr>
              <a:pPr>
                <a:defRPr/>
              </a:pPr>
              <a:t>‹#›</a:t>
            </a:fld>
            <a:endParaRPr lang="en-US" dirty="0">
              <a:solidFill>
                <a:srgbClr val="000000"/>
              </a:solidFill>
            </a:endParaRPr>
          </a:p>
        </p:txBody>
      </p:sp>
      <p:sp>
        <p:nvSpPr>
          <p:cNvPr id="2" name="Title 1"/>
          <p:cNvSpPr>
            <a:spLocks noGrp="1"/>
          </p:cNvSpPr>
          <p:nvPr>
            <p:ph type="title"/>
          </p:nvPr>
        </p:nvSpPr>
        <p:spPr>
          <a:xfrm>
            <a:off x="228600" y="274638"/>
            <a:ext cx="7696200" cy="792162"/>
          </a:xfrm>
        </p:spPr>
        <p:txBody>
          <a:bodyPr/>
          <a:lstStyle/>
          <a:p>
            <a:r>
              <a:rPr lang="en-US" dirty="0" smtClean="0"/>
              <a:t>Click to edit Master title style</a:t>
            </a:r>
            <a:endParaRPr lang="en-US" dirty="0"/>
          </a:p>
        </p:txBody>
      </p:sp>
    </p:spTree>
    <p:extLst>
      <p:ext uri="{BB962C8B-B14F-4D97-AF65-F5344CB8AC3E}">
        <p14:creationId xmlns:p14="http://schemas.microsoft.com/office/powerpoint/2010/main" val="142617532"/>
      </p:ext>
    </p:extLst>
  </p:cSld>
  <p:clrMapOvr>
    <a:masterClrMapping/>
  </p:clrMapOvr>
  <p:timing>
    <p:tnLst>
      <p:par>
        <p:cTn id="1" dur="indefinite" restart="never" nodeType="tmRoot"/>
      </p:par>
    </p:tn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304800" y="1219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0" y="1219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4CF5312C-8747-4F3B-BF17-2BCC2CA352BE}"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141987874"/>
      </p:ext>
    </p:extLst>
  </p:cSld>
  <p:clrMapOvr>
    <a:masterClrMapping/>
  </p:clrMapOvr>
  <p:timing>
    <p:tnLst>
      <p:par>
        <p:cTn id="1" dur="indefinite" restart="never" nodeType="tmRoot"/>
      </p:par>
    </p:tnLst>
  </p:timing>
</p:sldLayout>
</file>

<file path=ppt/slideLayouts/slideLayout3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Rectangle 6"/>
          <p:cNvSpPr>
            <a:spLocks noGrp="1" noChangeArrowheads="1"/>
          </p:cNvSpPr>
          <p:nvPr>
            <p:ph type="sldNum" sz="quarter" idx="10"/>
          </p:nvPr>
        </p:nvSpPr>
        <p:spPr>
          <a:ln/>
        </p:spPr>
        <p:txBody>
          <a:bodyPr/>
          <a:lstStyle>
            <a:lvl1pPr>
              <a:defRPr/>
            </a:lvl1pPr>
          </a:lstStyle>
          <a:p>
            <a:pPr>
              <a:defRPr/>
            </a:pPr>
            <a:fld id="{F42DF3E2-0175-464B-95E4-5D6CFE698002}"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148891865"/>
      </p:ext>
    </p:extLst>
  </p:cSld>
  <p:clrMapOvr>
    <a:masterClrMapping/>
  </p:clrMapOvr>
  <p:timing>
    <p:tnLst>
      <p:par>
        <p:cTn id="1" dur="indefinite" restart="never" nodeType="tmRoot"/>
      </p:par>
    </p:tnLst>
  </p:timing>
</p:sldLayout>
</file>

<file path=ppt/slideLayouts/slideLayout3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US" dirty="0"/>
          </a:p>
        </p:txBody>
      </p:sp>
      <p:sp>
        <p:nvSpPr>
          <p:cNvPr id="4" name="Rectangle 6"/>
          <p:cNvSpPr>
            <a:spLocks noGrp="1" noChangeArrowheads="1"/>
          </p:cNvSpPr>
          <p:nvPr>
            <p:ph type="sldNum" sz="quarter" idx="10"/>
          </p:nvPr>
        </p:nvSpPr>
        <p:spPr>
          <a:ln/>
        </p:spPr>
        <p:txBody>
          <a:bodyPr/>
          <a:lstStyle>
            <a:lvl1pPr>
              <a:defRPr/>
            </a:lvl1pPr>
          </a:lstStyle>
          <a:p>
            <a:pPr>
              <a:defRPr/>
            </a:pPr>
            <a:fld id="{C7C8ACA3-9F92-4AD5-9E39-716CB6917A7B}"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525626132"/>
      </p:ext>
    </p:extLst>
  </p:cSld>
  <p:clrMapOvr>
    <a:masterClrMapping/>
  </p:clrMapOvr>
  <p:timing>
    <p:tnLst>
      <p:par>
        <p:cTn id="1" dur="indefinite" restart="never" nodeType="tmRoot"/>
      </p:par>
    </p:tnLst>
  </p:timing>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sz="2600"/>
            </a:lvl1pPr>
            <a:lvl2pPr>
              <a:defRPr sz="2400"/>
            </a:lvl2pPr>
            <a:lvl3pPr>
              <a:defRPr sz="2400"/>
            </a:lvl3pPr>
            <a:lvl4pPr>
              <a:defRPr sz="2000"/>
            </a:lvl4pPr>
            <a:lvl5pPr>
              <a:defRPr sz="2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6"/>
          <p:cNvSpPr>
            <a:spLocks noGrp="1" noChangeArrowheads="1"/>
          </p:cNvSpPr>
          <p:nvPr>
            <p:ph type="sldNum" sz="quarter" idx="10"/>
          </p:nvPr>
        </p:nvSpPr>
        <p:spPr>
          <a:ln/>
        </p:spPr>
        <p:txBody>
          <a:bodyPr/>
          <a:lstStyle>
            <a:lvl1pPr>
              <a:defRPr sz="1200"/>
            </a:lvl1pPr>
          </a:lstStyle>
          <a:p>
            <a:pPr>
              <a:defRPr/>
            </a:pPr>
            <a:fld id="{F2DF5F09-D78D-44DB-A338-E90D23C46220}" type="slidenum">
              <a:rPr lang="en-US" smtClean="0">
                <a:solidFill>
                  <a:srgbClr val="000000"/>
                </a:solidFill>
              </a:rPr>
              <a:pPr>
                <a:defRPr/>
              </a:pPr>
              <a:t>‹#›</a:t>
            </a:fld>
            <a:endParaRPr lang="en-US" dirty="0">
              <a:solidFill>
                <a:srgbClr val="000000"/>
              </a:solidFill>
            </a:endParaRPr>
          </a:p>
        </p:txBody>
      </p:sp>
      <p:sp>
        <p:nvSpPr>
          <p:cNvPr id="2" name="Title 1"/>
          <p:cNvSpPr>
            <a:spLocks noGrp="1"/>
          </p:cNvSpPr>
          <p:nvPr>
            <p:ph type="title"/>
          </p:nvPr>
        </p:nvSpPr>
        <p:spPr>
          <a:xfrm>
            <a:off x="228600" y="274638"/>
            <a:ext cx="7696200" cy="792162"/>
          </a:xfrm>
        </p:spPr>
        <p:txBody>
          <a:bodyPr/>
          <a:lstStyle/>
          <a:p>
            <a:r>
              <a:rPr lang="en-US" dirty="0" smtClean="0"/>
              <a:t>Click to edit Master title style</a:t>
            </a:r>
            <a:endParaRPr lang="en-US" dirty="0"/>
          </a:p>
        </p:txBody>
      </p:sp>
    </p:spTree>
    <p:extLst>
      <p:ext uri="{BB962C8B-B14F-4D97-AF65-F5344CB8AC3E}">
        <p14:creationId xmlns:p14="http://schemas.microsoft.com/office/powerpoint/2010/main" val="3031155110"/>
      </p:ext>
    </p:extLst>
  </p:cSld>
  <p:clrMapOvr>
    <a:masterClrMapping/>
  </p:clrMapOvr>
  <p:timing>
    <p:tnLst>
      <p:par>
        <p:cTn id="1" dur="indefinite" restart="never" nodeType="tmRoot"/>
      </p:par>
    </p:tnLst>
  </p:timing>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304800" y="1219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0" y="1219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4CF5312C-8747-4F3B-BF17-2BCC2CA352BE}"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84215598"/>
      </p:ext>
    </p:extLst>
  </p:cSld>
  <p:clrMapOvr>
    <a:masterClrMapping/>
  </p:clrMapOvr>
  <p:timing>
    <p:tnLst>
      <p:par>
        <p:cTn id="1" dur="indefinite" restart="never" nodeType="tmRoot"/>
      </p:par>
    </p:tnLst>
  </p:timing>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Rectangle 6"/>
          <p:cNvSpPr>
            <a:spLocks noGrp="1" noChangeArrowheads="1"/>
          </p:cNvSpPr>
          <p:nvPr>
            <p:ph type="sldNum" sz="quarter" idx="10"/>
          </p:nvPr>
        </p:nvSpPr>
        <p:spPr>
          <a:ln/>
        </p:spPr>
        <p:txBody>
          <a:bodyPr/>
          <a:lstStyle>
            <a:lvl1pPr>
              <a:defRPr/>
            </a:lvl1pPr>
          </a:lstStyle>
          <a:p>
            <a:pPr>
              <a:defRPr/>
            </a:pPr>
            <a:fld id="{F42DF3E2-0175-464B-95E4-5D6CFE698002}"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37644808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19200"/>
            <a:ext cx="40005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1219200"/>
            <a:ext cx="40005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59108336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US" dirty="0"/>
          </a:p>
        </p:txBody>
      </p:sp>
      <p:sp>
        <p:nvSpPr>
          <p:cNvPr id="4" name="Rectangle 6"/>
          <p:cNvSpPr>
            <a:spLocks noGrp="1" noChangeArrowheads="1"/>
          </p:cNvSpPr>
          <p:nvPr>
            <p:ph type="sldNum" sz="quarter" idx="10"/>
          </p:nvPr>
        </p:nvSpPr>
        <p:spPr>
          <a:ln/>
        </p:spPr>
        <p:txBody>
          <a:bodyPr/>
          <a:lstStyle>
            <a:lvl1pPr>
              <a:defRPr/>
            </a:lvl1pPr>
          </a:lstStyle>
          <a:p>
            <a:pPr>
              <a:defRPr/>
            </a:pPr>
            <a:fld id="{C7C8ACA3-9F92-4AD5-9E39-716CB6917A7B}"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965745014"/>
      </p:ext>
    </p:extLst>
  </p:cSld>
  <p:clrMapOvr>
    <a:masterClrMapping/>
  </p:clrMapOvr>
  <p:timing>
    <p:tnLst>
      <p:par>
        <p:cTn id="1" dur="indefinite" restart="never" nodeType="tmRoot"/>
      </p:par>
    </p:tnLst>
  </p:timing>
</p:sldLayout>
</file>

<file path=ppt/slideLayouts/slideLayout4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sz="2600"/>
            </a:lvl1pPr>
            <a:lvl2pPr>
              <a:defRPr sz="2400"/>
            </a:lvl2pPr>
            <a:lvl3pPr>
              <a:defRPr sz="2400"/>
            </a:lvl3pPr>
            <a:lvl4pPr>
              <a:defRPr sz="2000"/>
            </a:lvl4pPr>
            <a:lvl5pPr>
              <a:defRPr sz="2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6"/>
          <p:cNvSpPr>
            <a:spLocks noGrp="1" noChangeArrowheads="1"/>
          </p:cNvSpPr>
          <p:nvPr>
            <p:ph type="sldNum" sz="quarter" idx="10"/>
          </p:nvPr>
        </p:nvSpPr>
        <p:spPr>
          <a:ln/>
        </p:spPr>
        <p:txBody>
          <a:bodyPr/>
          <a:lstStyle>
            <a:lvl1pPr>
              <a:defRPr sz="1200"/>
            </a:lvl1pPr>
          </a:lstStyle>
          <a:p>
            <a:pPr>
              <a:defRPr/>
            </a:pPr>
            <a:fld id="{F2DF5F09-D78D-44DB-A338-E90D23C46220}" type="slidenum">
              <a:rPr lang="en-US" smtClean="0">
                <a:solidFill>
                  <a:srgbClr val="000000"/>
                </a:solidFill>
              </a:rPr>
              <a:pPr>
                <a:defRPr/>
              </a:pPr>
              <a:t>‹#›</a:t>
            </a:fld>
            <a:endParaRPr lang="en-US" dirty="0">
              <a:solidFill>
                <a:srgbClr val="000000"/>
              </a:solidFill>
            </a:endParaRPr>
          </a:p>
        </p:txBody>
      </p:sp>
      <p:sp>
        <p:nvSpPr>
          <p:cNvPr id="2" name="Title 1"/>
          <p:cNvSpPr>
            <a:spLocks noGrp="1"/>
          </p:cNvSpPr>
          <p:nvPr>
            <p:ph type="title"/>
          </p:nvPr>
        </p:nvSpPr>
        <p:spPr>
          <a:xfrm>
            <a:off x="228600" y="274638"/>
            <a:ext cx="7696200" cy="792162"/>
          </a:xfrm>
        </p:spPr>
        <p:txBody>
          <a:bodyPr/>
          <a:lstStyle/>
          <a:p>
            <a:r>
              <a:rPr lang="en-US" dirty="0" smtClean="0"/>
              <a:t>Click to edit Master title style</a:t>
            </a:r>
            <a:endParaRPr lang="en-US" dirty="0"/>
          </a:p>
        </p:txBody>
      </p:sp>
    </p:spTree>
    <p:extLst>
      <p:ext uri="{BB962C8B-B14F-4D97-AF65-F5344CB8AC3E}">
        <p14:creationId xmlns:p14="http://schemas.microsoft.com/office/powerpoint/2010/main" val="312017061"/>
      </p:ext>
    </p:extLst>
  </p:cSld>
  <p:clrMapOvr>
    <a:masterClrMapping/>
  </p:clrMapOvr>
  <p:timing>
    <p:tnLst>
      <p:par>
        <p:cTn id="1" dur="indefinite" restart="never" nodeType="tmRoot"/>
      </p:par>
    </p:tnLst>
  </p:timing>
</p:sldLayout>
</file>

<file path=ppt/slideLayouts/slideLayout4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304800" y="1219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0" y="1219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4CF5312C-8747-4F3B-BF17-2BCC2CA352BE}"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442362765"/>
      </p:ext>
    </p:extLst>
  </p:cSld>
  <p:clrMapOvr>
    <a:masterClrMapping/>
  </p:clrMapOvr>
  <p:timing>
    <p:tnLst>
      <p:par>
        <p:cTn id="1" dur="indefinite" restart="never" nodeType="tmRoot"/>
      </p:par>
    </p:tnLst>
  </p:timing>
</p:sldLayout>
</file>

<file path=ppt/slideLayouts/slideLayout4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Rectangle 6"/>
          <p:cNvSpPr>
            <a:spLocks noGrp="1" noChangeArrowheads="1"/>
          </p:cNvSpPr>
          <p:nvPr>
            <p:ph type="sldNum" sz="quarter" idx="10"/>
          </p:nvPr>
        </p:nvSpPr>
        <p:spPr>
          <a:ln/>
        </p:spPr>
        <p:txBody>
          <a:bodyPr/>
          <a:lstStyle>
            <a:lvl1pPr>
              <a:defRPr/>
            </a:lvl1pPr>
          </a:lstStyle>
          <a:p>
            <a:pPr>
              <a:defRPr/>
            </a:pPr>
            <a:fld id="{F42DF3E2-0175-464B-95E4-5D6CFE698002}"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267242585"/>
      </p:ext>
    </p:extLst>
  </p:cSld>
  <p:clrMapOvr>
    <a:masterClrMapping/>
  </p:clrMapOvr>
  <p:timing>
    <p:tnLst>
      <p:par>
        <p:cTn id="1" dur="indefinite" restart="never" nodeType="tmRoot"/>
      </p:par>
    </p:tnLst>
  </p:timing>
</p:sldLayout>
</file>

<file path=ppt/slideLayouts/slideLayout4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US" dirty="0"/>
          </a:p>
        </p:txBody>
      </p:sp>
      <p:sp>
        <p:nvSpPr>
          <p:cNvPr id="4" name="Rectangle 6"/>
          <p:cNvSpPr>
            <a:spLocks noGrp="1" noChangeArrowheads="1"/>
          </p:cNvSpPr>
          <p:nvPr>
            <p:ph type="sldNum" sz="quarter" idx="10"/>
          </p:nvPr>
        </p:nvSpPr>
        <p:spPr>
          <a:ln/>
        </p:spPr>
        <p:txBody>
          <a:bodyPr/>
          <a:lstStyle>
            <a:lvl1pPr>
              <a:defRPr/>
            </a:lvl1pPr>
          </a:lstStyle>
          <a:p>
            <a:pPr>
              <a:defRPr/>
            </a:pPr>
            <a:fld id="{C7C8ACA3-9F92-4AD5-9E39-716CB6917A7B}"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525853684"/>
      </p:ext>
    </p:extLst>
  </p:cSld>
  <p:clrMapOvr>
    <a:masterClrMapping/>
  </p:clrMapOvr>
  <p:timing>
    <p:tnLst>
      <p:par>
        <p:cTn id="1" dur="indefinite" restart="never" nodeType="tmRoot"/>
      </p:par>
    </p:tnLst>
  </p:timing>
</p:sldLayout>
</file>

<file path=ppt/slideLayouts/slideLayout4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sz="2600"/>
            </a:lvl1pPr>
            <a:lvl2pPr>
              <a:defRPr sz="2400"/>
            </a:lvl2pPr>
            <a:lvl3pPr>
              <a:defRPr sz="2400"/>
            </a:lvl3pPr>
            <a:lvl4pPr>
              <a:defRPr sz="2000"/>
            </a:lvl4pPr>
            <a:lvl5pPr>
              <a:defRPr sz="2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6"/>
          <p:cNvSpPr>
            <a:spLocks noGrp="1" noChangeArrowheads="1"/>
          </p:cNvSpPr>
          <p:nvPr>
            <p:ph type="sldNum" sz="quarter" idx="10"/>
          </p:nvPr>
        </p:nvSpPr>
        <p:spPr>
          <a:ln/>
        </p:spPr>
        <p:txBody>
          <a:bodyPr/>
          <a:lstStyle>
            <a:lvl1pPr>
              <a:defRPr sz="1200"/>
            </a:lvl1pPr>
          </a:lstStyle>
          <a:p>
            <a:pPr>
              <a:defRPr/>
            </a:pPr>
            <a:fld id="{F2DF5F09-D78D-44DB-A338-E90D23C46220}" type="slidenum">
              <a:rPr lang="en-US" smtClean="0">
                <a:solidFill>
                  <a:srgbClr val="000000"/>
                </a:solidFill>
              </a:rPr>
              <a:pPr>
                <a:defRPr/>
              </a:pPr>
              <a:t>‹#›</a:t>
            </a:fld>
            <a:endParaRPr lang="en-US" dirty="0">
              <a:solidFill>
                <a:srgbClr val="000000"/>
              </a:solidFill>
            </a:endParaRPr>
          </a:p>
        </p:txBody>
      </p:sp>
      <p:sp>
        <p:nvSpPr>
          <p:cNvPr id="2" name="Title 1"/>
          <p:cNvSpPr>
            <a:spLocks noGrp="1"/>
          </p:cNvSpPr>
          <p:nvPr>
            <p:ph type="title"/>
          </p:nvPr>
        </p:nvSpPr>
        <p:spPr>
          <a:xfrm>
            <a:off x="228600" y="274638"/>
            <a:ext cx="7696200" cy="792162"/>
          </a:xfrm>
        </p:spPr>
        <p:txBody>
          <a:bodyPr/>
          <a:lstStyle/>
          <a:p>
            <a:r>
              <a:rPr lang="en-US" dirty="0" smtClean="0"/>
              <a:t>Click to edit Master title style</a:t>
            </a:r>
            <a:endParaRPr lang="en-US" dirty="0"/>
          </a:p>
        </p:txBody>
      </p:sp>
    </p:spTree>
    <p:extLst>
      <p:ext uri="{BB962C8B-B14F-4D97-AF65-F5344CB8AC3E}">
        <p14:creationId xmlns:p14="http://schemas.microsoft.com/office/powerpoint/2010/main" val="4232274750"/>
      </p:ext>
    </p:extLst>
  </p:cSld>
  <p:clrMapOvr>
    <a:masterClrMapping/>
  </p:clrMapOvr>
  <p:timing>
    <p:tnLst>
      <p:par>
        <p:cTn id="1" dur="indefinite" restart="never" nodeType="tmRoot"/>
      </p:par>
    </p:tnLst>
  </p:timing>
</p:sldLayout>
</file>

<file path=ppt/slideLayouts/slideLayout4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304800" y="1219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0" y="1219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4CF5312C-8747-4F3B-BF17-2BCC2CA352BE}"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698147776"/>
      </p:ext>
    </p:extLst>
  </p:cSld>
  <p:clrMapOvr>
    <a:masterClrMapping/>
  </p:clrMapOvr>
  <p:timing>
    <p:tnLst>
      <p:par>
        <p:cTn id="1" dur="indefinite" restart="never" nodeType="tmRoot"/>
      </p:par>
    </p:tnLst>
  </p:timing>
</p:sldLayout>
</file>

<file path=ppt/slideLayouts/slideLayout4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Rectangle 6"/>
          <p:cNvSpPr>
            <a:spLocks noGrp="1" noChangeArrowheads="1"/>
          </p:cNvSpPr>
          <p:nvPr>
            <p:ph type="sldNum" sz="quarter" idx="10"/>
          </p:nvPr>
        </p:nvSpPr>
        <p:spPr>
          <a:ln/>
        </p:spPr>
        <p:txBody>
          <a:bodyPr/>
          <a:lstStyle>
            <a:lvl1pPr>
              <a:defRPr/>
            </a:lvl1pPr>
          </a:lstStyle>
          <a:p>
            <a:pPr>
              <a:defRPr/>
            </a:pPr>
            <a:fld id="{F42DF3E2-0175-464B-95E4-5D6CFE698002}"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102810522"/>
      </p:ext>
    </p:extLst>
  </p:cSld>
  <p:clrMapOvr>
    <a:masterClrMapping/>
  </p:clrMapOvr>
  <p:timing>
    <p:tnLst>
      <p:par>
        <p:cTn id="1" dur="indefinite" restart="never" nodeType="tmRoot"/>
      </p:par>
    </p:tnLst>
  </p:timing>
</p:sldLayout>
</file>

<file path=ppt/slideLayouts/slideLayout4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US" dirty="0"/>
          </a:p>
        </p:txBody>
      </p:sp>
      <p:sp>
        <p:nvSpPr>
          <p:cNvPr id="4" name="Rectangle 6"/>
          <p:cNvSpPr>
            <a:spLocks noGrp="1" noChangeArrowheads="1"/>
          </p:cNvSpPr>
          <p:nvPr>
            <p:ph type="sldNum" sz="quarter" idx="10"/>
          </p:nvPr>
        </p:nvSpPr>
        <p:spPr>
          <a:ln/>
        </p:spPr>
        <p:txBody>
          <a:bodyPr/>
          <a:lstStyle>
            <a:lvl1pPr>
              <a:defRPr/>
            </a:lvl1pPr>
          </a:lstStyle>
          <a:p>
            <a:pPr>
              <a:defRPr/>
            </a:pPr>
            <a:fld id="{C7C8ACA3-9F92-4AD5-9E39-716CB6917A7B}"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487488798"/>
      </p:ext>
    </p:extLst>
  </p:cSld>
  <p:clrMapOvr>
    <a:masterClrMapping/>
  </p:clrMapOvr>
  <p:timing>
    <p:tnLst>
      <p:par>
        <p:cTn id="1" dur="indefinite" restart="never" nodeType="tmRoot"/>
      </p:par>
    </p:tnLst>
  </p:timing>
</p:sldLayout>
</file>

<file path=ppt/slideLayouts/slideLayout4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sz="2600"/>
            </a:lvl1pPr>
            <a:lvl2pPr>
              <a:defRPr sz="2400"/>
            </a:lvl2pPr>
            <a:lvl3pPr>
              <a:defRPr sz="2400"/>
            </a:lvl3pPr>
            <a:lvl4pPr>
              <a:defRPr sz="2000"/>
            </a:lvl4pPr>
            <a:lvl5pPr>
              <a:defRPr sz="2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6"/>
          <p:cNvSpPr>
            <a:spLocks noGrp="1" noChangeArrowheads="1"/>
          </p:cNvSpPr>
          <p:nvPr>
            <p:ph type="sldNum" sz="quarter" idx="10"/>
          </p:nvPr>
        </p:nvSpPr>
        <p:spPr>
          <a:ln/>
        </p:spPr>
        <p:txBody>
          <a:bodyPr/>
          <a:lstStyle>
            <a:lvl1pPr>
              <a:defRPr sz="1200"/>
            </a:lvl1pPr>
          </a:lstStyle>
          <a:p>
            <a:pPr>
              <a:defRPr/>
            </a:pPr>
            <a:fld id="{F2DF5F09-D78D-44DB-A338-E90D23C46220}" type="slidenum">
              <a:rPr lang="en-US" smtClean="0">
                <a:solidFill>
                  <a:srgbClr val="000000"/>
                </a:solidFill>
              </a:rPr>
              <a:pPr>
                <a:defRPr/>
              </a:pPr>
              <a:t>‹#›</a:t>
            </a:fld>
            <a:endParaRPr lang="en-US" dirty="0">
              <a:solidFill>
                <a:srgbClr val="000000"/>
              </a:solidFill>
            </a:endParaRPr>
          </a:p>
        </p:txBody>
      </p:sp>
      <p:sp>
        <p:nvSpPr>
          <p:cNvPr id="2" name="Title 1"/>
          <p:cNvSpPr>
            <a:spLocks noGrp="1"/>
          </p:cNvSpPr>
          <p:nvPr>
            <p:ph type="title"/>
          </p:nvPr>
        </p:nvSpPr>
        <p:spPr>
          <a:xfrm>
            <a:off x="228600" y="274638"/>
            <a:ext cx="7696200" cy="792162"/>
          </a:xfrm>
        </p:spPr>
        <p:txBody>
          <a:bodyPr/>
          <a:lstStyle/>
          <a:p>
            <a:r>
              <a:rPr lang="en-US" dirty="0" smtClean="0"/>
              <a:t>Click to edit Master title style</a:t>
            </a:r>
            <a:endParaRPr lang="en-US" dirty="0"/>
          </a:p>
        </p:txBody>
      </p:sp>
    </p:spTree>
    <p:extLst>
      <p:ext uri="{BB962C8B-B14F-4D97-AF65-F5344CB8AC3E}">
        <p14:creationId xmlns:p14="http://schemas.microsoft.com/office/powerpoint/2010/main" val="319423110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510406059"/>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304800" y="1219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0" y="1219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4CF5312C-8747-4F3B-BF17-2BCC2CA352BE}"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471595036"/>
      </p:ext>
    </p:extLst>
  </p:cSld>
  <p:clrMapOvr>
    <a:masterClrMapping/>
  </p:clrMapOvr>
  <p:timing>
    <p:tnLst>
      <p:par>
        <p:cTn id="1" dur="indefinite" restart="never" nodeType="tmRoot"/>
      </p:par>
    </p:tnLst>
  </p:timing>
</p:sldLayout>
</file>

<file path=ppt/slideLayouts/slideLayout5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Rectangle 6"/>
          <p:cNvSpPr>
            <a:spLocks noGrp="1" noChangeArrowheads="1"/>
          </p:cNvSpPr>
          <p:nvPr>
            <p:ph type="sldNum" sz="quarter" idx="10"/>
          </p:nvPr>
        </p:nvSpPr>
        <p:spPr>
          <a:ln/>
        </p:spPr>
        <p:txBody>
          <a:bodyPr/>
          <a:lstStyle>
            <a:lvl1pPr>
              <a:defRPr/>
            </a:lvl1pPr>
          </a:lstStyle>
          <a:p>
            <a:pPr>
              <a:defRPr/>
            </a:pPr>
            <a:fld id="{F42DF3E2-0175-464B-95E4-5D6CFE698002}"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40214967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1102704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5736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9125952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sz="1200"/>
            </a:lvl1pPr>
          </a:lstStyle>
          <a:p>
            <a:fld id="{21F466F9-1577-498D-9712-8A6605EE41BF}" type="slidenum">
              <a:rPr lang="en-US" smtClean="0"/>
              <a:pPr/>
              <a:t>‹#›</a:t>
            </a:fld>
            <a:endParaRPr lang="en-US" dirty="0"/>
          </a:p>
        </p:txBody>
      </p:sp>
    </p:spTree>
    <p:extLst>
      <p:ext uri="{BB962C8B-B14F-4D97-AF65-F5344CB8AC3E}">
        <p14:creationId xmlns:p14="http://schemas.microsoft.com/office/powerpoint/2010/main" val="27240295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2.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jpg"/></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6.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image" Target="../media/image3.png"/><Relationship Id="rId5" Type="http://schemas.openxmlformats.org/officeDocument/2006/relationships/theme" Target="../theme/theme3.xml"/><Relationship Id="rId4" Type="http://schemas.openxmlformats.org/officeDocument/2006/relationships/slideLayout" Target="../slideLayouts/slideLayout27.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image" Target="../media/image3.png"/><Relationship Id="rId5" Type="http://schemas.openxmlformats.org/officeDocument/2006/relationships/theme" Target="../theme/theme4.xml"/><Relationship Id="rId4" Type="http://schemas.openxmlformats.org/officeDocument/2006/relationships/slideLayout" Target="../slideLayouts/slideLayout31.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34.xml"/><Relationship Id="rId2" Type="http://schemas.openxmlformats.org/officeDocument/2006/relationships/slideLayout" Target="../slideLayouts/slideLayout33.xml"/><Relationship Id="rId1" Type="http://schemas.openxmlformats.org/officeDocument/2006/relationships/slideLayout" Target="../slideLayouts/slideLayout32.xml"/><Relationship Id="rId6" Type="http://schemas.openxmlformats.org/officeDocument/2006/relationships/image" Target="../media/image3.png"/><Relationship Id="rId5" Type="http://schemas.openxmlformats.org/officeDocument/2006/relationships/theme" Target="../theme/theme5.xml"/><Relationship Id="rId4" Type="http://schemas.openxmlformats.org/officeDocument/2006/relationships/slideLayout" Target="../slideLayouts/slideLayout35.xml"/></Relationships>
</file>

<file path=ppt/slideMasters/_rels/slideMaster6.xml.rels><?xml version="1.0" encoding="UTF-8" standalone="yes"?>
<Relationships xmlns="http://schemas.openxmlformats.org/package/2006/relationships"><Relationship Id="rId3" Type="http://schemas.openxmlformats.org/officeDocument/2006/relationships/slideLayout" Target="../slideLayouts/slideLayout38.xml"/><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image" Target="../media/image3.png"/><Relationship Id="rId5" Type="http://schemas.openxmlformats.org/officeDocument/2006/relationships/theme" Target="../theme/theme6.xml"/><Relationship Id="rId4" Type="http://schemas.openxmlformats.org/officeDocument/2006/relationships/slideLayout" Target="../slideLayouts/slideLayout39.xml"/></Relationships>
</file>

<file path=ppt/slideMasters/_rels/slideMaster7.xml.rels><?xml version="1.0" encoding="UTF-8" standalone="yes"?>
<Relationships xmlns="http://schemas.openxmlformats.org/package/2006/relationships"><Relationship Id="rId3" Type="http://schemas.openxmlformats.org/officeDocument/2006/relationships/slideLayout" Target="../slideLayouts/slideLayout42.xml"/><Relationship Id="rId2" Type="http://schemas.openxmlformats.org/officeDocument/2006/relationships/slideLayout" Target="../slideLayouts/slideLayout41.xml"/><Relationship Id="rId1" Type="http://schemas.openxmlformats.org/officeDocument/2006/relationships/slideLayout" Target="../slideLayouts/slideLayout40.xml"/><Relationship Id="rId6" Type="http://schemas.openxmlformats.org/officeDocument/2006/relationships/image" Target="../media/image3.png"/><Relationship Id="rId5" Type="http://schemas.openxmlformats.org/officeDocument/2006/relationships/theme" Target="../theme/theme7.xml"/><Relationship Id="rId4" Type="http://schemas.openxmlformats.org/officeDocument/2006/relationships/slideLayout" Target="../slideLayouts/slideLayout43.xml"/></Relationships>
</file>

<file path=ppt/slideMasters/_rels/slideMaster8.xml.rels><?xml version="1.0" encoding="UTF-8" standalone="yes"?>
<Relationships xmlns="http://schemas.openxmlformats.org/package/2006/relationships"><Relationship Id="rId3" Type="http://schemas.openxmlformats.org/officeDocument/2006/relationships/slideLayout" Target="../slideLayouts/slideLayout46.xml"/><Relationship Id="rId2" Type="http://schemas.openxmlformats.org/officeDocument/2006/relationships/slideLayout" Target="../slideLayouts/slideLayout45.xml"/><Relationship Id="rId1" Type="http://schemas.openxmlformats.org/officeDocument/2006/relationships/slideLayout" Target="../slideLayouts/slideLayout44.xml"/><Relationship Id="rId6" Type="http://schemas.openxmlformats.org/officeDocument/2006/relationships/image" Target="../media/image3.png"/><Relationship Id="rId5" Type="http://schemas.openxmlformats.org/officeDocument/2006/relationships/theme" Target="../theme/theme8.xml"/><Relationship Id="rId4" Type="http://schemas.openxmlformats.org/officeDocument/2006/relationships/slideLayout" Target="../slideLayouts/slideLayout47.xml"/></Relationships>
</file>

<file path=ppt/slideMasters/_rels/slideMaster9.xml.rels><?xml version="1.0" encoding="UTF-8" standalone="yes"?>
<Relationships xmlns="http://schemas.openxmlformats.org/package/2006/relationships"><Relationship Id="rId3" Type="http://schemas.openxmlformats.org/officeDocument/2006/relationships/slideLayout" Target="../slideLayouts/slideLayout50.xml"/><Relationship Id="rId2" Type="http://schemas.openxmlformats.org/officeDocument/2006/relationships/slideLayout" Target="../slideLayouts/slideLayout49.xml"/><Relationship Id="rId1" Type="http://schemas.openxmlformats.org/officeDocument/2006/relationships/slideLayout" Target="../slideLayouts/slideLayout48.xml"/><Relationship Id="rId6" Type="http://schemas.openxmlformats.org/officeDocument/2006/relationships/image" Target="../media/image3.png"/><Relationship Id="rId5" Type="http://schemas.openxmlformats.org/officeDocument/2006/relationships/theme" Target="../theme/theme9.xml"/><Relationship Id="rId4" Type="http://schemas.openxmlformats.org/officeDocument/2006/relationships/slideLayout" Target="../slideLayouts/slideLayout5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274638"/>
            <a:ext cx="76962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219200"/>
            <a:ext cx="8153400" cy="464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6"/>
          <p:cNvSpPr>
            <a:spLocks noGrp="1" noChangeArrowheads="1"/>
          </p:cNvSpPr>
          <p:nvPr>
            <p:ph type="sldNum" sz="quarter" idx="4"/>
          </p:nvPr>
        </p:nvSpPr>
        <p:spPr bwMode="auto">
          <a:xfrm>
            <a:off x="6553200" y="6477000"/>
            <a:ext cx="23622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b="1">
                <a:solidFill>
                  <a:schemeClr val="bg1"/>
                </a:solidFill>
              </a:defRPr>
            </a:lvl1pPr>
          </a:lstStyle>
          <a:p>
            <a:fld id="{946C5288-9E79-4436-A925-C1D56EBA5A02}" type="slidenum">
              <a:rPr lang="en-US"/>
              <a:pPr/>
              <a:t>‹#›</a:t>
            </a:fld>
            <a:endParaRPr lang="en-US" dirty="0"/>
          </a:p>
        </p:txBody>
      </p:sp>
      <p:sp>
        <p:nvSpPr>
          <p:cNvPr id="2"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fld id="{0D777517-D118-49AF-82B7-874C6E4E8FD1}" type="slidenum">
              <a:rPr lang="en-US" sz="800" b="1"/>
              <a:pPr algn="r"/>
              <a:t>‹#›</a:t>
            </a:fld>
            <a:endParaRPr lang="en-US" sz="800" b="1" dirty="0"/>
          </a:p>
        </p:txBody>
      </p:sp>
      <p:pic>
        <p:nvPicPr>
          <p:cNvPr id="7" name="Picture 6"/>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76200" y="6132576"/>
            <a:ext cx="2833816" cy="524256"/>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rtl="0" fontAlgn="base">
        <a:spcBef>
          <a:spcPct val="0"/>
        </a:spcBef>
        <a:spcAft>
          <a:spcPct val="0"/>
        </a:spcAft>
        <a:defRPr sz="3200" b="1">
          <a:solidFill>
            <a:schemeClr val="accent2"/>
          </a:solidFill>
          <a:effectLst>
            <a:outerShdw blurRad="38100" dist="38100" dir="2700000" algn="tl">
              <a:srgbClr val="C0C0C0"/>
            </a:outerShdw>
          </a:effectLst>
          <a:latin typeface="+mj-lt"/>
          <a:ea typeface="+mj-ea"/>
          <a:cs typeface="+mj-cs"/>
        </a:defRPr>
      </a:lvl1pPr>
      <a:lvl2pPr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2pPr>
      <a:lvl3pPr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3pPr>
      <a:lvl4pPr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4pPr>
      <a:lvl5pPr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5pPr>
      <a:lvl6pPr marL="4572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6pPr>
      <a:lvl7pPr marL="9144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7pPr>
      <a:lvl8pPr marL="13716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8pPr>
      <a:lvl9pPr marL="18288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9pPr>
    </p:titleStyle>
    <p:bodyStyle>
      <a:lvl1pPr marL="342900" indent="-342900" algn="l" rtl="0" fontAlgn="base">
        <a:spcBef>
          <a:spcPct val="20000"/>
        </a:spcBef>
        <a:spcAft>
          <a:spcPct val="0"/>
        </a:spcAft>
        <a:buClr>
          <a:schemeClr val="accent2"/>
        </a:buClr>
        <a:buFont typeface="Tahoma" pitchFamily="34" charset="0"/>
        <a:buChar char="•"/>
        <a:defRPr sz="2800">
          <a:solidFill>
            <a:schemeClr val="tx1"/>
          </a:solidFill>
          <a:latin typeface="+mn-lt"/>
          <a:ea typeface="+mn-ea"/>
          <a:cs typeface="+mn-cs"/>
        </a:defRPr>
      </a:lvl1pPr>
      <a:lvl2pPr marL="742950" indent="-285750" algn="l" rtl="0" fontAlgn="base">
        <a:spcBef>
          <a:spcPct val="20000"/>
        </a:spcBef>
        <a:spcAft>
          <a:spcPct val="0"/>
        </a:spcAft>
        <a:buFont typeface="Tahoma" pitchFamily="34" charset="0"/>
        <a:buChar char="•"/>
        <a:defRPr sz="2400">
          <a:solidFill>
            <a:schemeClr val="accent2"/>
          </a:solidFill>
          <a:latin typeface="+mn-lt"/>
        </a:defRPr>
      </a:lvl2pPr>
      <a:lvl3pPr marL="1143000" indent="-228600" algn="l" rtl="0" fontAlgn="base">
        <a:spcBef>
          <a:spcPct val="20000"/>
        </a:spcBef>
        <a:spcAft>
          <a:spcPct val="0"/>
        </a:spcAft>
        <a:buFont typeface="Tahoma" pitchFamily="34" charset="0"/>
        <a:buChar char="•"/>
        <a:defRPr sz="2400">
          <a:solidFill>
            <a:schemeClr val="accent2"/>
          </a:solidFill>
          <a:latin typeface="+mn-lt"/>
        </a:defRPr>
      </a:lvl3pPr>
      <a:lvl4pPr marL="1600200" indent="-228600" algn="l" rtl="0" fontAlgn="base">
        <a:spcBef>
          <a:spcPct val="20000"/>
        </a:spcBef>
        <a:spcAft>
          <a:spcPct val="0"/>
        </a:spcAft>
        <a:buFont typeface="Tahoma" pitchFamily="34" charset="0"/>
        <a:buChar char="•"/>
        <a:defRPr sz="2000">
          <a:solidFill>
            <a:schemeClr val="accent2"/>
          </a:solidFill>
          <a:latin typeface="+mn-lt"/>
        </a:defRPr>
      </a:lvl4pPr>
      <a:lvl5pPr marL="2057400" indent="-228600" algn="l" rtl="0" fontAlgn="base">
        <a:spcBef>
          <a:spcPct val="20000"/>
        </a:spcBef>
        <a:spcAft>
          <a:spcPct val="0"/>
        </a:spcAft>
        <a:buFont typeface="Tahoma" pitchFamily="34" charset="0"/>
        <a:buChar char="•"/>
        <a:defRPr sz="2000">
          <a:solidFill>
            <a:schemeClr val="accent2"/>
          </a:solidFill>
          <a:latin typeface="+mn-lt"/>
        </a:defRPr>
      </a:lvl5pPr>
      <a:lvl6pPr marL="2514600" indent="-228600" algn="l" rtl="0" fontAlgn="base">
        <a:spcBef>
          <a:spcPct val="20000"/>
        </a:spcBef>
        <a:spcAft>
          <a:spcPct val="0"/>
        </a:spcAft>
        <a:buFont typeface="Tahoma" pitchFamily="34" charset="0"/>
        <a:buChar char="•"/>
        <a:defRPr sz="2000">
          <a:solidFill>
            <a:schemeClr val="accent2"/>
          </a:solidFill>
          <a:latin typeface="+mn-lt"/>
        </a:defRPr>
      </a:lvl6pPr>
      <a:lvl7pPr marL="2971800" indent="-228600" algn="l" rtl="0" fontAlgn="base">
        <a:spcBef>
          <a:spcPct val="20000"/>
        </a:spcBef>
        <a:spcAft>
          <a:spcPct val="0"/>
        </a:spcAft>
        <a:buFont typeface="Tahoma" pitchFamily="34" charset="0"/>
        <a:buChar char="•"/>
        <a:defRPr sz="2000">
          <a:solidFill>
            <a:schemeClr val="accent2"/>
          </a:solidFill>
          <a:latin typeface="+mn-lt"/>
        </a:defRPr>
      </a:lvl7pPr>
      <a:lvl8pPr marL="3429000" indent="-228600" algn="l" rtl="0" fontAlgn="base">
        <a:spcBef>
          <a:spcPct val="20000"/>
        </a:spcBef>
        <a:spcAft>
          <a:spcPct val="0"/>
        </a:spcAft>
        <a:buFont typeface="Tahoma" pitchFamily="34" charset="0"/>
        <a:buChar char="•"/>
        <a:defRPr sz="2000">
          <a:solidFill>
            <a:schemeClr val="accent2"/>
          </a:solidFill>
          <a:latin typeface="+mn-lt"/>
        </a:defRPr>
      </a:lvl8pPr>
      <a:lvl9pPr marL="3886200" indent="-228600" algn="l" rtl="0" fontAlgn="base">
        <a:spcBef>
          <a:spcPct val="20000"/>
        </a:spcBef>
        <a:spcAft>
          <a:spcPct val="0"/>
        </a:spcAft>
        <a:buFont typeface="Tahoma" pitchFamily="34" charset="0"/>
        <a:buChar char="•"/>
        <a:defRPr sz="2000">
          <a:solidFill>
            <a:schemeClr val="accent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350838"/>
            <a:ext cx="7696200" cy="792162"/>
          </a:xfrm>
          <a:prstGeom prst="rect">
            <a:avLst/>
          </a:prstGeom>
          <a:noFill/>
          <a:ln>
            <a:noFill/>
          </a:ln>
          <a:effectLst/>
          <a:extLst/>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304800" y="1447800"/>
            <a:ext cx="8610600" cy="46847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9" name="Rectangle 6"/>
          <p:cNvSpPr>
            <a:spLocks noChangeArrowheads="1"/>
          </p:cNvSpPr>
          <p:nvPr/>
        </p:nvSpPr>
        <p:spPr bwMode="auto">
          <a:xfrm>
            <a:off x="8229600" y="6477000"/>
            <a:ext cx="6858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fld id="{D706735D-18BF-437F-AFA1-F1906D00FFB5}" type="slidenum">
              <a:rPr lang="en-US" sz="1200" b="1" smtClean="0">
                <a:solidFill>
                  <a:srgbClr val="000000"/>
                </a:solidFill>
                <a:ea typeface="ＭＳ Ｐゴシック" pitchFamily="-1" charset="-128"/>
              </a:rPr>
              <a:pPr algn="r"/>
              <a:t>‹#›</a:t>
            </a:fld>
            <a:endParaRPr lang="en-US" sz="1200" b="1" dirty="0">
              <a:solidFill>
                <a:srgbClr val="000000"/>
              </a:solidFill>
              <a:ea typeface="ＭＳ Ｐゴシック" pitchFamily="-1" charset="-128"/>
            </a:endParaRPr>
          </a:p>
        </p:txBody>
      </p:sp>
      <p:pic>
        <p:nvPicPr>
          <p:cNvPr id="8" name="Picture 7"/>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76200" y="6248400"/>
            <a:ext cx="2833816" cy="524256"/>
          </a:xfrm>
          <a:prstGeom prst="rect">
            <a:avLst/>
          </a:prstGeom>
        </p:spPr>
      </p:pic>
      <p:pic>
        <p:nvPicPr>
          <p:cNvPr id="6" name="Picture 5" descr="ilru_new_logo"/>
          <p:cNvPicPr>
            <a:picLocks noChangeAspect="1" noChangeArrowheads="1"/>
          </p:cNvPicPr>
          <p:nvPr userDrawn="1"/>
        </p:nvPicPr>
        <p:blipFill>
          <a:blip r:embed="rId15" cstate="print">
            <a:extLst>
              <a:ext uri="{28A0092B-C50C-407E-A947-70E740481C1C}">
                <a14:useLocalDpi xmlns:a14="http://schemas.microsoft.com/office/drawing/2010/main" val="0"/>
              </a:ext>
            </a:extLst>
          </a:blip>
          <a:srcRect/>
          <a:stretch>
            <a:fillRect/>
          </a:stretch>
        </p:blipFill>
        <p:spPr bwMode="auto">
          <a:xfrm>
            <a:off x="7924800" y="152400"/>
            <a:ext cx="990600"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0732592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mj-lt"/>
          <a:ea typeface="ＭＳ Ｐゴシック" pitchFamily="-65" charset="-128"/>
          <a:cs typeface="ＭＳ Ｐゴシック" pitchFamily="-65" charset="-128"/>
        </a:defRPr>
      </a:lvl1pPr>
      <a:lvl2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ea typeface="ＭＳ Ｐゴシック" pitchFamily="-65" charset="-128"/>
          <a:cs typeface="ＭＳ Ｐゴシック" pitchFamily="-65" charset="-128"/>
        </a:defRPr>
      </a:lvl2pPr>
      <a:lvl3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ea typeface="ＭＳ Ｐゴシック" pitchFamily="-65" charset="-128"/>
          <a:cs typeface="ＭＳ Ｐゴシック" pitchFamily="-65" charset="-128"/>
        </a:defRPr>
      </a:lvl3pPr>
      <a:lvl4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ea typeface="ＭＳ Ｐゴシック" pitchFamily="-65" charset="-128"/>
          <a:cs typeface="ＭＳ Ｐゴシック" pitchFamily="-65" charset="-128"/>
        </a:defRPr>
      </a:lvl4pPr>
      <a:lvl5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ea typeface="ＭＳ Ｐゴシック" pitchFamily="-65" charset="-128"/>
          <a:cs typeface="ＭＳ Ｐゴシック" pitchFamily="-65" charset="-128"/>
        </a:defRPr>
      </a:lvl5pPr>
      <a:lvl6pPr marL="4572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6pPr>
      <a:lvl7pPr marL="9144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7pPr>
      <a:lvl8pPr marL="13716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8pPr>
      <a:lvl9pPr marL="18288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400">
          <a:solidFill>
            <a:schemeClr val="tx1"/>
          </a:solidFill>
          <a:latin typeface="+mn-lt"/>
          <a:ea typeface="ＭＳ Ｐゴシック" pitchFamily="-65" charset="-128"/>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pitchFamily="-65" charset="-128"/>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pitchFamily="-65" charset="-128"/>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pitchFamily="-65" charset="-128"/>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274638"/>
            <a:ext cx="8458200" cy="7921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304800" y="1219200"/>
            <a:ext cx="8610600" cy="5029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6"/>
          <p:cNvSpPr>
            <a:spLocks noGrp="1" noChangeArrowheads="1"/>
          </p:cNvSpPr>
          <p:nvPr>
            <p:ph type="sldNum" sz="quarter" idx="4"/>
          </p:nvPr>
        </p:nvSpPr>
        <p:spPr bwMode="auto">
          <a:xfrm>
            <a:off x="6553200" y="6384925"/>
            <a:ext cx="23622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a:latin typeface="Arial" charset="0"/>
                <a:cs typeface="+mn-cs"/>
              </a:defRPr>
            </a:lvl1pPr>
          </a:lstStyle>
          <a:p>
            <a:pPr>
              <a:defRPr/>
            </a:pPr>
            <a:fld id="{124CDB12-2334-4149-9ED6-145DE69D84D2}" type="slidenum">
              <a:rPr lang="en-US" smtClean="0">
                <a:solidFill>
                  <a:srgbClr val="000000"/>
                </a:solidFill>
              </a:rPr>
              <a:pPr>
                <a:defRPr/>
              </a:pPr>
              <a:t>‹#›</a:t>
            </a:fld>
            <a:endParaRPr lang="en-US" dirty="0">
              <a:solidFill>
                <a:srgbClr val="000000"/>
              </a:solidFill>
            </a:endParaRPr>
          </a:p>
        </p:txBody>
      </p:sp>
      <p:sp>
        <p:nvSpPr>
          <p:cNvPr id="2" name="Rectangle 9"/>
          <p:cNvSpPr>
            <a:spLocks noChangeArrowheads="1"/>
          </p:cNvSpPr>
          <p:nvPr userDrawn="1"/>
        </p:nvSpPr>
        <p:spPr bwMode="auto">
          <a:xfrm>
            <a:off x="228600" y="6373813"/>
            <a:ext cx="4572000" cy="214312"/>
          </a:xfrm>
          <a:prstGeom prst="rect">
            <a:avLst/>
          </a:prstGeom>
          <a:noFill/>
          <a:ln>
            <a:noFill/>
          </a:ln>
          <a:extLst/>
        </p:spPr>
        <p:txBody>
          <a:bodyPr>
            <a:spAutoFit/>
          </a:bodyPr>
          <a:lstStyle/>
          <a:p>
            <a:pPr>
              <a:defRPr/>
            </a:pPr>
            <a:r>
              <a:rPr lang="en-US" sz="800" b="1" dirty="0" smtClean="0">
                <a:solidFill>
                  <a:srgbClr val="000000"/>
                </a:solidFill>
                <a:latin typeface="Arial" pitchFamily="34" charset="0"/>
                <a:cs typeface="Arial" charset="0"/>
              </a:rPr>
              <a:t>CIL-NET</a:t>
            </a:r>
            <a:r>
              <a:rPr lang="en-US" sz="800" b="1" dirty="0">
                <a:solidFill>
                  <a:srgbClr val="000000"/>
                </a:solidFill>
                <a:latin typeface="Arial" pitchFamily="34" charset="0"/>
                <a:cs typeface="Arial" charset="0"/>
              </a:rPr>
              <a:t>, a project of ILRU – Independent Living Research Utilization</a:t>
            </a:r>
          </a:p>
        </p:txBody>
      </p:sp>
      <p:pic>
        <p:nvPicPr>
          <p:cNvPr id="7" name="Picture 6" descr="ILRU logo - ilru red block letters with blue &quot;eyebrow&quot; over it"/>
          <p:cNvPicPr>
            <a:picLocks noChangeAspect="1"/>
          </p:cNvPicPr>
          <p:nvPr userDrawn="1"/>
        </p:nvPicPr>
        <p:blipFill>
          <a:blip r:embed="rId6" cstate="print"/>
          <a:stretch>
            <a:fillRect/>
          </a:stretch>
        </p:blipFill>
        <p:spPr>
          <a:xfrm>
            <a:off x="8229600" y="76200"/>
            <a:ext cx="838200" cy="401320"/>
          </a:xfrm>
          <a:prstGeom prst="rect">
            <a:avLst/>
          </a:prstGeom>
        </p:spPr>
      </p:pic>
    </p:spTree>
    <p:extLst>
      <p:ext uri="{BB962C8B-B14F-4D97-AF65-F5344CB8AC3E}">
        <p14:creationId xmlns:p14="http://schemas.microsoft.com/office/powerpoint/2010/main" val="823112416"/>
      </p:ext>
    </p:extLst>
  </p:cSld>
  <p:clrMap bg1="lt1" tx1="dk1" bg2="lt2" tx2="dk2" accent1="accent1" accent2="accent2" accent3="accent3" accent4="accent4" accent5="accent5" accent6="accent6" hlink="hlink" folHlink="folHlink"/>
  <p:sldLayoutIdLst>
    <p:sldLayoutId id="2147483869" r:id="rId1"/>
    <p:sldLayoutId id="2147483870" r:id="rId2"/>
    <p:sldLayoutId id="2147483871" r:id="rId3"/>
    <p:sldLayoutId id="2147483872" r:id="rId4"/>
  </p:sldLayoutIdLst>
  <p:timing>
    <p:tnLst>
      <p:par>
        <p:cTn id="1" dur="indefinite" restart="never" nodeType="tmRoot"/>
      </p:par>
    </p:tnLst>
  </p:timing>
  <p:hf hdr="0" ftr="0" dt="0"/>
  <p:txStyles>
    <p:titleStyle>
      <a:lvl1pPr algn="l" rtl="0" eaLnBrk="0" fontAlgn="base" hangingPunct="0">
        <a:spcBef>
          <a:spcPct val="0"/>
        </a:spcBef>
        <a:spcAft>
          <a:spcPct val="0"/>
        </a:spcAft>
        <a:defRPr sz="2800" b="1">
          <a:solidFill>
            <a:schemeClr val="accent2"/>
          </a:solidFill>
          <a:latin typeface="+mj-lt"/>
          <a:ea typeface="+mj-ea"/>
          <a:cs typeface="+mj-cs"/>
        </a:defRPr>
      </a:lvl1pPr>
      <a:lvl2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2pPr>
      <a:lvl3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3pPr>
      <a:lvl4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4pPr>
      <a:lvl5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5pPr>
      <a:lvl6pPr marL="4572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6pPr>
      <a:lvl7pPr marL="9144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7pPr>
      <a:lvl8pPr marL="13716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8pPr>
      <a:lvl9pPr marL="18288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274638"/>
            <a:ext cx="8458200" cy="7921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304800" y="1219200"/>
            <a:ext cx="8610600" cy="5029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6"/>
          <p:cNvSpPr>
            <a:spLocks noGrp="1" noChangeArrowheads="1"/>
          </p:cNvSpPr>
          <p:nvPr>
            <p:ph type="sldNum" sz="quarter" idx="4"/>
          </p:nvPr>
        </p:nvSpPr>
        <p:spPr bwMode="auto">
          <a:xfrm>
            <a:off x="6553200" y="6384925"/>
            <a:ext cx="23622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a:latin typeface="Arial" charset="0"/>
                <a:cs typeface="+mn-cs"/>
              </a:defRPr>
            </a:lvl1pPr>
          </a:lstStyle>
          <a:p>
            <a:pPr>
              <a:defRPr/>
            </a:pPr>
            <a:fld id="{124CDB12-2334-4149-9ED6-145DE69D84D2}" type="slidenum">
              <a:rPr lang="en-US" smtClean="0">
                <a:solidFill>
                  <a:srgbClr val="000000"/>
                </a:solidFill>
              </a:rPr>
              <a:pPr>
                <a:defRPr/>
              </a:pPr>
              <a:t>‹#›</a:t>
            </a:fld>
            <a:endParaRPr lang="en-US" dirty="0">
              <a:solidFill>
                <a:srgbClr val="000000"/>
              </a:solidFill>
            </a:endParaRPr>
          </a:p>
        </p:txBody>
      </p:sp>
      <p:sp>
        <p:nvSpPr>
          <p:cNvPr id="2" name="Rectangle 9"/>
          <p:cNvSpPr>
            <a:spLocks noChangeArrowheads="1"/>
          </p:cNvSpPr>
          <p:nvPr userDrawn="1"/>
        </p:nvSpPr>
        <p:spPr bwMode="auto">
          <a:xfrm>
            <a:off x="228600" y="6373813"/>
            <a:ext cx="4572000" cy="214312"/>
          </a:xfrm>
          <a:prstGeom prst="rect">
            <a:avLst/>
          </a:prstGeom>
          <a:noFill/>
          <a:ln>
            <a:noFill/>
          </a:ln>
          <a:extLst/>
        </p:spPr>
        <p:txBody>
          <a:bodyPr>
            <a:spAutoFit/>
          </a:bodyPr>
          <a:lstStyle/>
          <a:p>
            <a:pPr>
              <a:defRPr/>
            </a:pPr>
            <a:r>
              <a:rPr lang="en-US" sz="800" b="1" dirty="0" smtClean="0">
                <a:solidFill>
                  <a:srgbClr val="000000"/>
                </a:solidFill>
                <a:latin typeface="Arial" pitchFamily="34" charset="0"/>
                <a:cs typeface="Arial" charset="0"/>
              </a:rPr>
              <a:t>CIL-NET</a:t>
            </a:r>
            <a:r>
              <a:rPr lang="en-US" sz="800" b="1" dirty="0">
                <a:solidFill>
                  <a:srgbClr val="000000"/>
                </a:solidFill>
                <a:latin typeface="Arial" pitchFamily="34" charset="0"/>
                <a:cs typeface="Arial" charset="0"/>
              </a:rPr>
              <a:t>, a project of ILRU – Independent Living Research Utilization</a:t>
            </a:r>
          </a:p>
        </p:txBody>
      </p:sp>
      <p:pic>
        <p:nvPicPr>
          <p:cNvPr id="7" name="Picture 6" descr="ILRU logo - ilru red block letters with blue &quot;eyebrow&quot; over it"/>
          <p:cNvPicPr>
            <a:picLocks noChangeAspect="1"/>
          </p:cNvPicPr>
          <p:nvPr userDrawn="1"/>
        </p:nvPicPr>
        <p:blipFill>
          <a:blip r:embed="rId6" cstate="print"/>
          <a:stretch>
            <a:fillRect/>
          </a:stretch>
        </p:blipFill>
        <p:spPr>
          <a:xfrm>
            <a:off x="8229600" y="76200"/>
            <a:ext cx="838200" cy="401320"/>
          </a:xfrm>
          <a:prstGeom prst="rect">
            <a:avLst/>
          </a:prstGeom>
        </p:spPr>
      </p:pic>
    </p:spTree>
    <p:extLst>
      <p:ext uri="{BB962C8B-B14F-4D97-AF65-F5344CB8AC3E}">
        <p14:creationId xmlns:p14="http://schemas.microsoft.com/office/powerpoint/2010/main" val="4259428019"/>
      </p:ext>
    </p:extLst>
  </p:cSld>
  <p:clrMap bg1="lt1" tx1="dk1" bg2="lt2" tx2="dk2" accent1="accent1" accent2="accent2" accent3="accent3" accent4="accent4" accent5="accent5" accent6="accent6" hlink="hlink" folHlink="folHlink"/>
  <p:sldLayoutIdLst>
    <p:sldLayoutId id="2147483874" r:id="rId1"/>
    <p:sldLayoutId id="2147483875" r:id="rId2"/>
    <p:sldLayoutId id="2147483876" r:id="rId3"/>
    <p:sldLayoutId id="2147483877" r:id="rId4"/>
  </p:sldLayoutIdLst>
  <p:timing>
    <p:tnLst>
      <p:par>
        <p:cTn id="1" dur="indefinite" restart="never" nodeType="tmRoot"/>
      </p:par>
    </p:tnLst>
  </p:timing>
  <p:hf hdr="0" ftr="0" dt="0"/>
  <p:txStyles>
    <p:titleStyle>
      <a:lvl1pPr algn="l" rtl="0" eaLnBrk="0" fontAlgn="base" hangingPunct="0">
        <a:spcBef>
          <a:spcPct val="0"/>
        </a:spcBef>
        <a:spcAft>
          <a:spcPct val="0"/>
        </a:spcAft>
        <a:defRPr sz="2800" b="1">
          <a:solidFill>
            <a:schemeClr val="accent2"/>
          </a:solidFill>
          <a:latin typeface="+mj-lt"/>
          <a:ea typeface="+mj-ea"/>
          <a:cs typeface="+mj-cs"/>
        </a:defRPr>
      </a:lvl1pPr>
      <a:lvl2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2pPr>
      <a:lvl3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3pPr>
      <a:lvl4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4pPr>
      <a:lvl5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5pPr>
      <a:lvl6pPr marL="4572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6pPr>
      <a:lvl7pPr marL="9144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7pPr>
      <a:lvl8pPr marL="13716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8pPr>
      <a:lvl9pPr marL="18288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274638"/>
            <a:ext cx="8458200" cy="7921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304800" y="1219200"/>
            <a:ext cx="8610600" cy="5029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6"/>
          <p:cNvSpPr>
            <a:spLocks noGrp="1" noChangeArrowheads="1"/>
          </p:cNvSpPr>
          <p:nvPr>
            <p:ph type="sldNum" sz="quarter" idx="4"/>
          </p:nvPr>
        </p:nvSpPr>
        <p:spPr bwMode="auto">
          <a:xfrm>
            <a:off x="6553200" y="6384925"/>
            <a:ext cx="23622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a:latin typeface="Arial" charset="0"/>
                <a:cs typeface="+mn-cs"/>
              </a:defRPr>
            </a:lvl1pPr>
          </a:lstStyle>
          <a:p>
            <a:pPr>
              <a:defRPr/>
            </a:pPr>
            <a:fld id="{124CDB12-2334-4149-9ED6-145DE69D84D2}" type="slidenum">
              <a:rPr lang="en-US" smtClean="0">
                <a:solidFill>
                  <a:srgbClr val="000000"/>
                </a:solidFill>
              </a:rPr>
              <a:pPr>
                <a:defRPr/>
              </a:pPr>
              <a:t>‹#›</a:t>
            </a:fld>
            <a:endParaRPr lang="en-US" dirty="0">
              <a:solidFill>
                <a:srgbClr val="000000"/>
              </a:solidFill>
            </a:endParaRPr>
          </a:p>
        </p:txBody>
      </p:sp>
      <p:sp>
        <p:nvSpPr>
          <p:cNvPr id="2" name="Rectangle 9"/>
          <p:cNvSpPr>
            <a:spLocks noChangeArrowheads="1"/>
          </p:cNvSpPr>
          <p:nvPr userDrawn="1"/>
        </p:nvSpPr>
        <p:spPr bwMode="auto">
          <a:xfrm>
            <a:off x="228600" y="6373813"/>
            <a:ext cx="4572000" cy="214312"/>
          </a:xfrm>
          <a:prstGeom prst="rect">
            <a:avLst/>
          </a:prstGeom>
          <a:noFill/>
          <a:ln>
            <a:noFill/>
          </a:ln>
          <a:extLst/>
        </p:spPr>
        <p:txBody>
          <a:bodyPr>
            <a:spAutoFit/>
          </a:bodyPr>
          <a:lstStyle/>
          <a:p>
            <a:pPr>
              <a:defRPr/>
            </a:pPr>
            <a:r>
              <a:rPr lang="en-US" sz="800" b="1" dirty="0" smtClean="0">
                <a:solidFill>
                  <a:srgbClr val="000000"/>
                </a:solidFill>
                <a:latin typeface="Arial" pitchFamily="34" charset="0"/>
                <a:cs typeface="Arial" charset="0"/>
              </a:rPr>
              <a:t>CIL-NET</a:t>
            </a:r>
            <a:r>
              <a:rPr lang="en-US" sz="800" b="1" dirty="0">
                <a:solidFill>
                  <a:srgbClr val="000000"/>
                </a:solidFill>
                <a:latin typeface="Arial" pitchFamily="34" charset="0"/>
                <a:cs typeface="Arial" charset="0"/>
              </a:rPr>
              <a:t>, a project of ILRU – Independent Living Research Utilization</a:t>
            </a:r>
          </a:p>
        </p:txBody>
      </p:sp>
      <p:pic>
        <p:nvPicPr>
          <p:cNvPr id="7" name="Picture 6" descr="ILRU logo - ilru red block letters with blue &quot;eyebrow&quot; over it"/>
          <p:cNvPicPr>
            <a:picLocks noChangeAspect="1"/>
          </p:cNvPicPr>
          <p:nvPr userDrawn="1"/>
        </p:nvPicPr>
        <p:blipFill>
          <a:blip r:embed="rId6" cstate="print"/>
          <a:stretch>
            <a:fillRect/>
          </a:stretch>
        </p:blipFill>
        <p:spPr>
          <a:xfrm>
            <a:off x="8229600" y="76200"/>
            <a:ext cx="838200" cy="401320"/>
          </a:xfrm>
          <a:prstGeom prst="rect">
            <a:avLst/>
          </a:prstGeom>
        </p:spPr>
      </p:pic>
    </p:spTree>
    <p:extLst>
      <p:ext uri="{BB962C8B-B14F-4D97-AF65-F5344CB8AC3E}">
        <p14:creationId xmlns:p14="http://schemas.microsoft.com/office/powerpoint/2010/main" val="1922286463"/>
      </p:ext>
    </p:extLst>
  </p:cSld>
  <p:clrMap bg1="lt1" tx1="dk1" bg2="lt2" tx2="dk2" accent1="accent1" accent2="accent2" accent3="accent3" accent4="accent4" accent5="accent5" accent6="accent6" hlink="hlink" folHlink="folHlink"/>
  <p:sldLayoutIdLst>
    <p:sldLayoutId id="2147483879" r:id="rId1"/>
    <p:sldLayoutId id="2147483880" r:id="rId2"/>
    <p:sldLayoutId id="2147483881" r:id="rId3"/>
    <p:sldLayoutId id="2147483882" r:id="rId4"/>
  </p:sldLayoutIdLst>
  <p:timing>
    <p:tnLst>
      <p:par>
        <p:cTn id="1" dur="indefinite" restart="never" nodeType="tmRoot"/>
      </p:par>
    </p:tnLst>
  </p:timing>
  <p:hf hdr="0" ftr="0" dt="0"/>
  <p:txStyles>
    <p:titleStyle>
      <a:lvl1pPr algn="l" rtl="0" eaLnBrk="0" fontAlgn="base" hangingPunct="0">
        <a:spcBef>
          <a:spcPct val="0"/>
        </a:spcBef>
        <a:spcAft>
          <a:spcPct val="0"/>
        </a:spcAft>
        <a:defRPr sz="2800" b="1">
          <a:solidFill>
            <a:schemeClr val="accent2"/>
          </a:solidFill>
          <a:latin typeface="+mj-lt"/>
          <a:ea typeface="+mj-ea"/>
          <a:cs typeface="+mj-cs"/>
        </a:defRPr>
      </a:lvl1pPr>
      <a:lvl2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2pPr>
      <a:lvl3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3pPr>
      <a:lvl4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4pPr>
      <a:lvl5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5pPr>
      <a:lvl6pPr marL="4572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6pPr>
      <a:lvl7pPr marL="9144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7pPr>
      <a:lvl8pPr marL="13716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8pPr>
      <a:lvl9pPr marL="18288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274638"/>
            <a:ext cx="8458200" cy="7921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304800" y="1219200"/>
            <a:ext cx="8610600" cy="5029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6"/>
          <p:cNvSpPr>
            <a:spLocks noGrp="1" noChangeArrowheads="1"/>
          </p:cNvSpPr>
          <p:nvPr>
            <p:ph type="sldNum" sz="quarter" idx="4"/>
          </p:nvPr>
        </p:nvSpPr>
        <p:spPr bwMode="auto">
          <a:xfrm>
            <a:off x="6553200" y="6384925"/>
            <a:ext cx="23622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a:latin typeface="Arial" charset="0"/>
                <a:cs typeface="+mn-cs"/>
              </a:defRPr>
            </a:lvl1pPr>
          </a:lstStyle>
          <a:p>
            <a:pPr>
              <a:defRPr/>
            </a:pPr>
            <a:fld id="{124CDB12-2334-4149-9ED6-145DE69D84D2}" type="slidenum">
              <a:rPr lang="en-US" smtClean="0">
                <a:solidFill>
                  <a:srgbClr val="000000"/>
                </a:solidFill>
              </a:rPr>
              <a:pPr>
                <a:defRPr/>
              </a:pPr>
              <a:t>‹#›</a:t>
            </a:fld>
            <a:endParaRPr lang="en-US" dirty="0">
              <a:solidFill>
                <a:srgbClr val="000000"/>
              </a:solidFill>
            </a:endParaRPr>
          </a:p>
        </p:txBody>
      </p:sp>
      <p:sp>
        <p:nvSpPr>
          <p:cNvPr id="2" name="Rectangle 9"/>
          <p:cNvSpPr>
            <a:spLocks noChangeArrowheads="1"/>
          </p:cNvSpPr>
          <p:nvPr userDrawn="1"/>
        </p:nvSpPr>
        <p:spPr bwMode="auto">
          <a:xfrm>
            <a:off x="228600" y="6373813"/>
            <a:ext cx="4572000" cy="214312"/>
          </a:xfrm>
          <a:prstGeom prst="rect">
            <a:avLst/>
          </a:prstGeom>
          <a:noFill/>
          <a:ln>
            <a:noFill/>
          </a:ln>
          <a:extLst/>
        </p:spPr>
        <p:txBody>
          <a:bodyPr>
            <a:spAutoFit/>
          </a:bodyPr>
          <a:lstStyle/>
          <a:p>
            <a:pPr>
              <a:defRPr/>
            </a:pPr>
            <a:r>
              <a:rPr lang="en-US" sz="800" b="1" dirty="0" smtClean="0">
                <a:solidFill>
                  <a:srgbClr val="000000"/>
                </a:solidFill>
                <a:latin typeface="Arial" pitchFamily="34" charset="0"/>
                <a:cs typeface="Arial" charset="0"/>
              </a:rPr>
              <a:t>CIL-NET</a:t>
            </a:r>
            <a:r>
              <a:rPr lang="en-US" sz="800" b="1" dirty="0">
                <a:solidFill>
                  <a:srgbClr val="000000"/>
                </a:solidFill>
                <a:latin typeface="Arial" pitchFamily="34" charset="0"/>
                <a:cs typeface="Arial" charset="0"/>
              </a:rPr>
              <a:t>, a project of ILRU – Independent Living Research Utilization</a:t>
            </a:r>
          </a:p>
        </p:txBody>
      </p:sp>
      <p:pic>
        <p:nvPicPr>
          <p:cNvPr id="7" name="Picture 6" descr="ILRU logo - ilru red block letters with blue &quot;eyebrow&quot; over it"/>
          <p:cNvPicPr>
            <a:picLocks noChangeAspect="1"/>
          </p:cNvPicPr>
          <p:nvPr userDrawn="1"/>
        </p:nvPicPr>
        <p:blipFill>
          <a:blip r:embed="rId6" cstate="print"/>
          <a:stretch>
            <a:fillRect/>
          </a:stretch>
        </p:blipFill>
        <p:spPr>
          <a:xfrm>
            <a:off x="8229600" y="76200"/>
            <a:ext cx="838200" cy="401320"/>
          </a:xfrm>
          <a:prstGeom prst="rect">
            <a:avLst/>
          </a:prstGeom>
        </p:spPr>
      </p:pic>
    </p:spTree>
    <p:extLst>
      <p:ext uri="{BB962C8B-B14F-4D97-AF65-F5344CB8AC3E}">
        <p14:creationId xmlns:p14="http://schemas.microsoft.com/office/powerpoint/2010/main" val="1442781378"/>
      </p:ext>
    </p:extLst>
  </p:cSld>
  <p:clrMap bg1="lt1" tx1="dk1" bg2="lt2" tx2="dk2" accent1="accent1" accent2="accent2" accent3="accent3" accent4="accent4" accent5="accent5" accent6="accent6" hlink="hlink" folHlink="folHlink"/>
  <p:sldLayoutIdLst>
    <p:sldLayoutId id="2147483884" r:id="rId1"/>
    <p:sldLayoutId id="2147483885" r:id="rId2"/>
    <p:sldLayoutId id="2147483886" r:id="rId3"/>
    <p:sldLayoutId id="2147483887" r:id="rId4"/>
  </p:sldLayoutIdLst>
  <p:timing>
    <p:tnLst>
      <p:par>
        <p:cTn id="1" dur="indefinite" restart="never" nodeType="tmRoot"/>
      </p:par>
    </p:tnLst>
  </p:timing>
  <p:hf hdr="0" ftr="0" dt="0"/>
  <p:txStyles>
    <p:titleStyle>
      <a:lvl1pPr algn="l" rtl="0" eaLnBrk="0" fontAlgn="base" hangingPunct="0">
        <a:spcBef>
          <a:spcPct val="0"/>
        </a:spcBef>
        <a:spcAft>
          <a:spcPct val="0"/>
        </a:spcAft>
        <a:defRPr sz="2800" b="1">
          <a:solidFill>
            <a:schemeClr val="accent2"/>
          </a:solidFill>
          <a:latin typeface="+mj-lt"/>
          <a:ea typeface="+mj-ea"/>
          <a:cs typeface="+mj-cs"/>
        </a:defRPr>
      </a:lvl1pPr>
      <a:lvl2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2pPr>
      <a:lvl3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3pPr>
      <a:lvl4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4pPr>
      <a:lvl5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5pPr>
      <a:lvl6pPr marL="4572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6pPr>
      <a:lvl7pPr marL="9144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7pPr>
      <a:lvl8pPr marL="13716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8pPr>
      <a:lvl9pPr marL="18288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274638"/>
            <a:ext cx="8458200" cy="7921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304800" y="1219200"/>
            <a:ext cx="8610600" cy="5029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6"/>
          <p:cNvSpPr>
            <a:spLocks noGrp="1" noChangeArrowheads="1"/>
          </p:cNvSpPr>
          <p:nvPr>
            <p:ph type="sldNum" sz="quarter" idx="4"/>
          </p:nvPr>
        </p:nvSpPr>
        <p:spPr bwMode="auto">
          <a:xfrm>
            <a:off x="6553200" y="6384925"/>
            <a:ext cx="23622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a:latin typeface="Arial" charset="0"/>
                <a:cs typeface="+mn-cs"/>
              </a:defRPr>
            </a:lvl1pPr>
          </a:lstStyle>
          <a:p>
            <a:pPr>
              <a:defRPr/>
            </a:pPr>
            <a:fld id="{124CDB12-2334-4149-9ED6-145DE69D84D2}" type="slidenum">
              <a:rPr lang="en-US" smtClean="0">
                <a:solidFill>
                  <a:srgbClr val="000000"/>
                </a:solidFill>
              </a:rPr>
              <a:pPr>
                <a:defRPr/>
              </a:pPr>
              <a:t>‹#›</a:t>
            </a:fld>
            <a:endParaRPr lang="en-US" dirty="0">
              <a:solidFill>
                <a:srgbClr val="000000"/>
              </a:solidFill>
            </a:endParaRPr>
          </a:p>
        </p:txBody>
      </p:sp>
      <p:sp>
        <p:nvSpPr>
          <p:cNvPr id="2" name="Rectangle 9"/>
          <p:cNvSpPr>
            <a:spLocks noChangeArrowheads="1"/>
          </p:cNvSpPr>
          <p:nvPr userDrawn="1"/>
        </p:nvSpPr>
        <p:spPr bwMode="auto">
          <a:xfrm>
            <a:off x="228600" y="6373813"/>
            <a:ext cx="4572000" cy="214312"/>
          </a:xfrm>
          <a:prstGeom prst="rect">
            <a:avLst/>
          </a:prstGeom>
          <a:noFill/>
          <a:ln>
            <a:noFill/>
          </a:ln>
          <a:extLst/>
        </p:spPr>
        <p:txBody>
          <a:bodyPr>
            <a:spAutoFit/>
          </a:bodyPr>
          <a:lstStyle/>
          <a:p>
            <a:pPr>
              <a:defRPr/>
            </a:pPr>
            <a:r>
              <a:rPr lang="en-US" sz="800" b="1" dirty="0" smtClean="0">
                <a:solidFill>
                  <a:srgbClr val="000000"/>
                </a:solidFill>
                <a:latin typeface="Arial" pitchFamily="34" charset="0"/>
                <a:cs typeface="Arial" charset="0"/>
              </a:rPr>
              <a:t>CIL-NET</a:t>
            </a:r>
            <a:r>
              <a:rPr lang="en-US" sz="800" b="1" dirty="0">
                <a:solidFill>
                  <a:srgbClr val="000000"/>
                </a:solidFill>
                <a:latin typeface="Arial" pitchFamily="34" charset="0"/>
                <a:cs typeface="Arial" charset="0"/>
              </a:rPr>
              <a:t>, a project of ILRU – Independent Living Research Utilization</a:t>
            </a:r>
          </a:p>
        </p:txBody>
      </p:sp>
      <p:pic>
        <p:nvPicPr>
          <p:cNvPr id="7" name="Picture 6" descr="ILRU logo - ilru red block letters with blue &quot;eyebrow&quot; over it"/>
          <p:cNvPicPr>
            <a:picLocks noChangeAspect="1"/>
          </p:cNvPicPr>
          <p:nvPr userDrawn="1"/>
        </p:nvPicPr>
        <p:blipFill>
          <a:blip r:embed="rId6" cstate="print"/>
          <a:stretch>
            <a:fillRect/>
          </a:stretch>
        </p:blipFill>
        <p:spPr>
          <a:xfrm>
            <a:off x="8229600" y="76200"/>
            <a:ext cx="838200" cy="401320"/>
          </a:xfrm>
          <a:prstGeom prst="rect">
            <a:avLst/>
          </a:prstGeom>
        </p:spPr>
      </p:pic>
    </p:spTree>
    <p:extLst>
      <p:ext uri="{BB962C8B-B14F-4D97-AF65-F5344CB8AC3E}">
        <p14:creationId xmlns:p14="http://schemas.microsoft.com/office/powerpoint/2010/main" val="1396410163"/>
      </p:ext>
    </p:extLst>
  </p:cSld>
  <p:clrMap bg1="lt1" tx1="dk1" bg2="lt2" tx2="dk2" accent1="accent1" accent2="accent2" accent3="accent3" accent4="accent4" accent5="accent5" accent6="accent6" hlink="hlink" folHlink="folHlink"/>
  <p:sldLayoutIdLst>
    <p:sldLayoutId id="2147483889" r:id="rId1"/>
    <p:sldLayoutId id="2147483890" r:id="rId2"/>
    <p:sldLayoutId id="2147483891" r:id="rId3"/>
    <p:sldLayoutId id="2147483892" r:id="rId4"/>
  </p:sldLayoutIdLst>
  <p:timing>
    <p:tnLst>
      <p:par>
        <p:cTn id="1" dur="indefinite" restart="never" nodeType="tmRoot"/>
      </p:par>
    </p:tnLst>
  </p:timing>
  <p:hf hdr="0" ftr="0" dt="0"/>
  <p:txStyles>
    <p:titleStyle>
      <a:lvl1pPr algn="l" rtl="0" eaLnBrk="0" fontAlgn="base" hangingPunct="0">
        <a:spcBef>
          <a:spcPct val="0"/>
        </a:spcBef>
        <a:spcAft>
          <a:spcPct val="0"/>
        </a:spcAft>
        <a:defRPr sz="2800" b="1">
          <a:solidFill>
            <a:schemeClr val="accent2"/>
          </a:solidFill>
          <a:latin typeface="+mj-lt"/>
          <a:ea typeface="+mj-ea"/>
          <a:cs typeface="+mj-cs"/>
        </a:defRPr>
      </a:lvl1pPr>
      <a:lvl2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2pPr>
      <a:lvl3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3pPr>
      <a:lvl4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4pPr>
      <a:lvl5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5pPr>
      <a:lvl6pPr marL="4572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6pPr>
      <a:lvl7pPr marL="9144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7pPr>
      <a:lvl8pPr marL="13716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8pPr>
      <a:lvl9pPr marL="18288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274638"/>
            <a:ext cx="8458200" cy="7921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304800" y="1219200"/>
            <a:ext cx="8610600" cy="5029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6"/>
          <p:cNvSpPr>
            <a:spLocks noGrp="1" noChangeArrowheads="1"/>
          </p:cNvSpPr>
          <p:nvPr>
            <p:ph type="sldNum" sz="quarter" idx="4"/>
          </p:nvPr>
        </p:nvSpPr>
        <p:spPr bwMode="auto">
          <a:xfrm>
            <a:off x="6553200" y="6384925"/>
            <a:ext cx="23622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a:latin typeface="Arial" charset="0"/>
                <a:cs typeface="+mn-cs"/>
              </a:defRPr>
            </a:lvl1pPr>
          </a:lstStyle>
          <a:p>
            <a:pPr>
              <a:defRPr/>
            </a:pPr>
            <a:fld id="{124CDB12-2334-4149-9ED6-145DE69D84D2}" type="slidenum">
              <a:rPr lang="en-US" smtClean="0">
                <a:solidFill>
                  <a:srgbClr val="000000"/>
                </a:solidFill>
              </a:rPr>
              <a:pPr>
                <a:defRPr/>
              </a:pPr>
              <a:t>‹#›</a:t>
            </a:fld>
            <a:endParaRPr lang="en-US" dirty="0">
              <a:solidFill>
                <a:srgbClr val="000000"/>
              </a:solidFill>
            </a:endParaRPr>
          </a:p>
        </p:txBody>
      </p:sp>
      <p:sp>
        <p:nvSpPr>
          <p:cNvPr id="2" name="Rectangle 9"/>
          <p:cNvSpPr>
            <a:spLocks noChangeArrowheads="1"/>
          </p:cNvSpPr>
          <p:nvPr userDrawn="1"/>
        </p:nvSpPr>
        <p:spPr bwMode="auto">
          <a:xfrm>
            <a:off x="228600" y="6373813"/>
            <a:ext cx="4572000" cy="214312"/>
          </a:xfrm>
          <a:prstGeom prst="rect">
            <a:avLst/>
          </a:prstGeom>
          <a:noFill/>
          <a:ln>
            <a:noFill/>
          </a:ln>
          <a:extLst/>
        </p:spPr>
        <p:txBody>
          <a:bodyPr>
            <a:spAutoFit/>
          </a:bodyPr>
          <a:lstStyle/>
          <a:p>
            <a:pPr>
              <a:defRPr/>
            </a:pPr>
            <a:r>
              <a:rPr lang="en-US" sz="800" b="1" dirty="0" smtClean="0">
                <a:solidFill>
                  <a:srgbClr val="000000"/>
                </a:solidFill>
                <a:latin typeface="Arial" pitchFamily="34" charset="0"/>
                <a:cs typeface="Arial" charset="0"/>
              </a:rPr>
              <a:t>CIL-NET</a:t>
            </a:r>
            <a:r>
              <a:rPr lang="en-US" sz="800" b="1" dirty="0">
                <a:solidFill>
                  <a:srgbClr val="000000"/>
                </a:solidFill>
                <a:latin typeface="Arial" pitchFamily="34" charset="0"/>
                <a:cs typeface="Arial" charset="0"/>
              </a:rPr>
              <a:t>, a project of ILRU – Independent Living Research Utilization</a:t>
            </a:r>
          </a:p>
        </p:txBody>
      </p:sp>
      <p:pic>
        <p:nvPicPr>
          <p:cNvPr id="7" name="Picture 6" descr="ILRU logo - ilru red block letters with blue &quot;eyebrow&quot; over it"/>
          <p:cNvPicPr>
            <a:picLocks noChangeAspect="1"/>
          </p:cNvPicPr>
          <p:nvPr userDrawn="1"/>
        </p:nvPicPr>
        <p:blipFill>
          <a:blip r:embed="rId6" cstate="print"/>
          <a:stretch>
            <a:fillRect/>
          </a:stretch>
        </p:blipFill>
        <p:spPr>
          <a:xfrm>
            <a:off x="8229600" y="76200"/>
            <a:ext cx="838200" cy="401320"/>
          </a:xfrm>
          <a:prstGeom prst="rect">
            <a:avLst/>
          </a:prstGeom>
        </p:spPr>
      </p:pic>
    </p:spTree>
    <p:extLst>
      <p:ext uri="{BB962C8B-B14F-4D97-AF65-F5344CB8AC3E}">
        <p14:creationId xmlns:p14="http://schemas.microsoft.com/office/powerpoint/2010/main" val="2489649680"/>
      </p:ext>
    </p:extLst>
  </p:cSld>
  <p:clrMap bg1="lt1" tx1="dk1" bg2="lt2" tx2="dk2" accent1="accent1" accent2="accent2" accent3="accent3" accent4="accent4" accent5="accent5" accent6="accent6" hlink="hlink" folHlink="folHlink"/>
  <p:sldLayoutIdLst>
    <p:sldLayoutId id="2147483894" r:id="rId1"/>
    <p:sldLayoutId id="2147483895" r:id="rId2"/>
    <p:sldLayoutId id="2147483896" r:id="rId3"/>
    <p:sldLayoutId id="2147483897" r:id="rId4"/>
  </p:sldLayoutIdLst>
  <p:timing>
    <p:tnLst>
      <p:par>
        <p:cTn id="1" dur="indefinite" restart="never" nodeType="tmRoot"/>
      </p:par>
    </p:tnLst>
  </p:timing>
  <p:hf hdr="0" ftr="0" dt="0"/>
  <p:txStyles>
    <p:titleStyle>
      <a:lvl1pPr algn="l" rtl="0" eaLnBrk="0" fontAlgn="base" hangingPunct="0">
        <a:spcBef>
          <a:spcPct val="0"/>
        </a:spcBef>
        <a:spcAft>
          <a:spcPct val="0"/>
        </a:spcAft>
        <a:defRPr sz="2800" b="1">
          <a:solidFill>
            <a:schemeClr val="accent2"/>
          </a:solidFill>
          <a:latin typeface="+mj-lt"/>
          <a:ea typeface="+mj-ea"/>
          <a:cs typeface="+mj-cs"/>
        </a:defRPr>
      </a:lvl1pPr>
      <a:lvl2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2pPr>
      <a:lvl3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3pPr>
      <a:lvl4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4pPr>
      <a:lvl5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5pPr>
      <a:lvl6pPr marL="4572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6pPr>
      <a:lvl7pPr marL="9144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7pPr>
      <a:lvl8pPr marL="13716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8pPr>
      <a:lvl9pPr marL="18288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274638"/>
            <a:ext cx="8458200" cy="7921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304800" y="1219200"/>
            <a:ext cx="8610600" cy="5029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6"/>
          <p:cNvSpPr>
            <a:spLocks noGrp="1" noChangeArrowheads="1"/>
          </p:cNvSpPr>
          <p:nvPr>
            <p:ph type="sldNum" sz="quarter" idx="4"/>
          </p:nvPr>
        </p:nvSpPr>
        <p:spPr bwMode="auto">
          <a:xfrm>
            <a:off x="6553200" y="6384925"/>
            <a:ext cx="23622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a:latin typeface="Arial" charset="0"/>
                <a:cs typeface="+mn-cs"/>
              </a:defRPr>
            </a:lvl1pPr>
          </a:lstStyle>
          <a:p>
            <a:pPr>
              <a:defRPr/>
            </a:pPr>
            <a:fld id="{124CDB12-2334-4149-9ED6-145DE69D84D2}" type="slidenum">
              <a:rPr lang="en-US" smtClean="0">
                <a:solidFill>
                  <a:srgbClr val="000000"/>
                </a:solidFill>
              </a:rPr>
              <a:pPr>
                <a:defRPr/>
              </a:pPr>
              <a:t>‹#›</a:t>
            </a:fld>
            <a:endParaRPr lang="en-US" dirty="0">
              <a:solidFill>
                <a:srgbClr val="000000"/>
              </a:solidFill>
            </a:endParaRPr>
          </a:p>
        </p:txBody>
      </p:sp>
      <p:sp>
        <p:nvSpPr>
          <p:cNvPr id="2" name="Rectangle 9"/>
          <p:cNvSpPr>
            <a:spLocks noChangeArrowheads="1"/>
          </p:cNvSpPr>
          <p:nvPr userDrawn="1"/>
        </p:nvSpPr>
        <p:spPr bwMode="auto">
          <a:xfrm>
            <a:off x="228600" y="6373813"/>
            <a:ext cx="4572000" cy="214312"/>
          </a:xfrm>
          <a:prstGeom prst="rect">
            <a:avLst/>
          </a:prstGeom>
          <a:noFill/>
          <a:ln>
            <a:noFill/>
          </a:ln>
          <a:extLst/>
        </p:spPr>
        <p:txBody>
          <a:bodyPr>
            <a:spAutoFit/>
          </a:bodyPr>
          <a:lstStyle/>
          <a:p>
            <a:pPr>
              <a:defRPr/>
            </a:pPr>
            <a:r>
              <a:rPr lang="en-US" sz="800" b="1" dirty="0" smtClean="0">
                <a:solidFill>
                  <a:srgbClr val="000000"/>
                </a:solidFill>
                <a:latin typeface="Arial" pitchFamily="34" charset="0"/>
                <a:cs typeface="Arial" charset="0"/>
              </a:rPr>
              <a:t>CIL-NET</a:t>
            </a:r>
            <a:r>
              <a:rPr lang="en-US" sz="800" b="1" dirty="0">
                <a:solidFill>
                  <a:srgbClr val="000000"/>
                </a:solidFill>
                <a:latin typeface="Arial" pitchFamily="34" charset="0"/>
                <a:cs typeface="Arial" charset="0"/>
              </a:rPr>
              <a:t>, a project of ILRU – Independent Living Research Utilization</a:t>
            </a:r>
          </a:p>
        </p:txBody>
      </p:sp>
      <p:pic>
        <p:nvPicPr>
          <p:cNvPr id="7" name="Picture 6" descr="ILRU logo - ilru red block letters with blue &quot;eyebrow&quot; over it"/>
          <p:cNvPicPr>
            <a:picLocks noChangeAspect="1"/>
          </p:cNvPicPr>
          <p:nvPr userDrawn="1"/>
        </p:nvPicPr>
        <p:blipFill>
          <a:blip r:embed="rId6" cstate="print"/>
          <a:stretch>
            <a:fillRect/>
          </a:stretch>
        </p:blipFill>
        <p:spPr>
          <a:xfrm>
            <a:off x="8229600" y="76200"/>
            <a:ext cx="838200" cy="401320"/>
          </a:xfrm>
          <a:prstGeom prst="rect">
            <a:avLst/>
          </a:prstGeom>
        </p:spPr>
      </p:pic>
    </p:spTree>
    <p:extLst>
      <p:ext uri="{BB962C8B-B14F-4D97-AF65-F5344CB8AC3E}">
        <p14:creationId xmlns:p14="http://schemas.microsoft.com/office/powerpoint/2010/main" val="1595072237"/>
      </p:ext>
    </p:extLst>
  </p:cSld>
  <p:clrMap bg1="lt1" tx1="dk1" bg2="lt2" tx2="dk2" accent1="accent1" accent2="accent2" accent3="accent3" accent4="accent4" accent5="accent5" accent6="accent6" hlink="hlink" folHlink="folHlink"/>
  <p:sldLayoutIdLst>
    <p:sldLayoutId id="2147483899" r:id="rId1"/>
    <p:sldLayoutId id="2147483900" r:id="rId2"/>
    <p:sldLayoutId id="2147483901" r:id="rId3"/>
    <p:sldLayoutId id="2147483902" r:id="rId4"/>
  </p:sldLayoutIdLst>
  <p:timing>
    <p:tnLst>
      <p:par>
        <p:cTn id="1" dur="indefinite" restart="never" nodeType="tmRoot"/>
      </p:par>
    </p:tnLst>
  </p:timing>
  <p:hf hdr="0" ftr="0" dt="0"/>
  <p:txStyles>
    <p:titleStyle>
      <a:lvl1pPr algn="l" rtl="0" eaLnBrk="0" fontAlgn="base" hangingPunct="0">
        <a:spcBef>
          <a:spcPct val="0"/>
        </a:spcBef>
        <a:spcAft>
          <a:spcPct val="0"/>
        </a:spcAft>
        <a:defRPr sz="2800" b="1">
          <a:solidFill>
            <a:schemeClr val="accent2"/>
          </a:solidFill>
          <a:latin typeface="+mj-lt"/>
          <a:ea typeface="+mj-ea"/>
          <a:cs typeface="+mj-cs"/>
        </a:defRPr>
      </a:lvl1pPr>
      <a:lvl2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2pPr>
      <a:lvl3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3pPr>
      <a:lvl4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4pPr>
      <a:lvl5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5pPr>
      <a:lvl6pPr marL="4572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6pPr>
      <a:lvl7pPr marL="9144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7pPr>
      <a:lvl8pPr marL="13716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8pPr>
      <a:lvl9pPr marL="18288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0"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fld id="{7FD5A621-1AD0-47EF-BA17-073629B1A68C}" type="slidenum">
              <a:rPr lang="en-US" sz="1000" b="1"/>
              <a:pPr algn="r"/>
              <a:t>1</a:t>
            </a:fld>
            <a:endParaRPr lang="en-US" sz="1000" b="1" dirty="0"/>
          </a:p>
        </p:txBody>
      </p:sp>
      <p:pic>
        <p:nvPicPr>
          <p:cNvPr id="1026" name="Picture 2" descr="IL-NET Logo in blue block letters, with CIL-NET SILC-NET underneath in smaller red letters."/>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52246" y="392024"/>
            <a:ext cx="1581754" cy="862148"/>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0" y="1730375"/>
            <a:ext cx="9144000" cy="1470025"/>
          </a:xfrm>
        </p:spPr>
        <p:txBody>
          <a:bodyPr/>
          <a:lstStyle/>
          <a:p>
            <a:pPr algn="ctr">
              <a:spcBef>
                <a:spcPct val="20000"/>
              </a:spcBef>
            </a:pPr>
            <a:r>
              <a:rPr lang="en-US" sz="2400" dirty="0">
                <a:effectLst/>
              </a:rPr>
              <a:t>Financial Management: </a:t>
            </a:r>
            <a:r>
              <a:rPr lang="en-US" sz="2400" dirty="0" smtClean="0">
                <a:effectLst/>
              </a:rPr>
              <a:t/>
            </a:r>
            <a:br>
              <a:rPr lang="en-US" sz="2400" dirty="0" smtClean="0">
                <a:effectLst/>
              </a:rPr>
            </a:br>
            <a:r>
              <a:rPr lang="en-US" sz="2400" dirty="0" smtClean="0">
                <a:effectLst/>
              </a:rPr>
              <a:t>Workshop </a:t>
            </a:r>
            <a:r>
              <a:rPr lang="en-US" sz="2400" dirty="0">
                <a:effectLst/>
              </a:rPr>
              <a:t>for CILs…Regulations and </a:t>
            </a:r>
            <a:r>
              <a:rPr lang="en-US" sz="2400" dirty="0" smtClean="0">
                <a:effectLst/>
              </a:rPr>
              <a:t>Beyond</a:t>
            </a:r>
            <a:br>
              <a:rPr lang="en-US" sz="2400" dirty="0" smtClean="0">
                <a:effectLst/>
              </a:rPr>
            </a:br>
            <a:r>
              <a:rPr lang="en-US" sz="2400" dirty="0" smtClean="0">
                <a:effectLst/>
              </a:rPr>
              <a:t/>
            </a:r>
            <a:br>
              <a:rPr lang="en-US" sz="2400" dirty="0" smtClean="0">
                <a:effectLst/>
              </a:rPr>
            </a:br>
            <a:r>
              <a:rPr lang="en-US" sz="2000" dirty="0" smtClean="0">
                <a:solidFill>
                  <a:srgbClr val="333399"/>
                </a:solidFill>
                <a:effectLst/>
                <a:latin typeface="Arial Rounded MT Bold" pitchFamily="34" charset="0"/>
              </a:rPr>
              <a:t>Baltimore, </a:t>
            </a:r>
            <a:r>
              <a:rPr lang="en-US" sz="2000" dirty="0">
                <a:solidFill>
                  <a:srgbClr val="333399"/>
                </a:solidFill>
                <a:effectLst/>
                <a:latin typeface="Arial Rounded MT Bold" pitchFamily="34" charset="0"/>
              </a:rPr>
              <a:t>Maryland</a:t>
            </a:r>
            <a:br>
              <a:rPr lang="en-US" sz="2000" dirty="0">
                <a:solidFill>
                  <a:srgbClr val="333399"/>
                </a:solidFill>
                <a:effectLst/>
                <a:latin typeface="Arial Rounded MT Bold" pitchFamily="34" charset="0"/>
              </a:rPr>
            </a:br>
            <a:r>
              <a:rPr lang="en-US" sz="2000" dirty="0">
                <a:solidFill>
                  <a:srgbClr val="333399"/>
                </a:solidFill>
                <a:effectLst/>
                <a:latin typeface="Arial Rounded MT Bold" pitchFamily="34" charset="0"/>
              </a:rPr>
              <a:t>May 25-27, 2016</a:t>
            </a:r>
            <a:br>
              <a:rPr lang="en-US" sz="2000" dirty="0">
                <a:solidFill>
                  <a:srgbClr val="333399"/>
                </a:solidFill>
                <a:effectLst/>
                <a:latin typeface="Arial Rounded MT Bold" pitchFamily="34" charset="0"/>
              </a:rPr>
            </a:br>
            <a:r>
              <a:rPr lang="en-US" sz="2000" i="1" dirty="0">
                <a:solidFill>
                  <a:srgbClr val="333399"/>
                </a:solidFill>
                <a:effectLst/>
                <a:latin typeface="Arial Rounded MT Bold" pitchFamily="34" charset="0"/>
              </a:rPr>
              <a:t/>
            </a:r>
            <a:br>
              <a:rPr lang="en-US" sz="2000" i="1" dirty="0">
                <a:solidFill>
                  <a:srgbClr val="333399"/>
                </a:solidFill>
                <a:effectLst/>
                <a:latin typeface="Arial Rounded MT Bold" pitchFamily="34" charset="0"/>
              </a:rPr>
            </a:br>
            <a:endParaRPr lang="en-US" sz="2400" dirty="0">
              <a:effectLst/>
            </a:endParaRPr>
          </a:p>
        </p:txBody>
      </p:sp>
      <p:sp>
        <p:nvSpPr>
          <p:cNvPr id="3" name="Subtitle 2"/>
          <p:cNvSpPr>
            <a:spLocks noGrp="1"/>
          </p:cNvSpPr>
          <p:nvPr>
            <p:ph type="subTitle" idx="1"/>
          </p:nvPr>
        </p:nvSpPr>
        <p:spPr>
          <a:xfrm>
            <a:off x="0" y="3298825"/>
            <a:ext cx="9144000" cy="2720975"/>
          </a:xfrm>
        </p:spPr>
        <p:txBody>
          <a:bodyPr/>
          <a:lstStyle/>
          <a:p>
            <a:r>
              <a:rPr lang="en-US" sz="2000" i="1" dirty="0" smtClean="0">
                <a:solidFill>
                  <a:srgbClr val="333399"/>
                </a:solidFill>
                <a:latin typeface="Arial Rounded MT Bold" pitchFamily="34" charset="0"/>
              </a:rPr>
              <a:t>Presenters</a:t>
            </a:r>
            <a:r>
              <a:rPr lang="en-US" sz="2000" i="1" dirty="0">
                <a:solidFill>
                  <a:srgbClr val="333399"/>
                </a:solidFill>
                <a:latin typeface="Arial Rounded MT Bold" pitchFamily="34" charset="0"/>
              </a:rPr>
              <a:t>:</a:t>
            </a:r>
          </a:p>
          <a:p>
            <a:r>
              <a:rPr lang="en-US" sz="2000" b="1" dirty="0">
                <a:solidFill>
                  <a:schemeClr val="accent2"/>
                </a:solidFill>
                <a:latin typeface="Arial Rounded MT Bold" pitchFamily="34" charset="0"/>
              </a:rPr>
              <a:t>John Heveron, Jr. CPA</a:t>
            </a:r>
          </a:p>
          <a:p>
            <a:r>
              <a:rPr lang="en-US" sz="2000" i="1" dirty="0">
                <a:solidFill>
                  <a:schemeClr val="accent2"/>
                </a:solidFill>
                <a:latin typeface="Arial Rounded MT Bold" pitchFamily="34" charset="0"/>
              </a:rPr>
              <a:t>Heveron &amp; Company, CPAs</a:t>
            </a:r>
          </a:p>
          <a:p>
            <a:r>
              <a:rPr lang="en-US" sz="2000" b="1" dirty="0" smtClean="0">
                <a:solidFill>
                  <a:schemeClr val="accent2"/>
                </a:solidFill>
                <a:latin typeface="Arial Rounded MT Bold" pitchFamily="34" charset="0"/>
              </a:rPr>
              <a:t>Paula </a:t>
            </a:r>
            <a:r>
              <a:rPr lang="en-US" sz="2000" b="1" dirty="0">
                <a:solidFill>
                  <a:schemeClr val="accent2"/>
                </a:solidFill>
                <a:latin typeface="Arial Rounded MT Bold" pitchFamily="34" charset="0"/>
              </a:rPr>
              <a:t>McElwee </a:t>
            </a:r>
            <a:r>
              <a:rPr lang="en-US" sz="2000" dirty="0" smtClean="0">
                <a:solidFill>
                  <a:schemeClr val="accent2"/>
                </a:solidFill>
                <a:latin typeface="Arial Rounded MT Bold" pitchFamily="34" charset="0"/>
              </a:rPr>
              <a:t> </a:t>
            </a:r>
          </a:p>
          <a:p>
            <a:r>
              <a:rPr lang="en-US" sz="2000" i="1" dirty="0" smtClean="0">
                <a:solidFill>
                  <a:schemeClr val="accent2"/>
                </a:solidFill>
                <a:latin typeface="Arial Rounded MT Bold" pitchFamily="34" charset="0"/>
              </a:rPr>
              <a:t>IL-NET</a:t>
            </a:r>
          </a:p>
          <a:p>
            <a:r>
              <a:rPr lang="en-US" sz="2000" b="1" dirty="0" smtClean="0">
                <a:solidFill>
                  <a:schemeClr val="accent2"/>
                </a:solidFill>
                <a:latin typeface="Arial Rounded MT Bold" pitchFamily="34" charset="0"/>
              </a:rPr>
              <a:t>Steven Spillan, Esq. </a:t>
            </a:r>
          </a:p>
          <a:p>
            <a:r>
              <a:rPr lang="en-US" sz="2000" i="1" dirty="0" smtClean="0">
                <a:solidFill>
                  <a:schemeClr val="accent2"/>
                </a:solidFill>
                <a:latin typeface="+mj-lt"/>
              </a:rPr>
              <a:t>Brustein </a:t>
            </a:r>
            <a:r>
              <a:rPr lang="en-US" sz="2000" i="1" dirty="0">
                <a:solidFill>
                  <a:schemeClr val="accent2"/>
                </a:solidFill>
                <a:latin typeface="+mj-lt"/>
              </a:rPr>
              <a:t>&amp; Manasevit, PLLC</a:t>
            </a:r>
            <a:r>
              <a:rPr lang="en-US" sz="2000" dirty="0">
                <a:solidFill>
                  <a:schemeClr val="accent2"/>
                </a:solidFill>
                <a:latin typeface="+mj-lt"/>
              </a:rPr>
              <a:t> </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lstStyle/>
          <a:p>
            <a:pPr marL="0" indent="0">
              <a:buNone/>
            </a:pPr>
            <a:r>
              <a:rPr lang="en-US" dirty="0"/>
              <a:t>A</a:t>
            </a:r>
            <a:r>
              <a:rPr lang="en-US" dirty="0" smtClean="0"/>
              <a:t>s </a:t>
            </a:r>
            <a:r>
              <a:rPr lang="en-US" dirty="0"/>
              <a:t>you review the procedures below to determine whether they are appropriate for your organization, keep these principles in mind and remember that controls are a system, and an ongoing process, not an event.</a:t>
            </a:r>
          </a:p>
        </p:txBody>
      </p:sp>
      <p:sp>
        <p:nvSpPr>
          <p:cNvPr id="2" name="Title 1"/>
          <p:cNvSpPr>
            <a:spLocks noGrp="1"/>
          </p:cNvSpPr>
          <p:nvPr>
            <p:ph type="title"/>
          </p:nvPr>
        </p:nvSpPr>
        <p:spPr>
          <a:xfrm>
            <a:off x="228600" y="274638"/>
            <a:ext cx="8001000" cy="792162"/>
          </a:xfrm>
        </p:spPr>
        <p:txBody>
          <a:bodyPr>
            <a:noAutofit/>
          </a:bodyPr>
          <a:lstStyle/>
          <a:p>
            <a:r>
              <a:rPr lang="en-US" sz="3200" b="1" dirty="0" smtClean="0"/>
              <a:t>Controls are a System and Ongoing Process</a:t>
            </a:r>
            <a:endParaRPr lang="en-US" sz="3200" b="1"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z="900" smtClean="0">
                <a:solidFill>
                  <a:srgbClr val="000000"/>
                </a:solidFill>
              </a:rPr>
              <a:pPr>
                <a:defRPr/>
              </a:pPr>
              <a:t>10</a:t>
            </a:fld>
            <a:endParaRPr lang="en-US" sz="900" dirty="0">
              <a:solidFill>
                <a:srgbClr val="000000"/>
              </a:solidFill>
            </a:endParaRPr>
          </a:p>
        </p:txBody>
      </p:sp>
    </p:spTree>
    <p:extLst>
      <p:ext uri="{BB962C8B-B14F-4D97-AF65-F5344CB8AC3E}">
        <p14:creationId xmlns:p14="http://schemas.microsoft.com/office/powerpoint/2010/main" val="23385795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427038"/>
            <a:ext cx="8991600" cy="792162"/>
          </a:xfrm>
        </p:spPr>
        <p:txBody>
          <a:bodyPr/>
          <a:lstStyle/>
          <a:p>
            <a:r>
              <a:rPr lang="en-US" dirty="0" smtClean="0"/>
              <a:t>Association of Certified Fraud Examiners  2014 </a:t>
            </a:r>
            <a:r>
              <a:rPr lang="en-US" dirty="0" smtClean="0">
                <a:effectLst/>
              </a:rPr>
              <a:t>Report</a:t>
            </a:r>
            <a:r>
              <a:rPr lang="en-US" dirty="0" smtClean="0"/>
              <a:t> to the Nations</a:t>
            </a:r>
            <a:endParaRPr lang="en-US" dirty="0"/>
          </a:p>
        </p:txBody>
      </p:sp>
      <p:sp>
        <p:nvSpPr>
          <p:cNvPr id="3" name="Content Placeholder 2"/>
          <p:cNvSpPr>
            <a:spLocks noGrp="1"/>
          </p:cNvSpPr>
          <p:nvPr>
            <p:ph idx="1"/>
          </p:nvPr>
        </p:nvSpPr>
        <p:spPr>
          <a:xfrm>
            <a:off x="304800" y="1524000"/>
            <a:ext cx="8686800" cy="4648200"/>
          </a:xfrm>
        </p:spPr>
        <p:txBody>
          <a:bodyPr/>
          <a:lstStyle/>
          <a:p>
            <a:pPr marL="0" indent="0">
              <a:buNone/>
            </a:pPr>
            <a:r>
              <a:rPr lang="en-US" dirty="0" smtClean="0"/>
              <a:t>Summary of findings</a:t>
            </a:r>
          </a:p>
          <a:p>
            <a:pPr lvl="1"/>
            <a:r>
              <a:rPr lang="en-US" dirty="0" smtClean="0">
                <a:solidFill>
                  <a:schemeClr val="tx1"/>
                </a:solidFill>
              </a:rPr>
              <a:t>Typical organizations lose 5% of revenues to fraud.</a:t>
            </a:r>
          </a:p>
          <a:p>
            <a:pPr lvl="1"/>
            <a:r>
              <a:rPr lang="en-US" dirty="0" smtClean="0">
                <a:solidFill>
                  <a:schemeClr val="tx1"/>
                </a:solidFill>
              </a:rPr>
              <a:t>Most fraud involves stealing assets.</a:t>
            </a:r>
          </a:p>
          <a:p>
            <a:pPr lvl="1"/>
            <a:r>
              <a:rPr lang="en-US" dirty="0" smtClean="0">
                <a:solidFill>
                  <a:schemeClr val="tx1"/>
                </a:solidFill>
              </a:rPr>
              <a:t>Most fraud is uncovered by tips (from employees and others).</a:t>
            </a:r>
          </a:p>
          <a:p>
            <a:pPr lvl="1"/>
            <a:r>
              <a:rPr lang="en-US" dirty="0" smtClean="0">
                <a:solidFill>
                  <a:schemeClr val="tx1"/>
                </a:solidFill>
              </a:rPr>
              <a:t>Anti-fraud controls significantly decrease the cost and duration of fraud.</a:t>
            </a:r>
          </a:p>
        </p:txBody>
      </p:sp>
    </p:spTree>
    <p:extLst>
      <p:ext uri="{BB962C8B-B14F-4D97-AF65-F5344CB8AC3E}">
        <p14:creationId xmlns:p14="http://schemas.microsoft.com/office/powerpoint/2010/main" val="202998861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ACFE 2014 </a:t>
            </a:r>
            <a:r>
              <a:rPr lang="en-US" dirty="0"/>
              <a:t>Report to the </a:t>
            </a:r>
            <a:r>
              <a:rPr lang="en-US" dirty="0" smtClean="0"/>
              <a:t>Nations – Summary of Findings, </a:t>
            </a:r>
            <a:r>
              <a:rPr lang="en-US" sz="2400" dirty="0" smtClean="0"/>
              <a:t>cont’d.</a:t>
            </a:r>
            <a:endParaRPr lang="en-US" sz="2400" dirty="0"/>
          </a:p>
        </p:txBody>
      </p:sp>
      <p:sp>
        <p:nvSpPr>
          <p:cNvPr id="3" name="Content Placeholder 2"/>
          <p:cNvSpPr>
            <a:spLocks noGrp="1"/>
          </p:cNvSpPr>
          <p:nvPr>
            <p:ph idx="1"/>
          </p:nvPr>
        </p:nvSpPr>
        <p:spPr>
          <a:xfrm>
            <a:off x="457200" y="1371600"/>
            <a:ext cx="8534400" cy="4648200"/>
          </a:xfrm>
        </p:spPr>
        <p:txBody>
          <a:bodyPr/>
          <a:lstStyle/>
          <a:p>
            <a:r>
              <a:rPr lang="en-US" dirty="0" smtClean="0"/>
              <a:t>Hotlines increased tips and reduced fraud.</a:t>
            </a:r>
          </a:p>
          <a:p>
            <a:r>
              <a:rPr lang="en-US" dirty="0" smtClean="0"/>
              <a:t>58% of organizations didn’t recover any fraud losses, and only 14% collected everything.</a:t>
            </a:r>
          </a:p>
          <a:p>
            <a:pPr marL="0" indent="0">
              <a:buNone/>
            </a:pPr>
            <a:endParaRPr lang="en-US" sz="1400" dirty="0" smtClean="0"/>
          </a:p>
          <a:p>
            <a:pPr marL="0" indent="0">
              <a:buNone/>
            </a:pPr>
            <a:r>
              <a:rPr lang="en-US" dirty="0" smtClean="0"/>
              <a:t>Nonprofits </a:t>
            </a:r>
            <a:r>
              <a:rPr lang="en-US" dirty="0"/>
              <a:t>and other small organizations suffer disproportionately large losses.</a:t>
            </a:r>
          </a:p>
          <a:p>
            <a:pPr marL="0" indent="0">
              <a:buNone/>
            </a:pPr>
            <a:r>
              <a:rPr lang="en-US" dirty="0"/>
              <a:t> </a:t>
            </a:r>
            <a:endParaRPr lang="en-US" dirty="0" smtClean="0"/>
          </a:p>
        </p:txBody>
      </p:sp>
    </p:spTree>
    <p:extLst>
      <p:ext uri="{BB962C8B-B14F-4D97-AF65-F5344CB8AC3E}">
        <p14:creationId xmlns:p14="http://schemas.microsoft.com/office/powerpoint/2010/main" val="344203316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2400" y="228600"/>
            <a:ext cx="7696200" cy="1066800"/>
          </a:xfrm>
        </p:spPr>
        <p:txBody>
          <a:bodyPr/>
          <a:lstStyle/>
          <a:p>
            <a:r>
              <a:rPr lang="en-US" dirty="0">
                <a:effectLst/>
              </a:rPr>
              <a:t>What Goes Wrong in Nonprofit Organizations?</a:t>
            </a:r>
          </a:p>
        </p:txBody>
      </p:sp>
      <p:sp>
        <p:nvSpPr>
          <p:cNvPr id="4" name="Content Placeholder 3"/>
          <p:cNvSpPr>
            <a:spLocks noGrp="1"/>
          </p:cNvSpPr>
          <p:nvPr>
            <p:ph idx="1"/>
          </p:nvPr>
        </p:nvSpPr>
        <p:spPr>
          <a:xfrm>
            <a:off x="304800" y="1295400"/>
            <a:ext cx="8686800" cy="4724400"/>
          </a:xfrm>
        </p:spPr>
        <p:txBody>
          <a:bodyPr/>
          <a:lstStyle/>
          <a:p>
            <a:pPr marL="0" indent="0">
              <a:buNone/>
            </a:pPr>
            <a:r>
              <a:rPr lang="en-US" dirty="0"/>
              <a:t>To understand the value of internal controls we must understand how things can “go </a:t>
            </a:r>
            <a:r>
              <a:rPr lang="en-US" dirty="0" smtClean="0"/>
              <a:t>wrong.”  </a:t>
            </a:r>
            <a:r>
              <a:rPr lang="en-US" dirty="0"/>
              <a:t>Improper transactions can include any of the following:</a:t>
            </a:r>
            <a:endParaRPr lang="en-US" b="1" i="1" dirty="0"/>
          </a:p>
          <a:p>
            <a:pPr lvl="1"/>
            <a:r>
              <a:rPr lang="en-US" sz="2800" dirty="0" smtClean="0">
                <a:solidFill>
                  <a:schemeClr val="tx1"/>
                </a:solidFill>
              </a:rPr>
              <a:t>Incoming receipts can be taken or deposited into an unknown account. Unexpected receipts (like contributions) pose more risk.</a:t>
            </a:r>
            <a:endParaRPr lang="en-US" sz="2800" dirty="0">
              <a:solidFill>
                <a:schemeClr val="tx1"/>
              </a:solidFill>
            </a:endParaRPr>
          </a:p>
          <a:p>
            <a:pPr lvl="1"/>
            <a:r>
              <a:rPr lang="en-US" sz="2800" dirty="0">
                <a:solidFill>
                  <a:schemeClr val="tx1"/>
                </a:solidFill>
              </a:rPr>
              <a:t>Refunds can be generated and diverted by overpaying a bill or paying it twice.</a:t>
            </a:r>
          </a:p>
          <a:p>
            <a:endParaRPr lang="en-US" dirty="0"/>
          </a:p>
          <a:p>
            <a:endParaRPr lang="en-US" u="sng" dirty="0" smtClean="0"/>
          </a:p>
          <a:p>
            <a:pPr marL="0" indent="0">
              <a:buNone/>
            </a:pPr>
            <a:endParaRPr lang="en-US" dirty="0"/>
          </a:p>
          <a:p>
            <a:pPr marL="0" indent="0">
              <a:buNone/>
            </a:pPr>
            <a:endParaRPr lang="en-US" dirty="0"/>
          </a:p>
          <a:p>
            <a:pPr>
              <a:buFont typeface="Arial" pitchFamily="34" charset="0"/>
              <a:buChar char="•"/>
            </a:pPr>
            <a:endParaRPr lang="en-US" dirty="0"/>
          </a:p>
          <a:p>
            <a:pPr marL="0" indent="0">
              <a:buNone/>
            </a:pPr>
            <a:endParaRPr lang="en-US" dirty="0"/>
          </a:p>
          <a:p>
            <a:pPr marL="0" indent="0">
              <a:buNone/>
            </a:pPr>
            <a:endParaRPr lang="en-US" i="1" dirty="0"/>
          </a:p>
          <a:p>
            <a:pPr marL="0" indent="0">
              <a:buNone/>
            </a:pPr>
            <a:endParaRPr lang="en-US" dirty="0" smtClean="0"/>
          </a:p>
          <a:p>
            <a:pPr marL="0" indent="0">
              <a:buNone/>
            </a:pPr>
            <a:endParaRPr lang="en-US" sz="2000" dirty="0"/>
          </a:p>
          <a:p>
            <a:pPr marL="0" indent="0">
              <a:buNone/>
            </a:pPr>
            <a:endParaRPr lang="en-US" dirty="0"/>
          </a:p>
          <a:p>
            <a:pPr marL="0" indent="0">
              <a:buNone/>
            </a:pPr>
            <a:endParaRPr lang="en-US" sz="200" dirty="0"/>
          </a:p>
        </p:txBody>
      </p:sp>
    </p:spTree>
    <p:extLst>
      <p:ext uri="{BB962C8B-B14F-4D97-AF65-F5344CB8AC3E}">
        <p14:creationId xmlns:p14="http://schemas.microsoft.com/office/powerpoint/2010/main" val="300004547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2400" y="228600"/>
            <a:ext cx="7696200" cy="1066800"/>
          </a:xfrm>
        </p:spPr>
        <p:txBody>
          <a:bodyPr/>
          <a:lstStyle/>
          <a:p>
            <a:r>
              <a:rPr lang="en-US" dirty="0">
                <a:effectLst/>
              </a:rPr>
              <a:t>What Goes Wrong in Nonprofit Organizations</a:t>
            </a:r>
            <a:r>
              <a:rPr lang="en-US" dirty="0" smtClean="0">
                <a:effectLst/>
              </a:rPr>
              <a:t>? </a:t>
            </a:r>
            <a:r>
              <a:rPr lang="en-US" sz="2400" dirty="0">
                <a:effectLst/>
              </a:rPr>
              <a:t>c</a:t>
            </a:r>
            <a:r>
              <a:rPr lang="en-US" sz="2400" dirty="0" smtClean="0">
                <a:effectLst/>
              </a:rPr>
              <a:t>ont’d.</a:t>
            </a:r>
            <a:r>
              <a:rPr lang="en-US" dirty="0" smtClean="0">
                <a:effectLst/>
              </a:rPr>
              <a:t> </a:t>
            </a:r>
            <a:endParaRPr lang="en-US" dirty="0">
              <a:effectLst/>
            </a:endParaRPr>
          </a:p>
        </p:txBody>
      </p:sp>
      <p:sp>
        <p:nvSpPr>
          <p:cNvPr id="4" name="Content Placeholder 3"/>
          <p:cNvSpPr>
            <a:spLocks noGrp="1"/>
          </p:cNvSpPr>
          <p:nvPr>
            <p:ph idx="1"/>
          </p:nvPr>
        </p:nvSpPr>
        <p:spPr>
          <a:xfrm>
            <a:off x="304800" y="1371600"/>
            <a:ext cx="8686800" cy="5105400"/>
          </a:xfrm>
        </p:spPr>
        <p:txBody>
          <a:bodyPr/>
          <a:lstStyle/>
          <a:p>
            <a:r>
              <a:rPr lang="en-US" dirty="0" smtClean="0">
                <a:solidFill>
                  <a:schemeClr val="tx1"/>
                </a:solidFill>
              </a:rPr>
              <a:t>Kick backs—a </a:t>
            </a:r>
            <a:r>
              <a:rPr lang="en-US" dirty="0">
                <a:solidFill>
                  <a:schemeClr val="tx1"/>
                </a:solidFill>
              </a:rPr>
              <a:t>personal payment to an employee </a:t>
            </a:r>
            <a:r>
              <a:rPr lang="en-US" dirty="0" smtClean="0">
                <a:solidFill>
                  <a:schemeClr val="tx1"/>
                </a:solidFill>
              </a:rPr>
              <a:t>for </a:t>
            </a:r>
            <a:r>
              <a:rPr lang="en-US" dirty="0">
                <a:solidFill>
                  <a:schemeClr val="tx1"/>
                </a:solidFill>
              </a:rPr>
              <a:t>purchasing from or contracting with a particular vendor or </a:t>
            </a:r>
            <a:r>
              <a:rPr lang="en-US" dirty="0" smtClean="0">
                <a:solidFill>
                  <a:schemeClr val="tx1"/>
                </a:solidFill>
              </a:rPr>
              <a:t>contractor.</a:t>
            </a:r>
            <a:endParaRPr lang="en-US" dirty="0">
              <a:solidFill>
                <a:schemeClr val="tx1"/>
              </a:solidFill>
            </a:endParaRPr>
          </a:p>
          <a:p>
            <a:r>
              <a:rPr lang="en-US" dirty="0">
                <a:solidFill>
                  <a:schemeClr val="tx1"/>
                </a:solidFill>
              </a:rPr>
              <a:t>Check signatures can be forged and improper payments made. Banks aren’t great about verifying signatures</a:t>
            </a:r>
            <a:r>
              <a:rPr lang="en-US" dirty="0" smtClean="0">
                <a:solidFill>
                  <a:schemeClr val="tx1"/>
                </a:solidFill>
              </a:rPr>
              <a:t>.</a:t>
            </a:r>
            <a:endParaRPr lang="en-US" dirty="0">
              <a:solidFill>
                <a:schemeClr val="tx1"/>
              </a:solidFill>
            </a:endParaRPr>
          </a:p>
          <a:p>
            <a:r>
              <a:rPr lang="en-US" dirty="0">
                <a:solidFill>
                  <a:schemeClr val="tx1"/>
                </a:solidFill>
              </a:rPr>
              <a:t>Phony invoices can be generated and submitted for payment</a:t>
            </a:r>
            <a:r>
              <a:rPr lang="en-US" dirty="0" smtClean="0">
                <a:solidFill>
                  <a:schemeClr val="tx1"/>
                </a:solidFill>
              </a:rPr>
              <a:t>.</a:t>
            </a:r>
          </a:p>
          <a:p>
            <a:r>
              <a:rPr lang="en-US" dirty="0">
                <a:solidFill>
                  <a:schemeClr val="tx1"/>
                </a:solidFill>
              </a:rPr>
              <a:t>Payroll checks can be prepared for employees who no longer work for the organization or </a:t>
            </a:r>
            <a:r>
              <a:rPr lang="en-US" dirty="0" smtClean="0">
                <a:solidFill>
                  <a:schemeClr val="tx1"/>
                </a:solidFill>
              </a:rPr>
              <a:t>are fictitious.</a:t>
            </a:r>
            <a:endParaRPr lang="en-US" dirty="0">
              <a:solidFill>
                <a:schemeClr val="tx1"/>
              </a:solidFill>
            </a:endParaRPr>
          </a:p>
          <a:p>
            <a:endParaRPr lang="en-US" dirty="0"/>
          </a:p>
          <a:p>
            <a:endParaRPr lang="en-US" u="sng" dirty="0" smtClean="0"/>
          </a:p>
          <a:p>
            <a:pPr marL="0" indent="0">
              <a:buNone/>
            </a:pPr>
            <a:endParaRPr lang="en-US" dirty="0"/>
          </a:p>
          <a:p>
            <a:pPr marL="0" indent="0">
              <a:buNone/>
            </a:pPr>
            <a:endParaRPr lang="en-US" dirty="0"/>
          </a:p>
          <a:p>
            <a:pPr>
              <a:buFont typeface="Arial" pitchFamily="34" charset="0"/>
              <a:buChar char="•"/>
            </a:pPr>
            <a:endParaRPr lang="en-US" dirty="0"/>
          </a:p>
          <a:p>
            <a:pPr marL="0" indent="0">
              <a:buNone/>
            </a:pPr>
            <a:endParaRPr lang="en-US" dirty="0"/>
          </a:p>
          <a:p>
            <a:pPr marL="0" indent="0">
              <a:buNone/>
            </a:pPr>
            <a:endParaRPr lang="en-US" i="1" dirty="0"/>
          </a:p>
          <a:p>
            <a:pPr marL="0" indent="0">
              <a:buNone/>
            </a:pPr>
            <a:endParaRPr lang="en-US" dirty="0" smtClean="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180947925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effectLst/>
              </a:rPr>
              <a:t>What Goes Wrong in Nonprofit Organizations</a:t>
            </a:r>
            <a:r>
              <a:rPr lang="en-US" dirty="0" smtClean="0">
                <a:effectLst/>
              </a:rPr>
              <a:t>? </a:t>
            </a:r>
            <a:r>
              <a:rPr lang="en-US" sz="2400" dirty="0" smtClean="0">
                <a:effectLst/>
              </a:rPr>
              <a:t>cont’d. 2</a:t>
            </a:r>
            <a:endParaRPr lang="en-US" sz="2400" dirty="0">
              <a:effectLst/>
            </a:endParaRPr>
          </a:p>
        </p:txBody>
      </p:sp>
      <p:sp>
        <p:nvSpPr>
          <p:cNvPr id="4" name="Content Placeholder 3"/>
          <p:cNvSpPr>
            <a:spLocks noGrp="1"/>
          </p:cNvSpPr>
          <p:nvPr>
            <p:ph idx="1"/>
          </p:nvPr>
        </p:nvSpPr>
        <p:spPr>
          <a:xfrm>
            <a:off x="228600" y="1295400"/>
            <a:ext cx="8686800" cy="4648200"/>
          </a:xfrm>
        </p:spPr>
        <p:txBody>
          <a:bodyPr/>
          <a:lstStyle/>
          <a:p>
            <a:pPr marL="514350" indent="-457200"/>
            <a:r>
              <a:rPr lang="en-US" dirty="0" smtClean="0"/>
              <a:t>Fundraising </a:t>
            </a:r>
            <a:r>
              <a:rPr lang="en-US" dirty="0"/>
              <a:t>events </a:t>
            </a:r>
            <a:r>
              <a:rPr lang="en-US" dirty="0" smtClean="0"/>
              <a:t>may </a:t>
            </a:r>
            <a:r>
              <a:rPr lang="en-US" dirty="0"/>
              <a:t>involve cash, </a:t>
            </a:r>
            <a:r>
              <a:rPr lang="en-US" dirty="0" smtClean="0"/>
              <a:t>and </a:t>
            </a:r>
            <a:r>
              <a:rPr lang="en-US" dirty="0"/>
              <a:t>internal controls may not be </a:t>
            </a:r>
            <a:r>
              <a:rPr lang="en-US" dirty="0" smtClean="0"/>
              <a:t>well-planned</a:t>
            </a:r>
            <a:r>
              <a:rPr lang="en-US" dirty="0"/>
              <a:t>. This is inherently difficult because each event is unique. </a:t>
            </a:r>
            <a:r>
              <a:rPr lang="en-US" dirty="0" smtClean="0"/>
              <a:t>Internal controls should be part </a:t>
            </a:r>
            <a:r>
              <a:rPr lang="en-US" dirty="0"/>
              <a:t>of your planning process</a:t>
            </a:r>
            <a:r>
              <a:rPr lang="en-US" dirty="0" smtClean="0"/>
              <a:t>.</a:t>
            </a:r>
            <a:endParaRPr lang="en-US" dirty="0"/>
          </a:p>
          <a:p>
            <a:pPr marL="514350" indent="-457200"/>
            <a:r>
              <a:rPr lang="en-US" dirty="0"/>
              <a:t>Credit cards can be used for improper charges, or credits can be improperly issued</a:t>
            </a:r>
            <a:r>
              <a:rPr lang="en-US" dirty="0" smtClean="0"/>
              <a:t>.</a:t>
            </a:r>
            <a:endParaRPr lang="en-US" dirty="0"/>
          </a:p>
          <a:p>
            <a:pPr marL="514350" indent="-457200"/>
            <a:r>
              <a:rPr lang="en-US" dirty="0" smtClean="0"/>
              <a:t>Inactive investment accounts are risky because they may </a:t>
            </a:r>
            <a:r>
              <a:rPr lang="en-US" dirty="0"/>
              <a:t>not be carefully reviewed. </a:t>
            </a:r>
            <a:r>
              <a:rPr lang="en-US" dirty="0" smtClean="0"/>
              <a:t>Improper withdrawals may be unnoticed.</a:t>
            </a:r>
            <a:endParaRPr lang="en-US" dirty="0"/>
          </a:p>
          <a:p>
            <a:endParaRPr lang="en-US" dirty="0"/>
          </a:p>
          <a:p>
            <a:endParaRPr lang="en-US" u="sng" dirty="0" smtClean="0"/>
          </a:p>
          <a:p>
            <a:pPr marL="0" indent="0">
              <a:buNone/>
            </a:pPr>
            <a:endParaRPr lang="en-US" dirty="0"/>
          </a:p>
          <a:p>
            <a:pPr marL="0" indent="0">
              <a:buNone/>
            </a:pPr>
            <a:endParaRPr lang="en-US" dirty="0"/>
          </a:p>
          <a:p>
            <a:pPr>
              <a:buFont typeface="Arial" pitchFamily="34" charset="0"/>
              <a:buChar char="•"/>
            </a:pPr>
            <a:endParaRPr lang="en-US" dirty="0"/>
          </a:p>
          <a:p>
            <a:pPr marL="0" indent="0">
              <a:buNone/>
            </a:pPr>
            <a:endParaRPr lang="en-US" dirty="0"/>
          </a:p>
          <a:p>
            <a:pPr marL="0" indent="0">
              <a:buNone/>
            </a:pPr>
            <a:endParaRPr lang="en-US" i="1" dirty="0"/>
          </a:p>
          <a:p>
            <a:pPr marL="0" indent="0">
              <a:buNone/>
            </a:pPr>
            <a:endParaRPr lang="en-US" dirty="0" smtClean="0"/>
          </a:p>
          <a:p>
            <a:pPr marL="0" indent="0">
              <a:buNone/>
            </a:pPr>
            <a:endParaRPr lang="en-US" sz="2000" dirty="0"/>
          </a:p>
          <a:p>
            <a:pPr marL="0" indent="0">
              <a:buNone/>
            </a:pPr>
            <a:endParaRPr lang="en-US" dirty="0"/>
          </a:p>
          <a:p>
            <a:pPr marL="0" indent="0">
              <a:buNone/>
            </a:pPr>
            <a:endParaRPr lang="en-US" sz="200" dirty="0"/>
          </a:p>
        </p:txBody>
      </p:sp>
    </p:spTree>
    <p:extLst>
      <p:ext uri="{BB962C8B-B14F-4D97-AF65-F5344CB8AC3E}">
        <p14:creationId xmlns:p14="http://schemas.microsoft.com/office/powerpoint/2010/main" val="79917476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2400" y="228600"/>
            <a:ext cx="7696200" cy="1066800"/>
          </a:xfrm>
        </p:spPr>
        <p:txBody>
          <a:bodyPr/>
          <a:lstStyle/>
          <a:p>
            <a:r>
              <a:rPr lang="en-US" dirty="0">
                <a:effectLst/>
              </a:rPr>
              <a:t>What Goes Wrong in Nonprofit Organizations</a:t>
            </a:r>
            <a:r>
              <a:rPr lang="en-US" dirty="0" smtClean="0">
                <a:effectLst/>
              </a:rPr>
              <a:t>? </a:t>
            </a:r>
            <a:r>
              <a:rPr lang="en-US" sz="2400" dirty="0" smtClean="0">
                <a:effectLst/>
              </a:rPr>
              <a:t>cont’d. 3</a:t>
            </a:r>
            <a:endParaRPr lang="en-US" sz="2400" dirty="0">
              <a:effectLst/>
            </a:endParaRPr>
          </a:p>
        </p:txBody>
      </p:sp>
      <p:sp>
        <p:nvSpPr>
          <p:cNvPr id="4" name="Content Placeholder 3"/>
          <p:cNvSpPr>
            <a:spLocks noGrp="1"/>
          </p:cNvSpPr>
          <p:nvPr>
            <p:ph idx="1"/>
          </p:nvPr>
        </p:nvSpPr>
        <p:spPr>
          <a:xfrm>
            <a:off x="304800" y="1447800"/>
            <a:ext cx="8305800" cy="5105400"/>
          </a:xfrm>
        </p:spPr>
        <p:txBody>
          <a:bodyPr/>
          <a:lstStyle/>
          <a:p>
            <a:r>
              <a:rPr lang="en-US" dirty="0"/>
              <a:t>Nonprofits face various risks in the form of fraud, theft </a:t>
            </a:r>
            <a:r>
              <a:rPr lang="en-US" dirty="0" smtClean="0"/>
              <a:t>and </a:t>
            </a:r>
            <a:r>
              <a:rPr lang="en-US" dirty="0"/>
              <a:t>errors on the part of insiders, misusing technology to steal assets and </a:t>
            </a:r>
            <a:r>
              <a:rPr lang="en-US" dirty="0" smtClean="0"/>
              <a:t>personal information.</a:t>
            </a:r>
            <a:endParaRPr lang="en-US" sz="2000" dirty="0"/>
          </a:p>
          <a:p>
            <a:r>
              <a:rPr lang="en-US" dirty="0"/>
              <a:t>Technology creates opportunities for fraud. </a:t>
            </a:r>
          </a:p>
          <a:p>
            <a:endParaRPr lang="en-US" u="sng" dirty="0" smtClean="0"/>
          </a:p>
          <a:p>
            <a:pPr marL="0" indent="0">
              <a:buNone/>
            </a:pPr>
            <a:endParaRPr lang="en-US" dirty="0"/>
          </a:p>
          <a:p>
            <a:pPr marL="0" indent="0">
              <a:buNone/>
            </a:pPr>
            <a:endParaRPr lang="en-US" dirty="0"/>
          </a:p>
          <a:p>
            <a:pPr>
              <a:buFont typeface="Arial" pitchFamily="34" charset="0"/>
              <a:buChar char="•"/>
            </a:pPr>
            <a:endParaRPr lang="en-US" dirty="0"/>
          </a:p>
          <a:p>
            <a:pPr marL="0" indent="0">
              <a:buNone/>
            </a:pPr>
            <a:endParaRPr lang="en-US" dirty="0"/>
          </a:p>
          <a:p>
            <a:pPr marL="0" indent="0">
              <a:buNone/>
            </a:pPr>
            <a:endParaRPr lang="en-US" i="1" dirty="0"/>
          </a:p>
          <a:p>
            <a:pPr marL="0" indent="0">
              <a:buNone/>
            </a:pPr>
            <a:endParaRPr lang="en-US" dirty="0" smtClean="0"/>
          </a:p>
          <a:p>
            <a:pPr marL="0" indent="0">
              <a:buNone/>
            </a:pPr>
            <a:endParaRPr lang="en-US" sz="2000" dirty="0"/>
          </a:p>
          <a:p>
            <a:pPr marL="0" indent="0">
              <a:buNone/>
            </a:pPr>
            <a:endParaRPr lang="en-US" dirty="0"/>
          </a:p>
          <a:p>
            <a:pPr marL="0" indent="0">
              <a:buNone/>
            </a:pPr>
            <a:endParaRPr lang="en-US" sz="200" dirty="0"/>
          </a:p>
        </p:txBody>
      </p:sp>
    </p:spTree>
    <p:extLst>
      <p:ext uri="{BB962C8B-B14F-4D97-AF65-F5344CB8AC3E}">
        <p14:creationId xmlns:p14="http://schemas.microsoft.com/office/powerpoint/2010/main" val="416579224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7696200" cy="792162"/>
          </a:xfrm>
        </p:spPr>
        <p:txBody>
          <a:bodyPr/>
          <a:lstStyle/>
          <a:p>
            <a:r>
              <a:rPr lang="en-US" dirty="0" smtClean="0"/>
              <a:t>Technology and Fraud</a:t>
            </a:r>
            <a:endParaRPr lang="en-US" dirty="0"/>
          </a:p>
        </p:txBody>
      </p:sp>
      <p:sp>
        <p:nvSpPr>
          <p:cNvPr id="3" name="Content Placeholder 2"/>
          <p:cNvSpPr>
            <a:spLocks noGrp="1"/>
          </p:cNvSpPr>
          <p:nvPr>
            <p:ph idx="1"/>
          </p:nvPr>
        </p:nvSpPr>
        <p:spPr>
          <a:xfrm>
            <a:off x="457200" y="1066800"/>
            <a:ext cx="8153400" cy="4800600"/>
          </a:xfrm>
        </p:spPr>
        <p:txBody>
          <a:bodyPr/>
          <a:lstStyle/>
          <a:p>
            <a:pPr marL="0" indent="0">
              <a:buNone/>
            </a:pPr>
            <a:r>
              <a:rPr lang="en-US" dirty="0" smtClean="0"/>
              <a:t>Falsified checks and bank account hijacks can be reduced with technology countermeasures</a:t>
            </a:r>
          </a:p>
          <a:p>
            <a:r>
              <a:rPr lang="en-US" dirty="0" smtClean="0"/>
              <a:t>Secure checks</a:t>
            </a:r>
          </a:p>
          <a:p>
            <a:r>
              <a:rPr lang="en-US" dirty="0" smtClean="0"/>
              <a:t>Positive pay (provide your bank with information about checks you have issued for matching)</a:t>
            </a:r>
          </a:p>
          <a:p>
            <a:r>
              <a:rPr lang="en-US" dirty="0" smtClean="0"/>
              <a:t>Reverse positive pay (review incoming checks before they are processed)</a:t>
            </a:r>
          </a:p>
          <a:p>
            <a:r>
              <a:rPr lang="en-US" dirty="0" smtClean="0"/>
              <a:t>Use a secure font and insert asterisks above the payee name to prohibit adding another name</a:t>
            </a:r>
          </a:p>
          <a:p>
            <a:pPr marL="0" indent="0">
              <a:buNone/>
            </a:pPr>
            <a:endParaRPr lang="en-US" dirty="0"/>
          </a:p>
        </p:txBody>
      </p:sp>
    </p:spTree>
    <p:extLst>
      <p:ext uri="{BB962C8B-B14F-4D97-AF65-F5344CB8AC3E}">
        <p14:creationId xmlns:p14="http://schemas.microsoft.com/office/powerpoint/2010/main" val="246356022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effectLst/>
              </a:rPr>
              <a:t/>
            </a:r>
            <a:br>
              <a:rPr lang="en-US" sz="3600" dirty="0" smtClean="0">
                <a:effectLst/>
              </a:rPr>
            </a:br>
            <a:r>
              <a:rPr lang="en-US" dirty="0" smtClean="0">
                <a:effectLst/>
              </a:rPr>
              <a:t>Technology </a:t>
            </a:r>
            <a:r>
              <a:rPr lang="en-US" dirty="0">
                <a:effectLst/>
              </a:rPr>
              <a:t>and </a:t>
            </a:r>
            <a:r>
              <a:rPr lang="en-US" dirty="0" smtClean="0">
                <a:effectLst/>
              </a:rPr>
              <a:t>Fraud, </a:t>
            </a:r>
            <a:r>
              <a:rPr lang="en-US" sz="2400" dirty="0" smtClean="0">
                <a:effectLst/>
              </a:rPr>
              <a:t>cont’d.</a:t>
            </a:r>
            <a:r>
              <a:rPr lang="en-US" sz="3600" dirty="0" smtClean="0">
                <a:effectLst/>
              </a:rPr>
              <a:t/>
            </a:r>
            <a:br>
              <a:rPr lang="en-US" sz="3600" dirty="0" smtClean="0">
                <a:effectLst/>
              </a:rPr>
            </a:br>
            <a:endParaRPr lang="en-US" sz="3600" dirty="0">
              <a:effectLst/>
            </a:endParaRPr>
          </a:p>
        </p:txBody>
      </p:sp>
      <p:sp>
        <p:nvSpPr>
          <p:cNvPr id="3" name="Content Placeholder 2"/>
          <p:cNvSpPr>
            <a:spLocks noGrp="1"/>
          </p:cNvSpPr>
          <p:nvPr>
            <p:ph idx="1"/>
          </p:nvPr>
        </p:nvSpPr>
        <p:spPr>
          <a:xfrm>
            <a:off x="457200" y="1219200"/>
            <a:ext cx="8534400" cy="4648200"/>
          </a:xfrm>
        </p:spPr>
        <p:txBody>
          <a:bodyPr/>
          <a:lstStyle/>
          <a:p>
            <a:r>
              <a:rPr lang="en-US" dirty="0" smtClean="0"/>
              <a:t>Bank liability for improper checks diminishes when reconciliations are not timely.</a:t>
            </a:r>
          </a:p>
          <a:p>
            <a:r>
              <a:rPr lang="en-US" dirty="0" smtClean="0"/>
              <a:t>If a check forgery is not reported to the bank, the bank has reduced liability on subsequent forged checks.</a:t>
            </a:r>
          </a:p>
          <a:p>
            <a:r>
              <a:rPr lang="en-US" dirty="0" smtClean="0"/>
              <a:t>Mobile banking fraud is becoming more common. Mobile devices must be secure.</a:t>
            </a:r>
            <a:endParaRPr lang="en-US" dirty="0"/>
          </a:p>
        </p:txBody>
      </p:sp>
    </p:spTree>
    <p:extLst>
      <p:ext uri="{BB962C8B-B14F-4D97-AF65-F5344CB8AC3E}">
        <p14:creationId xmlns:p14="http://schemas.microsoft.com/office/powerpoint/2010/main" val="166465239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2400" y="228600"/>
            <a:ext cx="7696200" cy="1066800"/>
          </a:xfrm>
        </p:spPr>
        <p:txBody>
          <a:bodyPr/>
          <a:lstStyle/>
          <a:p>
            <a:r>
              <a:rPr lang="en-US" dirty="0">
                <a:effectLst/>
              </a:rPr>
              <a:t>What </a:t>
            </a:r>
            <a:r>
              <a:rPr lang="en-US" dirty="0" smtClean="0">
                <a:effectLst/>
              </a:rPr>
              <a:t>Else Goes </a:t>
            </a:r>
            <a:r>
              <a:rPr lang="en-US" dirty="0">
                <a:effectLst/>
              </a:rPr>
              <a:t>Wrong in Nonprofit Organizations</a:t>
            </a:r>
            <a:r>
              <a:rPr lang="en-US" dirty="0" smtClean="0">
                <a:effectLst/>
              </a:rPr>
              <a:t>? </a:t>
            </a:r>
            <a:endParaRPr lang="en-US" sz="2400" dirty="0">
              <a:effectLst/>
            </a:endParaRPr>
          </a:p>
        </p:txBody>
      </p:sp>
      <p:sp>
        <p:nvSpPr>
          <p:cNvPr id="4" name="Content Placeholder 3"/>
          <p:cNvSpPr>
            <a:spLocks noGrp="1"/>
          </p:cNvSpPr>
          <p:nvPr>
            <p:ph idx="1"/>
          </p:nvPr>
        </p:nvSpPr>
        <p:spPr>
          <a:xfrm>
            <a:off x="304800" y="1295400"/>
            <a:ext cx="8686800" cy="5105400"/>
          </a:xfrm>
        </p:spPr>
        <p:txBody>
          <a:bodyPr/>
          <a:lstStyle/>
          <a:p>
            <a:pPr marL="0" indent="0">
              <a:buNone/>
            </a:pPr>
            <a:r>
              <a:rPr lang="en-US" b="1" dirty="0"/>
              <a:t>If an IRS warning appears in your </a:t>
            </a:r>
            <a:r>
              <a:rPr lang="en-US" b="1" dirty="0" smtClean="0"/>
              <a:t>email</a:t>
            </a:r>
            <a:r>
              <a:rPr lang="en-US" b="1" dirty="0"/>
              <a:t>, don't open it. Let me repeat, </a:t>
            </a:r>
            <a:r>
              <a:rPr lang="en-US" b="1" u="sng" dirty="0"/>
              <a:t>don't open it</a:t>
            </a:r>
            <a:r>
              <a:rPr lang="en-US" b="1" dirty="0"/>
              <a:t>! </a:t>
            </a:r>
            <a:endParaRPr lang="en-US" dirty="0"/>
          </a:p>
          <a:p>
            <a:pPr lvl="1"/>
            <a:r>
              <a:rPr lang="en-US" sz="2600" dirty="0">
                <a:solidFill>
                  <a:schemeClr val="tx1"/>
                </a:solidFill>
              </a:rPr>
              <a:t>An IRS message that is marked as "</a:t>
            </a:r>
            <a:r>
              <a:rPr lang="en-US" sz="2600" dirty="0" smtClean="0">
                <a:solidFill>
                  <a:schemeClr val="tx1"/>
                </a:solidFill>
              </a:rPr>
              <a:t>urgent," </a:t>
            </a:r>
            <a:r>
              <a:rPr lang="en-US" sz="2600" dirty="0">
                <a:solidFill>
                  <a:schemeClr val="tx1"/>
                </a:solidFill>
              </a:rPr>
              <a:t>and/or "last notice: we declined your federal tax </a:t>
            </a:r>
            <a:r>
              <a:rPr lang="en-US" sz="2600" dirty="0" smtClean="0">
                <a:solidFill>
                  <a:schemeClr val="tx1"/>
                </a:solidFill>
              </a:rPr>
              <a:t>payment,” </a:t>
            </a:r>
            <a:r>
              <a:rPr lang="en-US" sz="2600" dirty="0">
                <a:solidFill>
                  <a:schemeClr val="tx1"/>
                </a:solidFill>
              </a:rPr>
              <a:t>or “the identification number used in the company identification field is not valid" is bogus. Some </a:t>
            </a:r>
            <a:r>
              <a:rPr lang="en-US" sz="2600" dirty="0" smtClean="0">
                <a:solidFill>
                  <a:schemeClr val="tx1"/>
                </a:solidFill>
              </a:rPr>
              <a:t>emails </a:t>
            </a:r>
            <a:r>
              <a:rPr lang="en-US" sz="2600" dirty="0">
                <a:solidFill>
                  <a:schemeClr val="tx1"/>
                </a:solidFill>
              </a:rPr>
              <a:t>appear to come from IRS Electronic Federal Tax Payment System (EFPTS). This is where you electronically pay your taxes. </a:t>
            </a:r>
            <a:r>
              <a:rPr lang="en-US" sz="2600" dirty="0" smtClean="0">
                <a:solidFill>
                  <a:schemeClr val="tx1"/>
                </a:solidFill>
              </a:rPr>
              <a:t>The IRS </a:t>
            </a:r>
            <a:r>
              <a:rPr lang="en-US" sz="2600" b="1" dirty="0" smtClean="0">
                <a:solidFill>
                  <a:schemeClr val="tx1"/>
                </a:solidFill>
              </a:rPr>
              <a:t>DOES NOT </a:t>
            </a:r>
            <a:r>
              <a:rPr lang="en-US" sz="2600" dirty="0" smtClean="0">
                <a:solidFill>
                  <a:schemeClr val="tx1"/>
                </a:solidFill>
              </a:rPr>
              <a:t>get </a:t>
            </a:r>
            <a:r>
              <a:rPr lang="en-US" sz="2600" dirty="0">
                <a:solidFill>
                  <a:schemeClr val="tx1"/>
                </a:solidFill>
              </a:rPr>
              <a:t>in touch with taxpayers this way. They will send their </a:t>
            </a:r>
            <a:r>
              <a:rPr lang="en-US" sz="2600" u="sng" dirty="0">
                <a:solidFill>
                  <a:schemeClr val="tx1"/>
                </a:solidFill>
              </a:rPr>
              <a:t>inquiry by regular mail</a:t>
            </a:r>
            <a:r>
              <a:rPr lang="en-US" sz="2600" dirty="0">
                <a:solidFill>
                  <a:schemeClr val="tx1"/>
                </a:solidFill>
              </a:rPr>
              <a:t>.</a:t>
            </a:r>
          </a:p>
          <a:p>
            <a:pPr lvl="1"/>
            <a:endParaRPr lang="en-US" u="sng" dirty="0" smtClean="0"/>
          </a:p>
          <a:p>
            <a:pPr marL="0" indent="0">
              <a:buNone/>
            </a:pPr>
            <a:endParaRPr lang="en-US" dirty="0"/>
          </a:p>
          <a:p>
            <a:pPr marL="0" indent="0">
              <a:buNone/>
            </a:pPr>
            <a:endParaRPr lang="en-US" dirty="0"/>
          </a:p>
          <a:p>
            <a:pPr>
              <a:buFont typeface="Arial" pitchFamily="34" charset="0"/>
              <a:buChar char="•"/>
            </a:pPr>
            <a:endParaRPr lang="en-US" dirty="0"/>
          </a:p>
          <a:p>
            <a:pPr marL="0" indent="0">
              <a:buNone/>
            </a:pPr>
            <a:endParaRPr lang="en-US" dirty="0"/>
          </a:p>
          <a:p>
            <a:pPr marL="0" indent="0">
              <a:buNone/>
            </a:pPr>
            <a:endParaRPr lang="en-US" i="1" dirty="0"/>
          </a:p>
          <a:p>
            <a:pPr marL="0" indent="0">
              <a:buNone/>
            </a:pPr>
            <a:endParaRPr lang="en-US" dirty="0" smtClean="0"/>
          </a:p>
          <a:p>
            <a:pPr marL="0" indent="0">
              <a:buNone/>
            </a:pPr>
            <a:endParaRPr lang="en-US" sz="2000" dirty="0"/>
          </a:p>
          <a:p>
            <a:pPr marL="0" indent="0">
              <a:buNone/>
            </a:pPr>
            <a:endParaRPr lang="en-US" dirty="0"/>
          </a:p>
          <a:p>
            <a:pPr marL="0" indent="0">
              <a:buNone/>
            </a:pPr>
            <a:endParaRPr lang="en-US" sz="200" dirty="0"/>
          </a:p>
        </p:txBody>
      </p:sp>
    </p:spTree>
    <p:extLst>
      <p:ext uri="{BB962C8B-B14F-4D97-AF65-F5344CB8AC3E}">
        <p14:creationId xmlns:p14="http://schemas.microsoft.com/office/powerpoint/2010/main" val="384814711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smtClean="0">
                <a:effectLst/>
              </a:rPr>
              <a:t>Management of Risk in Nonprofit Organizations</a:t>
            </a:r>
            <a:endParaRPr lang="en-US" dirty="0">
              <a:effectLst/>
            </a:endParaRPr>
          </a:p>
        </p:txBody>
      </p:sp>
    </p:spTree>
    <p:extLst>
      <p:ext uri="{BB962C8B-B14F-4D97-AF65-F5344CB8AC3E}">
        <p14:creationId xmlns:p14="http://schemas.microsoft.com/office/powerpoint/2010/main" val="41494919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effectLst/>
              </a:rPr>
              <a:t>What </a:t>
            </a:r>
            <a:r>
              <a:rPr lang="en-US" dirty="0" smtClean="0">
                <a:effectLst/>
              </a:rPr>
              <a:t>Else Goes </a:t>
            </a:r>
            <a:r>
              <a:rPr lang="en-US" dirty="0">
                <a:effectLst/>
              </a:rPr>
              <a:t>Wrong in Nonprofit Organizations</a:t>
            </a:r>
            <a:r>
              <a:rPr lang="en-US" dirty="0" smtClean="0">
                <a:effectLst/>
              </a:rPr>
              <a:t>? </a:t>
            </a:r>
            <a:r>
              <a:rPr lang="en-US" sz="2400" dirty="0" smtClean="0">
                <a:effectLst/>
              </a:rPr>
              <a:t>cont’d.</a:t>
            </a:r>
            <a:endParaRPr lang="en-US" sz="2400" dirty="0">
              <a:effectLst/>
            </a:endParaRPr>
          </a:p>
        </p:txBody>
      </p:sp>
      <p:sp>
        <p:nvSpPr>
          <p:cNvPr id="4" name="Content Placeholder 3"/>
          <p:cNvSpPr>
            <a:spLocks noGrp="1"/>
          </p:cNvSpPr>
          <p:nvPr>
            <p:ph idx="1"/>
          </p:nvPr>
        </p:nvSpPr>
        <p:spPr>
          <a:xfrm>
            <a:off x="228600" y="1219200"/>
            <a:ext cx="8915400" cy="4648200"/>
          </a:xfrm>
        </p:spPr>
        <p:txBody>
          <a:bodyPr/>
          <a:lstStyle/>
          <a:p>
            <a:r>
              <a:rPr lang="en-US" dirty="0"/>
              <a:t>There are also schemes telling you that a Federal Express package was misdirected, or that there's a question about your bank account. What they're looking for is personal or bank account information, but these programs can also add malware which can disable your </a:t>
            </a:r>
            <a:r>
              <a:rPr lang="en-US" dirty="0" smtClean="0"/>
              <a:t>computer.</a:t>
            </a:r>
          </a:p>
          <a:p>
            <a:r>
              <a:rPr lang="en-US" dirty="0" smtClean="0"/>
              <a:t>Bank </a:t>
            </a:r>
            <a:r>
              <a:rPr lang="en-US" dirty="0"/>
              <a:t>fraud </a:t>
            </a:r>
            <a:r>
              <a:rPr lang="en-US" dirty="0" smtClean="0"/>
              <a:t>scams: “</a:t>
            </a:r>
            <a:r>
              <a:rPr lang="en-US" dirty="0"/>
              <a:t>corporate account </a:t>
            </a:r>
            <a:r>
              <a:rPr lang="en-US" dirty="0" smtClean="0"/>
              <a:t>takeovers”</a:t>
            </a:r>
          </a:p>
          <a:p>
            <a:r>
              <a:rPr lang="en-US" dirty="0"/>
              <a:t>Be suspicious of any </a:t>
            </a:r>
            <a:r>
              <a:rPr lang="en-US" dirty="0" smtClean="0"/>
              <a:t>email </a:t>
            </a:r>
            <a:r>
              <a:rPr lang="en-US" dirty="0"/>
              <a:t>coming from financial institutions, the IRS, the </a:t>
            </a:r>
            <a:r>
              <a:rPr lang="en-US" dirty="0" smtClean="0"/>
              <a:t>Bank of America, Better </a:t>
            </a:r>
            <a:r>
              <a:rPr lang="en-US" dirty="0"/>
              <a:t>Business Bureau, federal courts and even of compromised mail from people you do know.</a:t>
            </a:r>
          </a:p>
          <a:p>
            <a:endParaRPr lang="en-US" u="sng" dirty="0" smtClean="0"/>
          </a:p>
          <a:p>
            <a:pPr marL="0" indent="0">
              <a:buNone/>
            </a:pPr>
            <a:endParaRPr lang="en-US" dirty="0"/>
          </a:p>
          <a:p>
            <a:pPr marL="0" indent="0">
              <a:buNone/>
            </a:pPr>
            <a:endParaRPr lang="en-US" dirty="0"/>
          </a:p>
          <a:p>
            <a:pPr>
              <a:buFont typeface="Arial" pitchFamily="34" charset="0"/>
              <a:buChar char="•"/>
            </a:pPr>
            <a:endParaRPr lang="en-US" dirty="0"/>
          </a:p>
          <a:p>
            <a:pPr marL="0" indent="0">
              <a:buNone/>
            </a:pPr>
            <a:endParaRPr lang="en-US" dirty="0"/>
          </a:p>
          <a:p>
            <a:pPr marL="0" indent="0">
              <a:buNone/>
            </a:pPr>
            <a:endParaRPr lang="en-US" i="1" dirty="0"/>
          </a:p>
          <a:p>
            <a:pPr marL="0" indent="0">
              <a:buNone/>
            </a:pPr>
            <a:endParaRPr lang="en-US" dirty="0" smtClean="0"/>
          </a:p>
          <a:p>
            <a:pPr marL="0" indent="0">
              <a:buNone/>
            </a:pPr>
            <a:endParaRPr lang="en-US" sz="2000" dirty="0"/>
          </a:p>
          <a:p>
            <a:pPr marL="0" indent="0">
              <a:buNone/>
            </a:pPr>
            <a:endParaRPr lang="en-US" dirty="0"/>
          </a:p>
          <a:p>
            <a:pPr marL="0" indent="0">
              <a:buNone/>
            </a:pPr>
            <a:endParaRPr lang="en-US" sz="200" dirty="0"/>
          </a:p>
        </p:txBody>
      </p:sp>
    </p:spTree>
    <p:extLst>
      <p:ext uri="{BB962C8B-B14F-4D97-AF65-F5344CB8AC3E}">
        <p14:creationId xmlns:p14="http://schemas.microsoft.com/office/powerpoint/2010/main" val="92766190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2400" y="228600"/>
            <a:ext cx="7696200" cy="1066800"/>
          </a:xfrm>
        </p:spPr>
        <p:txBody>
          <a:bodyPr/>
          <a:lstStyle/>
          <a:p>
            <a:r>
              <a:rPr lang="en-US" dirty="0">
                <a:effectLst/>
              </a:rPr>
              <a:t>What </a:t>
            </a:r>
            <a:r>
              <a:rPr lang="en-US" dirty="0" smtClean="0">
                <a:effectLst/>
              </a:rPr>
              <a:t>Else Goes </a:t>
            </a:r>
            <a:r>
              <a:rPr lang="en-US" dirty="0">
                <a:effectLst/>
              </a:rPr>
              <a:t>Wrong in Nonprofit Organizations</a:t>
            </a:r>
            <a:r>
              <a:rPr lang="en-US" dirty="0" smtClean="0">
                <a:effectLst/>
              </a:rPr>
              <a:t>? </a:t>
            </a:r>
            <a:r>
              <a:rPr lang="en-US" sz="2400" dirty="0" smtClean="0">
                <a:effectLst/>
              </a:rPr>
              <a:t>cont’d. 2</a:t>
            </a:r>
            <a:endParaRPr lang="en-US" sz="2400" dirty="0">
              <a:effectLst/>
            </a:endParaRPr>
          </a:p>
        </p:txBody>
      </p:sp>
      <p:sp>
        <p:nvSpPr>
          <p:cNvPr id="4" name="Content Placeholder 3"/>
          <p:cNvSpPr>
            <a:spLocks noGrp="1"/>
          </p:cNvSpPr>
          <p:nvPr>
            <p:ph idx="1"/>
          </p:nvPr>
        </p:nvSpPr>
        <p:spPr>
          <a:xfrm>
            <a:off x="304800" y="1447800"/>
            <a:ext cx="8686800" cy="5105400"/>
          </a:xfrm>
        </p:spPr>
        <p:txBody>
          <a:bodyPr/>
          <a:lstStyle/>
          <a:p>
            <a:r>
              <a:rPr lang="en-US" dirty="0"/>
              <a:t>The FBI issued a fraud advisory which provides a variety of tips and recommends that you educate yourself and your employees, and strengthen the security of your computers. They also suggest that you check your corporate bank accounts regularly. </a:t>
            </a:r>
          </a:p>
          <a:p>
            <a:r>
              <a:rPr lang="en-US" dirty="0"/>
              <a:t>Google "FBI fraud advisory" and find </a:t>
            </a:r>
            <a:r>
              <a:rPr lang="en-US" dirty="0" smtClean="0"/>
              <a:t>computer </a:t>
            </a:r>
            <a:r>
              <a:rPr lang="en-US" dirty="0"/>
              <a:t>fraud resources</a:t>
            </a:r>
            <a:r>
              <a:rPr lang="en-US" dirty="0" smtClean="0"/>
              <a:t>.</a:t>
            </a:r>
            <a:endParaRPr lang="en-US" u="sng" dirty="0" smtClean="0"/>
          </a:p>
          <a:p>
            <a:pPr marL="0" indent="0">
              <a:buNone/>
            </a:pPr>
            <a:endParaRPr lang="en-US" dirty="0"/>
          </a:p>
          <a:p>
            <a:pPr marL="0" indent="0">
              <a:buNone/>
            </a:pPr>
            <a:endParaRPr lang="en-US" dirty="0"/>
          </a:p>
          <a:p>
            <a:pPr>
              <a:buFont typeface="Arial" pitchFamily="34" charset="0"/>
              <a:buChar char="•"/>
            </a:pPr>
            <a:endParaRPr lang="en-US" dirty="0"/>
          </a:p>
          <a:p>
            <a:pPr marL="0" indent="0">
              <a:buNone/>
            </a:pPr>
            <a:endParaRPr lang="en-US" dirty="0"/>
          </a:p>
          <a:p>
            <a:pPr marL="0" indent="0">
              <a:buNone/>
            </a:pPr>
            <a:endParaRPr lang="en-US" i="1" dirty="0"/>
          </a:p>
          <a:p>
            <a:pPr marL="0" indent="0">
              <a:buNone/>
            </a:pPr>
            <a:endParaRPr lang="en-US" dirty="0" smtClean="0"/>
          </a:p>
          <a:p>
            <a:pPr marL="0" indent="0">
              <a:buNone/>
            </a:pPr>
            <a:endParaRPr lang="en-US" sz="2000" dirty="0"/>
          </a:p>
          <a:p>
            <a:pPr marL="0" indent="0">
              <a:buNone/>
            </a:pPr>
            <a:endParaRPr lang="en-US" dirty="0"/>
          </a:p>
          <a:p>
            <a:pPr marL="0" indent="0">
              <a:buNone/>
            </a:pPr>
            <a:endParaRPr lang="en-US" sz="200" dirty="0"/>
          </a:p>
        </p:txBody>
      </p:sp>
    </p:spTree>
    <p:extLst>
      <p:ext uri="{BB962C8B-B14F-4D97-AF65-F5344CB8AC3E}">
        <p14:creationId xmlns:p14="http://schemas.microsoft.com/office/powerpoint/2010/main" val="218015873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76200"/>
            <a:ext cx="8610600" cy="1066800"/>
          </a:xfrm>
        </p:spPr>
        <p:txBody>
          <a:bodyPr/>
          <a:lstStyle/>
          <a:p>
            <a:r>
              <a:rPr lang="en-US" dirty="0">
                <a:effectLst/>
              </a:rPr>
              <a:t>How can </a:t>
            </a:r>
            <a:r>
              <a:rPr lang="en-US" dirty="0" smtClean="0">
                <a:effectLst/>
              </a:rPr>
              <a:t>Fraud Affect </a:t>
            </a:r>
            <a:r>
              <a:rPr lang="en-US" dirty="0">
                <a:effectLst/>
              </a:rPr>
              <a:t>your </a:t>
            </a:r>
            <a:r>
              <a:rPr lang="en-US" dirty="0" smtClean="0">
                <a:effectLst/>
              </a:rPr>
              <a:t>Organization</a:t>
            </a:r>
            <a:r>
              <a:rPr lang="en-US" dirty="0">
                <a:effectLst/>
              </a:rPr>
              <a:t>?</a:t>
            </a:r>
          </a:p>
        </p:txBody>
      </p:sp>
      <p:sp>
        <p:nvSpPr>
          <p:cNvPr id="4" name="Content Placeholder 3"/>
          <p:cNvSpPr>
            <a:spLocks noGrp="1"/>
          </p:cNvSpPr>
          <p:nvPr>
            <p:ph idx="1"/>
          </p:nvPr>
        </p:nvSpPr>
        <p:spPr>
          <a:xfrm>
            <a:off x="304800" y="914400"/>
            <a:ext cx="8763000" cy="5410200"/>
          </a:xfrm>
        </p:spPr>
        <p:txBody>
          <a:bodyPr/>
          <a:lstStyle/>
          <a:p>
            <a:r>
              <a:rPr lang="en-US" dirty="0"/>
              <a:t>Fraud affects the organization and its staff and volunteers in multiple </a:t>
            </a:r>
            <a:r>
              <a:rPr lang="en-US" dirty="0" smtClean="0"/>
              <a:t>ways</a:t>
            </a:r>
          </a:p>
          <a:p>
            <a:pPr lvl="1"/>
            <a:r>
              <a:rPr lang="en-US" dirty="0" smtClean="0">
                <a:solidFill>
                  <a:schemeClr val="tx1"/>
                </a:solidFill>
              </a:rPr>
              <a:t>Financial loss</a:t>
            </a:r>
          </a:p>
          <a:p>
            <a:pPr lvl="1"/>
            <a:r>
              <a:rPr lang="en-US" dirty="0" smtClean="0">
                <a:solidFill>
                  <a:schemeClr val="tx1"/>
                </a:solidFill>
              </a:rPr>
              <a:t>Emotional effect</a:t>
            </a:r>
          </a:p>
          <a:p>
            <a:pPr lvl="1"/>
            <a:r>
              <a:rPr lang="en-US" dirty="0" smtClean="0">
                <a:solidFill>
                  <a:schemeClr val="tx1"/>
                </a:solidFill>
              </a:rPr>
              <a:t>Long-term effect: May </a:t>
            </a:r>
            <a:r>
              <a:rPr lang="en-US" dirty="0">
                <a:solidFill>
                  <a:schemeClr val="tx1"/>
                </a:solidFill>
              </a:rPr>
              <a:t>also </a:t>
            </a:r>
            <a:r>
              <a:rPr lang="en-US" dirty="0" smtClean="0">
                <a:solidFill>
                  <a:schemeClr val="tx1"/>
                </a:solidFill>
              </a:rPr>
              <a:t>impact potential </a:t>
            </a:r>
            <a:r>
              <a:rPr lang="en-US" dirty="0">
                <a:solidFill>
                  <a:schemeClr val="tx1"/>
                </a:solidFill>
              </a:rPr>
              <a:t>donors or funders who are concerned about the problems that led to the loss of assets</a:t>
            </a:r>
            <a:r>
              <a:rPr lang="en-US" dirty="0" smtClean="0">
                <a:solidFill>
                  <a:schemeClr val="tx1"/>
                </a:solidFill>
              </a:rPr>
              <a:t>.</a:t>
            </a:r>
          </a:p>
          <a:p>
            <a:pPr lvl="1"/>
            <a:r>
              <a:rPr lang="en-US" dirty="0" smtClean="0">
                <a:solidFill>
                  <a:schemeClr val="tx1"/>
                </a:solidFill>
              </a:rPr>
              <a:t>Distracts time and energy from your mission.</a:t>
            </a:r>
          </a:p>
          <a:p>
            <a:pPr lvl="1"/>
            <a:r>
              <a:rPr lang="en-US" dirty="0">
                <a:solidFill>
                  <a:schemeClr val="tx1"/>
                </a:solidFill>
              </a:rPr>
              <a:t>Fraud that isn’t detected and dealt with properly almost always becomes bigger and more </a:t>
            </a:r>
            <a:r>
              <a:rPr lang="en-US" dirty="0" smtClean="0">
                <a:solidFill>
                  <a:schemeClr val="tx1"/>
                </a:solidFill>
              </a:rPr>
              <a:t>frequent.</a:t>
            </a:r>
          </a:p>
          <a:p>
            <a:pPr marL="0" indent="0">
              <a:buNone/>
            </a:pPr>
            <a:endParaRPr lang="en-US" u="sng" dirty="0" smtClean="0"/>
          </a:p>
          <a:p>
            <a:pPr marL="0" indent="0">
              <a:buNone/>
            </a:pPr>
            <a:endParaRPr lang="en-US" dirty="0"/>
          </a:p>
          <a:p>
            <a:pPr marL="0" indent="0">
              <a:buNone/>
            </a:pPr>
            <a:endParaRPr lang="en-US" dirty="0"/>
          </a:p>
          <a:p>
            <a:pPr>
              <a:buFont typeface="Arial" pitchFamily="34" charset="0"/>
              <a:buChar char="•"/>
            </a:pPr>
            <a:endParaRPr lang="en-US" dirty="0"/>
          </a:p>
          <a:p>
            <a:pPr marL="0" indent="0">
              <a:buNone/>
            </a:pPr>
            <a:endParaRPr lang="en-US" dirty="0"/>
          </a:p>
          <a:p>
            <a:pPr marL="0" indent="0">
              <a:buNone/>
            </a:pPr>
            <a:endParaRPr lang="en-US" i="1" dirty="0"/>
          </a:p>
          <a:p>
            <a:pPr marL="0" indent="0">
              <a:buNone/>
            </a:pPr>
            <a:endParaRPr lang="en-US" dirty="0" smtClean="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393620789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effectLst/>
              </a:rPr>
              <a:t>Identifying the Potential Embezzler</a:t>
            </a:r>
          </a:p>
        </p:txBody>
      </p:sp>
      <p:sp>
        <p:nvSpPr>
          <p:cNvPr id="4" name="Content Placeholder 3"/>
          <p:cNvSpPr>
            <a:spLocks noGrp="1"/>
          </p:cNvSpPr>
          <p:nvPr>
            <p:ph idx="1"/>
          </p:nvPr>
        </p:nvSpPr>
        <p:spPr>
          <a:xfrm>
            <a:off x="304800" y="1143000"/>
            <a:ext cx="8686800" cy="4800600"/>
          </a:xfrm>
        </p:spPr>
        <p:txBody>
          <a:bodyPr/>
          <a:lstStyle/>
          <a:p>
            <a:r>
              <a:rPr lang="en-US" dirty="0"/>
              <a:t>A</a:t>
            </a:r>
            <a:r>
              <a:rPr lang="en-US" dirty="0" smtClean="0"/>
              <a:t>ge</a:t>
            </a:r>
            <a:r>
              <a:rPr lang="en-US" dirty="0"/>
              <a:t>, gender, race, </a:t>
            </a:r>
            <a:r>
              <a:rPr lang="en-US" dirty="0" smtClean="0"/>
              <a:t>and education aren’t big factors.</a:t>
            </a:r>
          </a:p>
          <a:p>
            <a:r>
              <a:rPr lang="en-US" dirty="0" smtClean="0"/>
              <a:t>Things </a:t>
            </a:r>
            <a:r>
              <a:rPr lang="en-US" dirty="0"/>
              <a:t>that </a:t>
            </a:r>
            <a:r>
              <a:rPr lang="en-US" dirty="0" smtClean="0"/>
              <a:t>are associated with fraud are a lack of </a:t>
            </a:r>
            <a:r>
              <a:rPr lang="en-US" dirty="0"/>
              <a:t>integrity, financial </a:t>
            </a:r>
            <a:r>
              <a:rPr lang="en-US" dirty="0" smtClean="0"/>
              <a:t>pressures, </a:t>
            </a:r>
            <a:r>
              <a:rPr lang="en-US" dirty="0"/>
              <a:t>and opportunity. </a:t>
            </a:r>
            <a:endParaRPr lang="en-US" dirty="0" smtClean="0"/>
          </a:p>
          <a:p>
            <a:r>
              <a:rPr lang="en-US" dirty="0"/>
              <a:t>Financial pressures are more a matter of perception than </a:t>
            </a:r>
            <a:r>
              <a:rPr lang="en-US" dirty="0" smtClean="0"/>
              <a:t>reality.</a:t>
            </a:r>
          </a:p>
          <a:p>
            <a:r>
              <a:rPr lang="en-US" dirty="0"/>
              <a:t>Opportunity is the most important factor because it has the largest impact. More importantly, this is the only area you can do much about. </a:t>
            </a:r>
            <a:endParaRPr lang="en-US" dirty="0" smtClean="0"/>
          </a:p>
          <a:p>
            <a:r>
              <a:rPr lang="en-US" dirty="0"/>
              <a:t>You need to evaluate your risks based on your organization’s resources and operations. </a:t>
            </a:r>
            <a:endParaRPr lang="en-US" dirty="0" smtClean="0"/>
          </a:p>
          <a:p>
            <a:pPr marL="0" indent="0">
              <a:buNone/>
            </a:pPr>
            <a:endParaRPr lang="en-US" u="sng" dirty="0" smtClean="0"/>
          </a:p>
          <a:p>
            <a:pPr marL="0" indent="0">
              <a:buNone/>
            </a:pPr>
            <a:endParaRPr lang="en-US" dirty="0"/>
          </a:p>
          <a:p>
            <a:pPr marL="0" indent="0">
              <a:buNone/>
            </a:pPr>
            <a:endParaRPr lang="en-US" dirty="0"/>
          </a:p>
          <a:p>
            <a:pPr>
              <a:buFont typeface="Arial" pitchFamily="34" charset="0"/>
              <a:buChar char="•"/>
            </a:pPr>
            <a:endParaRPr lang="en-US" dirty="0"/>
          </a:p>
          <a:p>
            <a:pPr marL="0" indent="0">
              <a:buNone/>
            </a:pPr>
            <a:endParaRPr lang="en-US" dirty="0"/>
          </a:p>
          <a:p>
            <a:pPr marL="0" indent="0">
              <a:buNone/>
            </a:pPr>
            <a:endParaRPr lang="en-US" i="1" dirty="0"/>
          </a:p>
          <a:p>
            <a:pPr marL="0" indent="0">
              <a:buNone/>
            </a:pPr>
            <a:endParaRPr lang="en-US" dirty="0" smtClean="0"/>
          </a:p>
          <a:p>
            <a:pPr marL="0" indent="0">
              <a:buNone/>
            </a:pPr>
            <a:endParaRPr lang="en-US" sz="2000" dirty="0"/>
          </a:p>
          <a:p>
            <a:pPr marL="0" indent="0">
              <a:buNone/>
            </a:pPr>
            <a:endParaRPr lang="en-US" dirty="0"/>
          </a:p>
          <a:p>
            <a:pPr marL="0" indent="0">
              <a:buNone/>
            </a:pPr>
            <a:endParaRPr lang="en-US" sz="200" dirty="0"/>
          </a:p>
        </p:txBody>
      </p:sp>
    </p:spTree>
    <p:extLst>
      <p:ext uri="{BB962C8B-B14F-4D97-AF65-F5344CB8AC3E}">
        <p14:creationId xmlns:p14="http://schemas.microsoft.com/office/powerpoint/2010/main" val="380694151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2" name="Rectangle 2"/>
          <p:cNvSpPr>
            <a:spLocks noGrp="1" noChangeArrowheads="1"/>
          </p:cNvSpPr>
          <p:nvPr>
            <p:ph type="title"/>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r>
              <a:rPr lang="en-US" dirty="0" smtClean="0">
                <a:effectLst/>
              </a:rPr>
              <a:t>CIL-NET </a:t>
            </a:r>
            <a:r>
              <a:rPr lang="en-US" dirty="0">
                <a:effectLst/>
              </a:rPr>
              <a:t>Attribution</a:t>
            </a:r>
          </a:p>
        </p:txBody>
      </p:sp>
      <p:sp>
        <p:nvSpPr>
          <p:cNvPr id="2" name="Content Placeholder 1"/>
          <p:cNvSpPr>
            <a:spLocks noGrp="1"/>
          </p:cNvSpPr>
          <p:nvPr>
            <p:ph idx="1"/>
          </p:nvPr>
        </p:nvSpPr>
        <p:spPr>
          <a:xfrm>
            <a:off x="457200" y="1219200"/>
            <a:ext cx="8537366" cy="4648200"/>
          </a:xfrm>
        </p:spPr>
        <p:txBody>
          <a:bodyPr/>
          <a:lstStyle/>
          <a:p>
            <a:pPr marL="0" indent="0">
              <a:buNone/>
            </a:pPr>
            <a:r>
              <a:rPr lang="en-US" dirty="0" smtClean="0"/>
              <a:t>Support </a:t>
            </a:r>
            <a:r>
              <a:rPr lang="en-US" dirty="0"/>
              <a:t>for development of this technical assistance information was provided by the Department of Health and Human Services, Administration for Community Living under grant number </a:t>
            </a:r>
            <a:r>
              <a:rPr lang="en-US" dirty="0" smtClean="0"/>
              <a:t>90TT0001-02-00</a:t>
            </a:r>
            <a:r>
              <a:rPr lang="en-US" dirty="0"/>
              <a:t>. No official endorsement of the Department of Health and Human Services should be inferred. Permission is granted for duplication of any portion of this information, providing that the following credit is given to the project: Developed as part of the IL-NET, an ILRU/NCIL/APRIL National Training and Technical Assistance Program.</a:t>
            </a:r>
            <a:endParaRPr lang="en-US" sz="2200" dirty="0"/>
          </a:p>
          <a:p>
            <a:pPr marL="0" indent="0">
              <a:buNone/>
            </a:pPr>
            <a:endParaRPr 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Protecting Your Assets With Internal Controls – Group Discussion</a:t>
            </a:r>
            <a:endParaRPr lang="en-US" dirty="0"/>
          </a:p>
        </p:txBody>
      </p:sp>
      <p:sp>
        <p:nvSpPr>
          <p:cNvPr id="3" name="Content Placeholder 2"/>
          <p:cNvSpPr>
            <a:spLocks noGrp="1"/>
          </p:cNvSpPr>
          <p:nvPr>
            <p:ph idx="1"/>
          </p:nvPr>
        </p:nvSpPr>
        <p:spPr>
          <a:xfrm>
            <a:off x="304800" y="1447800"/>
            <a:ext cx="8534400" cy="4648200"/>
          </a:xfrm>
        </p:spPr>
        <p:txBody>
          <a:bodyPr/>
          <a:lstStyle/>
          <a:p>
            <a:r>
              <a:rPr lang="en-US" dirty="0" smtClean="0"/>
              <a:t>Have any of your organizations experienced financial losses or other problems from the misuse of assets that you can discuss with this group?</a:t>
            </a:r>
          </a:p>
          <a:p>
            <a:pPr marL="0" indent="0">
              <a:buNone/>
            </a:pPr>
            <a:endParaRPr lang="en-US" sz="1200" dirty="0" smtClean="0"/>
          </a:p>
          <a:p>
            <a:r>
              <a:rPr lang="en-US" dirty="0" smtClean="0"/>
              <a:t>Are you aware of financial losses that have occurred at other organizations resulting from internal theft or misuse of funds? Can you share that knowledge?</a:t>
            </a:r>
            <a:endParaRPr lang="en-US" dirty="0"/>
          </a:p>
        </p:txBody>
      </p:sp>
    </p:spTree>
    <p:extLst>
      <p:ext uri="{BB962C8B-B14F-4D97-AF65-F5344CB8AC3E}">
        <p14:creationId xmlns:p14="http://schemas.microsoft.com/office/powerpoint/2010/main" val="29164131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04800" y="1066800"/>
            <a:ext cx="8839200" cy="5181600"/>
          </a:xfrm>
        </p:spPr>
        <p:txBody>
          <a:bodyPr>
            <a:noAutofit/>
          </a:bodyPr>
          <a:lstStyle/>
          <a:p>
            <a:pPr marL="0" lvl="0" indent="0">
              <a:buNone/>
            </a:pPr>
            <a:r>
              <a:rPr lang="en-US" b="1" dirty="0" smtClean="0"/>
              <a:t>Guidance on internal controls is provided by:</a:t>
            </a:r>
          </a:p>
          <a:p>
            <a:pPr lvl="0"/>
            <a:r>
              <a:rPr lang="en-US" b="1" dirty="0" smtClean="0"/>
              <a:t>The </a:t>
            </a:r>
            <a:r>
              <a:rPr lang="en-US" b="1" dirty="0"/>
              <a:t>Committee of Sponsoring </a:t>
            </a:r>
            <a:r>
              <a:rPr lang="en-US" b="1" dirty="0" smtClean="0"/>
              <a:t>Organizations </a:t>
            </a:r>
            <a:r>
              <a:rPr lang="en-US" dirty="0" smtClean="0"/>
              <a:t>(COSO), which is composed </a:t>
            </a:r>
            <a:r>
              <a:rPr lang="en-US" dirty="0"/>
              <a:t>of internal and external accounting leadership </a:t>
            </a:r>
            <a:r>
              <a:rPr lang="en-US" dirty="0" smtClean="0"/>
              <a:t>organizations</a:t>
            </a:r>
            <a:endParaRPr lang="en-US" dirty="0"/>
          </a:p>
          <a:p>
            <a:pPr lvl="0"/>
            <a:r>
              <a:rPr lang="en-US" b="1" dirty="0"/>
              <a:t>The Green </a:t>
            </a:r>
            <a:r>
              <a:rPr lang="en-US" b="1" dirty="0" smtClean="0"/>
              <a:t>Book</a:t>
            </a:r>
            <a:r>
              <a:rPr lang="en-US" b="1" dirty="0" smtClean="0">
                <a:latin typeface="Tahoma" panose="020B0604030504040204" pitchFamily="34" charset="0"/>
                <a:ea typeface="Tahoma" panose="020B0604030504040204" pitchFamily="34" charset="0"/>
                <a:cs typeface="Tahoma" panose="020B0604030504040204" pitchFamily="34" charset="0"/>
              </a:rPr>
              <a:t> </a:t>
            </a:r>
            <a:r>
              <a:rPr lang="en-US" dirty="0" smtClean="0">
                <a:latin typeface="Tahoma" panose="020B0604030504040204" pitchFamily="34" charset="0"/>
                <a:ea typeface="Tahoma" panose="020B0604030504040204" pitchFamily="34" charset="0"/>
                <a:cs typeface="Tahoma" panose="020B0604030504040204" pitchFamily="34" charset="0"/>
              </a:rPr>
              <a:t>―</a:t>
            </a:r>
            <a:r>
              <a:rPr lang="en-US" b="1" dirty="0" smtClean="0">
                <a:latin typeface="Tahoma" panose="020B0604030504040204" pitchFamily="34" charset="0"/>
                <a:ea typeface="Tahoma" panose="020B0604030504040204" pitchFamily="34" charset="0"/>
                <a:cs typeface="Tahoma" panose="020B0604030504040204" pitchFamily="34" charset="0"/>
              </a:rPr>
              <a:t> </a:t>
            </a:r>
            <a:r>
              <a:rPr lang="en-US" dirty="0" smtClean="0"/>
              <a:t>Standards </a:t>
            </a:r>
            <a:r>
              <a:rPr lang="en-US" dirty="0"/>
              <a:t>for Internal Control in the Federal </a:t>
            </a:r>
            <a:r>
              <a:rPr lang="en-US" dirty="0" smtClean="0"/>
              <a:t>Government</a:t>
            </a:r>
            <a:endParaRPr lang="en-US" dirty="0"/>
          </a:p>
          <a:p>
            <a:pPr marL="0" indent="0">
              <a:buNone/>
            </a:pPr>
            <a:endParaRPr lang="en-US" sz="1800" dirty="0" smtClean="0"/>
          </a:p>
          <a:p>
            <a:pPr marL="0" indent="0">
              <a:buNone/>
            </a:pPr>
            <a:r>
              <a:rPr lang="en-US" dirty="0" smtClean="0"/>
              <a:t>Both </a:t>
            </a:r>
            <a:r>
              <a:rPr lang="en-US" dirty="0"/>
              <a:t>of these have been recently updated to take into account how changes in technology have affected all </a:t>
            </a:r>
            <a:r>
              <a:rPr lang="en-US" dirty="0" smtClean="0"/>
              <a:t>businesses</a:t>
            </a:r>
            <a:endParaRPr lang="en-US" dirty="0"/>
          </a:p>
        </p:txBody>
      </p:sp>
      <p:sp>
        <p:nvSpPr>
          <p:cNvPr id="4" name="Title 3"/>
          <p:cNvSpPr>
            <a:spLocks noGrp="1"/>
          </p:cNvSpPr>
          <p:nvPr>
            <p:ph type="title"/>
          </p:nvPr>
        </p:nvSpPr>
        <p:spPr/>
        <p:txBody>
          <a:bodyPr>
            <a:normAutofit/>
          </a:bodyPr>
          <a:lstStyle/>
          <a:p>
            <a:r>
              <a:rPr lang="en-US" sz="3200" b="1" dirty="0" smtClean="0"/>
              <a:t>Guidance for Internal Controls</a:t>
            </a:r>
            <a:endParaRPr lang="en-US" sz="3200" b="1" dirty="0"/>
          </a:p>
        </p:txBody>
      </p:sp>
      <p:sp>
        <p:nvSpPr>
          <p:cNvPr id="2" name="Slide Number Placeholder 1"/>
          <p:cNvSpPr>
            <a:spLocks noGrp="1"/>
          </p:cNvSpPr>
          <p:nvPr>
            <p:ph type="sldNum" sz="quarter" idx="10"/>
          </p:nvPr>
        </p:nvSpPr>
        <p:spPr/>
        <p:txBody>
          <a:bodyPr/>
          <a:lstStyle/>
          <a:p>
            <a:pPr>
              <a:defRPr/>
            </a:pPr>
            <a:fld id="{F2DF5F09-D78D-44DB-A338-E90D23C46220}" type="slidenum">
              <a:rPr lang="en-US" sz="900" smtClean="0">
                <a:solidFill>
                  <a:srgbClr val="000000"/>
                </a:solidFill>
              </a:rPr>
              <a:pPr>
                <a:defRPr/>
              </a:pPr>
              <a:t>4</a:t>
            </a:fld>
            <a:endParaRPr lang="en-US" sz="900" dirty="0">
              <a:solidFill>
                <a:srgbClr val="000000"/>
              </a:solidFill>
            </a:endParaRPr>
          </a:p>
        </p:txBody>
      </p:sp>
    </p:spTree>
    <p:extLst>
      <p:ext uri="{BB962C8B-B14F-4D97-AF65-F5344CB8AC3E}">
        <p14:creationId xmlns:p14="http://schemas.microsoft.com/office/powerpoint/2010/main" val="41079048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lvl="0"/>
            <a:r>
              <a:rPr lang="en-US" sz="3200" b="0" dirty="0" smtClean="0"/>
              <a:t/>
            </a:r>
            <a:br>
              <a:rPr lang="en-US" sz="3200" b="0" dirty="0" smtClean="0"/>
            </a:br>
            <a:r>
              <a:rPr lang="en-US" sz="3200" dirty="0" smtClean="0"/>
              <a:t>Elements </a:t>
            </a:r>
            <a:r>
              <a:rPr lang="en-US" sz="3200" dirty="0"/>
              <a:t>that are </a:t>
            </a:r>
            <a:r>
              <a:rPr lang="en-US" sz="3200" dirty="0" smtClean="0"/>
              <a:t>Necessary </a:t>
            </a:r>
            <a:r>
              <a:rPr lang="en-US" sz="3200" dirty="0"/>
              <a:t>for </a:t>
            </a:r>
            <a:r>
              <a:rPr lang="en-US" sz="3200" dirty="0" smtClean="0"/>
              <a:t>Proper Internal </a:t>
            </a:r>
            <a:r>
              <a:rPr lang="en-US" sz="3200" dirty="0"/>
              <a:t>C</a:t>
            </a:r>
            <a:r>
              <a:rPr lang="en-US" sz="3200" dirty="0" smtClean="0"/>
              <a:t>ontrols</a:t>
            </a:r>
            <a:r>
              <a:rPr lang="en-US" sz="3200" dirty="0"/>
              <a:t/>
            </a:r>
            <a:br>
              <a:rPr lang="en-US" sz="3200" dirty="0"/>
            </a:br>
            <a:endParaRPr lang="en-US" sz="3200" dirty="0"/>
          </a:p>
        </p:txBody>
      </p:sp>
      <p:sp>
        <p:nvSpPr>
          <p:cNvPr id="6" name="Content Placeholder 5"/>
          <p:cNvSpPr>
            <a:spLocks noGrp="1"/>
          </p:cNvSpPr>
          <p:nvPr>
            <p:ph idx="1"/>
          </p:nvPr>
        </p:nvSpPr>
        <p:spPr>
          <a:xfrm>
            <a:off x="304800" y="1295400"/>
            <a:ext cx="8534400" cy="5029200"/>
          </a:xfrm>
        </p:spPr>
        <p:txBody>
          <a:bodyPr/>
          <a:lstStyle/>
          <a:p>
            <a:r>
              <a:rPr lang="en-US" dirty="0" smtClean="0"/>
              <a:t>Control Environment  </a:t>
            </a:r>
          </a:p>
          <a:p>
            <a:pPr marL="803275" indent="-457200"/>
            <a:r>
              <a:rPr lang="en-US" dirty="0" smtClean="0"/>
              <a:t>Your board and senior management commitment to competence </a:t>
            </a:r>
          </a:p>
          <a:p>
            <a:pPr marL="803275" indent="-457200"/>
            <a:r>
              <a:rPr lang="en-US" dirty="0" smtClean="0"/>
              <a:t>Your commitment to proper controls</a:t>
            </a:r>
          </a:p>
          <a:p>
            <a:pPr marL="803275" indent="-457200"/>
            <a:r>
              <a:rPr lang="en-US" dirty="0" smtClean="0"/>
              <a:t>Clear roles and responsibilities of the various partners in the oversight of funds</a:t>
            </a:r>
          </a:p>
        </p:txBody>
      </p:sp>
      <p:sp>
        <p:nvSpPr>
          <p:cNvPr id="2" name="Slide Number Placeholder 1"/>
          <p:cNvSpPr>
            <a:spLocks noGrp="1"/>
          </p:cNvSpPr>
          <p:nvPr>
            <p:ph type="sldNum" sz="quarter" idx="10"/>
          </p:nvPr>
        </p:nvSpPr>
        <p:spPr/>
        <p:txBody>
          <a:bodyPr/>
          <a:lstStyle/>
          <a:p>
            <a:pPr>
              <a:defRPr/>
            </a:pPr>
            <a:fld id="{F2DF5F09-D78D-44DB-A338-E90D23C46220}" type="slidenum">
              <a:rPr lang="en-US" sz="900" smtClean="0">
                <a:solidFill>
                  <a:srgbClr val="000000"/>
                </a:solidFill>
              </a:rPr>
              <a:pPr>
                <a:defRPr/>
              </a:pPr>
              <a:t>5</a:t>
            </a:fld>
            <a:endParaRPr lang="en-US" sz="900" dirty="0">
              <a:solidFill>
                <a:srgbClr val="000000"/>
              </a:solidFill>
            </a:endParaRPr>
          </a:p>
        </p:txBody>
      </p:sp>
    </p:spTree>
    <p:extLst>
      <p:ext uri="{BB962C8B-B14F-4D97-AF65-F5344CB8AC3E}">
        <p14:creationId xmlns:p14="http://schemas.microsoft.com/office/powerpoint/2010/main" val="1902463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lvl="0"/>
            <a:r>
              <a:rPr lang="en-US" sz="2400" b="0" dirty="0" smtClean="0"/>
              <a:t/>
            </a:r>
            <a:br>
              <a:rPr lang="en-US" sz="2400" b="0" dirty="0" smtClean="0"/>
            </a:br>
            <a:r>
              <a:rPr lang="en-US" sz="3200" dirty="0" smtClean="0"/>
              <a:t>Elements </a:t>
            </a:r>
            <a:r>
              <a:rPr lang="en-US" sz="3200" dirty="0"/>
              <a:t>that are </a:t>
            </a:r>
            <a:r>
              <a:rPr lang="en-US" sz="3200" dirty="0" smtClean="0"/>
              <a:t>Necessary </a:t>
            </a:r>
            <a:r>
              <a:rPr lang="en-US" sz="3200" dirty="0"/>
              <a:t>for </a:t>
            </a:r>
            <a:r>
              <a:rPr lang="en-US" sz="3200" dirty="0" smtClean="0"/>
              <a:t>Proper Internal Controls, </a:t>
            </a:r>
            <a:r>
              <a:rPr lang="en-US" b="0" dirty="0" smtClean="0"/>
              <a:t>cont’d.</a:t>
            </a:r>
            <a:r>
              <a:rPr lang="en-US" sz="3200" dirty="0"/>
              <a:t/>
            </a:r>
            <a:br>
              <a:rPr lang="en-US" sz="3200" dirty="0"/>
            </a:br>
            <a:endParaRPr lang="en-US" sz="3200" dirty="0"/>
          </a:p>
        </p:txBody>
      </p:sp>
      <p:sp>
        <p:nvSpPr>
          <p:cNvPr id="6" name="Content Placeholder 5"/>
          <p:cNvSpPr>
            <a:spLocks noGrp="1"/>
          </p:cNvSpPr>
          <p:nvPr>
            <p:ph idx="1"/>
          </p:nvPr>
        </p:nvSpPr>
        <p:spPr>
          <a:xfrm>
            <a:off x="304800" y="1219200"/>
            <a:ext cx="8610600" cy="5029200"/>
          </a:xfrm>
        </p:spPr>
        <p:txBody>
          <a:bodyPr/>
          <a:lstStyle/>
          <a:p>
            <a:r>
              <a:rPr lang="en-US" dirty="0" smtClean="0"/>
              <a:t>Risk Assessment– </a:t>
            </a:r>
          </a:p>
          <a:p>
            <a:pPr marL="403225" indent="0">
              <a:buNone/>
            </a:pPr>
            <a:r>
              <a:rPr lang="en-US" dirty="0" smtClean="0"/>
              <a:t>A careful look at your organization’s operations   consideration of what could “go wrong” </a:t>
            </a:r>
          </a:p>
          <a:p>
            <a:pPr marL="860425" indent="-457200"/>
            <a:r>
              <a:rPr lang="en-US" dirty="0" smtClean="0"/>
              <a:t>What might prevent you from accomplishing your objectives?</a:t>
            </a:r>
          </a:p>
          <a:p>
            <a:pPr marL="860425" indent="-457200"/>
            <a:r>
              <a:rPr lang="en-US" dirty="0" smtClean="0"/>
              <a:t>What might expose you to risk with funders or regulators?</a:t>
            </a:r>
          </a:p>
          <a:p>
            <a:pPr marL="860425" indent="-457200"/>
            <a:r>
              <a:rPr lang="en-US" dirty="0" smtClean="0"/>
              <a:t>What could cause financial loss and/or embarrassment?</a:t>
            </a:r>
          </a:p>
        </p:txBody>
      </p:sp>
      <p:sp>
        <p:nvSpPr>
          <p:cNvPr id="2" name="Slide Number Placeholder 1"/>
          <p:cNvSpPr>
            <a:spLocks noGrp="1"/>
          </p:cNvSpPr>
          <p:nvPr>
            <p:ph type="sldNum" sz="quarter" idx="10"/>
          </p:nvPr>
        </p:nvSpPr>
        <p:spPr/>
        <p:txBody>
          <a:bodyPr/>
          <a:lstStyle/>
          <a:p>
            <a:pPr>
              <a:defRPr/>
            </a:pPr>
            <a:fld id="{F2DF5F09-D78D-44DB-A338-E90D23C46220}" type="slidenum">
              <a:rPr lang="en-US" sz="900" smtClean="0">
                <a:solidFill>
                  <a:srgbClr val="000000"/>
                </a:solidFill>
              </a:rPr>
              <a:pPr>
                <a:defRPr/>
              </a:pPr>
              <a:t>6</a:t>
            </a:fld>
            <a:endParaRPr lang="en-US" sz="900" dirty="0">
              <a:solidFill>
                <a:srgbClr val="000000"/>
              </a:solidFill>
            </a:endParaRPr>
          </a:p>
        </p:txBody>
      </p:sp>
    </p:spTree>
    <p:extLst>
      <p:ext uri="{BB962C8B-B14F-4D97-AF65-F5344CB8AC3E}">
        <p14:creationId xmlns:p14="http://schemas.microsoft.com/office/powerpoint/2010/main" val="7810870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p:txBody>
          <a:bodyPr/>
          <a:lstStyle/>
          <a:p>
            <a:r>
              <a:rPr lang="en-US" dirty="0" smtClean="0"/>
              <a:t>Control Activities  </a:t>
            </a:r>
          </a:p>
          <a:p>
            <a:pPr marL="803275" indent="-457200"/>
            <a:r>
              <a:rPr lang="en-US" dirty="0" smtClean="0"/>
              <a:t>There are complete, written policies and procedures.</a:t>
            </a:r>
          </a:p>
          <a:p>
            <a:pPr marL="803275" indent="-457200"/>
            <a:r>
              <a:rPr lang="en-US" dirty="0" smtClean="0"/>
              <a:t>Policies are fully </a:t>
            </a:r>
            <a:r>
              <a:rPr lang="en-US" dirty="0"/>
              <a:t>implemented, such as segregation of responsibilities, reviews, and </a:t>
            </a:r>
            <a:r>
              <a:rPr lang="en-US" dirty="0" smtClean="0"/>
              <a:t>reconciliations.</a:t>
            </a:r>
            <a:endParaRPr lang="en-US" dirty="0"/>
          </a:p>
          <a:p>
            <a:pPr marL="346075" indent="0">
              <a:buNone/>
            </a:pPr>
            <a:endParaRPr lang="en-US" dirty="0"/>
          </a:p>
        </p:txBody>
      </p:sp>
      <p:sp>
        <p:nvSpPr>
          <p:cNvPr id="5" name="Title 4"/>
          <p:cNvSpPr>
            <a:spLocks noGrp="1"/>
          </p:cNvSpPr>
          <p:nvPr>
            <p:ph type="title"/>
          </p:nvPr>
        </p:nvSpPr>
        <p:spPr/>
        <p:txBody>
          <a:bodyPr/>
          <a:lstStyle/>
          <a:p>
            <a:pPr lvl="0"/>
            <a:r>
              <a:rPr lang="en-US" sz="2400" b="0" dirty="0" smtClean="0"/>
              <a:t/>
            </a:r>
            <a:br>
              <a:rPr lang="en-US" sz="2400" b="0" dirty="0" smtClean="0"/>
            </a:br>
            <a:r>
              <a:rPr lang="en-US" sz="3200" dirty="0"/>
              <a:t>Elements that are Necessary for Proper Internal Controls, </a:t>
            </a:r>
            <a:r>
              <a:rPr lang="en-US" b="0" dirty="0"/>
              <a:t>cont’d</a:t>
            </a:r>
            <a:r>
              <a:rPr lang="en-US" b="0" dirty="0" smtClean="0"/>
              <a:t>. 2</a:t>
            </a:r>
            <a:r>
              <a:rPr lang="en-US" sz="3200" dirty="0"/>
              <a:t/>
            </a:r>
            <a:br>
              <a:rPr lang="en-US" sz="3200" dirty="0"/>
            </a:br>
            <a:endParaRPr lang="en-US" sz="3200" dirty="0"/>
          </a:p>
        </p:txBody>
      </p:sp>
      <p:sp>
        <p:nvSpPr>
          <p:cNvPr id="2" name="Slide Number Placeholder 1"/>
          <p:cNvSpPr>
            <a:spLocks noGrp="1"/>
          </p:cNvSpPr>
          <p:nvPr>
            <p:ph type="sldNum" sz="quarter" idx="10"/>
          </p:nvPr>
        </p:nvSpPr>
        <p:spPr/>
        <p:txBody>
          <a:bodyPr/>
          <a:lstStyle/>
          <a:p>
            <a:pPr>
              <a:defRPr/>
            </a:pPr>
            <a:fld id="{F2DF5F09-D78D-44DB-A338-E90D23C46220}" type="slidenum">
              <a:rPr lang="en-US" sz="900" smtClean="0">
                <a:solidFill>
                  <a:srgbClr val="000000"/>
                </a:solidFill>
              </a:rPr>
              <a:pPr>
                <a:defRPr/>
              </a:pPr>
              <a:t>7</a:t>
            </a:fld>
            <a:endParaRPr lang="en-US" sz="900" dirty="0">
              <a:solidFill>
                <a:srgbClr val="000000"/>
              </a:solidFill>
            </a:endParaRPr>
          </a:p>
        </p:txBody>
      </p:sp>
    </p:spTree>
    <p:extLst>
      <p:ext uri="{BB962C8B-B14F-4D97-AF65-F5344CB8AC3E}">
        <p14:creationId xmlns:p14="http://schemas.microsoft.com/office/powerpoint/2010/main" val="30504315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lvl="0"/>
            <a:r>
              <a:rPr lang="en-US" sz="2400" b="0" dirty="0" smtClean="0"/>
              <a:t/>
            </a:r>
            <a:br>
              <a:rPr lang="en-US" sz="2400" b="0" dirty="0" smtClean="0"/>
            </a:br>
            <a:r>
              <a:rPr lang="en-US" sz="2400" b="0" dirty="0" smtClean="0"/>
              <a:t/>
            </a:r>
            <a:br>
              <a:rPr lang="en-US" sz="2400" b="0" dirty="0" smtClean="0"/>
            </a:br>
            <a:r>
              <a:rPr lang="en-US" sz="2400" b="0" dirty="0"/>
              <a:t/>
            </a:r>
            <a:br>
              <a:rPr lang="en-US" sz="2400" b="0" dirty="0"/>
            </a:br>
            <a:r>
              <a:rPr lang="en-US" sz="2400" b="0" dirty="0" smtClean="0"/>
              <a:t/>
            </a:r>
            <a:br>
              <a:rPr lang="en-US" sz="2400" b="0" dirty="0" smtClean="0"/>
            </a:br>
            <a:r>
              <a:rPr lang="en-US" sz="2400" b="0" dirty="0"/>
              <a:t/>
            </a:r>
            <a:br>
              <a:rPr lang="en-US" sz="2400" b="0" dirty="0"/>
            </a:br>
            <a:r>
              <a:rPr lang="en-US" sz="3200" dirty="0"/>
              <a:t>Elements that are Necessary for Proper Internal Controls, </a:t>
            </a:r>
            <a:r>
              <a:rPr lang="en-US" b="0" dirty="0"/>
              <a:t>cont’d</a:t>
            </a:r>
            <a:r>
              <a:rPr lang="en-US" b="0" dirty="0" smtClean="0"/>
              <a:t>. </a:t>
            </a:r>
            <a:r>
              <a:rPr lang="en-US" b="0" dirty="0"/>
              <a:t>3</a:t>
            </a:r>
            <a:r>
              <a:rPr lang="en-US" sz="3200" dirty="0"/>
              <a:t/>
            </a:r>
            <a:br>
              <a:rPr lang="en-US" sz="3200" dirty="0"/>
            </a:br>
            <a:r>
              <a:rPr lang="en-US" sz="2400" b="0" dirty="0" smtClean="0"/>
              <a:t/>
            </a:r>
            <a:br>
              <a:rPr lang="en-US" sz="2400" b="0" dirty="0" smtClean="0"/>
            </a:br>
            <a:r>
              <a:rPr lang="en-US" sz="2400" b="0" dirty="0" smtClean="0"/>
              <a:t/>
            </a:r>
            <a:br>
              <a:rPr lang="en-US" sz="2400" b="0" dirty="0" smtClean="0"/>
            </a:br>
            <a:r>
              <a:rPr lang="en-US" sz="2400" b="0" dirty="0" smtClean="0"/>
              <a:t/>
            </a:r>
            <a:br>
              <a:rPr lang="en-US" sz="2400" b="0" dirty="0" smtClean="0"/>
            </a:br>
            <a:r>
              <a:rPr lang="en-US" sz="3200" dirty="0"/>
              <a:t/>
            </a:r>
            <a:br>
              <a:rPr lang="en-US" sz="3200" dirty="0"/>
            </a:br>
            <a:endParaRPr lang="en-US" sz="3200" dirty="0"/>
          </a:p>
        </p:txBody>
      </p:sp>
      <p:sp>
        <p:nvSpPr>
          <p:cNvPr id="2" name="Content Placeholder 1"/>
          <p:cNvSpPr>
            <a:spLocks noGrp="1"/>
          </p:cNvSpPr>
          <p:nvPr>
            <p:ph idx="1"/>
          </p:nvPr>
        </p:nvSpPr>
        <p:spPr/>
        <p:txBody>
          <a:bodyPr/>
          <a:lstStyle/>
          <a:p>
            <a:r>
              <a:rPr lang="en-US" dirty="0"/>
              <a:t>Information and Communication </a:t>
            </a:r>
            <a:r>
              <a:rPr lang="en-US" dirty="0" smtClean="0"/>
              <a:t> </a:t>
            </a:r>
          </a:p>
          <a:p>
            <a:pPr marL="803275" indent="-457200"/>
            <a:r>
              <a:rPr lang="en-US" dirty="0"/>
              <a:t>C</a:t>
            </a:r>
            <a:r>
              <a:rPr lang="en-US" dirty="0" smtClean="0"/>
              <a:t>lear </a:t>
            </a:r>
            <a:r>
              <a:rPr lang="en-US" dirty="0"/>
              <a:t>communication from management to staff about the policies, procedures, and controls that are in place, including training for </a:t>
            </a:r>
            <a:r>
              <a:rPr lang="en-US" dirty="0" smtClean="0"/>
              <a:t>staff.</a:t>
            </a:r>
          </a:p>
        </p:txBody>
      </p:sp>
      <p:sp>
        <p:nvSpPr>
          <p:cNvPr id="4" name="Slide Number Placeholder 3"/>
          <p:cNvSpPr>
            <a:spLocks noGrp="1"/>
          </p:cNvSpPr>
          <p:nvPr>
            <p:ph type="sldNum" sz="quarter" idx="10"/>
          </p:nvPr>
        </p:nvSpPr>
        <p:spPr/>
        <p:txBody>
          <a:bodyPr/>
          <a:lstStyle/>
          <a:p>
            <a:pPr>
              <a:defRPr/>
            </a:pPr>
            <a:fld id="{F2DF5F09-D78D-44DB-A338-E90D23C46220}" type="slidenum">
              <a:rPr lang="en-US" sz="900" smtClean="0">
                <a:solidFill>
                  <a:srgbClr val="000000"/>
                </a:solidFill>
              </a:rPr>
              <a:pPr>
                <a:defRPr/>
              </a:pPr>
              <a:t>8</a:t>
            </a:fld>
            <a:endParaRPr lang="en-US" sz="900" dirty="0">
              <a:solidFill>
                <a:srgbClr val="000000"/>
              </a:solidFill>
            </a:endParaRPr>
          </a:p>
        </p:txBody>
      </p:sp>
    </p:spTree>
    <p:extLst>
      <p:ext uri="{BB962C8B-B14F-4D97-AF65-F5344CB8AC3E}">
        <p14:creationId xmlns:p14="http://schemas.microsoft.com/office/powerpoint/2010/main" val="24753071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lvl="0"/>
            <a:r>
              <a:rPr lang="en-US" sz="2400" b="0" dirty="0" smtClean="0"/>
              <a:t/>
            </a:r>
            <a:br>
              <a:rPr lang="en-US" sz="2400" b="0" dirty="0" smtClean="0"/>
            </a:br>
            <a:r>
              <a:rPr lang="en-US" sz="2400" b="0" dirty="0" smtClean="0"/>
              <a:t/>
            </a:r>
            <a:br>
              <a:rPr lang="en-US" sz="2400" b="0" dirty="0" smtClean="0"/>
            </a:br>
            <a:r>
              <a:rPr lang="en-US" sz="2400" b="0" dirty="0"/>
              <a:t/>
            </a:r>
            <a:br>
              <a:rPr lang="en-US" sz="2400" b="0" dirty="0"/>
            </a:br>
            <a:r>
              <a:rPr lang="en-US" sz="2400" b="0" dirty="0" smtClean="0"/>
              <a:t/>
            </a:r>
            <a:br>
              <a:rPr lang="en-US" sz="2400" b="0" dirty="0" smtClean="0"/>
            </a:br>
            <a:r>
              <a:rPr lang="en-US" sz="2400" b="0" dirty="0"/>
              <a:t/>
            </a:r>
            <a:br>
              <a:rPr lang="en-US" sz="2400" b="0" dirty="0"/>
            </a:br>
            <a:r>
              <a:rPr lang="en-US" sz="3200" dirty="0"/>
              <a:t>Elements that are Necessary for Proper Internal Controls, </a:t>
            </a:r>
            <a:r>
              <a:rPr lang="en-US" b="0" dirty="0"/>
              <a:t>cont’d</a:t>
            </a:r>
            <a:r>
              <a:rPr lang="en-US" b="0" dirty="0" smtClean="0"/>
              <a:t>. 4</a:t>
            </a:r>
            <a:r>
              <a:rPr lang="en-US" sz="3200" dirty="0"/>
              <a:t/>
            </a:r>
            <a:br>
              <a:rPr lang="en-US" sz="3200" dirty="0"/>
            </a:br>
            <a:r>
              <a:rPr lang="en-US" sz="2400" b="0" dirty="0" smtClean="0"/>
              <a:t/>
            </a:r>
            <a:br>
              <a:rPr lang="en-US" sz="2400" b="0" dirty="0" smtClean="0"/>
            </a:br>
            <a:r>
              <a:rPr lang="en-US" sz="2400" b="0" dirty="0" smtClean="0"/>
              <a:t/>
            </a:r>
            <a:br>
              <a:rPr lang="en-US" sz="2400" b="0" dirty="0" smtClean="0"/>
            </a:br>
            <a:r>
              <a:rPr lang="en-US" sz="2400" b="0" dirty="0" smtClean="0"/>
              <a:t/>
            </a:r>
            <a:br>
              <a:rPr lang="en-US" sz="2400" b="0" dirty="0" smtClean="0"/>
            </a:br>
            <a:r>
              <a:rPr lang="en-US" sz="3200" dirty="0"/>
              <a:t/>
            </a:r>
            <a:br>
              <a:rPr lang="en-US" sz="3200" dirty="0"/>
            </a:br>
            <a:endParaRPr lang="en-US" sz="3200" dirty="0"/>
          </a:p>
        </p:txBody>
      </p:sp>
      <p:sp>
        <p:nvSpPr>
          <p:cNvPr id="2" name="Content Placeholder 1"/>
          <p:cNvSpPr>
            <a:spLocks noGrp="1"/>
          </p:cNvSpPr>
          <p:nvPr>
            <p:ph idx="1"/>
          </p:nvPr>
        </p:nvSpPr>
        <p:spPr/>
        <p:txBody>
          <a:bodyPr/>
          <a:lstStyle/>
          <a:p>
            <a:r>
              <a:rPr lang="en-US" dirty="0" smtClean="0"/>
              <a:t>Monitoring </a:t>
            </a:r>
            <a:r>
              <a:rPr lang="en-US" dirty="0"/>
              <a:t>Activities </a:t>
            </a:r>
            <a:r>
              <a:rPr lang="en-US" dirty="0" smtClean="0"/>
              <a:t> </a:t>
            </a:r>
          </a:p>
          <a:p>
            <a:pPr marL="803275" indent="-457200"/>
            <a:r>
              <a:rPr lang="en-US" dirty="0" smtClean="0"/>
              <a:t>Periodic </a:t>
            </a:r>
            <a:r>
              <a:rPr lang="en-US" dirty="0"/>
              <a:t>follow-up to reassess potential risks, to make sure that controls are still appropriate based on current operations and that they are still being </a:t>
            </a:r>
            <a:r>
              <a:rPr lang="en-US" dirty="0" smtClean="0"/>
              <a:t>followed. </a:t>
            </a:r>
          </a:p>
          <a:p>
            <a:pPr marL="803275" indent="-457200"/>
            <a:r>
              <a:rPr lang="en-US" dirty="0" smtClean="0"/>
              <a:t>In large </a:t>
            </a:r>
            <a:r>
              <a:rPr lang="en-US" dirty="0"/>
              <a:t>organizations, this can be done with an internal audit </a:t>
            </a:r>
            <a:r>
              <a:rPr lang="en-US" dirty="0" smtClean="0"/>
              <a:t>function. </a:t>
            </a:r>
          </a:p>
          <a:p>
            <a:pPr marL="803275" indent="-457200"/>
            <a:r>
              <a:rPr lang="en-US" dirty="0" smtClean="0"/>
              <a:t>In </a:t>
            </a:r>
            <a:r>
              <a:rPr lang="en-US" dirty="0"/>
              <a:t>smaller organizations it will more likely be done by an audit or finance </a:t>
            </a:r>
            <a:r>
              <a:rPr lang="en-US" dirty="0" smtClean="0"/>
              <a:t>committee.</a:t>
            </a:r>
            <a:r>
              <a:rPr lang="en-US" dirty="0"/>
              <a:t/>
            </a:r>
            <a:br>
              <a:rPr lang="en-US" dirty="0"/>
            </a:br>
            <a:endParaRPr lang="en-US" dirty="0"/>
          </a:p>
        </p:txBody>
      </p:sp>
      <p:sp>
        <p:nvSpPr>
          <p:cNvPr id="4" name="Slide Number Placeholder 3"/>
          <p:cNvSpPr>
            <a:spLocks noGrp="1"/>
          </p:cNvSpPr>
          <p:nvPr>
            <p:ph type="sldNum" sz="quarter" idx="10"/>
          </p:nvPr>
        </p:nvSpPr>
        <p:spPr/>
        <p:txBody>
          <a:bodyPr/>
          <a:lstStyle/>
          <a:p>
            <a:pPr>
              <a:defRPr/>
            </a:pPr>
            <a:fld id="{F2DF5F09-D78D-44DB-A338-E90D23C46220}" type="slidenum">
              <a:rPr lang="en-US" sz="900" smtClean="0">
                <a:solidFill>
                  <a:srgbClr val="000000"/>
                </a:solidFill>
              </a:rPr>
              <a:pPr>
                <a:defRPr/>
              </a:pPr>
              <a:t>9</a:t>
            </a:fld>
            <a:endParaRPr lang="en-US" sz="900" dirty="0">
              <a:solidFill>
                <a:srgbClr val="000000"/>
              </a:solidFill>
            </a:endParaRPr>
          </a:p>
        </p:txBody>
      </p:sp>
    </p:spTree>
    <p:extLst>
      <p:ext uri="{BB962C8B-B14F-4D97-AF65-F5344CB8AC3E}">
        <p14:creationId xmlns:p14="http://schemas.microsoft.com/office/powerpoint/2010/main" val="3162228698"/>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Rounded MT Bol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Rounded MT Bol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7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Rounded MT Bol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8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Rounded MT Bol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19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Rounded MT Bol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20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Rounded MT Bol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21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Rounded MT Bol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22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Rounded MT Bol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23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Rounded MT Bol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15677</TotalTime>
  <Words>1494</Words>
  <Application>Microsoft Office PowerPoint</Application>
  <PresentationFormat>On-screen Show (4:3)</PresentationFormat>
  <Paragraphs>195</Paragraphs>
  <Slides>24</Slides>
  <Notes>4</Notes>
  <HiddenSlides>0</HiddenSlides>
  <MMClips>0</MMClips>
  <ScaleCrop>false</ScaleCrop>
  <HeadingPairs>
    <vt:vector size="6" baseType="variant">
      <vt:variant>
        <vt:lpstr>Fonts Used</vt:lpstr>
      </vt:variant>
      <vt:variant>
        <vt:i4>5</vt:i4>
      </vt:variant>
      <vt:variant>
        <vt:lpstr>Theme</vt:lpstr>
      </vt:variant>
      <vt:variant>
        <vt:i4>9</vt:i4>
      </vt:variant>
      <vt:variant>
        <vt:lpstr>Slide Titles</vt:lpstr>
      </vt:variant>
      <vt:variant>
        <vt:i4>24</vt:i4>
      </vt:variant>
    </vt:vector>
  </HeadingPairs>
  <TitlesOfParts>
    <vt:vector size="38" baseType="lpstr">
      <vt:lpstr>ＭＳ Ｐゴシック</vt:lpstr>
      <vt:lpstr>Arial</vt:lpstr>
      <vt:lpstr>Arial Rounded MT Bold</vt:lpstr>
      <vt:lpstr>Calibri</vt:lpstr>
      <vt:lpstr>Tahoma</vt:lpstr>
      <vt:lpstr>Default Design</vt:lpstr>
      <vt:lpstr>1_Default Design</vt:lpstr>
      <vt:lpstr>17_Default Design</vt:lpstr>
      <vt:lpstr>18_Default Design</vt:lpstr>
      <vt:lpstr>19_Default Design</vt:lpstr>
      <vt:lpstr>20_Default Design</vt:lpstr>
      <vt:lpstr>21_Default Design</vt:lpstr>
      <vt:lpstr>22_Default Design</vt:lpstr>
      <vt:lpstr>23_Default Design</vt:lpstr>
      <vt:lpstr>Financial Management:  Workshop for CILs…Regulations and Beyond  Baltimore, Maryland May 25-27, 2016  </vt:lpstr>
      <vt:lpstr>Management of Risk in Nonprofit Organizations</vt:lpstr>
      <vt:lpstr>Protecting Your Assets With Internal Controls – Group Discussion</vt:lpstr>
      <vt:lpstr>Guidance for Internal Controls</vt:lpstr>
      <vt:lpstr> Elements that are Necessary for Proper Internal Controls </vt:lpstr>
      <vt:lpstr> Elements that are Necessary for Proper Internal Controls, cont’d. </vt:lpstr>
      <vt:lpstr> Elements that are Necessary for Proper Internal Controls, cont’d. 2 </vt:lpstr>
      <vt:lpstr>     Elements that are Necessary for Proper Internal Controls, cont’d. 3     </vt:lpstr>
      <vt:lpstr>     Elements that are Necessary for Proper Internal Controls, cont’d. 4     </vt:lpstr>
      <vt:lpstr>Controls are a System and Ongoing Process</vt:lpstr>
      <vt:lpstr>Association of Certified Fraud Examiners  2014 Report to the Nations</vt:lpstr>
      <vt:lpstr>ACFE 2014 Report to the Nations – Summary of Findings, cont’d.</vt:lpstr>
      <vt:lpstr>What Goes Wrong in Nonprofit Organizations?</vt:lpstr>
      <vt:lpstr>What Goes Wrong in Nonprofit Organizations? cont’d. </vt:lpstr>
      <vt:lpstr>What Goes Wrong in Nonprofit Organizations? cont’d. 2</vt:lpstr>
      <vt:lpstr>What Goes Wrong in Nonprofit Organizations? cont’d. 3</vt:lpstr>
      <vt:lpstr>Technology and Fraud</vt:lpstr>
      <vt:lpstr> Technology and Fraud, cont’d. </vt:lpstr>
      <vt:lpstr>What Else Goes Wrong in Nonprofit Organizations? </vt:lpstr>
      <vt:lpstr>What Else Goes Wrong in Nonprofit Organizations? cont’d.</vt:lpstr>
      <vt:lpstr>What Else Goes Wrong in Nonprofit Organizations? cont’d. 2</vt:lpstr>
      <vt:lpstr>How can Fraud Affect your Organization?</vt:lpstr>
      <vt:lpstr>Identifying the Potential Embezzler</vt:lpstr>
      <vt:lpstr>CIL-NET Attribution</vt:lpstr>
    </vt:vector>
  </TitlesOfParts>
  <Company>Tirr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eubanks</dc:creator>
  <cp:lastModifiedBy>Carol Eubanks</cp:lastModifiedBy>
  <cp:revision>570</cp:revision>
  <cp:lastPrinted>2016-04-22T12:50:10Z</cp:lastPrinted>
  <dcterms:created xsi:type="dcterms:W3CDTF">2011-01-05T14:17:40Z</dcterms:created>
  <dcterms:modified xsi:type="dcterms:W3CDTF">2016-06-15T14:28:40Z</dcterms:modified>
</cp:coreProperties>
</file>